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8" r:id="rId2"/>
    <p:sldMasterId id="2147483670" r:id="rId3"/>
    <p:sldMasterId id="2147483666" r:id="rId4"/>
  </p:sldMasterIdLst>
  <p:notesMasterIdLst>
    <p:notesMasterId r:id="rId25"/>
  </p:notesMasterIdLst>
  <p:handoutMasterIdLst>
    <p:handoutMasterId r:id="rId26"/>
  </p:handoutMasterIdLst>
  <p:sldIdLst>
    <p:sldId id="278" r:id="rId5"/>
    <p:sldId id="421" r:id="rId6"/>
    <p:sldId id="460" r:id="rId7"/>
    <p:sldId id="461" r:id="rId8"/>
    <p:sldId id="462" r:id="rId9"/>
    <p:sldId id="463" r:id="rId10"/>
    <p:sldId id="450" r:id="rId11"/>
    <p:sldId id="465" r:id="rId12"/>
    <p:sldId id="466" r:id="rId13"/>
    <p:sldId id="467" r:id="rId14"/>
    <p:sldId id="468" r:id="rId15"/>
    <p:sldId id="470" r:id="rId16"/>
    <p:sldId id="469" r:id="rId17"/>
    <p:sldId id="471" r:id="rId18"/>
    <p:sldId id="472" r:id="rId19"/>
    <p:sldId id="474" r:id="rId20"/>
    <p:sldId id="473" r:id="rId21"/>
    <p:sldId id="475" r:id="rId22"/>
    <p:sldId id="476" r:id="rId23"/>
    <p:sldId id="259" r:id="rId24"/>
  </p:sldIdLst>
  <p:sldSz cx="12195175" cy="6859588"/>
  <p:notesSz cx="6858000" cy="9144000"/>
  <p:defaultTextStyle>
    <a:defPPr>
      <a:defRPr lang="zh-CN"/>
    </a:defPPr>
    <a:lvl1pPr marL="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7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908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45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8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81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5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87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6" userDrawn="1">
          <p15:clr>
            <a:srgbClr val="A4A3A4"/>
          </p15:clr>
        </p15:guide>
        <p15:guide id="2" orient="horz" pos="104" userDrawn="1">
          <p15:clr>
            <a:srgbClr val="A4A3A4"/>
          </p15:clr>
        </p15:guide>
        <p15:guide id="3" orient="horz" pos="3976" userDrawn="1">
          <p15:clr>
            <a:srgbClr val="A4A3A4"/>
          </p15:clr>
        </p15:guide>
        <p15:guide id="4" orient="horz" pos="952" userDrawn="1">
          <p15:clr>
            <a:srgbClr val="A4A3A4"/>
          </p15:clr>
        </p15:guide>
        <p15:guide id="5" pos="367" userDrawn="1">
          <p15:clr>
            <a:srgbClr val="A4A3A4"/>
          </p15:clr>
        </p15:guide>
        <p15:guide id="6" pos="7335" userDrawn="1">
          <p15:clr>
            <a:srgbClr val="A4A3A4"/>
          </p15:clr>
        </p15:guide>
        <p15:guide id="7" orient="horz" pos="1299" userDrawn="1">
          <p15:clr>
            <a:srgbClr val="A4A3A4"/>
          </p15:clr>
        </p15:guide>
        <p15:guide id="8" orient="horz" pos="1525" userDrawn="1">
          <p15:clr>
            <a:srgbClr val="A4A3A4"/>
          </p15:clr>
        </p15:guide>
        <p15:guide id="9" orient="horz" pos="2614" userDrawn="1">
          <p15:clr>
            <a:srgbClr val="A4A3A4"/>
          </p15:clr>
        </p15:guide>
        <p15:guide id="10" orient="horz" pos="3612" userDrawn="1">
          <p15:clr>
            <a:srgbClr val="A4A3A4"/>
          </p15:clr>
        </p15:guide>
        <p15:guide id="11" pos="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F6A"/>
    <a:srgbClr val="0070C0"/>
    <a:srgbClr val="15B0E8"/>
    <a:srgbClr val="415463"/>
    <a:srgbClr val="E3E3E3"/>
    <a:srgbClr val="202A4C"/>
    <a:srgbClr val="84D0A2"/>
    <a:srgbClr val="F7A655"/>
    <a:srgbClr val="FFDF4F"/>
    <a:srgbClr val="59C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4718" autoAdjust="0"/>
  </p:normalViewPr>
  <p:slideViewPr>
    <p:cSldViewPr snapToObjects="1">
      <p:cViewPr>
        <p:scale>
          <a:sx n="100" d="100"/>
          <a:sy n="100" d="100"/>
        </p:scale>
        <p:origin x="234" y="444"/>
      </p:cViewPr>
      <p:guideLst>
        <p:guide orient="horz" pos="776"/>
        <p:guide orient="horz" pos="104"/>
        <p:guide orient="horz" pos="3976"/>
        <p:guide orient="horz" pos="952"/>
        <p:guide pos="367"/>
        <p:guide pos="7335"/>
        <p:guide orient="horz" pos="1299"/>
        <p:guide orient="horz" pos="1525"/>
        <p:guide orient="horz" pos="2614"/>
        <p:guide orient="horz" pos="3612"/>
        <p:guide pos="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9" d="100"/>
          <a:sy n="89" d="100"/>
        </p:scale>
        <p:origin x="38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37AC6-CD63-43A6-A8AF-DA6897023C72}" type="datetimeFigureOut">
              <a:rPr lang="zh-CN" altLang="en-US" smtClean="0"/>
              <a:pPr/>
              <a:t>2019/2/26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B85BE-7573-414C-BEC9-C51CBD1DD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03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1D858-BC27-4B03-A8F8-E5EA7A5BEA63}" type="datetimeFigureOut">
              <a:rPr lang="zh-CN" altLang="en-US" smtClean="0"/>
              <a:pPr/>
              <a:t>2019/2/26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43EFC-2291-4B94-A734-3FF0397C02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8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2972" y="1793935"/>
            <a:ext cx="6912768" cy="1571842"/>
          </a:xfrm>
        </p:spPr>
        <p:txBody>
          <a:bodyPr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Headline in Arial Regular 54 point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 hasCustomPrompt="1"/>
          </p:nvPr>
        </p:nvSpPr>
        <p:spPr>
          <a:xfrm>
            <a:off x="552971" y="3641734"/>
            <a:ext cx="4153688" cy="461665"/>
          </a:xfrm>
          <a:prstGeom prst="rect">
            <a:avLst/>
          </a:prstGeom>
        </p:spPr>
        <p:txBody>
          <a:bodyPr/>
          <a:lstStyle>
            <a:lvl1pPr marL="342969" marR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 marL="457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34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408955" y="333450"/>
            <a:ext cx="11305256" cy="546847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altLang="zh-CN" dirty="0"/>
              <a:t>Slide Title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955" y="1197546"/>
            <a:ext cx="11305256" cy="4608512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Headline in Arial Regular 24 - 32 point</a:t>
            </a:r>
          </a:p>
        </p:txBody>
      </p:sp>
    </p:spTree>
    <p:extLst>
      <p:ext uri="{BB962C8B-B14F-4D97-AF65-F5344CB8AC3E}">
        <p14:creationId xmlns:p14="http://schemas.microsoft.com/office/powerpoint/2010/main" val="152912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08159" y="326720"/>
            <a:ext cx="11378060" cy="583790"/>
          </a:xfrm>
        </p:spPr>
        <p:txBody>
          <a:bodyPr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Headline in Arial Regular 32 point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159" y="1269555"/>
            <a:ext cx="11378060" cy="5032758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Copy text in Arial Regular 24 point </a:t>
            </a:r>
          </a:p>
        </p:txBody>
      </p:sp>
      <p:sp>
        <p:nvSpPr>
          <p:cNvPr id="26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9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114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91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C1EAFEE8-4C75-E241-9A31-F4F48C0BD2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" y="0"/>
            <a:ext cx="12193467" cy="6859588"/>
          </a:xfrm>
          <a:prstGeom prst="rect">
            <a:avLst/>
          </a:prstGeom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1370" y="1701602"/>
            <a:ext cx="7250029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/>
              <a:t>Headline in Arial Regular 48 point</a:t>
            </a:r>
            <a:endParaRPr lang="zh-CN" altLang="en-US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971" y="3573810"/>
            <a:ext cx="4585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0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advClick="0" advTm="8000"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800" b="0" dirty="0">
          <a:solidFill>
            <a:schemeClr val="tx1">
              <a:lumMod val="95000"/>
              <a:lumOff val="5000"/>
            </a:schemeClr>
          </a:solidFill>
          <a:latin typeface="+mj-lt"/>
          <a:ea typeface="Arial Unicode MS" panose="020B0604020202020204" pitchFamily="34" charset="-122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91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583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874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9166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69" marR="0" indent="-342969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990000"/>
        </a:buClr>
        <a:buSzTx/>
        <a:buFontTx/>
        <a:buNone/>
        <a:tabLst/>
        <a:defRPr sz="2400" b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Arial" panose="020B0604020202020204" pitchFamily="34" charset="0"/>
        </a:defRPr>
      </a:lvl1pPr>
      <a:lvl2pPr marL="743099" indent="-285807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FF28E747-455B-3B49-9DE0-4C2680CBCA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8955" y="320342"/>
            <a:ext cx="11176462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52240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80385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74903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85A371F5-A752-BB41-BED2-B2462DDE56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9077" y="388716"/>
            <a:ext cx="11176340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15291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57824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6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88579839-2BC2-7C42-8216-DD034F7E7D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121944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servicecomb.io/java-chassis/zh_CN/build-provider/configuration/downgrade-strategy.html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4979" y="1891784"/>
            <a:ext cx="7490717" cy="83317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21</a:t>
            </a:r>
            <a:r>
              <a:rPr lang="zh-CN" altLang="en-US" dirty="0" smtClean="0">
                <a:solidFill>
                  <a:srgbClr val="202A4C"/>
                </a:solidFill>
              </a:rPr>
              <a:t>天微服务实战营</a:t>
            </a:r>
            <a:r>
              <a:rPr lang="en-US" altLang="zh-CN" dirty="0" smtClean="0">
                <a:solidFill>
                  <a:srgbClr val="202A4C"/>
                </a:solidFill>
              </a:rPr>
              <a:t>-</a:t>
            </a:r>
            <a:r>
              <a:rPr lang="en-US" altLang="zh-CN" dirty="0" smtClean="0">
                <a:solidFill>
                  <a:srgbClr val="202A4C"/>
                </a:solidFill>
              </a:rPr>
              <a:t>Day9</a:t>
            </a:r>
            <a:endParaRPr lang="zh-CN" altLang="en-US" dirty="0">
              <a:solidFill>
                <a:srgbClr val="202A4C"/>
              </a:solidFill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1"/>
          </p:nvPr>
        </p:nvSpPr>
        <p:spPr>
          <a:xfrm>
            <a:off x="624979" y="3053007"/>
            <a:ext cx="6984776" cy="520804"/>
          </a:xfrm>
        </p:spPr>
        <p:txBody>
          <a:bodyPr/>
          <a:lstStyle/>
          <a:p>
            <a:r>
              <a:rPr lang="zh-CN" altLang="en-US" dirty="0">
                <a:solidFill>
                  <a:srgbClr val="202A4C"/>
                </a:solidFill>
              </a:rPr>
              <a:t>华为云</a:t>
            </a:r>
            <a:r>
              <a:rPr lang="en" altLang="zh-CN" dirty="0">
                <a:solidFill>
                  <a:srgbClr val="202A4C"/>
                </a:solidFill>
              </a:rPr>
              <a:t>DevCloud &amp; </a:t>
            </a:r>
            <a:r>
              <a:rPr lang="en-US" altLang="zh-CN" dirty="0" smtClean="0">
                <a:solidFill>
                  <a:srgbClr val="202A4C"/>
                </a:solidFill>
              </a:rPr>
              <a:t>ServiceStage</a:t>
            </a:r>
            <a:r>
              <a:rPr lang="zh-CN" altLang="en-US" dirty="0" smtClean="0">
                <a:solidFill>
                  <a:srgbClr val="202A4C"/>
                </a:solidFill>
              </a:rPr>
              <a:t>服务</a:t>
            </a:r>
            <a:r>
              <a:rPr lang="zh-CN" altLang="en-US" dirty="0">
                <a:solidFill>
                  <a:srgbClr val="202A4C"/>
                </a:solidFill>
              </a:rPr>
              <a:t>联合出品</a:t>
            </a:r>
          </a:p>
        </p:txBody>
      </p:sp>
    </p:spTree>
    <p:extLst>
      <p:ext uri="{BB962C8B-B14F-4D97-AF65-F5344CB8AC3E}">
        <p14:creationId xmlns:p14="http://schemas.microsoft.com/office/powerpoint/2010/main" val="5877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>
              <a:solidFill>
                <a:srgbClr val="202A4C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02A4C"/>
                </a:solidFill>
              </a:rPr>
              <a:t>服务熔断</a:t>
            </a:r>
            <a:r>
              <a:rPr lang="en-US" altLang="zh-CN" dirty="0" smtClean="0">
                <a:solidFill>
                  <a:srgbClr val="202A4C"/>
                </a:solidFill>
              </a:rPr>
              <a:t>——</a:t>
            </a:r>
            <a:r>
              <a:rPr lang="zh-CN" altLang="en-US" dirty="0" smtClean="0">
                <a:solidFill>
                  <a:srgbClr val="202A4C"/>
                </a:solidFill>
              </a:rPr>
              <a:t>自动熔断</a:t>
            </a:r>
            <a:endParaRPr lang="zh-CN" altLang="en-US" dirty="0">
              <a:solidFill>
                <a:srgbClr val="202A4C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80" y="1269555"/>
            <a:ext cx="4669155" cy="50520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49515" y="1265665"/>
            <a:ext cx="49734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15463"/>
                </a:solidFill>
              </a:rPr>
              <a:t>我们也可以在页面上配置自动熔断规则。</a:t>
            </a:r>
            <a:endParaRPr lang="en-US" altLang="zh-CN" sz="1600" dirty="0" smtClean="0">
              <a:solidFill>
                <a:srgbClr val="415463"/>
              </a:solidFill>
            </a:endParaRPr>
          </a:p>
          <a:p>
            <a:endParaRPr lang="en-US" altLang="zh-CN" sz="1600" dirty="0">
              <a:solidFill>
                <a:srgbClr val="415463"/>
              </a:solidFill>
            </a:endParaRPr>
          </a:p>
          <a:p>
            <a:r>
              <a:rPr lang="zh-CN" altLang="en-US" sz="1600" dirty="0" smtClean="0">
                <a:solidFill>
                  <a:srgbClr val="415463"/>
                </a:solidFill>
              </a:rPr>
              <a:t>默认的自动熔断规则需要在</a:t>
            </a:r>
            <a:r>
              <a:rPr lang="en-US" altLang="zh-CN" sz="1600" dirty="0" smtClean="0">
                <a:solidFill>
                  <a:srgbClr val="415463"/>
                </a:solidFill>
              </a:rPr>
              <a:t>10</a:t>
            </a:r>
            <a:r>
              <a:rPr lang="zh-CN" altLang="en-US" sz="1600" dirty="0" smtClean="0">
                <a:solidFill>
                  <a:srgbClr val="415463"/>
                </a:solidFill>
              </a:rPr>
              <a:t>秒内存在</a:t>
            </a:r>
            <a:r>
              <a:rPr lang="en-US" altLang="zh-CN" sz="1600" dirty="0" smtClean="0">
                <a:solidFill>
                  <a:srgbClr val="415463"/>
                </a:solidFill>
              </a:rPr>
              <a:t>20</a:t>
            </a:r>
            <a:r>
              <a:rPr lang="zh-CN" altLang="en-US" sz="1600" dirty="0" smtClean="0">
                <a:solidFill>
                  <a:srgbClr val="415463"/>
                </a:solidFill>
              </a:rPr>
              <a:t>次以上的调用，错误率达到</a:t>
            </a:r>
            <a:r>
              <a:rPr lang="en-US" altLang="zh-CN" sz="1600" dirty="0" smtClean="0">
                <a:solidFill>
                  <a:srgbClr val="415463"/>
                </a:solidFill>
              </a:rPr>
              <a:t>50%</a:t>
            </a:r>
            <a:r>
              <a:rPr lang="zh-CN" altLang="en-US" sz="1600" dirty="0" smtClean="0">
                <a:solidFill>
                  <a:srgbClr val="415463"/>
                </a:solidFill>
              </a:rPr>
              <a:t>时触发熔断，在我们的实验中较难触发。</a:t>
            </a:r>
            <a:endParaRPr lang="en-US" altLang="zh-CN" sz="1600" dirty="0" smtClean="0">
              <a:solidFill>
                <a:srgbClr val="415463"/>
              </a:solidFill>
            </a:endParaRPr>
          </a:p>
          <a:p>
            <a:r>
              <a:rPr lang="zh-CN" altLang="en-US" sz="1600" dirty="0" smtClean="0">
                <a:solidFill>
                  <a:srgbClr val="415463"/>
                </a:solidFill>
              </a:rPr>
              <a:t>这里我们将熔断规则改为：</a:t>
            </a:r>
            <a:endParaRPr lang="en-US" altLang="zh-CN" sz="1600" dirty="0" smtClean="0">
              <a:solidFill>
                <a:srgbClr val="41546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415463"/>
                </a:solidFill>
              </a:rPr>
              <a:t>熔断效果维持</a:t>
            </a:r>
            <a:r>
              <a:rPr lang="en-US" altLang="zh-CN" sz="1600" dirty="0" smtClean="0">
                <a:solidFill>
                  <a:srgbClr val="415463"/>
                </a:solidFill>
              </a:rPr>
              <a:t>30</a:t>
            </a:r>
            <a:r>
              <a:rPr lang="zh-CN" altLang="en-US" sz="1600" dirty="0" smtClean="0">
                <a:solidFill>
                  <a:srgbClr val="415463"/>
                </a:solidFill>
              </a:rPr>
              <a:t>秒</a:t>
            </a:r>
            <a:endParaRPr lang="en-US" altLang="zh-CN" sz="1600" dirty="0" smtClean="0">
              <a:solidFill>
                <a:srgbClr val="41546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415463"/>
                </a:solidFill>
              </a:rPr>
              <a:t>错误率达到</a:t>
            </a:r>
            <a:r>
              <a:rPr lang="en-US" altLang="zh-CN" sz="1600" dirty="0" smtClean="0">
                <a:solidFill>
                  <a:srgbClr val="415463"/>
                </a:solidFill>
              </a:rPr>
              <a:t>50%</a:t>
            </a:r>
            <a:r>
              <a:rPr lang="zh-CN" altLang="en-US" sz="1600" dirty="0" smtClean="0">
                <a:solidFill>
                  <a:srgbClr val="415463"/>
                </a:solidFill>
              </a:rPr>
              <a:t>时触发熔断</a:t>
            </a:r>
            <a:endParaRPr lang="en-US" altLang="zh-CN" sz="1600" dirty="0" smtClean="0">
              <a:solidFill>
                <a:srgbClr val="41546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415463"/>
                </a:solidFill>
              </a:rPr>
              <a:t>10</a:t>
            </a:r>
            <a:r>
              <a:rPr lang="zh-CN" altLang="en-US" sz="1600" dirty="0" smtClean="0">
                <a:solidFill>
                  <a:srgbClr val="415463"/>
                </a:solidFill>
              </a:rPr>
              <a:t>秒内有</a:t>
            </a:r>
            <a:r>
              <a:rPr lang="en-US" altLang="zh-CN" sz="1600" dirty="0" smtClean="0">
                <a:solidFill>
                  <a:srgbClr val="415463"/>
                </a:solidFill>
              </a:rPr>
              <a:t>3</a:t>
            </a:r>
            <a:r>
              <a:rPr lang="zh-CN" altLang="en-US" sz="1600" dirty="0" smtClean="0">
                <a:solidFill>
                  <a:srgbClr val="415463"/>
                </a:solidFill>
              </a:rPr>
              <a:t>个以上的请求时开始判断错误率</a:t>
            </a:r>
            <a:endParaRPr lang="en-US" altLang="zh-CN" sz="1600" dirty="0" smtClean="0">
              <a:solidFill>
                <a:srgbClr val="4154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12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>
              <a:solidFill>
                <a:srgbClr val="202A4C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02A4C"/>
                </a:solidFill>
              </a:rPr>
              <a:t>服务熔断</a:t>
            </a:r>
            <a:r>
              <a:rPr lang="en-US" altLang="zh-CN" dirty="0" smtClean="0">
                <a:solidFill>
                  <a:srgbClr val="202A4C"/>
                </a:solidFill>
              </a:rPr>
              <a:t>——</a:t>
            </a:r>
            <a:r>
              <a:rPr lang="zh-CN" altLang="en-US" dirty="0" smtClean="0">
                <a:solidFill>
                  <a:srgbClr val="202A4C"/>
                </a:solidFill>
              </a:rPr>
              <a:t>自动熔断</a:t>
            </a:r>
            <a:endParaRPr lang="zh-CN" altLang="en-US" dirty="0">
              <a:solidFill>
                <a:srgbClr val="202A4C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8159" y="3847958"/>
            <a:ext cx="113780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15463"/>
                </a:solidFill>
              </a:rPr>
              <a:t>为了避免实例隔离机制对熔断现象的干扰，我们这里将实例隔离关闭。</a:t>
            </a:r>
            <a:endParaRPr lang="en-US" altLang="zh-CN" sz="1600" dirty="0" smtClean="0">
              <a:solidFill>
                <a:srgbClr val="415463"/>
              </a:solidFill>
            </a:endParaRPr>
          </a:p>
          <a:p>
            <a:endParaRPr lang="en-US" altLang="zh-CN" sz="1600" dirty="0">
              <a:solidFill>
                <a:srgbClr val="415463"/>
              </a:solidFill>
            </a:endParaRPr>
          </a:p>
          <a:p>
            <a:r>
              <a:rPr lang="en-US" altLang="zh-CN" sz="1600" dirty="0" smtClean="0">
                <a:solidFill>
                  <a:srgbClr val="F66F6A"/>
                </a:solidFill>
              </a:rPr>
              <a:t>TIPS</a:t>
            </a:r>
            <a:r>
              <a:rPr lang="zh-CN" altLang="en-US" sz="1600" dirty="0" smtClean="0">
                <a:solidFill>
                  <a:srgbClr val="F66F6A"/>
                </a:solidFill>
              </a:rPr>
              <a:t>：这里对熔断机制、隔离机制的调整是为了更方便地展示熔断的现象，并不是推荐的配置。如果您对于微服务熔断能力还不熟悉，建议先维持默认配置，在实践中根据实际需求再进行调整。</a:t>
            </a:r>
            <a:endParaRPr lang="en-US" altLang="zh-CN" sz="1600" dirty="0" smtClean="0">
              <a:solidFill>
                <a:srgbClr val="F66F6A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7" y="1269357"/>
            <a:ext cx="10384155" cy="257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>
              <a:solidFill>
                <a:srgbClr val="202A4C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02A4C"/>
                </a:solidFill>
              </a:rPr>
              <a:t>服务熔断</a:t>
            </a:r>
            <a:r>
              <a:rPr lang="en-US" altLang="zh-CN" dirty="0" smtClean="0">
                <a:solidFill>
                  <a:srgbClr val="202A4C"/>
                </a:solidFill>
              </a:rPr>
              <a:t>——</a:t>
            </a:r>
            <a:r>
              <a:rPr lang="zh-CN" altLang="en-US" dirty="0" smtClean="0">
                <a:solidFill>
                  <a:srgbClr val="202A4C"/>
                </a:solidFill>
              </a:rPr>
              <a:t>自动熔断</a:t>
            </a:r>
            <a:endParaRPr lang="zh-CN" altLang="en-US" dirty="0">
              <a:solidFill>
                <a:srgbClr val="202A4C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8159" y="3681072"/>
            <a:ext cx="11378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15463"/>
                </a:solidFill>
              </a:rPr>
              <a:t>启动</a:t>
            </a:r>
            <a:r>
              <a:rPr lang="en-US" altLang="zh-CN" sz="1600" dirty="0" smtClean="0">
                <a:solidFill>
                  <a:srgbClr val="415463"/>
                </a:solidFill>
              </a:rPr>
              <a:t>provider</a:t>
            </a:r>
            <a:r>
              <a:rPr lang="zh-CN" altLang="en-US" sz="1600" dirty="0" smtClean="0">
                <a:solidFill>
                  <a:srgbClr val="415463"/>
                </a:solidFill>
              </a:rPr>
              <a:t>、</a:t>
            </a:r>
            <a:r>
              <a:rPr lang="en-US" altLang="zh-CN" sz="1600" dirty="0" smtClean="0">
                <a:solidFill>
                  <a:srgbClr val="415463"/>
                </a:solidFill>
              </a:rPr>
              <a:t>consumer</a:t>
            </a:r>
            <a:r>
              <a:rPr lang="zh-CN" altLang="en-US" sz="1600" dirty="0" smtClean="0">
                <a:solidFill>
                  <a:srgbClr val="415463"/>
                </a:solidFill>
              </a:rPr>
              <a:t>、</a:t>
            </a:r>
            <a:r>
              <a:rPr lang="en-US" altLang="zh-CN" sz="1600" dirty="0" smtClean="0">
                <a:solidFill>
                  <a:srgbClr val="415463"/>
                </a:solidFill>
              </a:rPr>
              <a:t>edge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服务后，在配置中心设置</a:t>
            </a:r>
            <a:r>
              <a:rPr lang="en-US" altLang="zh-CN" sz="1600" dirty="0" err="1" smtClean="0">
                <a:solidFill>
                  <a:srgbClr val="415463"/>
                </a:solidFill>
              </a:rPr>
              <a:t>delay.sayHello</a:t>
            </a:r>
            <a:r>
              <a:rPr lang="en-US" altLang="zh-CN" sz="1600" dirty="0" smtClean="0">
                <a:solidFill>
                  <a:srgbClr val="415463"/>
                </a:solidFill>
              </a:rPr>
              <a:t>=40000</a:t>
            </a:r>
            <a:r>
              <a:rPr lang="zh-CN" altLang="en-US" sz="1600" dirty="0" smtClean="0">
                <a:solidFill>
                  <a:srgbClr val="415463"/>
                </a:solidFill>
              </a:rPr>
              <a:t>，多次发请求通过</a:t>
            </a:r>
            <a:r>
              <a:rPr lang="en-US" altLang="zh-CN" sz="1600" dirty="0" smtClean="0">
                <a:solidFill>
                  <a:srgbClr val="415463"/>
                </a:solidFill>
              </a:rPr>
              <a:t>edge</a:t>
            </a:r>
            <a:r>
              <a:rPr lang="zh-CN" altLang="en-US" sz="1600" dirty="0" smtClean="0">
                <a:solidFill>
                  <a:srgbClr val="415463"/>
                </a:solidFill>
              </a:rPr>
              <a:t>调用</a:t>
            </a:r>
            <a:r>
              <a:rPr lang="en-US" altLang="zh-CN" sz="1600" dirty="0" smtClean="0">
                <a:solidFill>
                  <a:srgbClr val="415463"/>
                </a:solidFill>
              </a:rPr>
              <a:t>consumer</a:t>
            </a:r>
            <a:r>
              <a:rPr lang="zh-CN" altLang="en-US" sz="1600" dirty="0" smtClean="0">
                <a:solidFill>
                  <a:srgbClr val="415463"/>
                </a:solidFill>
              </a:rPr>
              <a:t>的</a:t>
            </a:r>
            <a:r>
              <a:rPr lang="en-US" altLang="zh-CN" sz="1600" dirty="0" err="1" smtClean="0">
                <a:solidFill>
                  <a:srgbClr val="415463"/>
                </a:solidFill>
              </a:rPr>
              <a:t>sayHello</a:t>
            </a:r>
            <a:r>
              <a:rPr lang="zh-CN" altLang="en-US" sz="1600" dirty="0" smtClean="0">
                <a:solidFill>
                  <a:srgbClr val="415463"/>
                </a:solidFill>
              </a:rPr>
              <a:t>方法，触发</a:t>
            </a:r>
            <a:r>
              <a:rPr lang="en-US" altLang="zh-CN" sz="1600" dirty="0" smtClean="0">
                <a:solidFill>
                  <a:srgbClr val="415463"/>
                </a:solidFill>
              </a:rPr>
              <a:t>edge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服务到</a:t>
            </a:r>
            <a:r>
              <a:rPr lang="en-US" altLang="zh-CN" sz="1600" dirty="0" smtClean="0">
                <a:solidFill>
                  <a:srgbClr val="415463"/>
                </a:solidFill>
              </a:rPr>
              <a:t>consumer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</a:t>
            </a:r>
            <a:r>
              <a:rPr lang="en-US" altLang="zh-CN" sz="1600" dirty="0" err="1" smtClean="0">
                <a:solidFill>
                  <a:srgbClr val="415463"/>
                </a:solidFill>
              </a:rPr>
              <a:t>sayHello</a:t>
            </a:r>
            <a:r>
              <a:rPr lang="zh-CN" altLang="en-US" sz="1600" dirty="0" smtClean="0">
                <a:solidFill>
                  <a:srgbClr val="415463"/>
                </a:solidFill>
              </a:rPr>
              <a:t>方法请求路径的熔断。</a:t>
            </a:r>
            <a:endParaRPr lang="en-US" altLang="zh-CN" sz="1600" dirty="0" smtClean="0">
              <a:solidFill>
                <a:srgbClr val="415463"/>
              </a:solidFill>
            </a:endParaRPr>
          </a:p>
          <a:p>
            <a:r>
              <a:rPr lang="zh-CN" altLang="en-US" sz="1600" dirty="0" smtClean="0">
                <a:solidFill>
                  <a:srgbClr val="F66F6A"/>
                </a:solidFill>
              </a:rPr>
              <a:t>可以看到熔断发生后，</a:t>
            </a:r>
            <a:r>
              <a:rPr lang="en-US" altLang="zh-CN" sz="1600" dirty="0" smtClean="0">
                <a:solidFill>
                  <a:srgbClr val="F66F6A"/>
                </a:solidFill>
              </a:rPr>
              <a:t>edge</a:t>
            </a:r>
            <a:r>
              <a:rPr lang="zh-CN" altLang="en-US" sz="1600" dirty="0" smtClean="0">
                <a:solidFill>
                  <a:srgbClr val="F66F6A"/>
                </a:solidFill>
              </a:rPr>
              <a:t>调用</a:t>
            </a:r>
            <a:r>
              <a:rPr lang="en-US" altLang="zh-CN" sz="1600" dirty="0" smtClean="0">
                <a:solidFill>
                  <a:srgbClr val="F66F6A"/>
                </a:solidFill>
              </a:rPr>
              <a:t>consumer</a:t>
            </a:r>
            <a:r>
              <a:rPr lang="zh-CN" altLang="en-US" sz="1600" dirty="0" smtClean="0">
                <a:solidFill>
                  <a:srgbClr val="F66F6A"/>
                </a:solidFill>
              </a:rPr>
              <a:t>的</a:t>
            </a:r>
            <a:r>
              <a:rPr lang="en-US" altLang="zh-CN" sz="1600" dirty="0" err="1" smtClean="0">
                <a:solidFill>
                  <a:srgbClr val="F66F6A"/>
                </a:solidFill>
              </a:rPr>
              <a:t>sayHello</a:t>
            </a:r>
            <a:r>
              <a:rPr lang="zh-CN" altLang="en-US" sz="1600" dirty="0" smtClean="0">
                <a:solidFill>
                  <a:srgbClr val="F66F6A"/>
                </a:solidFill>
              </a:rPr>
              <a:t>方法不会等待</a:t>
            </a:r>
            <a:r>
              <a:rPr lang="en-US" altLang="zh-CN" sz="1600" dirty="0" smtClean="0">
                <a:solidFill>
                  <a:srgbClr val="F66F6A"/>
                </a:solidFill>
              </a:rPr>
              <a:t>30</a:t>
            </a:r>
            <a:r>
              <a:rPr lang="zh-CN" altLang="en-US" sz="1600" dirty="0" smtClean="0">
                <a:solidFill>
                  <a:srgbClr val="F66F6A"/>
                </a:solidFill>
              </a:rPr>
              <a:t>秒超时后再返回错误，而是立即就返回错误了</a:t>
            </a:r>
            <a:endParaRPr lang="en-US" altLang="zh-CN" sz="1600" dirty="0" smtClean="0">
              <a:solidFill>
                <a:srgbClr val="F66F6A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59" y="1269555"/>
            <a:ext cx="9220200" cy="2295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075" y="4602814"/>
            <a:ext cx="6705600" cy="14706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39727" y="2136760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15463"/>
                </a:solidFill>
              </a:rPr>
              <a:t>我们在</a:t>
            </a:r>
            <a:r>
              <a:rPr lang="en-US" altLang="zh-CN" sz="1600" dirty="0" smtClean="0">
                <a:solidFill>
                  <a:srgbClr val="415463"/>
                </a:solidFill>
              </a:rPr>
              <a:t>consumer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服务的</a:t>
            </a:r>
            <a:r>
              <a:rPr lang="en-US" altLang="zh-CN" sz="1600" dirty="0" err="1" smtClean="0">
                <a:solidFill>
                  <a:srgbClr val="415463"/>
                </a:solidFill>
              </a:rPr>
              <a:t>sayHello</a:t>
            </a:r>
            <a:r>
              <a:rPr lang="zh-CN" altLang="en-US" sz="1600" dirty="0" smtClean="0">
                <a:solidFill>
                  <a:srgbClr val="415463"/>
                </a:solidFill>
              </a:rPr>
              <a:t>方法里增加线程</a:t>
            </a:r>
            <a:r>
              <a:rPr lang="en-US" altLang="zh-CN" sz="1600" dirty="0" smtClean="0">
                <a:solidFill>
                  <a:srgbClr val="415463"/>
                </a:solidFill>
              </a:rPr>
              <a:t>sleep</a:t>
            </a:r>
            <a:r>
              <a:rPr lang="zh-CN" altLang="en-US" sz="1600" dirty="0" smtClean="0">
                <a:solidFill>
                  <a:srgbClr val="415463"/>
                </a:solidFill>
              </a:rPr>
              <a:t>的逻辑</a:t>
            </a:r>
            <a:endParaRPr lang="en-US" altLang="zh-CN" sz="1600" dirty="0" smtClean="0">
              <a:solidFill>
                <a:srgbClr val="F66F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73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>
              <a:solidFill>
                <a:srgbClr val="202A4C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02A4C"/>
                </a:solidFill>
              </a:rPr>
              <a:t>服务熔断</a:t>
            </a:r>
            <a:r>
              <a:rPr lang="en-US" altLang="zh-CN" dirty="0" smtClean="0">
                <a:solidFill>
                  <a:srgbClr val="202A4C"/>
                </a:solidFill>
              </a:rPr>
              <a:t>——</a:t>
            </a:r>
            <a:r>
              <a:rPr lang="zh-CN" altLang="en-US" dirty="0" smtClean="0">
                <a:solidFill>
                  <a:srgbClr val="202A4C"/>
                </a:solidFill>
              </a:rPr>
              <a:t>自动熔断</a:t>
            </a:r>
            <a:endParaRPr lang="zh-CN" altLang="en-US" dirty="0">
              <a:solidFill>
                <a:srgbClr val="202A4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64" y="1269555"/>
            <a:ext cx="6271260" cy="3947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54679" y="1265665"/>
            <a:ext cx="514756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415463"/>
                </a:solidFill>
              </a:rPr>
              <a:t>熔断发生后，</a:t>
            </a:r>
            <a:r>
              <a:rPr lang="en-US" altLang="zh-CN" sz="1600" dirty="0" smtClean="0">
                <a:solidFill>
                  <a:srgbClr val="415463"/>
                </a:solidFill>
              </a:rPr>
              <a:t>edge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服务的熔断状态变为“</a:t>
            </a:r>
            <a:r>
              <a:rPr lang="en-US" altLang="zh-CN" sz="1600" dirty="0">
                <a:solidFill>
                  <a:srgbClr val="415463"/>
                </a:solidFill>
              </a:rPr>
              <a:t>O</a:t>
            </a:r>
            <a:r>
              <a:rPr lang="en-US" altLang="zh-CN" sz="1600" dirty="0" smtClean="0">
                <a:solidFill>
                  <a:srgbClr val="415463"/>
                </a:solidFill>
              </a:rPr>
              <a:t>pen</a:t>
            </a:r>
            <a:r>
              <a:rPr lang="zh-CN" altLang="en-US" sz="1600" dirty="0" smtClean="0">
                <a:solidFill>
                  <a:srgbClr val="415463"/>
                </a:solidFill>
              </a:rPr>
              <a:t>”（可能会延迟几秒，微服务实例上报状态到</a:t>
            </a:r>
            <a:r>
              <a:rPr lang="en-US" altLang="zh-CN" sz="1600" dirty="0" smtClean="0">
                <a:solidFill>
                  <a:srgbClr val="415463"/>
                </a:solidFill>
              </a:rPr>
              <a:t>monitor</a:t>
            </a:r>
            <a:r>
              <a:rPr lang="zh-CN" altLang="en-US" sz="1600" dirty="0" smtClean="0">
                <a:solidFill>
                  <a:srgbClr val="415463"/>
                </a:solidFill>
              </a:rPr>
              <a:t>有时间间隔）</a:t>
            </a:r>
            <a:endParaRPr lang="en-US" altLang="zh-CN" sz="1600" dirty="0">
              <a:solidFill>
                <a:srgbClr val="415463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415463"/>
                </a:solidFill>
              </a:rPr>
              <a:t>熔断期间，通过</a:t>
            </a:r>
            <a:r>
              <a:rPr lang="en-US" altLang="zh-CN" sz="1600" dirty="0" smtClean="0">
                <a:solidFill>
                  <a:srgbClr val="415463"/>
                </a:solidFill>
              </a:rPr>
              <a:t>edge</a:t>
            </a:r>
            <a:r>
              <a:rPr lang="zh-CN" altLang="en-US" sz="1600" dirty="0" smtClean="0">
                <a:solidFill>
                  <a:srgbClr val="415463"/>
                </a:solidFill>
              </a:rPr>
              <a:t>调用</a:t>
            </a:r>
            <a:r>
              <a:rPr lang="en-US" altLang="zh-CN" sz="1600" dirty="0" smtClean="0">
                <a:solidFill>
                  <a:srgbClr val="415463"/>
                </a:solidFill>
              </a:rPr>
              <a:t>consumer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服务的其他方法仍然是通的，只有</a:t>
            </a:r>
            <a:r>
              <a:rPr lang="en-US" altLang="zh-CN" sz="1600" dirty="0" smtClean="0">
                <a:solidFill>
                  <a:srgbClr val="415463"/>
                </a:solidFill>
              </a:rPr>
              <a:t>consumer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服务的</a:t>
            </a:r>
            <a:r>
              <a:rPr lang="en-US" altLang="zh-CN" sz="1600" dirty="0" err="1" smtClean="0">
                <a:solidFill>
                  <a:srgbClr val="415463"/>
                </a:solidFill>
              </a:rPr>
              <a:t>sayHello</a:t>
            </a:r>
            <a:r>
              <a:rPr lang="zh-CN" altLang="en-US" sz="1600" dirty="0" smtClean="0">
                <a:solidFill>
                  <a:srgbClr val="415463"/>
                </a:solidFill>
              </a:rPr>
              <a:t>方法被熔断</a:t>
            </a:r>
            <a:endParaRPr lang="en-US" altLang="zh-CN" sz="1600" dirty="0">
              <a:solidFill>
                <a:srgbClr val="415463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415463"/>
                </a:solidFill>
              </a:rPr>
              <a:t>修改</a:t>
            </a:r>
            <a:r>
              <a:rPr lang="en-US" altLang="zh-CN" sz="1600" dirty="0" smtClean="0">
                <a:solidFill>
                  <a:srgbClr val="415463"/>
                </a:solidFill>
              </a:rPr>
              <a:t>consumer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服务的</a:t>
            </a:r>
            <a:r>
              <a:rPr lang="en-US" altLang="zh-CN" sz="1600" dirty="0" err="1" smtClean="0">
                <a:solidFill>
                  <a:srgbClr val="415463"/>
                </a:solidFill>
              </a:rPr>
              <a:t>delay.sayHello</a:t>
            </a:r>
            <a:r>
              <a:rPr lang="zh-CN" altLang="en-US" sz="1600" dirty="0" smtClean="0">
                <a:solidFill>
                  <a:srgbClr val="415463"/>
                </a:solidFill>
              </a:rPr>
              <a:t>配置项为</a:t>
            </a:r>
            <a:r>
              <a:rPr lang="en-US" altLang="zh-CN" sz="1600" dirty="0" smtClean="0">
                <a:solidFill>
                  <a:srgbClr val="415463"/>
                </a:solidFill>
              </a:rPr>
              <a:t>0</a:t>
            </a:r>
            <a:r>
              <a:rPr lang="zh-CN" altLang="en-US" sz="1600" dirty="0" smtClean="0">
                <a:solidFill>
                  <a:srgbClr val="415463"/>
                </a:solidFill>
              </a:rPr>
              <a:t>，等熔断时间窗过后，再次调用</a:t>
            </a:r>
            <a:r>
              <a:rPr lang="en-US" altLang="zh-CN" sz="1600" dirty="0" smtClean="0">
                <a:solidFill>
                  <a:srgbClr val="415463"/>
                </a:solidFill>
              </a:rPr>
              <a:t>consumer</a:t>
            </a:r>
            <a:r>
              <a:rPr lang="zh-CN" altLang="en-US" sz="1600" dirty="0" smtClean="0">
                <a:solidFill>
                  <a:srgbClr val="415463"/>
                </a:solidFill>
              </a:rPr>
              <a:t>的</a:t>
            </a:r>
            <a:r>
              <a:rPr lang="en-US" altLang="zh-CN" sz="1600" dirty="0" err="1" smtClean="0">
                <a:solidFill>
                  <a:srgbClr val="415463"/>
                </a:solidFill>
              </a:rPr>
              <a:t>sayHello</a:t>
            </a:r>
            <a:r>
              <a:rPr lang="zh-CN" altLang="en-US" sz="1600" dirty="0" smtClean="0">
                <a:solidFill>
                  <a:srgbClr val="415463"/>
                </a:solidFill>
              </a:rPr>
              <a:t>方法，</a:t>
            </a:r>
            <a:r>
              <a:rPr lang="en-US" altLang="zh-CN" sz="1600" dirty="0" smtClean="0">
                <a:solidFill>
                  <a:srgbClr val="415463"/>
                </a:solidFill>
              </a:rPr>
              <a:t>edge</a:t>
            </a:r>
            <a:r>
              <a:rPr lang="zh-CN" altLang="en-US" sz="1600" dirty="0" smtClean="0">
                <a:solidFill>
                  <a:srgbClr val="415463"/>
                </a:solidFill>
              </a:rPr>
              <a:t>的熔断状态变回“</a:t>
            </a:r>
            <a:r>
              <a:rPr lang="en-US" altLang="zh-CN" sz="1600" dirty="0" smtClean="0">
                <a:solidFill>
                  <a:srgbClr val="415463"/>
                </a:solidFill>
              </a:rPr>
              <a:t>Closed</a:t>
            </a:r>
            <a:r>
              <a:rPr lang="zh-CN" altLang="en-US" sz="1600" dirty="0" smtClean="0">
                <a:solidFill>
                  <a:srgbClr val="415463"/>
                </a:solidFill>
              </a:rPr>
              <a:t>”</a:t>
            </a:r>
            <a:endParaRPr lang="en-US" altLang="zh-CN" sz="1600" dirty="0">
              <a:solidFill>
                <a:srgbClr val="415463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415463"/>
                </a:solidFill>
              </a:rPr>
              <a:t>注意，</a:t>
            </a:r>
            <a:r>
              <a:rPr lang="en-US" altLang="zh-CN" sz="1600" dirty="0" smtClean="0">
                <a:solidFill>
                  <a:srgbClr val="415463"/>
                </a:solidFill>
              </a:rPr>
              <a:t>edge</a:t>
            </a:r>
            <a:r>
              <a:rPr lang="zh-CN" altLang="en-US" sz="1600" dirty="0" smtClean="0">
                <a:solidFill>
                  <a:srgbClr val="415463"/>
                </a:solidFill>
              </a:rPr>
              <a:t>的熔断时间窗结束后，需要等到</a:t>
            </a:r>
            <a:r>
              <a:rPr lang="en-US" altLang="zh-CN" sz="1600" dirty="0" smtClean="0">
                <a:solidFill>
                  <a:srgbClr val="415463"/>
                </a:solidFill>
              </a:rPr>
              <a:t>edge</a:t>
            </a:r>
            <a:r>
              <a:rPr lang="zh-CN" altLang="en-US" sz="1600" dirty="0" smtClean="0">
                <a:solidFill>
                  <a:srgbClr val="415463"/>
                </a:solidFill>
              </a:rPr>
              <a:t>调用</a:t>
            </a:r>
            <a:r>
              <a:rPr lang="en-US" altLang="zh-CN" sz="1600" dirty="0" smtClean="0">
                <a:solidFill>
                  <a:srgbClr val="415463"/>
                </a:solidFill>
              </a:rPr>
              <a:t>consumer</a:t>
            </a:r>
            <a:r>
              <a:rPr lang="zh-CN" altLang="en-US" sz="1600" dirty="0" smtClean="0">
                <a:solidFill>
                  <a:srgbClr val="415463"/>
                </a:solidFill>
              </a:rPr>
              <a:t>的</a:t>
            </a:r>
            <a:r>
              <a:rPr lang="en-US" altLang="zh-CN" sz="1600" dirty="0" err="1" smtClean="0">
                <a:solidFill>
                  <a:srgbClr val="415463"/>
                </a:solidFill>
              </a:rPr>
              <a:t>sayHello</a:t>
            </a:r>
            <a:r>
              <a:rPr lang="zh-CN" altLang="en-US" sz="1600" dirty="0" smtClean="0">
                <a:solidFill>
                  <a:srgbClr val="415463"/>
                </a:solidFill>
              </a:rPr>
              <a:t>方法成功，熔断状态才会结束。否则页面上仍然会一直显示熔断状态为“</a:t>
            </a:r>
            <a:r>
              <a:rPr lang="en-US" altLang="zh-CN" sz="1600" dirty="0" smtClean="0">
                <a:solidFill>
                  <a:srgbClr val="415463"/>
                </a:solidFill>
              </a:rPr>
              <a:t>Open</a:t>
            </a:r>
            <a:r>
              <a:rPr lang="zh-CN" altLang="en-US" sz="1600" dirty="0" smtClean="0">
                <a:solidFill>
                  <a:srgbClr val="415463"/>
                </a:solidFill>
              </a:rPr>
              <a:t>”</a:t>
            </a:r>
            <a:endParaRPr lang="en-US" altLang="zh-CN" sz="1600" dirty="0" smtClean="0">
              <a:solidFill>
                <a:srgbClr val="4154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97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202A4C"/>
                </a:solidFill>
              </a:rPr>
              <a:t>这里讲的降级策略是指服务调用出错时的处理</a:t>
            </a:r>
            <a:r>
              <a:rPr kumimoji="1" lang="zh-CN" altLang="en-US" dirty="0" smtClean="0">
                <a:solidFill>
                  <a:srgbClr val="202A4C"/>
                </a:solidFill>
              </a:rPr>
              <a:t>策略，可以对应参考</a:t>
            </a:r>
            <a:r>
              <a:rPr kumimoji="1" lang="en-US" altLang="zh-CN" dirty="0" smtClean="0">
                <a:solidFill>
                  <a:srgbClr val="202A4C"/>
                </a:solidFill>
              </a:rPr>
              <a:t>ServiceComb</a:t>
            </a:r>
            <a:r>
              <a:rPr kumimoji="1" lang="zh-CN" altLang="en-US" dirty="0" smtClean="0">
                <a:solidFill>
                  <a:srgbClr val="202A4C"/>
                </a:solidFill>
              </a:rPr>
              <a:t>文档资料中的</a:t>
            </a:r>
            <a:r>
              <a:rPr kumimoji="1" lang="zh-CN" altLang="en-US" dirty="0" smtClean="0">
                <a:solidFill>
                  <a:srgbClr val="202A4C"/>
                </a:solidFill>
                <a:hlinkClick r:id="rId2"/>
              </a:rPr>
              <a:t>降级策略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的容错配置。</a:t>
            </a:r>
            <a:endParaRPr kumimoji="1" lang="zh-CN" altLang="en-US" dirty="0">
              <a:solidFill>
                <a:srgbClr val="202A4C"/>
              </a:solidFill>
            </a:endParaRPr>
          </a:p>
          <a:p>
            <a:r>
              <a:rPr kumimoji="1" lang="en-US" altLang="zh-CN" dirty="0" smtClean="0">
                <a:solidFill>
                  <a:srgbClr val="202A4C"/>
                </a:solidFill>
              </a:rPr>
              <a:t>CSEJavaSDK</a:t>
            </a:r>
            <a:r>
              <a:rPr kumimoji="1" lang="zh-CN" altLang="en-US" dirty="0" smtClean="0">
                <a:solidFill>
                  <a:srgbClr val="202A4C"/>
                </a:solidFill>
              </a:rPr>
              <a:t>提供</a:t>
            </a:r>
            <a:r>
              <a:rPr kumimoji="1" lang="zh-CN" altLang="en-US" dirty="0">
                <a:solidFill>
                  <a:srgbClr val="202A4C"/>
                </a:solidFill>
              </a:rPr>
              <a:t>两种降级策略，即抛出异常和返回</a:t>
            </a:r>
            <a:r>
              <a:rPr kumimoji="1" lang="en-US" altLang="zh-CN" dirty="0">
                <a:solidFill>
                  <a:srgbClr val="202A4C"/>
                </a:solidFill>
              </a:rPr>
              <a:t>null</a:t>
            </a:r>
            <a:r>
              <a:rPr kumimoji="1" lang="zh-CN" altLang="en-US" dirty="0">
                <a:solidFill>
                  <a:srgbClr val="202A4C"/>
                </a:solidFill>
              </a:rPr>
              <a:t>，默认为抛出异常</a:t>
            </a:r>
          </a:p>
          <a:p>
            <a:endParaRPr kumimoji="1" lang="en-US" altLang="zh-CN" dirty="0">
              <a:solidFill>
                <a:srgbClr val="202A4C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02A4C"/>
                </a:solidFill>
              </a:rPr>
              <a:t>服务降级</a:t>
            </a:r>
            <a:endParaRPr lang="zh-CN" altLang="en-US" dirty="0">
              <a:solidFill>
                <a:srgbClr val="202A4C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24" y="2493690"/>
            <a:ext cx="4406265" cy="27146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73867" y="2976840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600" dirty="0" smtClean="0">
                <a:solidFill>
                  <a:srgbClr val="415463"/>
                </a:solidFill>
              </a:rPr>
              <a:t>为了让降级的效果更明显，我们将降级策略修改为</a:t>
            </a:r>
            <a:r>
              <a:rPr lang="en-US" altLang="zh-CN" sz="1600" dirty="0" err="1" smtClean="0">
                <a:solidFill>
                  <a:srgbClr val="415463"/>
                </a:solidFill>
              </a:rPr>
              <a:t>returnnull</a:t>
            </a:r>
            <a:endParaRPr lang="en-US" altLang="zh-CN" sz="1600" dirty="0" smtClean="0">
              <a:solidFill>
                <a:srgbClr val="4154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>
              <a:solidFill>
                <a:srgbClr val="202A4C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02A4C"/>
                </a:solidFill>
              </a:rPr>
              <a:t>服务降级</a:t>
            </a:r>
            <a:endParaRPr lang="zh-CN" altLang="en-US" dirty="0">
              <a:solidFill>
                <a:srgbClr val="202A4C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2971" y="2968473"/>
            <a:ext cx="9793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600" dirty="0" smtClean="0">
                <a:solidFill>
                  <a:srgbClr val="415463"/>
                </a:solidFill>
              </a:rPr>
              <a:t>可以看到，当</a:t>
            </a:r>
            <a:r>
              <a:rPr lang="en-US" altLang="zh-CN" sz="1600" dirty="0" smtClean="0">
                <a:solidFill>
                  <a:srgbClr val="415463"/>
                </a:solidFill>
              </a:rPr>
              <a:t>edge</a:t>
            </a:r>
            <a:r>
              <a:rPr lang="zh-CN" altLang="en-US" sz="1600" dirty="0" smtClean="0">
                <a:solidFill>
                  <a:srgbClr val="415463"/>
                </a:solidFill>
              </a:rPr>
              <a:t>调用</a:t>
            </a:r>
            <a:r>
              <a:rPr lang="en-US" altLang="zh-CN" sz="1600" dirty="0" smtClean="0">
                <a:solidFill>
                  <a:srgbClr val="415463"/>
                </a:solidFill>
              </a:rPr>
              <a:t>consumer</a:t>
            </a:r>
            <a:r>
              <a:rPr lang="zh-CN" altLang="en-US" sz="1600" dirty="0" smtClean="0">
                <a:solidFill>
                  <a:srgbClr val="415463"/>
                </a:solidFill>
              </a:rPr>
              <a:t>超时时，返回的响应不再是</a:t>
            </a:r>
            <a:r>
              <a:rPr lang="en-US" altLang="zh-CN" sz="1600" dirty="0" smtClean="0">
                <a:solidFill>
                  <a:srgbClr val="415463"/>
                </a:solidFill>
              </a:rPr>
              <a:t>490</a:t>
            </a:r>
            <a:r>
              <a:rPr lang="zh-CN" altLang="en-US" sz="1600" dirty="0" smtClean="0">
                <a:solidFill>
                  <a:srgbClr val="415463"/>
                </a:solidFill>
              </a:rPr>
              <a:t>错误，而是</a:t>
            </a:r>
            <a:r>
              <a:rPr lang="en-US" altLang="zh-CN" sz="1600" dirty="0" smtClean="0">
                <a:solidFill>
                  <a:srgbClr val="415463"/>
                </a:solidFill>
              </a:rPr>
              <a:t>200</a:t>
            </a:r>
            <a:r>
              <a:rPr lang="zh-CN" altLang="en-US" sz="1600" dirty="0" smtClean="0">
                <a:solidFill>
                  <a:srgbClr val="415463"/>
                </a:solidFill>
              </a:rPr>
              <a:t>，消息体为空</a:t>
            </a:r>
            <a:endParaRPr lang="en-US" altLang="zh-CN" sz="1600" dirty="0" smtClean="0">
              <a:solidFill>
                <a:srgbClr val="415463"/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sz="1600" dirty="0" smtClean="0">
                <a:solidFill>
                  <a:srgbClr val="415463"/>
                </a:solidFill>
              </a:rPr>
              <a:t>熔断发生后，</a:t>
            </a:r>
            <a:r>
              <a:rPr lang="en-US" altLang="zh-CN" sz="1600" dirty="0" smtClean="0">
                <a:solidFill>
                  <a:srgbClr val="415463"/>
                </a:solidFill>
              </a:rPr>
              <a:t>edge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服务返回的也是空消息体</a:t>
            </a:r>
            <a:endParaRPr lang="en-US" altLang="zh-CN" sz="1600" dirty="0" smtClean="0">
              <a:solidFill>
                <a:srgbClr val="415463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59" y="1269555"/>
            <a:ext cx="8401050" cy="1543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59" y="4293890"/>
            <a:ext cx="8315325" cy="153352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9049915" y="1665597"/>
            <a:ext cx="2160240" cy="483495"/>
            <a:chOff x="9049915" y="1665597"/>
            <a:chExt cx="2160240" cy="483495"/>
          </a:xfrm>
        </p:grpSpPr>
        <p:sp>
          <p:nvSpPr>
            <p:cNvPr id="9" name="右箭头 8"/>
            <p:cNvSpPr/>
            <p:nvPr/>
          </p:nvSpPr>
          <p:spPr>
            <a:xfrm rot="10800000">
              <a:off x="9049915" y="1773610"/>
              <a:ext cx="360040" cy="2674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517967" y="1665597"/>
              <a:ext cx="1692188" cy="4834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请求超时</a:t>
              </a:r>
              <a:endParaRPr 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049915" y="4736673"/>
            <a:ext cx="2160240" cy="483495"/>
            <a:chOff x="9049915" y="1665597"/>
            <a:chExt cx="2160240" cy="483495"/>
          </a:xfrm>
        </p:grpSpPr>
        <p:sp>
          <p:nvSpPr>
            <p:cNvPr id="13" name="右箭头 12"/>
            <p:cNvSpPr/>
            <p:nvPr/>
          </p:nvSpPr>
          <p:spPr>
            <a:xfrm rot="10800000">
              <a:off x="9049915" y="1773610"/>
              <a:ext cx="360040" cy="2674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517967" y="1665597"/>
              <a:ext cx="1692188" cy="4834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触发熔断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125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202A4C"/>
                </a:solidFill>
              </a:rPr>
              <a:t>CSEJavaSDK</a:t>
            </a:r>
            <a:r>
              <a:rPr kumimoji="1" lang="zh-CN" altLang="en-US" dirty="0">
                <a:solidFill>
                  <a:srgbClr val="202A4C"/>
                </a:solidFill>
              </a:rPr>
              <a:t>支持灰度发布功能，可以实现版本平滑过渡升级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202A4C"/>
                </a:solidFill>
              </a:rPr>
              <a:t>支持按百分比引流和按请求参数特征引流两种方式</a:t>
            </a:r>
          </a:p>
          <a:p>
            <a:endParaRPr kumimoji="1" lang="en-US" altLang="zh-CN" dirty="0">
              <a:solidFill>
                <a:srgbClr val="202A4C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02A4C"/>
                </a:solidFill>
              </a:rPr>
              <a:t>灰度发布</a:t>
            </a:r>
            <a:endParaRPr lang="zh-CN" altLang="en-US" dirty="0">
              <a:solidFill>
                <a:srgbClr val="202A4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71" y="2277666"/>
            <a:ext cx="4810125" cy="39433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507907" y="2674218"/>
            <a:ext cx="6278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600" dirty="0" smtClean="0">
                <a:solidFill>
                  <a:srgbClr val="415463"/>
                </a:solidFill>
              </a:rPr>
              <a:t>为了验证灰度发布的效果，我们开发一个</a:t>
            </a:r>
            <a:r>
              <a:rPr lang="en-US" altLang="zh-CN" sz="1600" dirty="0" smtClean="0">
                <a:solidFill>
                  <a:srgbClr val="415463"/>
                </a:solidFill>
              </a:rPr>
              <a:t>0.0.2</a:t>
            </a:r>
            <a:r>
              <a:rPr lang="zh-CN" altLang="en-US" sz="1600" dirty="0" smtClean="0">
                <a:solidFill>
                  <a:srgbClr val="415463"/>
                </a:solidFill>
              </a:rPr>
              <a:t>版本的</a:t>
            </a:r>
            <a:r>
              <a:rPr lang="en-US" altLang="zh-CN" sz="1600" dirty="0" smtClean="0">
                <a:solidFill>
                  <a:srgbClr val="415463"/>
                </a:solidFill>
              </a:rPr>
              <a:t>provider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服务，它的</a:t>
            </a:r>
            <a:r>
              <a:rPr lang="en-US" altLang="zh-CN" sz="1600" dirty="0" err="1" smtClean="0">
                <a:solidFill>
                  <a:srgbClr val="415463"/>
                </a:solidFill>
              </a:rPr>
              <a:t>sayHello</a:t>
            </a:r>
            <a:r>
              <a:rPr lang="zh-CN" altLang="en-US" sz="1600" dirty="0" smtClean="0">
                <a:solidFill>
                  <a:srgbClr val="415463"/>
                </a:solidFill>
              </a:rPr>
              <a:t>方法会根据时间返回不同的问候信息</a:t>
            </a:r>
            <a:endParaRPr lang="en-US" altLang="zh-CN" sz="1600" dirty="0" smtClean="0">
              <a:solidFill>
                <a:srgbClr val="415463"/>
              </a:solidFill>
            </a:endParaRPr>
          </a:p>
          <a:p>
            <a:pPr>
              <a:spcAft>
                <a:spcPts val="1200"/>
              </a:spcAft>
            </a:pPr>
            <a:endParaRPr lang="en-US" altLang="zh-CN" sz="1600" dirty="0" smtClean="0">
              <a:solidFill>
                <a:srgbClr val="415463"/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sz="1600" dirty="0" smtClean="0">
                <a:solidFill>
                  <a:srgbClr val="415463"/>
                </a:solidFill>
              </a:rPr>
              <a:t>修改</a:t>
            </a:r>
            <a:r>
              <a:rPr lang="en-US" altLang="zh-CN" sz="1600" dirty="0" err="1" smtClean="0">
                <a:solidFill>
                  <a:srgbClr val="415463"/>
                </a:solidFill>
              </a:rPr>
              <a:t>sayHello</a:t>
            </a:r>
            <a:r>
              <a:rPr lang="zh-CN" altLang="en-US" sz="1600" dirty="0" smtClean="0">
                <a:solidFill>
                  <a:srgbClr val="415463"/>
                </a:solidFill>
              </a:rPr>
              <a:t>方法后，升级</a:t>
            </a:r>
            <a:r>
              <a:rPr lang="en-US" altLang="zh-CN" sz="1600" dirty="0" smtClean="0">
                <a:solidFill>
                  <a:srgbClr val="415463"/>
                </a:solidFill>
              </a:rPr>
              <a:t>provider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服务为</a:t>
            </a:r>
            <a:r>
              <a:rPr lang="en-US" altLang="zh-CN" sz="1600" dirty="0" smtClean="0">
                <a:solidFill>
                  <a:srgbClr val="415463"/>
                </a:solidFill>
              </a:rPr>
              <a:t>0.0.2</a:t>
            </a:r>
            <a:r>
              <a:rPr lang="zh-CN" altLang="en-US" sz="1600" dirty="0" smtClean="0">
                <a:solidFill>
                  <a:srgbClr val="415463"/>
                </a:solidFill>
              </a:rPr>
              <a:t>版本来启动</a:t>
            </a:r>
            <a:r>
              <a:rPr lang="en-US" altLang="zh-CN" sz="1600" dirty="0">
                <a:solidFill>
                  <a:srgbClr val="415463"/>
                </a:solidFill>
              </a:rPr>
              <a:t>provider</a:t>
            </a:r>
            <a:r>
              <a:rPr lang="zh-CN" altLang="en-US" sz="1600" dirty="0">
                <a:solidFill>
                  <a:srgbClr val="415463"/>
                </a:solidFill>
              </a:rPr>
              <a:t>服务</a:t>
            </a:r>
            <a:endParaRPr lang="en-US" altLang="zh-CN" sz="1600" dirty="0">
              <a:solidFill>
                <a:srgbClr val="415463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611" y="4305434"/>
            <a:ext cx="27527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>
              <a:solidFill>
                <a:srgbClr val="202A4C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02A4C"/>
                </a:solidFill>
              </a:rPr>
              <a:t>灰度发布</a:t>
            </a:r>
            <a:endParaRPr lang="zh-CN" altLang="en-US" dirty="0">
              <a:solidFill>
                <a:srgbClr val="202A4C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58" y="1269555"/>
            <a:ext cx="6918960" cy="43205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327118" y="1269555"/>
            <a:ext cx="44591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600" dirty="0" smtClean="0">
                <a:solidFill>
                  <a:srgbClr val="415463"/>
                </a:solidFill>
              </a:rPr>
              <a:t>将新旧版本的</a:t>
            </a:r>
            <a:r>
              <a:rPr lang="en-US" altLang="zh-CN" sz="1600" dirty="0" smtClean="0">
                <a:solidFill>
                  <a:srgbClr val="415463"/>
                </a:solidFill>
              </a:rPr>
              <a:t>provider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服务各启动一个实例，在治理页面看到的微服务情况如左图所示</a:t>
            </a:r>
            <a:endParaRPr lang="en-US" altLang="zh-CN" sz="1600" dirty="0" smtClean="0">
              <a:solidFill>
                <a:srgbClr val="415463"/>
              </a:solidFill>
            </a:endParaRPr>
          </a:p>
          <a:p>
            <a:pPr>
              <a:spcAft>
                <a:spcPts val="1200"/>
              </a:spcAft>
            </a:pPr>
            <a:endParaRPr lang="en-US" altLang="zh-CN" sz="1600" dirty="0">
              <a:solidFill>
                <a:srgbClr val="415463"/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sz="1600" dirty="0" smtClean="0">
                <a:solidFill>
                  <a:srgbClr val="415463"/>
                </a:solidFill>
              </a:rPr>
              <a:t>此时通过</a:t>
            </a:r>
            <a:r>
              <a:rPr lang="en-US" altLang="zh-CN" sz="1600" dirty="0" smtClean="0">
                <a:solidFill>
                  <a:srgbClr val="415463"/>
                </a:solidFill>
              </a:rPr>
              <a:t>edge</a:t>
            </a:r>
            <a:r>
              <a:rPr lang="zh-CN" altLang="en-US" sz="1600" dirty="0" smtClean="0">
                <a:solidFill>
                  <a:srgbClr val="415463"/>
                </a:solidFill>
              </a:rPr>
              <a:t>连续调用</a:t>
            </a:r>
            <a:r>
              <a:rPr lang="en-US" altLang="zh-CN" sz="1600" dirty="0" err="1" smtClean="0">
                <a:solidFill>
                  <a:srgbClr val="415463"/>
                </a:solidFill>
              </a:rPr>
              <a:t>sayHello</a:t>
            </a:r>
            <a:r>
              <a:rPr lang="zh-CN" altLang="en-US" sz="1600" dirty="0" smtClean="0">
                <a:solidFill>
                  <a:srgbClr val="415463"/>
                </a:solidFill>
              </a:rPr>
              <a:t>方法，应该是新旧两个版本的应答交替返回，即两个版本的</a:t>
            </a:r>
            <a:r>
              <a:rPr lang="en-US" altLang="zh-CN" sz="1600" dirty="0" smtClean="0">
                <a:solidFill>
                  <a:srgbClr val="415463"/>
                </a:solidFill>
              </a:rPr>
              <a:t>provider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服务实例都是可用的服务实例，在轮询策略下依次被调用</a:t>
            </a:r>
            <a:endParaRPr lang="en-US" altLang="zh-CN" sz="1600" dirty="0" smtClean="0">
              <a:solidFill>
                <a:srgbClr val="415463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465" y="3408985"/>
            <a:ext cx="4572000" cy="6096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465" y="4084181"/>
            <a:ext cx="45815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>
              <a:solidFill>
                <a:srgbClr val="202A4C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02A4C"/>
                </a:solidFill>
              </a:rPr>
              <a:t>灰度发布</a:t>
            </a:r>
            <a:endParaRPr lang="zh-CN" altLang="en-US" dirty="0">
              <a:solidFill>
                <a:srgbClr val="202A4C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25514" y="2615052"/>
            <a:ext cx="3542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600" dirty="0" smtClean="0">
                <a:solidFill>
                  <a:srgbClr val="415463"/>
                </a:solidFill>
              </a:rPr>
              <a:t>进入</a:t>
            </a:r>
            <a:r>
              <a:rPr lang="en-US" altLang="zh-CN" sz="1600" dirty="0" smtClean="0">
                <a:solidFill>
                  <a:srgbClr val="415463"/>
                </a:solidFill>
              </a:rPr>
              <a:t>provider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服务的详情页面</a:t>
            </a:r>
            <a:r>
              <a:rPr lang="en-US" altLang="zh-CN" sz="1600" dirty="0" smtClean="0">
                <a:solidFill>
                  <a:srgbClr val="415463"/>
                </a:solidFill>
              </a:rPr>
              <a:t>-&gt;</a:t>
            </a:r>
            <a:r>
              <a:rPr lang="zh-CN" altLang="en-US" sz="1600" dirty="0" smtClean="0">
                <a:solidFill>
                  <a:srgbClr val="415463"/>
                </a:solidFill>
              </a:rPr>
              <a:t>灰度发布页面，点击添加发布规则，添加如左图所示的自定义灰度规则</a:t>
            </a:r>
            <a:endParaRPr lang="en-US" altLang="zh-CN" sz="1600" dirty="0" smtClean="0">
              <a:solidFill>
                <a:srgbClr val="415463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08159" y="1267722"/>
            <a:ext cx="7829550" cy="4149090"/>
            <a:chOff x="408159" y="1267722"/>
            <a:chExt cx="7829550" cy="414909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159" y="1267722"/>
              <a:ext cx="7829550" cy="4149090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468000" y="2610000"/>
              <a:ext cx="432048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77107" y="2133650"/>
              <a:ext cx="936104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直接箭头连接符 11"/>
            <p:cNvCxnSpPr>
              <a:stCxn id="10" idx="3"/>
              <a:endCxn id="14" idx="1"/>
            </p:cNvCxnSpPr>
            <p:nvPr/>
          </p:nvCxnSpPr>
          <p:spPr>
            <a:xfrm flipV="1">
              <a:off x="900048" y="2277666"/>
              <a:ext cx="877059" cy="4043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39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>
              <a:solidFill>
                <a:srgbClr val="202A4C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02A4C"/>
                </a:solidFill>
              </a:rPr>
              <a:t>灰度发布</a:t>
            </a:r>
            <a:endParaRPr lang="zh-CN" altLang="en-US" dirty="0">
              <a:solidFill>
                <a:srgbClr val="202A4C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59" y="1269555"/>
            <a:ext cx="8343900" cy="1524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14" y="2793555"/>
            <a:ext cx="8353425" cy="15144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14" y="4308030"/>
            <a:ext cx="8343900" cy="14954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760839" y="1269554"/>
            <a:ext cx="32414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600" dirty="0" smtClean="0">
                <a:solidFill>
                  <a:srgbClr val="415463"/>
                </a:solidFill>
              </a:rPr>
              <a:t>再次调用</a:t>
            </a:r>
            <a:r>
              <a:rPr lang="en-US" altLang="zh-CN" sz="1600" dirty="0" err="1" smtClean="0">
                <a:solidFill>
                  <a:srgbClr val="415463"/>
                </a:solidFill>
              </a:rPr>
              <a:t>sayHello</a:t>
            </a:r>
            <a:r>
              <a:rPr lang="zh-CN" altLang="en-US" sz="1600" dirty="0" smtClean="0">
                <a:solidFill>
                  <a:srgbClr val="415463"/>
                </a:solidFill>
              </a:rPr>
              <a:t>方法，可以看到当</a:t>
            </a:r>
            <a:r>
              <a:rPr lang="en-US" altLang="zh-CN" sz="1600" dirty="0" smtClean="0">
                <a:solidFill>
                  <a:srgbClr val="415463"/>
                </a:solidFill>
              </a:rPr>
              <a:t>name=Alice</a:t>
            </a:r>
            <a:r>
              <a:rPr lang="zh-CN" altLang="en-US" sz="1600" dirty="0" smtClean="0">
                <a:solidFill>
                  <a:srgbClr val="415463"/>
                </a:solidFill>
              </a:rPr>
              <a:t>时，请求始终是由</a:t>
            </a:r>
            <a:r>
              <a:rPr lang="en-US" altLang="zh-CN" sz="1600" dirty="0" smtClean="0">
                <a:solidFill>
                  <a:srgbClr val="415463"/>
                </a:solidFill>
              </a:rPr>
              <a:t>0.0.2</a:t>
            </a:r>
            <a:r>
              <a:rPr lang="zh-CN" altLang="en-US" sz="1600" dirty="0" smtClean="0">
                <a:solidFill>
                  <a:srgbClr val="415463"/>
                </a:solidFill>
              </a:rPr>
              <a:t>版本的</a:t>
            </a:r>
            <a:r>
              <a:rPr lang="en-US" altLang="zh-CN" sz="1600" dirty="0" smtClean="0">
                <a:solidFill>
                  <a:srgbClr val="415463"/>
                </a:solidFill>
              </a:rPr>
              <a:t>provider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服务处理的；而</a:t>
            </a:r>
            <a:r>
              <a:rPr lang="en-US" altLang="zh-CN" sz="1600" dirty="0" smtClean="0">
                <a:solidFill>
                  <a:srgbClr val="415463"/>
                </a:solidFill>
              </a:rPr>
              <a:t>name</a:t>
            </a:r>
            <a:r>
              <a:rPr lang="zh-CN" altLang="en-US" sz="1600" dirty="0" smtClean="0">
                <a:solidFill>
                  <a:srgbClr val="415463"/>
                </a:solidFill>
              </a:rPr>
              <a:t>为其他参数时，请求都是由</a:t>
            </a:r>
            <a:r>
              <a:rPr lang="en-US" altLang="zh-CN" sz="1600" dirty="0" smtClean="0">
                <a:solidFill>
                  <a:srgbClr val="415463"/>
                </a:solidFill>
              </a:rPr>
              <a:t>0.0.1</a:t>
            </a:r>
            <a:r>
              <a:rPr lang="zh-CN" altLang="en-US" sz="1600" dirty="0" smtClean="0">
                <a:solidFill>
                  <a:srgbClr val="415463"/>
                </a:solidFill>
              </a:rPr>
              <a:t>版本的</a:t>
            </a:r>
            <a:r>
              <a:rPr lang="en-US" altLang="zh-CN" sz="1600" dirty="0" smtClean="0">
                <a:solidFill>
                  <a:srgbClr val="415463"/>
                </a:solidFill>
              </a:rPr>
              <a:t>provider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服务处理的。</a:t>
            </a:r>
            <a:endParaRPr lang="en-US" altLang="zh-CN" sz="1600" dirty="0" smtClean="0">
              <a:solidFill>
                <a:srgbClr val="4154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02A4C"/>
                </a:solidFill>
              </a:rPr>
              <a:t>Day9 CSE</a:t>
            </a:r>
            <a:r>
              <a:rPr lang="zh-CN" altLang="en-US" dirty="0">
                <a:solidFill>
                  <a:srgbClr val="202A4C"/>
                </a:solidFill>
              </a:rPr>
              <a:t>实战之服务治理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大纲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202A4C"/>
                </a:solidFill>
              </a:rPr>
              <a:t>限</a:t>
            </a:r>
            <a:r>
              <a:rPr kumimoji="1" lang="zh-CN" altLang="en-US" dirty="0" smtClean="0">
                <a:solidFill>
                  <a:srgbClr val="202A4C"/>
                </a:solidFill>
              </a:rPr>
              <a:t>流策略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服务熔断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服务降级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灰度发布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6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4A0B396E-1FCE-6548-A0DA-229DA804A56A}"/>
              </a:ext>
            </a:extLst>
          </p:cNvPr>
          <p:cNvSpPr txBox="1"/>
          <p:nvPr/>
        </p:nvSpPr>
        <p:spPr>
          <a:xfrm>
            <a:off x="4441403" y="2277666"/>
            <a:ext cx="3098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202A4C"/>
                </a:solidFill>
              </a:rPr>
              <a:t>Thank You</a:t>
            </a:r>
            <a:endParaRPr lang="zh-CN" altLang="zh-CN" sz="4800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02A4C"/>
                </a:solidFill>
              </a:rPr>
              <a:t>限</a:t>
            </a:r>
            <a:r>
              <a:rPr lang="zh-CN" altLang="en-US" dirty="0">
                <a:solidFill>
                  <a:srgbClr val="202A4C"/>
                </a:solidFill>
              </a:rPr>
              <a:t>流</a:t>
            </a:r>
            <a:r>
              <a:rPr lang="zh-CN" altLang="en-US" dirty="0" smtClean="0">
                <a:solidFill>
                  <a:srgbClr val="202A4C"/>
                </a:solidFill>
              </a:rPr>
              <a:t>策略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202A4C"/>
                </a:solidFill>
              </a:rPr>
              <a:t>CSEJavaSDK</a:t>
            </a:r>
            <a:r>
              <a:rPr kumimoji="1" lang="zh-CN" altLang="en-US" dirty="0">
                <a:solidFill>
                  <a:srgbClr val="202A4C"/>
                </a:solidFill>
              </a:rPr>
              <a:t>支持客户端和服务端的限流策略，限制每秒钟最大请求数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202A4C"/>
                </a:solidFill>
              </a:rPr>
              <a:t>支持</a:t>
            </a:r>
            <a:r>
              <a:rPr kumimoji="1" lang="en-US" altLang="zh-CN" dirty="0">
                <a:solidFill>
                  <a:srgbClr val="202A4C"/>
                </a:solidFill>
              </a:rPr>
              <a:t>default</a:t>
            </a:r>
            <a:r>
              <a:rPr kumimoji="1" lang="zh-CN" altLang="en-US" dirty="0">
                <a:solidFill>
                  <a:srgbClr val="202A4C"/>
                </a:solidFill>
              </a:rPr>
              <a:t>、</a:t>
            </a:r>
            <a:r>
              <a:rPr kumimoji="1" lang="zh-CN" altLang="en-US" dirty="0" smtClean="0">
                <a:solidFill>
                  <a:srgbClr val="202A4C"/>
                </a:solidFill>
              </a:rPr>
              <a:t>微服务、</a:t>
            </a:r>
            <a:r>
              <a:rPr kumimoji="1" lang="en-US" altLang="zh-CN" dirty="0">
                <a:solidFill>
                  <a:srgbClr val="202A4C"/>
                </a:solidFill>
              </a:rPr>
              <a:t>schema</a:t>
            </a:r>
            <a:r>
              <a:rPr kumimoji="1" lang="zh-CN" altLang="en-US" dirty="0">
                <a:solidFill>
                  <a:srgbClr val="202A4C"/>
                </a:solidFill>
              </a:rPr>
              <a:t>（契约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）、</a:t>
            </a:r>
            <a:r>
              <a:rPr kumimoji="1" lang="en-US" altLang="zh-CN" dirty="0">
                <a:solidFill>
                  <a:srgbClr val="202A4C"/>
                </a:solidFill>
              </a:rPr>
              <a:t>operation</a:t>
            </a:r>
            <a:r>
              <a:rPr kumimoji="1" lang="zh-CN" altLang="en-US" dirty="0">
                <a:solidFill>
                  <a:srgbClr val="202A4C"/>
                </a:solidFill>
              </a:rPr>
              <a:t>（接口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）限流四个粒度的限流</a:t>
            </a:r>
            <a:endParaRPr kumimoji="1" lang="zh-CN" altLang="en-US" dirty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202A4C"/>
                </a:solidFill>
              </a:rPr>
              <a:t>治理页面支持的是服务端微服务级限流</a:t>
            </a:r>
            <a:r>
              <a:rPr kumimoji="1" lang="zh-CN" altLang="en-US" dirty="0" smtClean="0">
                <a:solidFill>
                  <a:srgbClr val="202A4C"/>
                </a:solidFill>
              </a:rPr>
              <a:t>配置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202A4C"/>
                </a:solidFill>
              </a:rPr>
              <a:t>限</a:t>
            </a:r>
            <a:r>
              <a:rPr kumimoji="1" lang="zh-CN" altLang="en-US" dirty="0" smtClean="0">
                <a:solidFill>
                  <a:srgbClr val="202A4C"/>
                </a:solidFill>
              </a:rPr>
              <a:t>流策略是实例级限流，例如，配置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服务的服务端流控为</a:t>
            </a:r>
            <a:r>
              <a:rPr kumimoji="1" lang="en-US" altLang="zh-CN" dirty="0" smtClean="0">
                <a:solidFill>
                  <a:srgbClr val="202A4C"/>
                </a:solidFill>
              </a:rPr>
              <a:t>1000QPS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，如果有两个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服务实例，则他们可以接收共计</a:t>
            </a:r>
            <a:r>
              <a:rPr kumimoji="1" lang="en-US" altLang="zh-CN" dirty="0" smtClean="0">
                <a:solidFill>
                  <a:srgbClr val="202A4C"/>
                </a:solidFill>
              </a:rPr>
              <a:t>2000QPS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的流量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02A4C"/>
                </a:solidFill>
              </a:rPr>
              <a:t>限</a:t>
            </a:r>
            <a:r>
              <a:rPr lang="zh-CN" altLang="en-US" dirty="0">
                <a:solidFill>
                  <a:srgbClr val="202A4C"/>
                </a:solidFill>
              </a:rPr>
              <a:t>流</a:t>
            </a:r>
            <a:r>
              <a:rPr lang="zh-CN" altLang="en-US" dirty="0" smtClean="0">
                <a:solidFill>
                  <a:srgbClr val="202A4C"/>
                </a:solidFill>
              </a:rPr>
              <a:t>策略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05200" y="1265665"/>
            <a:ext cx="4513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15463"/>
                </a:solidFill>
              </a:rPr>
              <a:t>在</a:t>
            </a:r>
            <a:r>
              <a:rPr lang="en-US" altLang="zh-CN" sz="1600" dirty="0" smtClean="0">
                <a:solidFill>
                  <a:srgbClr val="415463"/>
                </a:solidFill>
              </a:rPr>
              <a:t>provider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服务上配置限流策略为对</a:t>
            </a:r>
            <a:r>
              <a:rPr lang="en-US" altLang="zh-CN" sz="1600" dirty="0" smtClean="0">
                <a:solidFill>
                  <a:srgbClr val="415463"/>
                </a:solidFill>
              </a:rPr>
              <a:t>edge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服务限流至</a:t>
            </a:r>
            <a:r>
              <a:rPr lang="en-US" altLang="zh-CN" sz="1600" dirty="0" smtClean="0">
                <a:solidFill>
                  <a:srgbClr val="415463"/>
                </a:solidFill>
              </a:rPr>
              <a:t>1QPS</a:t>
            </a:r>
            <a:r>
              <a:rPr lang="zh-CN" altLang="en-US" sz="1600" dirty="0" smtClean="0">
                <a:solidFill>
                  <a:srgbClr val="415463"/>
                </a:solidFill>
              </a:rPr>
              <a:t>，通过</a:t>
            </a:r>
            <a:r>
              <a:rPr lang="en-US" altLang="zh-CN" sz="1600" dirty="0" smtClean="0">
                <a:solidFill>
                  <a:srgbClr val="415463"/>
                </a:solidFill>
              </a:rPr>
              <a:t>edge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服务连续调用</a:t>
            </a:r>
            <a:r>
              <a:rPr lang="en-US" altLang="zh-CN" sz="1600" dirty="0" smtClean="0">
                <a:solidFill>
                  <a:srgbClr val="415463"/>
                </a:solidFill>
              </a:rPr>
              <a:t>consumer</a:t>
            </a:r>
            <a:r>
              <a:rPr lang="zh-CN" altLang="en-US" sz="1600" dirty="0" smtClean="0">
                <a:solidFill>
                  <a:srgbClr val="415463"/>
                </a:solidFill>
              </a:rPr>
              <a:t>和</a:t>
            </a:r>
            <a:r>
              <a:rPr lang="en-US" altLang="zh-CN" sz="1600" dirty="0" smtClean="0">
                <a:solidFill>
                  <a:srgbClr val="415463"/>
                </a:solidFill>
              </a:rPr>
              <a:t>provider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服务。</a:t>
            </a:r>
            <a:endParaRPr lang="en-US" altLang="zh-CN" sz="1600" dirty="0" smtClean="0">
              <a:solidFill>
                <a:srgbClr val="415463"/>
              </a:solidFill>
            </a:endParaRPr>
          </a:p>
          <a:p>
            <a:endParaRPr lang="en-US" altLang="zh-CN" sz="1600" dirty="0" smtClean="0">
              <a:solidFill>
                <a:srgbClr val="415463"/>
              </a:solidFill>
            </a:endParaRPr>
          </a:p>
          <a:p>
            <a:r>
              <a:rPr lang="zh-CN" altLang="en-US" sz="1600" dirty="0" smtClean="0">
                <a:solidFill>
                  <a:srgbClr val="415463"/>
                </a:solidFill>
              </a:rPr>
              <a:t>观察</a:t>
            </a:r>
            <a:r>
              <a:rPr lang="en-US" altLang="zh-CN" sz="1600" dirty="0" smtClean="0">
                <a:solidFill>
                  <a:srgbClr val="415463"/>
                </a:solidFill>
              </a:rPr>
              <a:t>provider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服务中打印的日志，可以看到每秒钟</a:t>
            </a:r>
            <a:r>
              <a:rPr lang="en-US" altLang="zh-CN" sz="1600" dirty="0" smtClean="0">
                <a:solidFill>
                  <a:srgbClr val="415463"/>
                </a:solidFill>
              </a:rPr>
              <a:t>provider</a:t>
            </a:r>
            <a:r>
              <a:rPr lang="zh-CN" altLang="en-US" sz="1600" dirty="0" smtClean="0">
                <a:solidFill>
                  <a:srgbClr val="415463"/>
                </a:solidFill>
              </a:rPr>
              <a:t>只处理一次来自</a:t>
            </a:r>
            <a:r>
              <a:rPr lang="en-US" altLang="zh-CN" sz="1600" dirty="0" smtClean="0">
                <a:solidFill>
                  <a:srgbClr val="415463"/>
                </a:solidFill>
              </a:rPr>
              <a:t>edge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服务的请求，其他请求都以</a:t>
            </a:r>
            <a:r>
              <a:rPr lang="en-US" altLang="zh-CN" sz="1600" dirty="0" smtClean="0">
                <a:solidFill>
                  <a:srgbClr val="415463"/>
                </a:solidFill>
              </a:rPr>
              <a:t>429</a:t>
            </a:r>
            <a:r>
              <a:rPr lang="zh-CN" altLang="en-US" sz="1600" dirty="0" smtClean="0">
                <a:solidFill>
                  <a:srgbClr val="415463"/>
                </a:solidFill>
              </a:rPr>
              <a:t>状态码返回的。而对于来自</a:t>
            </a:r>
            <a:r>
              <a:rPr lang="en-US" altLang="zh-CN" sz="1600" dirty="0" smtClean="0">
                <a:solidFill>
                  <a:srgbClr val="415463"/>
                </a:solidFill>
              </a:rPr>
              <a:t>consumer</a:t>
            </a:r>
            <a:r>
              <a:rPr lang="zh-CN" altLang="en-US" sz="1600" dirty="0" smtClean="0">
                <a:solidFill>
                  <a:srgbClr val="415463"/>
                </a:solidFill>
              </a:rPr>
              <a:t>的请求，</a:t>
            </a:r>
            <a:r>
              <a:rPr lang="en-US" altLang="zh-CN" sz="1600" dirty="0" smtClean="0">
                <a:solidFill>
                  <a:srgbClr val="415463"/>
                </a:solidFill>
              </a:rPr>
              <a:t>provider</a:t>
            </a:r>
            <a:r>
              <a:rPr lang="zh-CN" altLang="en-US" sz="1600" dirty="0" smtClean="0">
                <a:solidFill>
                  <a:srgbClr val="415463"/>
                </a:solidFill>
              </a:rPr>
              <a:t>正常处理并返回</a:t>
            </a:r>
            <a:r>
              <a:rPr lang="en-US" altLang="zh-CN" sz="1600" dirty="0" smtClean="0">
                <a:solidFill>
                  <a:srgbClr val="415463"/>
                </a:solidFill>
              </a:rPr>
              <a:t>200</a:t>
            </a:r>
            <a:r>
              <a:rPr lang="zh-CN" altLang="en-US" sz="1600" dirty="0" smtClean="0">
                <a:solidFill>
                  <a:srgbClr val="415463"/>
                </a:solidFill>
              </a:rPr>
              <a:t>状态码。</a:t>
            </a:r>
            <a:endParaRPr lang="en-US" altLang="zh-CN" sz="1600" dirty="0" smtClean="0">
              <a:solidFill>
                <a:srgbClr val="415463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59" y="1265665"/>
            <a:ext cx="6797040" cy="471678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7751443" y="3818365"/>
            <a:ext cx="3421380" cy="2164080"/>
            <a:chOff x="7751443" y="3818365"/>
            <a:chExt cx="3421380" cy="216408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1443" y="3818365"/>
              <a:ext cx="3421380" cy="216408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7758000" y="3924000"/>
              <a:ext cx="468000" cy="1098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758000" y="5385600"/>
              <a:ext cx="468000" cy="1098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88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服务熔断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85419" y="1844288"/>
            <a:ext cx="61206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8123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对于一个分布式系统，如果某个请求的调用链中的某个服务出现故障，响应变慢，会导致整个链路的响应变慢，请求堆积。</a:t>
            </a:r>
            <a:endParaRPr lang="en-US" altLang="zh-CN" sz="1600" dirty="0"/>
          </a:p>
          <a:p>
            <a:pPr marL="298123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当这种情况变得越来越严重的时候，占用的资源会越来越多，到达系统瓶颈，造成整个系统崩溃，所有请求都不可用。</a:t>
            </a:r>
            <a:endParaRPr lang="en-US" altLang="zh-CN" sz="1600" dirty="0"/>
          </a:p>
        </p:txBody>
      </p:sp>
      <p:sp>
        <p:nvSpPr>
          <p:cNvPr id="24" name="矩形 23"/>
          <p:cNvSpPr/>
          <p:nvPr/>
        </p:nvSpPr>
        <p:spPr>
          <a:xfrm>
            <a:off x="1281662" y="1545688"/>
            <a:ext cx="1009663" cy="24650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serviceA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04344" y="2310581"/>
            <a:ext cx="1009663" cy="24650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serviceC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7906" y="2310580"/>
            <a:ext cx="1009663" cy="2465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serviceB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04344" y="2310581"/>
            <a:ext cx="1009663" cy="246509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serviceC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直接箭头连接符 27"/>
          <p:cNvCxnSpPr>
            <a:stCxn id="31" idx="2"/>
            <a:endCxn id="26" idx="0"/>
          </p:cNvCxnSpPr>
          <p:nvPr/>
        </p:nvCxnSpPr>
        <p:spPr>
          <a:xfrm flipH="1">
            <a:off x="1222738" y="1790762"/>
            <a:ext cx="563756" cy="519818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" name="直接箭头连接符 28"/>
          <p:cNvCxnSpPr>
            <a:stCxn id="31" idx="2"/>
            <a:endCxn id="27" idx="0"/>
          </p:cNvCxnSpPr>
          <p:nvPr/>
        </p:nvCxnSpPr>
        <p:spPr>
          <a:xfrm>
            <a:off x="1786494" y="1790762"/>
            <a:ext cx="622682" cy="519819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0" name="直接箭头连接符 29"/>
          <p:cNvCxnSpPr>
            <a:endCxn id="31" idx="0"/>
          </p:cNvCxnSpPr>
          <p:nvPr/>
        </p:nvCxnSpPr>
        <p:spPr>
          <a:xfrm>
            <a:off x="1786494" y="1299166"/>
            <a:ext cx="0" cy="245087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1281662" y="1544253"/>
            <a:ext cx="1009663" cy="246509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serviceA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786494" y="1792197"/>
            <a:ext cx="622682" cy="518384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" name="直接箭头连接符 32"/>
          <p:cNvCxnSpPr>
            <a:endCxn id="31" idx="0"/>
          </p:cNvCxnSpPr>
          <p:nvPr/>
        </p:nvCxnSpPr>
        <p:spPr>
          <a:xfrm>
            <a:off x="1786494" y="1298448"/>
            <a:ext cx="0" cy="245805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5" name="矩形 54"/>
          <p:cNvSpPr/>
          <p:nvPr/>
        </p:nvSpPr>
        <p:spPr>
          <a:xfrm>
            <a:off x="1281662" y="3452169"/>
            <a:ext cx="1009663" cy="24650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serviceA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904344" y="4217062"/>
            <a:ext cx="1009663" cy="24650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serviceC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17906" y="4217061"/>
            <a:ext cx="1009663" cy="2465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serviceB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直接箭头连接符 58"/>
          <p:cNvCxnSpPr>
            <a:stCxn id="62" idx="2"/>
            <a:endCxn id="57" idx="0"/>
          </p:cNvCxnSpPr>
          <p:nvPr/>
        </p:nvCxnSpPr>
        <p:spPr>
          <a:xfrm flipH="1">
            <a:off x="1222738" y="3697243"/>
            <a:ext cx="563756" cy="519818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0" name="直接箭头连接符 59"/>
          <p:cNvCxnSpPr>
            <a:stCxn id="62" idx="2"/>
          </p:cNvCxnSpPr>
          <p:nvPr/>
        </p:nvCxnSpPr>
        <p:spPr>
          <a:xfrm>
            <a:off x="1786494" y="3697243"/>
            <a:ext cx="622682" cy="519819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直接箭头连接符 60"/>
          <p:cNvCxnSpPr>
            <a:endCxn id="62" idx="0"/>
          </p:cNvCxnSpPr>
          <p:nvPr/>
        </p:nvCxnSpPr>
        <p:spPr>
          <a:xfrm>
            <a:off x="1786494" y="3205647"/>
            <a:ext cx="0" cy="245087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2" name="矩形 61"/>
          <p:cNvSpPr/>
          <p:nvPr/>
        </p:nvSpPr>
        <p:spPr>
          <a:xfrm>
            <a:off x="1281662" y="3450734"/>
            <a:ext cx="1009663" cy="246509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serviceA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直接箭头连接符 63"/>
          <p:cNvCxnSpPr>
            <a:endCxn id="62" idx="0"/>
          </p:cNvCxnSpPr>
          <p:nvPr/>
        </p:nvCxnSpPr>
        <p:spPr>
          <a:xfrm>
            <a:off x="1786494" y="3204929"/>
            <a:ext cx="0" cy="245805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5" name="矩形 64"/>
          <p:cNvSpPr/>
          <p:nvPr/>
        </p:nvSpPr>
        <p:spPr>
          <a:xfrm>
            <a:off x="1288135" y="5355793"/>
            <a:ext cx="1009663" cy="24650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serviceA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910817" y="6120686"/>
            <a:ext cx="1009663" cy="24650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serviceC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24379" y="6120685"/>
            <a:ext cx="1009663" cy="2465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serviceB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直接箭头连接符 68"/>
          <p:cNvCxnSpPr>
            <a:endCxn id="67" idx="0"/>
          </p:cNvCxnSpPr>
          <p:nvPr/>
        </p:nvCxnSpPr>
        <p:spPr>
          <a:xfrm flipH="1">
            <a:off x="1229211" y="5600867"/>
            <a:ext cx="563756" cy="519818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0" name="直接箭头连接符 69"/>
          <p:cNvCxnSpPr/>
          <p:nvPr/>
        </p:nvCxnSpPr>
        <p:spPr>
          <a:xfrm>
            <a:off x="1792967" y="5600867"/>
            <a:ext cx="622682" cy="519819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1" name="直接箭头连接符 70"/>
          <p:cNvCxnSpPr/>
          <p:nvPr/>
        </p:nvCxnSpPr>
        <p:spPr>
          <a:xfrm>
            <a:off x="1792967" y="5109271"/>
            <a:ext cx="0" cy="245087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下箭头 77"/>
          <p:cNvSpPr/>
          <p:nvPr/>
        </p:nvSpPr>
        <p:spPr>
          <a:xfrm>
            <a:off x="1570469" y="2688540"/>
            <a:ext cx="432048" cy="38172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下箭头 78"/>
          <p:cNvSpPr/>
          <p:nvPr/>
        </p:nvSpPr>
        <p:spPr>
          <a:xfrm>
            <a:off x="1576943" y="4594848"/>
            <a:ext cx="432048" cy="38172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2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4848061" y="6112094"/>
            <a:ext cx="1009663" cy="246509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serviceC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4730211" y="5593710"/>
            <a:ext cx="622682" cy="518384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直接箭头连接符 52"/>
          <p:cNvCxnSpPr>
            <a:endCxn id="51" idx="0"/>
          </p:cNvCxnSpPr>
          <p:nvPr/>
        </p:nvCxnSpPr>
        <p:spPr>
          <a:xfrm>
            <a:off x="4730211" y="5099961"/>
            <a:ext cx="0" cy="245805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" name="矩形 50"/>
          <p:cNvSpPr/>
          <p:nvPr/>
        </p:nvSpPr>
        <p:spPr>
          <a:xfrm>
            <a:off x="4225379" y="5345766"/>
            <a:ext cx="1009663" cy="246509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serviceA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服务熔断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85419" y="1844288"/>
            <a:ext cx="61206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8123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熔断可以将问题服务隔离开，令请求可以快速返回</a:t>
            </a:r>
          </a:p>
          <a:p>
            <a:pPr marL="298123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待问题服务变为正常状态后，再从熔断状态中恢复</a:t>
            </a:r>
            <a:r>
              <a:rPr lang="zh-CN" altLang="en-US" sz="1600" dirty="0" smtClean="0"/>
              <a:t>过来</a:t>
            </a:r>
            <a:endParaRPr lang="en-US" altLang="zh-CN" sz="1600" dirty="0" smtClean="0"/>
          </a:p>
          <a:p>
            <a:pPr marL="12373">
              <a:spcAft>
                <a:spcPts val="1200"/>
              </a:spcAft>
            </a:pPr>
            <a:r>
              <a:rPr lang="zh-CN" altLang="en-US" sz="1600" dirty="0" smtClean="0"/>
              <a:t>通过这种机制，我们可以临时断开次要业务路径，保障系统整体的可用性。</a:t>
            </a:r>
            <a:endParaRPr lang="en-US" altLang="zh-CN" sz="1600" dirty="0"/>
          </a:p>
        </p:txBody>
      </p:sp>
      <p:sp>
        <p:nvSpPr>
          <p:cNvPr id="24" name="矩形 23"/>
          <p:cNvSpPr/>
          <p:nvPr/>
        </p:nvSpPr>
        <p:spPr>
          <a:xfrm>
            <a:off x="1281662" y="1545688"/>
            <a:ext cx="1009663" cy="24650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serviceA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04344" y="2310581"/>
            <a:ext cx="1009663" cy="24650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serviceC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7906" y="2310580"/>
            <a:ext cx="1009663" cy="2465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serviceB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直接箭头连接符 27"/>
          <p:cNvCxnSpPr>
            <a:stCxn id="31" idx="2"/>
            <a:endCxn id="26" idx="0"/>
          </p:cNvCxnSpPr>
          <p:nvPr/>
        </p:nvCxnSpPr>
        <p:spPr>
          <a:xfrm flipH="1">
            <a:off x="1222738" y="1790762"/>
            <a:ext cx="563756" cy="519818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" name="直接箭头连接符 28"/>
          <p:cNvCxnSpPr>
            <a:stCxn id="31" idx="2"/>
          </p:cNvCxnSpPr>
          <p:nvPr/>
        </p:nvCxnSpPr>
        <p:spPr>
          <a:xfrm>
            <a:off x="1786494" y="1790762"/>
            <a:ext cx="622682" cy="519819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0" name="直接箭头连接符 29"/>
          <p:cNvCxnSpPr>
            <a:endCxn id="31" idx="0"/>
          </p:cNvCxnSpPr>
          <p:nvPr/>
        </p:nvCxnSpPr>
        <p:spPr>
          <a:xfrm>
            <a:off x="1786494" y="1299166"/>
            <a:ext cx="0" cy="245087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1281662" y="1544253"/>
            <a:ext cx="1009663" cy="246509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serviceA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786494" y="1792197"/>
            <a:ext cx="622682" cy="518384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" name="直接箭头连接符 32"/>
          <p:cNvCxnSpPr>
            <a:endCxn id="31" idx="0"/>
          </p:cNvCxnSpPr>
          <p:nvPr/>
        </p:nvCxnSpPr>
        <p:spPr>
          <a:xfrm>
            <a:off x="1786494" y="1298448"/>
            <a:ext cx="0" cy="245805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5" name="矩形 54"/>
          <p:cNvSpPr/>
          <p:nvPr/>
        </p:nvSpPr>
        <p:spPr>
          <a:xfrm>
            <a:off x="1281662" y="3452169"/>
            <a:ext cx="1009663" cy="24650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serviceA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904344" y="4217062"/>
            <a:ext cx="1009663" cy="24650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serviceC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17906" y="4217061"/>
            <a:ext cx="1009663" cy="2465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serviceB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直接箭头连接符 58"/>
          <p:cNvCxnSpPr>
            <a:stCxn id="62" idx="2"/>
            <a:endCxn id="57" idx="0"/>
          </p:cNvCxnSpPr>
          <p:nvPr/>
        </p:nvCxnSpPr>
        <p:spPr>
          <a:xfrm flipH="1">
            <a:off x="1222738" y="3697243"/>
            <a:ext cx="563756" cy="519818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直接箭头连接符 60"/>
          <p:cNvCxnSpPr>
            <a:endCxn id="62" idx="0"/>
          </p:cNvCxnSpPr>
          <p:nvPr/>
        </p:nvCxnSpPr>
        <p:spPr>
          <a:xfrm>
            <a:off x="1786494" y="3205647"/>
            <a:ext cx="0" cy="245087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2" name="矩形 61"/>
          <p:cNvSpPr/>
          <p:nvPr/>
        </p:nvSpPr>
        <p:spPr>
          <a:xfrm>
            <a:off x="1281662" y="3450734"/>
            <a:ext cx="1009663" cy="246509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serviceA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直接箭头连接符 63"/>
          <p:cNvCxnSpPr>
            <a:endCxn id="62" idx="0"/>
          </p:cNvCxnSpPr>
          <p:nvPr/>
        </p:nvCxnSpPr>
        <p:spPr>
          <a:xfrm>
            <a:off x="1786494" y="3204929"/>
            <a:ext cx="0" cy="245805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下箭头 77"/>
          <p:cNvSpPr/>
          <p:nvPr/>
        </p:nvSpPr>
        <p:spPr>
          <a:xfrm>
            <a:off x="1570469" y="2688540"/>
            <a:ext cx="432048" cy="381722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矩形 33"/>
          <p:cNvSpPr/>
          <p:nvPr/>
        </p:nvSpPr>
        <p:spPr>
          <a:xfrm>
            <a:off x="1281662" y="5354656"/>
            <a:ext cx="1009663" cy="24650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serviceA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04344" y="6119549"/>
            <a:ext cx="1009663" cy="24650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serviceC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17906" y="6119548"/>
            <a:ext cx="1009663" cy="2465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serviceB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04344" y="6119549"/>
            <a:ext cx="1009663" cy="246509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serviceC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直接箭头连接符 37"/>
          <p:cNvCxnSpPr>
            <a:stCxn id="41" idx="2"/>
            <a:endCxn id="36" idx="0"/>
          </p:cNvCxnSpPr>
          <p:nvPr/>
        </p:nvCxnSpPr>
        <p:spPr>
          <a:xfrm flipH="1">
            <a:off x="1222738" y="5599730"/>
            <a:ext cx="563756" cy="519818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" name="直接箭头连接符 39"/>
          <p:cNvCxnSpPr>
            <a:endCxn id="41" idx="0"/>
          </p:cNvCxnSpPr>
          <p:nvPr/>
        </p:nvCxnSpPr>
        <p:spPr>
          <a:xfrm>
            <a:off x="1786494" y="5108134"/>
            <a:ext cx="0" cy="245087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1" name="矩形 40"/>
          <p:cNvSpPr/>
          <p:nvPr/>
        </p:nvSpPr>
        <p:spPr>
          <a:xfrm>
            <a:off x="1281662" y="5353221"/>
            <a:ext cx="1009663" cy="246509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serviceA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直接箭头连接符 42"/>
          <p:cNvCxnSpPr>
            <a:endCxn id="41" idx="0"/>
          </p:cNvCxnSpPr>
          <p:nvPr/>
        </p:nvCxnSpPr>
        <p:spPr>
          <a:xfrm>
            <a:off x="1786494" y="5107416"/>
            <a:ext cx="0" cy="245805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6" name="矩形 45"/>
          <p:cNvSpPr/>
          <p:nvPr/>
        </p:nvSpPr>
        <p:spPr>
          <a:xfrm>
            <a:off x="3661623" y="6112093"/>
            <a:ext cx="1009663" cy="2465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serviceB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8" name="直接箭头连接符 47"/>
          <p:cNvCxnSpPr>
            <a:stCxn id="51" idx="2"/>
            <a:endCxn id="46" idx="0"/>
          </p:cNvCxnSpPr>
          <p:nvPr/>
        </p:nvCxnSpPr>
        <p:spPr>
          <a:xfrm flipH="1">
            <a:off x="4166455" y="5592275"/>
            <a:ext cx="563756" cy="519818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下箭头 53"/>
          <p:cNvSpPr/>
          <p:nvPr/>
        </p:nvSpPr>
        <p:spPr>
          <a:xfrm>
            <a:off x="1570469" y="4594279"/>
            <a:ext cx="432048" cy="381722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下箭头 57"/>
          <p:cNvSpPr/>
          <p:nvPr/>
        </p:nvSpPr>
        <p:spPr>
          <a:xfrm rot="16200000">
            <a:off x="3078719" y="5285614"/>
            <a:ext cx="432048" cy="381722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2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31" grpId="0" animBg="1"/>
      <p:bldP spid="62" grpId="0" animBg="1"/>
      <p:bldP spid="37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>
              <a:solidFill>
                <a:srgbClr val="202A4C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02A4C"/>
                </a:solidFill>
              </a:rPr>
              <a:t>服务熔断</a:t>
            </a:r>
            <a:r>
              <a:rPr lang="en-US" altLang="zh-CN" dirty="0" smtClean="0">
                <a:solidFill>
                  <a:srgbClr val="202A4C"/>
                </a:solidFill>
              </a:rPr>
              <a:t>——</a:t>
            </a:r>
            <a:r>
              <a:rPr lang="zh-CN" altLang="en-US" dirty="0" smtClean="0">
                <a:solidFill>
                  <a:srgbClr val="202A4C"/>
                </a:solidFill>
              </a:rPr>
              <a:t>手动熔断</a:t>
            </a:r>
            <a:endParaRPr lang="zh-CN" altLang="en-US" dirty="0">
              <a:solidFill>
                <a:srgbClr val="202A4C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59" y="1269555"/>
            <a:ext cx="6446520" cy="5288280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6854679" y="1265665"/>
            <a:ext cx="48643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15463"/>
                </a:solidFill>
              </a:rPr>
              <a:t>熔断可以手动开启，也可以自动开启。其触发方式不同，但效果相同。</a:t>
            </a:r>
            <a:endParaRPr lang="en-US" altLang="zh-CN" sz="1600" dirty="0" smtClean="0">
              <a:solidFill>
                <a:srgbClr val="415463"/>
              </a:solidFill>
            </a:endParaRPr>
          </a:p>
          <a:p>
            <a:endParaRPr lang="en-US" altLang="zh-CN" sz="1600" dirty="0">
              <a:solidFill>
                <a:srgbClr val="415463"/>
              </a:solidFill>
            </a:endParaRPr>
          </a:p>
          <a:p>
            <a:r>
              <a:rPr lang="zh-CN" altLang="en-US" sz="1600" dirty="0" smtClean="0">
                <a:solidFill>
                  <a:srgbClr val="415463"/>
                </a:solidFill>
              </a:rPr>
              <a:t>这里我们选择</a:t>
            </a:r>
            <a:r>
              <a:rPr lang="en-US" altLang="zh-CN" sz="1600" dirty="0" smtClean="0">
                <a:solidFill>
                  <a:srgbClr val="415463"/>
                </a:solidFill>
              </a:rPr>
              <a:t>edge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服务，手工熔断其调用</a:t>
            </a:r>
            <a:r>
              <a:rPr lang="en-US" altLang="zh-CN" sz="1600" dirty="0" smtClean="0">
                <a:solidFill>
                  <a:srgbClr val="415463"/>
                </a:solidFill>
              </a:rPr>
              <a:t>consumer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服务的</a:t>
            </a:r>
            <a:r>
              <a:rPr lang="en-US" altLang="zh-CN" sz="1600" dirty="0" err="1" smtClean="0">
                <a:solidFill>
                  <a:srgbClr val="415463"/>
                </a:solidFill>
              </a:rPr>
              <a:t>sayHello</a:t>
            </a:r>
            <a:r>
              <a:rPr lang="zh-CN" altLang="en-US" sz="1600" dirty="0" smtClean="0">
                <a:solidFill>
                  <a:srgbClr val="415463"/>
                </a:solidFill>
              </a:rPr>
              <a:t>方法的路径。</a:t>
            </a:r>
            <a:endParaRPr lang="en-US" altLang="zh-CN" sz="1600" dirty="0" smtClean="0">
              <a:solidFill>
                <a:srgbClr val="4154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5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>
              <a:solidFill>
                <a:srgbClr val="202A4C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02A4C"/>
                </a:solidFill>
              </a:rPr>
              <a:t>服务熔断</a:t>
            </a:r>
            <a:r>
              <a:rPr lang="en-US" altLang="zh-CN" dirty="0" smtClean="0">
                <a:solidFill>
                  <a:srgbClr val="202A4C"/>
                </a:solidFill>
              </a:rPr>
              <a:t>——</a:t>
            </a:r>
            <a:r>
              <a:rPr lang="zh-CN" altLang="en-US" dirty="0" smtClean="0">
                <a:solidFill>
                  <a:srgbClr val="202A4C"/>
                </a:solidFill>
              </a:rPr>
              <a:t>手动熔断</a:t>
            </a:r>
            <a:endParaRPr lang="zh-CN" altLang="en-US" dirty="0">
              <a:solidFill>
                <a:srgbClr val="202A4C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59" y="1269555"/>
            <a:ext cx="6446520" cy="5288280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6854679" y="1265665"/>
            <a:ext cx="48643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15463"/>
                </a:solidFill>
              </a:rPr>
              <a:t>熔断可以手动开启，也可以自动开启。其触发方式不同，但效果相同。</a:t>
            </a:r>
            <a:endParaRPr lang="en-US" altLang="zh-CN" sz="1600" dirty="0" smtClean="0">
              <a:solidFill>
                <a:srgbClr val="415463"/>
              </a:solidFill>
            </a:endParaRPr>
          </a:p>
          <a:p>
            <a:endParaRPr lang="en-US" altLang="zh-CN" sz="1600" dirty="0">
              <a:solidFill>
                <a:srgbClr val="415463"/>
              </a:solidFill>
            </a:endParaRPr>
          </a:p>
          <a:p>
            <a:r>
              <a:rPr lang="zh-CN" altLang="en-US" sz="1600" dirty="0" smtClean="0">
                <a:solidFill>
                  <a:srgbClr val="415463"/>
                </a:solidFill>
              </a:rPr>
              <a:t>这里我们选择</a:t>
            </a:r>
            <a:r>
              <a:rPr lang="en-US" altLang="zh-CN" sz="1600" dirty="0" smtClean="0">
                <a:solidFill>
                  <a:srgbClr val="415463"/>
                </a:solidFill>
              </a:rPr>
              <a:t>edge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服务，手工熔断</a:t>
            </a:r>
            <a:r>
              <a:rPr lang="en-US" altLang="zh-CN" sz="1600" dirty="0" smtClean="0">
                <a:solidFill>
                  <a:srgbClr val="415463"/>
                </a:solidFill>
              </a:rPr>
              <a:t>edge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服务调用</a:t>
            </a:r>
            <a:r>
              <a:rPr lang="en-US" altLang="zh-CN" sz="1600" dirty="0" smtClean="0">
                <a:solidFill>
                  <a:srgbClr val="415463"/>
                </a:solidFill>
              </a:rPr>
              <a:t>consumer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</a:t>
            </a:r>
            <a:r>
              <a:rPr lang="en-US" altLang="zh-CN" sz="1600" dirty="0" err="1" smtClean="0">
                <a:solidFill>
                  <a:srgbClr val="415463"/>
                </a:solidFill>
              </a:rPr>
              <a:t>sayHello</a:t>
            </a:r>
            <a:r>
              <a:rPr lang="zh-CN" altLang="en-US" sz="1600" dirty="0" smtClean="0">
                <a:solidFill>
                  <a:srgbClr val="415463"/>
                </a:solidFill>
              </a:rPr>
              <a:t>方法的路径。</a:t>
            </a:r>
            <a:endParaRPr lang="en-US" altLang="zh-CN" sz="1600" dirty="0" smtClean="0">
              <a:solidFill>
                <a:srgbClr val="4154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48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通过</a:t>
            </a:r>
            <a:r>
              <a:rPr kumimoji="1" lang="en-US" altLang="zh-CN" dirty="0" smtClean="0">
                <a:solidFill>
                  <a:srgbClr val="202A4C"/>
                </a:solidFill>
              </a:rPr>
              <a:t>edge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服务调用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服务的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sayHello</a:t>
            </a:r>
            <a:r>
              <a:rPr kumimoji="1" lang="zh-CN" altLang="en-US" dirty="0" smtClean="0">
                <a:solidFill>
                  <a:srgbClr val="202A4C"/>
                </a:solidFill>
              </a:rPr>
              <a:t>方法和</a:t>
            </a:r>
            <a:r>
              <a:rPr kumimoji="1" lang="en-US" altLang="zh-CN" dirty="0" smtClean="0">
                <a:solidFill>
                  <a:srgbClr val="202A4C"/>
                </a:solidFill>
              </a:rPr>
              <a:t>greeting</a:t>
            </a:r>
            <a:r>
              <a:rPr kumimoji="1" lang="zh-CN" altLang="en-US" dirty="0" smtClean="0">
                <a:solidFill>
                  <a:srgbClr val="202A4C"/>
                </a:solidFill>
              </a:rPr>
              <a:t>方法，可以看到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sayHello</a:t>
            </a:r>
            <a:r>
              <a:rPr kumimoji="1" lang="zh-CN" altLang="en-US" dirty="0" smtClean="0">
                <a:solidFill>
                  <a:srgbClr val="202A4C"/>
                </a:solidFill>
              </a:rPr>
              <a:t>方法已经调不通了，但</a:t>
            </a:r>
            <a:r>
              <a:rPr kumimoji="1" lang="en-US" altLang="zh-CN" dirty="0" smtClean="0">
                <a:solidFill>
                  <a:srgbClr val="202A4C"/>
                </a:solidFill>
              </a:rPr>
              <a:t>greeting</a:t>
            </a:r>
            <a:r>
              <a:rPr kumimoji="1" lang="zh-CN" altLang="en-US" dirty="0" smtClean="0">
                <a:solidFill>
                  <a:srgbClr val="202A4C"/>
                </a:solidFill>
              </a:rPr>
              <a:t>方法仍然能够调通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06" y="3996358"/>
            <a:ext cx="8334375" cy="1895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19" y="2205658"/>
            <a:ext cx="8362950" cy="17907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02A4C"/>
                </a:solidFill>
              </a:rPr>
              <a:t>服务熔断</a:t>
            </a:r>
            <a:r>
              <a:rPr lang="en-US" altLang="zh-CN" dirty="0" smtClean="0">
                <a:solidFill>
                  <a:srgbClr val="202A4C"/>
                </a:solidFill>
              </a:rPr>
              <a:t>——</a:t>
            </a:r>
            <a:r>
              <a:rPr lang="zh-CN" altLang="en-US" dirty="0" smtClean="0">
                <a:solidFill>
                  <a:srgbClr val="202A4C"/>
                </a:solidFill>
              </a:rPr>
              <a:t>手动熔断</a:t>
            </a:r>
            <a:endParaRPr lang="zh-CN" altLang="en-US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0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自定义 1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6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CW PP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63795</TotalTime>
  <Words>1142</Words>
  <Application>Microsoft Office PowerPoint</Application>
  <PresentationFormat>自定义</PresentationFormat>
  <Paragraphs>107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 Unicode MS</vt:lpstr>
      <vt:lpstr>FrutigerNext LT Light</vt:lpstr>
      <vt:lpstr>FrutigerNext LT Medium</vt:lpstr>
      <vt:lpstr>MS PGothic</vt:lpstr>
      <vt:lpstr>Open Sans</vt:lpstr>
      <vt:lpstr>黑体</vt:lpstr>
      <vt:lpstr>华文细黑</vt:lpstr>
      <vt:lpstr>宋体</vt:lpstr>
      <vt:lpstr>微软雅黑</vt:lpstr>
      <vt:lpstr>Arial</vt:lpstr>
      <vt:lpstr>Calibri</vt:lpstr>
      <vt:lpstr>Blank</vt:lpstr>
      <vt:lpstr>内容Copytext </vt:lpstr>
      <vt:lpstr>1_内容Copytext </vt:lpstr>
      <vt:lpstr>Thank you</vt:lpstr>
      <vt:lpstr>21天微服务实战营-Day9</vt:lpstr>
      <vt:lpstr>Day9 CSE实战之服务治理</vt:lpstr>
      <vt:lpstr>限流策略</vt:lpstr>
      <vt:lpstr>限流策略</vt:lpstr>
      <vt:lpstr>服务熔断</vt:lpstr>
      <vt:lpstr>服务熔断</vt:lpstr>
      <vt:lpstr>服务熔断——手动熔断</vt:lpstr>
      <vt:lpstr>服务熔断——手动熔断</vt:lpstr>
      <vt:lpstr>服务熔断——手动熔断</vt:lpstr>
      <vt:lpstr>服务熔断——自动熔断</vt:lpstr>
      <vt:lpstr>服务熔断——自动熔断</vt:lpstr>
      <vt:lpstr>服务熔断——自动熔断</vt:lpstr>
      <vt:lpstr>服务熔断——自动熔断</vt:lpstr>
      <vt:lpstr>服务降级</vt:lpstr>
      <vt:lpstr>服务降级</vt:lpstr>
      <vt:lpstr>灰度发布</vt:lpstr>
      <vt:lpstr>灰度发布</vt:lpstr>
      <vt:lpstr>灰度发布</vt:lpstr>
      <vt:lpstr>灰度发布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Zhouchuan (Luc)</dc:creator>
  <cp:lastModifiedBy>yaohaishi</cp:lastModifiedBy>
  <cp:revision>656</cp:revision>
  <dcterms:created xsi:type="dcterms:W3CDTF">2014-09-24T01:01:53Z</dcterms:created>
  <dcterms:modified xsi:type="dcterms:W3CDTF">2019-02-27T11:20:58Z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_ms_pID_72543">
    <vt:lpwstr>(3)LnZC7oz8To7Y22xH3O/e8/X6gkcAfRUeHpPKe9auJUq9yzXFzrGV+j1DVZzgI0EDzC0+5uAn
JRM3s2IrrRCN1xLLc5QCYMfFYASWKQEv6iy1EnUE8rYaLKTG6HQjCqbkdbEQ9AilA4wlcUGp
M+k9aV/YBB7bikGlSXRZgKrcuKUoPTRW/pwdIjDDNwoeATG48Nbp4PibsYPQdwtvyHcMCRzq
oFE7OBQURzIUP5l6z3</vt:lpwstr>
  </property>
  <property fmtid="{D5CDD505-2E9C-101B-9397-08002B2CF9AE}" pid="3" name="_new_ms_pID_725431">
    <vt:lpwstr>HT427Rj6lAztVHZEJkxSciTysHWHm3pp5pN5bdc8jI+R61LnM43/Id
OJR/5SFPGpxMNY+Ik687ggiaLVMQscvYPOkYpYvR1VHcjWO8LpQ8Jk53dz+OU+dlYUxEyVKl
nYzFJYTuHXU49As1XFzB/2i2wAX+Yjn1QhbYw+qyfxCE4z7K7zPku/WWV3NPVhG2wti/wSUD
AM0CoU+WY5x1lW5yWyWZ3mYynTqhsmvMoz2Q</vt:lpwstr>
  </property>
  <property fmtid="{D5CDD505-2E9C-101B-9397-08002B2CF9AE}" pid="4" name="_new_ms_pID_725432">
    <vt:lpwstr>of/ts7Wz4tkV5CWwOAx2QBtKm6tC/Xu4PptY
e8yjtgJI/F4gvLnqMJLIFc4L3zL3adNOX5ClTsL7BprpsyLPcNPaVLnaJJkx23gviqr0Df3e
</vt:lpwstr>
  </property>
  <property fmtid="{D5CDD505-2E9C-101B-9397-08002B2CF9AE}" pid="5" name="_2015_ms_pID_725343">
    <vt:lpwstr>(3)xW7DyTQeA+iS59uwPlr6ZQRQzuMDlHOYIrpPlcoS4jS8S4zV4ucNtDniJwCBNxXiKfdyJxI7
OgkqxhuvmtDHS2ZvwmcEWIiaZDyOQ2AfeuylQ2nODg1LyHaWBOi4vq6FAoTKKUnTA2Y2k6D6
QNsz5FEKBs1h/0CHHFfCz/1z5x0+3Y4G0wGyqQRd5S6RgmqGbgpx/AzvNTTLFt3l3zvSQ3yj
EeehdsUlWbR+46ZtyY</vt:lpwstr>
  </property>
  <property fmtid="{D5CDD505-2E9C-101B-9397-08002B2CF9AE}" pid="6" name="_2015_ms_pID_7253431">
    <vt:lpwstr>kDqczdpuXtwn/8O0VtwjcdHmWNXhqt96faiD14FuUqEk3vtqypldn2
vQ69Jdf7Im9ioBNAgOg3W9LJV6K/tik+VjphcYiqe2UqKGIRs/YRs6QbRrK6DhyVkKC0krux
cYj9n7WspeYxtFy/u7x+3MKXcPEB56ilbu3bzirjx/5A9/74C4/7BI9WgpRzrlDUGSEzwppj
o2d18/FkMRx2EwqLwpVuh4kApWdNV+WiAZCG</vt:lpwstr>
  </property>
  <property fmtid="{D5CDD505-2E9C-101B-9397-08002B2CF9AE}" pid="7" name="_2015_ms_pID_7253432">
    <vt:lpwstr>n6VKODGGO8jHTwhK3dOToL7ajCZzy0DKGPS1
i1aD69rlUuK5HaQjBMiIBSbxWC360A==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1550197926</vt:lpwstr>
  </property>
</Properties>
</file>