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63" r:id="rId2"/>
    <p:sldId id="267" r:id="rId3"/>
    <p:sldId id="270" r:id="rId4"/>
    <p:sldId id="271" r:id="rId5"/>
    <p:sldId id="272" r:id="rId6"/>
    <p:sldId id="269" r:id="rId7"/>
    <p:sldId id="273" r:id="rId8"/>
    <p:sldId id="27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92" d="100"/>
          <a:sy n="92" d="100"/>
        </p:scale>
        <p:origin x="336" y="77"/>
      </p:cViewPr>
      <p:guideLst>
        <p:guide orient="horz" pos="2137"/>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DB739-ECAA-451F-B340-CC2729D5DACE}" type="datetimeFigureOut">
              <a:rPr lang="de-DE" smtClean="0"/>
              <a:t>02.12.2021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58123-3F03-4F1A-8288-417581763468}" type="slidenum">
              <a:rPr lang="de-DE" smtClean="0"/>
              <a:t>‹Nr.›</a:t>
            </a:fld>
            <a:endParaRPr lang="de-DE"/>
          </a:p>
        </p:txBody>
      </p:sp>
    </p:spTree>
    <p:extLst>
      <p:ext uri="{BB962C8B-B14F-4D97-AF65-F5344CB8AC3E}">
        <p14:creationId xmlns:p14="http://schemas.microsoft.com/office/powerpoint/2010/main" val="147446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84955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46285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23006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31386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r>
              <a:rPr lang="de-DE"/>
              <a:t>21 December 2021</a:t>
            </a:r>
          </a:p>
        </p:txBody>
      </p:sp>
      <p:sp>
        <p:nvSpPr>
          <p:cNvPr id="5" name="Fußzeilenplatzhalter 4"/>
          <p:cNvSpPr>
            <a:spLocks noGrp="1"/>
          </p:cNvSpPr>
          <p:nvPr>
            <p:ph type="ftr" sz="quarter" idx="11"/>
          </p:nvPr>
        </p:nvSpPr>
        <p:spPr/>
        <p:txBody>
          <a:bodyPr/>
          <a:lstStyle/>
          <a:p>
            <a:r>
              <a:rPr lang="de-DE"/>
              <a:t>Data Science Project - Lyrics</a:t>
            </a:r>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13294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898899"/>
          </a:xfrm>
        </p:spPr>
        <p:txBody>
          <a:bodyPr/>
          <a:lstStyle/>
          <a:p>
            <a:r>
              <a:rPr lang="de-DE"/>
              <a:t>Titelmasterformat durch Klicken bearbeiten</a:t>
            </a:r>
          </a:p>
        </p:txBody>
      </p:sp>
      <p:sp>
        <p:nvSpPr>
          <p:cNvPr id="3" name="Inhaltsplatzhalter 2"/>
          <p:cNvSpPr>
            <a:spLocks noGrp="1"/>
          </p:cNvSpPr>
          <p:nvPr>
            <p:ph sz="half" idx="1"/>
          </p:nvPr>
        </p:nvSpPr>
        <p:spPr>
          <a:xfrm>
            <a:off x="838200" y="1658471"/>
            <a:ext cx="7427259" cy="451849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9009529" y="1658471"/>
            <a:ext cx="2344270" cy="4518492"/>
          </a:xfrm>
        </p:spPr>
        <p:txBody>
          <a:bodyPr/>
          <a:lstStyle/>
          <a:p>
            <a:pPr lvl="0"/>
            <a:r>
              <a:rPr lang="de-DE" dirty="0"/>
              <a:t>Formatvorlagen des Textmasters bearbeiten</a:t>
            </a:r>
          </a:p>
        </p:txBody>
      </p:sp>
      <p:sp>
        <p:nvSpPr>
          <p:cNvPr id="5" name="Datumsplatzhalter 4"/>
          <p:cNvSpPr>
            <a:spLocks noGrp="1"/>
          </p:cNvSpPr>
          <p:nvPr>
            <p:ph type="dt" sz="half" idx="10"/>
          </p:nvPr>
        </p:nvSpPr>
        <p:spPr/>
        <p:txBody>
          <a:bodyPr/>
          <a:lstStyle/>
          <a:p>
            <a:r>
              <a:rPr lang="de-DE"/>
              <a:t>21 December 2021</a:t>
            </a:r>
          </a:p>
        </p:txBody>
      </p:sp>
      <p:sp>
        <p:nvSpPr>
          <p:cNvPr id="6" name="Fußzeilenplatzhalter 5"/>
          <p:cNvSpPr>
            <a:spLocks noGrp="1"/>
          </p:cNvSpPr>
          <p:nvPr>
            <p:ph type="ftr" sz="quarter" idx="11"/>
          </p:nvPr>
        </p:nvSpPr>
        <p:spPr/>
        <p:txBody>
          <a:bodyPr/>
          <a:lstStyle/>
          <a:p>
            <a:r>
              <a:rPr lang="de-DE"/>
              <a:t>Data Science Project - Lyrics</a:t>
            </a:r>
          </a:p>
        </p:txBody>
      </p:sp>
      <p:sp>
        <p:nvSpPr>
          <p:cNvPr id="7" name="Foliennummernplatzhalter 6"/>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8435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r>
              <a:rPr lang="de-DE"/>
              <a:t>21 December 2021</a:t>
            </a:r>
          </a:p>
        </p:txBody>
      </p:sp>
      <p:sp>
        <p:nvSpPr>
          <p:cNvPr id="8" name="Fußzeilenplatzhalter 7"/>
          <p:cNvSpPr>
            <a:spLocks noGrp="1"/>
          </p:cNvSpPr>
          <p:nvPr>
            <p:ph type="ftr" sz="quarter" idx="11"/>
          </p:nvPr>
        </p:nvSpPr>
        <p:spPr/>
        <p:txBody>
          <a:bodyPr/>
          <a:lstStyle/>
          <a:p>
            <a:r>
              <a:rPr lang="de-DE"/>
              <a:t>Data Science Project - Lyrics</a:t>
            </a:r>
          </a:p>
        </p:txBody>
      </p:sp>
      <p:sp>
        <p:nvSpPr>
          <p:cNvPr id="9" name="Foliennummernplatzhalter 8"/>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25958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r>
              <a:rPr lang="de-DE"/>
              <a:t>21 December 2021</a:t>
            </a:r>
            <a:endParaRPr lang="de-DE" dirty="0"/>
          </a:p>
        </p:txBody>
      </p:sp>
      <p:sp>
        <p:nvSpPr>
          <p:cNvPr id="4" name="Fußzeilenplatzhalter 3"/>
          <p:cNvSpPr>
            <a:spLocks noGrp="1"/>
          </p:cNvSpPr>
          <p:nvPr>
            <p:ph type="ftr" sz="quarter" idx="11"/>
          </p:nvPr>
        </p:nvSpPr>
        <p:spPr/>
        <p:txBody>
          <a:bodyPr/>
          <a:lstStyle/>
          <a:p>
            <a:r>
              <a:rPr lang="de-DE"/>
              <a:t>Data Science Project - Lyrics</a:t>
            </a:r>
          </a:p>
        </p:txBody>
      </p:sp>
      <p:sp>
        <p:nvSpPr>
          <p:cNvPr id="5" name="Foliennummernplatzhalter 4"/>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46710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a:t>21 December 2021</a:t>
            </a:r>
          </a:p>
        </p:txBody>
      </p:sp>
      <p:sp>
        <p:nvSpPr>
          <p:cNvPr id="3" name="Fußzeilenplatzhalter 2"/>
          <p:cNvSpPr>
            <a:spLocks noGrp="1"/>
          </p:cNvSpPr>
          <p:nvPr>
            <p:ph type="ftr" sz="quarter" idx="11"/>
          </p:nvPr>
        </p:nvSpPr>
        <p:spPr/>
        <p:txBody>
          <a:bodyPr/>
          <a:lstStyle/>
          <a:p>
            <a:r>
              <a:rPr lang="de-DE"/>
              <a:t>Data Science Project - Lyrics</a:t>
            </a:r>
          </a:p>
        </p:txBody>
      </p:sp>
      <p:sp>
        <p:nvSpPr>
          <p:cNvPr id="4" name="Foliennummernplatzhalter 3"/>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61196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r>
              <a:rPr lang="de-DE"/>
              <a:t>21 December 2021</a:t>
            </a:r>
          </a:p>
        </p:txBody>
      </p:sp>
      <p:sp>
        <p:nvSpPr>
          <p:cNvPr id="6" name="Fußzeilenplatzhalter 5"/>
          <p:cNvSpPr>
            <a:spLocks noGrp="1"/>
          </p:cNvSpPr>
          <p:nvPr>
            <p:ph type="ftr" sz="quarter" idx="11"/>
          </p:nvPr>
        </p:nvSpPr>
        <p:spPr/>
        <p:txBody>
          <a:bodyPr/>
          <a:lstStyle/>
          <a:p>
            <a:r>
              <a:rPr lang="de-DE"/>
              <a:t>Data Science Project - Lyrics</a:t>
            </a:r>
          </a:p>
        </p:txBody>
      </p:sp>
      <p:sp>
        <p:nvSpPr>
          <p:cNvPr id="7" name="Foliennummernplatzhalter 6"/>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121884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r>
              <a:rPr lang="de-DE"/>
              <a:t>21 December 2021</a:t>
            </a:r>
          </a:p>
        </p:txBody>
      </p:sp>
      <p:sp>
        <p:nvSpPr>
          <p:cNvPr id="6" name="Fußzeilenplatzhalter 5"/>
          <p:cNvSpPr>
            <a:spLocks noGrp="1"/>
          </p:cNvSpPr>
          <p:nvPr>
            <p:ph type="ftr" sz="quarter" idx="11"/>
          </p:nvPr>
        </p:nvSpPr>
        <p:spPr/>
        <p:txBody>
          <a:bodyPr/>
          <a:lstStyle/>
          <a:p>
            <a:r>
              <a:rPr lang="de-DE"/>
              <a:t>Data Science Project - Lyrics</a:t>
            </a:r>
          </a:p>
        </p:txBody>
      </p:sp>
      <p:sp>
        <p:nvSpPr>
          <p:cNvPr id="7" name="Foliennummernplatzhalter 6"/>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62945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21 December 2021</a:t>
            </a:r>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Data Science Project - Lyrics</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A4E8B-9268-4645-BAD5-3D1722F9EBF9}" type="slidenum">
              <a:rPr lang="de-DE" smtClean="0"/>
              <a:t>‹Nr.›</a:t>
            </a:fld>
            <a:endParaRPr lang="de-DE"/>
          </a:p>
        </p:txBody>
      </p:sp>
    </p:spTree>
    <p:extLst>
      <p:ext uri="{BB962C8B-B14F-4D97-AF65-F5344CB8AC3E}">
        <p14:creationId xmlns:p14="http://schemas.microsoft.com/office/powerpoint/2010/main" val="39136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3"/>
          <p:cNvSpPr txBox="1">
            <a:spLocks/>
          </p:cNvSpPr>
          <p:nvPr/>
        </p:nvSpPr>
        <p:spPr>
          <a:xfrm>
            <a:off x="816864" y="2367280"/>
            <a:ext cx="10536935" cy="3576320"/>
          </a:xfrm>
          <a:prstGeom prst="rect">
            <a:avLst/>
          </a:prstGeom>
          <a:solidFill>
            <a:schemeClr val="accent5">
              <a:lumMod val="5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solidFill>
                  <a:schemeClr val="accent6">
                    <a:lumMod val="75000"/>
                  </a:schemeClr>
                </a:solidFill>
              </a:rPr>
              <a:t>Data Science Project (Winter 21/22)</a:t>
            </a:r>
          </a:p>
          <a:p>
            <a:pPr marL="0" indent="0">
              <a:buFont typeface="Arial" panose="020B0604020202020204" pitchFamily="34" charset="0"/>
              <a:buNone/>
            </a:pPr>
            <a:r>
              <a:rPr lang="en-US" sz="2400" b="1" dirty="0">
                <a:solidFill>
                  <a:schemeClr val="bg1"/>
                </a:solidFill>
              </a:rPr>
              <a:t>Nico </a:t>
            </a:r>
            <a:r>
              <a:rPr lang="en-US" sz="2400" b="1" dirty="0" err="1">
                <a:solidFill>
                  <a:schemeClr val="bg1"/>
                </a:solidFill>
              </a:rPr>
              <a:t>Schwarzer</a:t>
            </a:r>
            <a:r>
              <a:rPr lang="en-US" sz="2400" b="1" dirty="0">
                <a:solidFill>
                  <a:schemeClr val="bg1"/>
                </a:solidFill>
              </a:rPr>
              <a:t>, M. Sc. Data Science in Business and Economics</a:t>
            </a:r>
          </a:p>
          <a:p>
            <a:pPr marL="0" indent="0">
              <a:buNone/>
            </a:pPr>
            <a:r>
              <a:rPr lang="en-US" sz="2400" b="1" dirty="0">
                <a:solidFill>
                  <a:schemeClr val="bg1"/>
                </a:solidFill>
              </a:rPr>
              <a:t>Leonard Berger, M. Sc. Data Science in Business and Economics</a:t>
            </a:r>
          </a:p>
          <a:p>
            <a:pPr marL="0" indent="0">
              <a:buFont typeface="Arial" panose="020B0604020202020204" pitchFamily="34" charset="0"/>
              <a:buNone/>
            </a:pPr>
            <a:endParaRPr lang="en-US" sz="3200" b="1" dirty="0">
              <a:solidFill>
                <a:schemeClr val="bg1"/>
              </a:solidFill>
            </a:endParaRPr>
          </a:p>
          <a:p>
            <a:pPr marL="0" indent="0" algn="r">
              <a:buFont typeface="Arial" panose="020B0604020202020204" pitchFamily="34" charset="0"/>
              <a:buNone/>
            </a:pPr>
            <a:endParaRPr lang="en-US" sz="1800" b="1" dirty="0">
              <a:solidFill>
                <a:schemeClr val="bg1"/>
              </a:solidFill>
            </a:endParaRPr>
          </a:p>
          <a:p>
            <a:pPr marL="0" indent="0" algn="r">
              <a:buFont typeface="Arial" panose="020B0604020202020204" pitchFamily="34" charset="0"/>
              <a:buNone/>
            </a:pPr>
            <a:endParaRPr lang="en-US" sz="1800" b="1" dirty="0">
              <a:solidFill>
                <a:schemeClr val="bg1"/>
              </a:solidFill>
            </a:endParaRPr>
          </a:p>
          <a:p>
            <a:pPr marL="0" indent="0" algn="r">
              <a:buFont typeface="Arial" panose="020B0604020202020204" pitchFamily="34" charset="0"/>
              <a:buNone/>
            </a:pPr>
            <a:endParaRPr lang="en-US" sz="1800" b="1" dirty="0">
              <a:solidFill>
                <a:schemeClr val="bg1"/>
              </a:solidFill>
            </a:endParaRPr>
          </a:p>
          <a:p>
            <a:pPr marL="0" indent="0" algn="r">
              <a:buFont typeface="Arial" panose="020B0604020202020204" pitchFamily="34" charset="0"/>
              <a:buNone/>
            </a:pPr>
            <a:r>
              <a:rPr lang="en-US" sz="1800" b="1" dirty="0">
                <a:solidFill>
                  <a:schemeClr val="bg1"/>
                </a:solidFill>
              </a:rPr>
              <a:t>21 December 2021</a:t>
            </a:r>
          </a:p>
        </p:txBody>
      </p:sp>
      <p:sp>
        <p:nvSpPr>
          <p:cNvPr id="6" name="Inhaltsplatzhalter 2"/>
          <p:cNvSpPr txBox="1">
            <a:spLocks/>
          </p:cNvSpPr>
          <p:nvPr/>
        </p:nvSpPr>
        <p:spPr>
          <a:xfrm>
            <a:off x="816864" y="1306285"/>
            <a:ext cx="10536935" cy="1060995"/>
          </a:xfrm>
          <a:prstGeom prst="rect">
            <a:avLst/>
          </a:prstGeom>
          <a:solidFill>
            <a:schemeClr val="bg1">
              <a:lumMod val="9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de-DE" sz="3600" b="1" dirty="0"/>
              <a:t>Lyrics </a:t>
            </a:r>
            <a:r>
              <a:rPr lang="de-DE" sz="3600" b="1" dirty="0" err="1"/>
              <a:t>over</a:t>
            </a:r>
            <a:r>
              <a:rPr lang="de-DE" sz="3600" b="1" dirty="0"/>
              <a:t> Time</a:t>
            </a:r>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Tree>
    <p:extLst>
      <p:ext uri="{BB962C8B-B14F-4D97-AF65-F5344CB8AC3E}">
        <p14:creationId xmlns:p14="http://schemas.microsoft.com/office/powerpoint/2010/main" val="359983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712597"/>
            <a:ext cx="9009888" cy="706875"/>
          </a:xfrm>
        </p:spPr>
        <p:txBody>
          <a:bodyPr>
            <a:normAutofit/>
          </a:bodyPr>
          <a:lstStyle/>
          <a:p>
            <a:r>
              <a:rPr lang="de-DE" sz="3200" b="1" dirty="0">
                <a:latin typeface="Bahnschrift SemiBold" panose="020B0502040204020203" pitchFamily="34" charset="0"/>
              </a:rPr>
              <a:t>Motivation: Topic</a:t>
            </a:r>
          </a:p>
        </p:txBody>
      </p:sp>
      <p:sp>
        <p:nvSpPr>
          <p:cNvPr id="3" name="Inhaltsplatzhalter 2"/>
          <p:cNvSpPr>
            <a:spLocks noGrp="1"/>
          </p:cNvSpPr>
          <p:nvPr>
            <p:ph sz="half" idx="1"/>
          </p:nvPr>
        </p:nvSpPr>
        <p:spPr>
          <a:xfrm>
            <a:off x="816864" y="1658471"/>
            <a:ext cx="7448595" cy="4285129"/>
          </a:xfrm>
          <a:solidFill>
            <a:schemeClr val="bg1">
              <a:lumMod val="95000"/>
            </a:schemeClr>
          </a:solidFill>
        </p:spPr>
        <p:txBody>
          <a:bodyPr>
            <a:normAutofit/>
          </a:bodyPr>
          <a:lstStyle/>
          <a:p>
            <a:pPr marL="0" indent="0" algn="just">
              <a:lnSpc>
                <a:spcPct val="100000"/>
              </a:lnSpc>
              <a:spcBef>
                <a:spcPts val="0"/>
              </a:spcBef>
              <a:buNone/>
            </a:pPr>
            <a:r>
              <a:rPr lang="de-DE" sz="1600" b="1" dirty="0" err="1"/>
              <a:t>Why</a:t>
            </a:r>
            <a:r>
              <a:rPr lang="de-DE" sz="1600" b="1" dirty="0"/>
              <a:t> </a:t>
            </a:r>
            <a:r>
              <a:rPr lang="de-DE" sz="1600" b="1" dirty="0" err="1"/>
              <a:t>important</a:t>
            </a:r>
            <a:r>
              <a:rPr lang="de-DE" sz="1600" b="1" dirty="0"/>
              <a:t>?</a:t>
            </a:r>
          </a:p>
          <a:p>
            <a:pPr marL="0" indent="0" algn="just">
              <a:lnSpc>
                <a:spcPct val="100000"/>
              </a:lnSpc>
              <a:spcBef>
                <a:spcPts val="0"/>
              </a:spcBef>
              <a:buNone/>
            </a:pPr>
            <a:r>
              <a:rPr lang="en-US" sz="1200" dirty="0"/>
              <a:t>We don’t really know</a:t>
            </a:r>
          </a:p>
          <a:p>
            <a:pPr marL="0" indent="0" algn="just">
              <a:lnSpc>
                <a:spcPct val="100000"/>
              </a:lnSpc>
              <a:spcBef>
                <a:spcPts val="0"/>
              </a:spcBef>
              <a:buNone/>
            </a:pPr>
            <a:br>
              <a:rPr lang="de-DE" sz="1600" b="1" dirty="0">
                <a:solidFill>
                  <a:prstClr val="black"/>
                </a:solidFill>
              </a:rPr>
            </a:br>
            <a:r>
              <a:rPr lang="de-DE" sz="1600" b="1" dirty="0" err="1">
                <a:solidFill>
                  <a:prstClr val="black"/>
                </a:solidFill>
              </a:rPr>
              <a:t>Whats</a:t>
            </a:r>
            <a:r>
              <a:rPr lang="de-DE" sz="1600" b="1" dirty="0">
                <a:solidFill>
                  <a:prstClr val="black"/>
                </a:solidFill>
              </a:rPr>
              <a:t> New?</a:t>
            </a:r>
          </a:p>
          <a:p>
            <a:pPr marL="0" lvl="0" indent="0" algn="just">
              <a:lnSpc>
                <a:spcPct val="100000"/>
              </a:lnSpc>
              <a:spcBef>
                <a:spcPts val="0"/>
              </a:spcBef>
              <a:buNone/>
            </a:pPr>
            <a:r>
              <a:rPr lang="en-US" sz="1200" dirty="0">
                <a:solidFill>
                  <a:prstClr val="black"/>
                </a:solidFill>
              </a:rPr>
              <a:t>We don’t really know</a:t>
            </a:r>
          </a:p>
          <a:p>
            <a:pPr marL="0" lvl="0" indent="0" algn="just">
              <a:lnSpc>
                <a:spcPct val="100000"/>
              </a:lnSpc>
              <a:spcBef>
                <a:spcPts val="0"/>
              </a:spcBef>
              <a:buNone/>
            </a:pPr>
            <a:br>
              <a:rPr lang="de-DE" sz="1600" b="1" dirty="0">
                <a:solidFill>
                  <a:prstClr val="black"/>
                </a:solidFill>
              </a:rPr>
            </a:br>
            <a:endParaRPr lang="de-DE" sz="1600" dirty="0"/>
          </a:p>
        </p:txBody>
      </p:sp>
      <p:sp>
        <p:nvSpPr>
          <p:cNvPr id="4" name="Inhaltsplatzhalter 3"/>
          <p:cNvSpPr>
            <a:spLocks noGrp="1"/>
          </p:cNvSpPr>
          <p:nvPr>
            <p:ph sz="half" idx="2"/>
          </p:nvPr>
        </p:nvSpPr>
        <p:spPr>
          <a:xfrm>
            <a:off x="8265459" y="1658471"/>
            <a:ext cx="3088340" cy="4285129"/>
          </a:xfrm>
          <a:solidFill>
            <a:schemeClr val="accent5">
              <a:lumMod val="50000"/>
            </a:schemeClr>
          </a:solidFill>
        </p:spPr>
        <p:txBody>
          <a:bodyPr>
            <a:normAutofit/>
          </a:bodyPr>
          <a:lstStyle/>
          <a:p>
            <a:pPr marL="0" indent="0">
              <a:buNone/>
            </a:pPr>
            <a:endParaRPr lang="en-US" sz="1800" dirty="0"/>
          </a:p>
          <a:p>
            <a:pPr marL="0" indent="0" algn="ctr">
              <a:buNone/>
            </a:pPr>
            <a:endParaRPr lang="en-US" sz="1800" dirty="0">
              <a:solidFill>
                <a:schemeClr val="bg1"/>
              </a:solidFill>
            </a:endParaRPr>
          </a:p>
          <a:p>
            <a:pPr marL="0" indent="0" algn="ctr">
              <a:buNone/>
            </a:pPr>
            <a:r>
              <a:rPr lang="en-US" sz="1800" dirty="0">
                <a:solidFill>
                  <a:schemeClr val="bg1"/>
                </a:solidFill>
              </a:rPr>
              <a:t>„XXXX“</a:t>
            </a:r>
          </a:p>
          <a:p>
            <a:pPr marL="0" indent="0" algn="ctr">
              <a:buNone/>
            </a:pPr>
            <a:r>
              <a:rPr lang="en-US" sz="1100" dirty="0" err="1">
                <a:solidFill>
                  <a:schemeClr val="bg1"/>
                </a:solidFill>
              </a:rPr>
              <a:t>blubblub</a:t>
            </a:r>
            <a:endParaRPr lang="en-US" sz="1100" dirty="0">
              <a:solidFill>
                <a:schemeClr val="bg1"/>
              </a:solidFill>
            </a:endParaRPr>
          </a:p>
          <a:p>
            <a:pPr marL="0" indent="0">
              <a:buNone/>
            </a:pPr>
            <a:endParaRPr lang="en-US" sz="1800" dirty="0"/>
          </a:p>
          <a:p>
            <a:pPr marL="0" indent="0">
              <a:buNone/>
            </a:pP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endParaRPr lang="en-US" sz="1800" b="1" dirty="0">
              <a:solidFill>
                <a:schemeClr val="bg1"/>
              </a:solidFill>
            </a:endParaRPr>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2</a:t>
            </a:fld>
            <a:endParaRPr lang="de-DE"/>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Tree>
    <p:extLst>
      <p:ext uri="{BB962C8B-B14F-4D97-AF65-F5344CB8AC3E}">
        <p14:creationId xmlns:p14="http://schemas.microsoft.com/office/powerpoint/2010/main" val="305801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3</a:t>
            </a:fld>
            <a:endParaRPr lang="de-DE"/>
          </a:p>
        </p:txBody>
      </p:sp>
      <p:sp>
        <p:nvSpPr>
          <p:cNvPr id="13" name="Textfeld 12"/>
          <p:cNvSpPr txBox="1"/>
          <p:nvPr/>
        </p:nvSpPr>
        <p:spPr>
          <a:xfrm>
            <a:off x="971551" y="1125317"/>
            <a:ext cx="1592095" cy="307777"/>
          </a:xfrm>
          <a:prstGeom prst="rect">
            <a:avLst/>
          </a:prstGeom>
          <a:solidFill>
            <a:schemeClr val="bg1">
              <a:lumMod val="65000"/>
            </a:schemeClr>
          </a:solidFill>
        </p:spPr>
        <p:txBody>
          <a:bodyPr wrap="square" rtlCol="0">
            <a:spAutoFit/>
          </a:bodyPr>
          <a:lstStyle/>
          <a:p>
            <a:pPr algn="ctr"/>
            <a:r>
              <a:rPr lang="en-US" sz="1400" b="1" dirty="0"/>
              <a:t>Data Acquisition</a:t>
            </a:r>
          </a:p>
        </p:txBody>
      </p:sp>
      <p:sp>
        <p:nvSpPr>
          <p:cNvPr id="23" name="Textfeld 22"/>
          <p:cNvSpPr txBox="1"/>
          <p:nvPr/>
        </p:nvSpPr>
        <p:spPr>
          <a:xfrm>
            <a:off x="2344478" y="698953"/>
            <a:ext cx="1218315" cy="261610"/>
          </a:xfrm>
          <a:prstGeom prst="rect">
            <a:avLst/>
          </a:prstGeom>
          <a:solidFill>
            <a:schemeClr val="bg1">
              <a:lumMod val="85000"/>
            </a:schemeClr>
          </a:solidFill>
        </p:spPr>
        <p:txBody>
          <a:bodyPr wrap="square" rtlCol="0" anchor="ctr">
            <a:spAutoFit/>
          </a:bodyPr>
          <a:lstStyle/>
          <a:p>
            <a:r>
              <a:rPr lang="en-US" sz="1100" b="1" dirty="0"/>
              <a:t>Billboard Charts</a:t>
            </a:r>
          </a:p>
        </p:txBody>
      </p:sp>
      <p:sp>
        <p:nvSpPr>
          <p:cNvPr id="27" name="Textfeld 26"/>
          <p:cNvSpPr txBox="1"/>
          <p:nvPr/>
        </p:nvSpPr>
        <p:spPr>
          <a:xfrm>
            <a:off x="2953635" y="994956"/>
            <a:ext cx="1218315" cy="261610"/>
          </a:xfrm>
          <a:prstGeom prst="rect">
            <a:avLst/>
          </a:prstGeom>
          <a:solidFill>
            <a:schemeClr val="bg1">
              <a:lumMod val="85000"/>
            </a:schemeClr>
          </a:solidFill>
        </p:spPr>
        <p:txBody>
          <a:bodyPr wrap="square" rtlCol="0" anchor="ctr">
            <a:spAutoFit/>
          </a:bodyPr>
          <a:lstStyle/>
          <a:p>
            <a:r>
              <a:rPr lang="en-US" sz="1100" b="1" dirty="0"/>
              <a:t>Lyrics</a:t>
            </a:r>
          </a:p>
        </p:txBody>
      </p:sp>
      <p:sp>
        <p:nvSpPr>
          <p:cNvPr id="28" name="Textfeld 27"/>
          <p:cNvSpPr txBox="1"/>
          <p:nvPr/>
        </p:nvSpPr>
        <p:spPr>
          <a:xfrm>
            <a:off x="2953635" y="1270308"/>
            <a:ext cx="1218315" cy="261610"/>
          </a:xfrm>
          <a:prstGeom prst="rect">
            <a:avLst/>
          </a:prstGeom>
          <a:solidFill>
            <a:schemeClr val="bg1">
              <a:lumMod val="85000"/>
            </a:schemeClr>
          </a:solidFill>
        </p:spPr>
        <p:txBody>
          <a:bodyPr wrap="square" rtlCol="0" anchor="ctr">
            <a:spAutoFit/>
          </a:bodyPr>
          <a:lstStyle/>
          <a:p>
            <a:r>
              <a:rPr lang="en-US" sz="1100" b="1" dirty="0"/>
              <a:t>Genres</a:t>
            </a:r>
          </a:p>
        </p:txBody>
      </p:sp>
      <p:sp>
        <p:nvSpPr>
          <p:cNvPr id="29" name="Textfeld 28"/>
          <p:cNvSpPr txBox="1"/>
          <p:nvPr/>
        </p:nvSpPr>
        <p:spPr>
          <a:xfrm>
            <a:off x="2344477" y="1556990"/>
            <a:ext cx="1218315" cy="261610"/>
          </a:xfrm>
          <a:prstGeom prst="rect">
            <a:avLst/>
          </a:prstGeom>
          <a:solidFill>
            <a:schemeClr val="bg1">
              <a:lumMod val="85000"/>
            </a:schemeClr>
          </a:solidFill>
        </p:spPr>
        <p:txBody>
          <a:bodyPr wrap="square" rtlCol="0" anchor="ctr">
            <a:spAutoFit/>
          </a:bodyPr>
          <a:lstStyle/>
          <a:p>
            <a:r>
              <a:rPr lang="en-US" sz="1100" b="1"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fontScale="92500" lnSpcReduction="20000"/>
          </a:bodyPr>
          <a:lstStyle/>
          <a:p>
            <a:pPr marL="0" indent="0" algn="just">
              <a:lnSpc>
                <a:spcPct val="100000"/>
              </a:lnSpc>
              <a:spcBef>
                <a:spcPts val="0"/>
              </a:spcBef>
              <a:buNone/>
            </a:pPr>
            <a:r>
              <a:rPr lang="de-DE" sz="2000" b="1" dirty="0">
                <a:solidFill>
                  <a:prstClr val="black"/>
                </a:solidFill>
              </a:rPr>
              <a:t>Billboard Charts</a:t>
            </a:r>
          </a:p>
          <a:p>
            <a:pPr marL="0" lvl="0" indent="0" algn="just">
              <a:lnSpc>
                <a:spcPct val="100000"/>
              </a:lnSpc>
              <a:spcBef>
                <a:spcPts val="0"/>
              </a:spcBef>
              <a:buNone/>
            </a:pPr>
            <a:r>
              <a:rPr lang="en-US" sz="1600" dirty="0">
                <a:solidFill>
                  <a:prstClr val="black"/>
                </a:solidFill>
              </a:rPr>
              <a:t>To obtain all songs, we’re scraping the Billboard Hot 100 Songs which are updated every week. Starting in the beginning of 1960, we were able to identify 322xxx songs over 60 years of music history.</a:t>
            </a:r>
          </a:p>
          <a:p>
            <a:pPr marL="0" indent="0" algn="just">
              <a:lnSpc>
                <a:spcPct val="100000"/>
              </a:lnSpc>
              <a:spcBef>
                <a:spcPts val="0"/>
              </a:spcBef>
              <a:buNone/>
            </a:pPr>
            <a:endParaRPr lang="de-DE" sz="2000" b="1" dirty="0">
              <a:solidFill>
                <a:prstClr val="black"/>
              </a:solidFill>
            </a:endParaRPr>
          </a:p>
          <a:p>
            <a:pPr marL="0" indent="0" algn="just">
              <a:lnSpc>
                <a:spcPct val="100000"/>
              </a:lnSpc>
              <a:spcBef>
                <a:spcPts val="0"/>
              </a:spcBef>
              <a:buNone/>
            </a:pPr>
            <a:r>
              <a:rPr lang="de-DE" sz="2000" b="1" dirty="0">
                <a:solidFill>
                  <a:prstClr val="black"/>
                </a:solidFill>
              </a:rPr>
              <a:t>Lyrics</a:t>
            </a:r>
          </a:p>
          <a:p>
            <a:pPr marL="0" lvl="0" indent="0" algn="just">
              <a:lnSpc>
                <a:spcPct val="100000"/>
              </a:lnSpc>
              <a:spcBef>
                <a:spcPts val="0"/>
              </a:spcBef>
              <a:buNone/>
            </a:pPr>
            <a:r>
              <a:rPr lang="en-US" sz="1600" dirty="0">
                <a:solidFill>
                  <a:prstClr val="black"/>
                </a:solidFill>
              </a:rPr>
              <a:t>The lyrics are obtained from the Genius lyrics website. Using the combination of song and artist name, we were able to cover every week of charts with over 90 percent of available lyrics.</a:t>
            </a:r>
          </a:p>
          <a:p>
            <a:pPr marL="0" indent="0" algn="just">
              <a:lnSpc>
                <a:spcPct val="100000"/>
              </a:lnSpc>
              <a:spcBef>
                <a:spcPts val="0"/>
              </a:spcBef>
              <a:buNone/>
            </a:pPr>
            <a:endParaRPr lang="de-DE" sz="2000" b="1" dirty="0">
              <a:solidFill>
                <a:prstClr val="black"/>
              </a:solidFill>
            </a:endParaRPr>
          </a:p>
          <a:p>
            <a:pPr marL="0" indent="0" algn="just">
              <a:lnSpc>
                <a:spcPct val="100000"/>
              </a:lnSpc>
              <a:spcBef>
                <a:spcPts val="0"/>
              </a:spcBef>
              <a:buNone/>
            </a:pPr>
            <a:r>
              <a:rPr lang="de-DE" sz="2000" b="1" dirty="0">
                <a:solidFill>
                  <a:prstClr val="black"/>
                </a:solidFill>
              </a:rPr>
              <a:t>Genres</a:t>
            </a:r>
          </a:p>
          <a:p>
            <a:pPr marL="0" lvl="0" indent="0" algn="just">
              <a:lnSpc>
                <a:spcPct val="100000"/>
              </a:lnSpc>
              <a:spcBef>
                <a:spcPts val="0"/>
              </a:spcBef>
              <a:buNone/>
            </a:pPr>
            <a:r>
              <a:rPr lang="en-US" sz="1600" dirty="0">
                <a:solidFill>
                  <a:prstClr val="black"/>
                </a:solidFill>
              </a:rPr>
              <a:t>The musical genres can be derived from the </a:t>
            </a:r>
            <a:r>
              <a:rPr lang="en-US" sz="1600" dirty="0" err="1">
                <a:solidFill>
                  <a:prstClr val="black"/>
                </a:solidFill>
              </a:rPr>
              <a:t>spotify</a:t>
            </a:r>
            <a:r>
              <a:rPr lang="en-US" sz="1600" dirty="0">
                <a:solidFill>
                  <a:prstClr val="black"/>
                </a:solidFill>
              </a:rPr>
              <a:t> API. However, those genres are classified extremely specifically (over 600 genres). We have assigned each of the 600+ genres to overarching genres – and the new songs’ genres each week are also re-mapped.</a:t>
            </a:r>
          </a:p>
          <a:p>
            <a:pPr marL="0" indent="0" algn="just">
              <a:lnSpc>
                <a:spcPct val="100000"/>
              </a:lnSpc>
              <a:spcBef>
                <a:spcPts val="0"/>
              </a:spcBef>
              <a:buNone/>
            </a:pPr>
            <a:endParaRPr lang="de-DE" sz="2000" b="1" dirty="0">
              <a:solidFill>
                <a:prstClr val="black"/>
              </a:solidFill>
            </a:endParaRPr>
          </a:p>
          <a:p>
            <a:pPr marL="0" indent="0" algn="just">
              <a:lnSpc>
                <a:spcPct val="100000"/>
              </a:lnSpc>
              <a:spcBef>
                <a:spcPts val="0"/>
              </a:spcBef>
              <a:buNone/>
            </a:pPr>
            <a:r>
              <a:rPr lang="de-DE" sz="2000" b="1" dirty="0" err="1">
                <a:solidFill>
                  <a:prstClr val="black"/>
                </a:solidFill>
              </a:rPr>
              <a:t>Acoustic</a:t>
            </a:r>
            <a:r>
              <a:rPr lang="de-DE" sz="2000" b="1" dirty="0">
                <a:solidFill>
                  <a:prstClr val="black"/>
                </a:solidFill>
              </a:rPr>
              <a:t> Features</a:t>
            </a:r>
          </a:p>
          <a:p>
            <a:pPr marL="0" lvl="0" indent="0" algn="just">
              <a:lnSpc>
                <a:spcPct val="100000"/>
              </a:lnSpc>
              <a:spcBef>
                <a:spcPts val="0"/>
              </a:spcBef>
              <a:buNone/>
            </a:pPr>
            <a:r>
              <a:rPr lang="en-US" sz="1600" dirty="0">
                <a:solidFill>
                  <a:prstClr val="black"/>
                </a:solidFill>
              </a:rPr>
              <a:t>Also, we obtained some ‘acoustical features’, such as tempo (bpm), danceability (mixture of beat strength and tempo) etc. from the Spotify API. Connections between such features and lyrics length and topics might reveal interesting insights. </a:t>
            </a: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a:t>
            </a:r>
            <a:r>
              <a:rPr lang="de-DE" sz="3200" b="1" dirty="0" err="1"/>
              <a:t>Acquisition</a:t>
            </a:r>
            <a:endParaRPr lang="de-DE" sz="3200" b="1" dirty="0"/>
          </a:p>
        </p:txBody>
      </p:sp>
    </p:spTree>
    <p:extLst>
      <p:ext uri="{BB962C8B-B14F-4D97-AF65-F5344CB8AC3E}">
        <p14:creationId xmlns:p14="http://schemas.microsoft.com/office/powerpoint/2010/main" val="316607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4</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65000"/>
            </a:schemeClr>
          </a:solidFill>
        </p:spPr>
        <p:txBody>
          <a:bodyPr wrap="square" rtlCol="0">
            <a:spAutoFit/>
          </a:bodyPr>
          <a:lstStyle/>
          <a:p>
            <a:pPr algn="ctr"/>
            <a:r>
              <a:rPr lang="en-US" sz="1400" b="1" dirty="0"/>
              <a:t>Data Cleaning</a:t>
            </a:r>
          </a:p>
        </p:txBody>
      </p:sp>
      <p:sp>
        <p:nvSpPr>
          <p:cNvPr id="36" name="Textfeld 35"/>
          <p:cNvSpPr txBox="1"/>
          <p:nvPr/>
        </p:nvSpPr>
        <p:spPr>
          <a:xfrm>
            <a:off x="2620259" y="2277653"/>
            <a:ext cx="1218315" cy="261610"/>
          </a:xfrm>
          <a:prstGeom prst="rect">
            <a:avLst/>
          </a:prstGeom>
          <a:solidFill>
            <a:schemeClr val="bg1">
              <a:lumMod val="85000"/>
            </a:schemeClr>
          </a:solidFill>
        </p:spPr>
        <p:txBody>
          <a:bodyPr wrap="square" rtlCol="0" anchor="ctr">
            <a:spAutoFit/>
          </a:bodyPr>
          <a:lstStyle/>
          <a:p>
            <a:r>
              <a:rPr lang="en-US" sz="1100" b="1" dirty="0"/>
              <a:t>Lyrics Translation</a:t>
            </a:r>
          </a:p>
        </p:txBody>
      </p:sp>
      <p:sp>
        <p:nvSpPr>
          <p:cNvPr id="37" name="Textfeld 36"/>
          <p:cNvSpPr txBox="1"/>
          <p:nvPr/>
        </p:nvSpPr>
        <p:spPr>
          <a:xfrm>
            <a:off x="2867910" y="2582193"/>
            <a:ext cx="1218315" cy="261610"/>
          </a:xfrm>
          <a:prstGeom prst="rect">
            <a:avLst/>
          </a:prstGeom>
          <a:solidFill>
            <a:schemeClr val="bg1">
              <a:lumMod val="85000"/>
            </a:schemeClr>
          </a:solidFill>
        </p:spPr>
        <p:txBody>
          <a:bodyPr wrap="square" rtlCol="0" anchor="ctr">
            <a:spAutoFit/>
          </a:bodyPr>
          <a:lstStyle/>
          <a:p>
            <a:r>
              <a:rPr lang="en-US" sz="1100" b="1" dirty="0"/>
              <a:t>Rm. Nonsense</a:t>
            </a:r>
          </a:p>
        </p:txBody>
      </p:sp>
      <p:sp>
        <p:nvSpPr>
          <p:cNvPr id="38" name="Textfeld 37"/>
          <p:cNvSpPr txBox="1"/>
          <p:nvPr/>
        </p:nvSpPr>
        <p:spPr>
          <a:xfrm>
            <a:off x="2620260" y="2882831"/>
            <a:ext cx="1218315" cy="261610"/>
          </a:xfrm>
          <a:prstGeom prst="rect">
            <a:avLst/>
          </a:prstGeom>
          <a:solidFill>
            <a:schemeClr val="bg1">
              <a:lumMod val="85000"/>
            </a:schemeClr>
          </a:solidFill>
        </p:spPr>
        <p:txBody>
          <a:bodyPr wrap="square" rtlCol="0" anchor="ctr">
            <a:spAutoFit/>
          </a:bodyPr>
          <a:lstStyle/>
          <a:p>
            <a:r>
              <a:rPr lang="en-US" sz="1100" b="1"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a:solidFill>
                  <a:prstClr val="black"/>
                </a:solidFill>
              </a:rPr>
              <a:t>Lyrics Translation</a:t>
            </a:r>
          </a:p>
          <a:p>
            <a:pPr marL="0" lvl="0" indent="0" algn="just">
              <a:lnSpc>
                <a:spcPct val="100000"/>
              </a:lnSpc>
              <a:spcBef>
                <a:spcPts val="0"/>
              </a:spcBef>
              <a:buNone/>
            </a:pPr>
            <a:r>
              <a:rPr lang="en-US" sz="1600" dirty="0">
                <a:solidFill>
                  <a:prstClr val="black"/>
                </a:solidFill>
              </a:rPr>
              <a:t>Since not only English songs are in charts, need to find them using a self-trained language classifier running on </a:t>
            </a:r>
            <a:r>
              <a:rPr lang="en-US" sz="1600" dirty="0" err="1">
                <a:solidFill>
                  <a:prstClr val="black"/>
                </a:solidFill>
              </a:rPr>
              <a:t>xgboost</a:t>
            </a:r>
            <a:r>
              <a:rPr lang="en-US" sz="1600" dirty="0">
                <a:solidFill>
                  <a:prstClr val="black"/>
                </a:solidFill>
              </a:rPr>
              <a:t> </a:t>
            </a:r>
            <a:r>
              <a:rPr lang="en-US" sz="1600" dirty="0" err="1">
                <a:solidFill>
                  <a:prstClr val="black"/>
                </a:solidFill>
              </a:rPr>
              <a:t>blabla</a:t>
            </a:r>
            <a:r>
              <a:rPr lang="en-US" sz="1600" dirty="0">
                <a:solidFill>
                  <a:prstClr val="black"/>
                </a:solidFill>
              </a:rPr>
              <a:t> </a:t>
            </a:r>
            <a:r>
              <a:rPr lang="en-US" sz="1600" dirty="0" err="1">
                <a:solidFill>
                  <a:prstClr val="black"/>
                </a:solidFill>
              </a:rPr>
              <a:t>angeberei</a:t>
            </a:r>
            <a:r>
              <a:rPr lang="en-US" sz="1600" dirty="0">
                <a:solidFill>
                  <a:prstClr val="black"/>
                </a:solidFill>
              </a:rPr>
              <a:t>. Then use </a:t>
            </a:r>
            <a:r>
              <a:rPr lang="en-US" sz="1600" dirty="0" err="1">
                <a:solidFill>
                  <a:prstClr val="black"/>
                </a:solidFill>
              </a:rPr>
              <a:t>Deepl</a:t>
            </a:r>
            <a:r>
              <a:rPr lang="en-US" sz="1600" dirty="0">
                <a:solidFill>
                  <a:prstClr val="black"/>
                </a:solidFill>
              </a:rPr>
              <a:t> API to translate those songs that are not in </a:t>
            </a:r>
            <a:r>
              <a:rPr lang="en-US" sz="1600" dirty="0" err="1">
                <a:solidFill>
                  <a:prstClr val="black"/>
                </a:solidFill>
              </a:rPr>
              <a:t>english</a:t>
            </a:r>
            <a:endParaRPr lang="en-US" sz="1600" dirty="0">
              <a:solidFill>
                <a:prstClr val="black"/>
              </a:solidFill>
            </a:endParaRPr>
          </a:p>
          <a:p>
            <a:pPr marL="0" indent="0" algn="just">
              <a:lnSpc>
                <a:spcPct val="100000"/>
              </a:lnSpc>
              <a:spcBef>
                <a:spcPts val="0"/>
              </a:spcBef>
              <a:buNone/>
            </a:pPr>
            <a:r>
              <a:rPr lang="de-DE" sz="2000" b="1" dirty="0">
                <a:solidFill>
                  <a:prstClr val="black"/>
                </a:solidFill>
              </a:rPr>
              <a:t>Remove </a:t>
            </a:r>
            <a:r>
              <a:rPr lang="de-DE" sz="2000" b="1" dirty="0" err="1">
                <a:solidFill>
                  <a:prstClr val="black"/>
                </a:solidFill>
              </a:rPr>
              <a:t>Nonsence</a:t>
            </a:r>
            <a:endParaRPr lang="de-DE" sz="2000" b="1" dirty="0">
              <a:solidFill>
                <a:prstClr val="black"/>
              </a:solidFill>
            </a:endParaRPr>
          </a:p>
          <a:p>
            <a:pPr marL="0" lvl="0" indent="0" algn="just">
              <a:lnSpc>
                <a:spcPct val="100000"/>
              </a:lnSpc>
              <a:spcBef>
                <a:spcPts val="0"/>
              </a:spcBef>
              <a:buNone/>
            </a:pPr>
            <a:r>
              <a:rPr lang="en-US" sz="1600" dirty="0">
                <a:solidFill>
                  <a:prstClr val="black"/>
                </a:solidFill>
              </a:rPr>
              <a:t>Text data comes in messy form, \n and stuff was </a:t>
            </a:r>
            <a:r>
              <a:rPr lang="en-US" sz="1600" dirty="0" err="1">
                <a:solidFill>
                  <a:prstClr val="black"/>
                </a:solidFill>
              </a:rPr>
              <a:t>soooooooo</a:t>
            </a:r>
            <a:r>
              <a:rPr lang="en-US" sz="1600" dirty="0">
                <a:solidFill>
                  <a:prstClr val="black"/>
                </a:solidFill>
              </a:rPr>
              <a:t> difficult to remove, but we made it hurray!</a:t>
            </a:r>
          </a:p>
          <a:p>
            <a:pPr marL="0" indent="0" algn="just">
              <a:lnSpc>
                <a:spcPct val="100000"/>
              </a:lnSpc>
              <a:spcBef>
                <a:spcPts val="0"/>
              </a:spcBef>
              <a:buNone/>
            </a:pPr>
            <a:r>
              <a:rPr lang="de-DE" sz="2000" b="1" dirty="0">
                <a:solidFill>
                  <a:prstClr val="black"/>
                </a:solidFill>
              </a:rPr>
              <a:t>…</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a:solidFill>
                  <a:prstClr val="black"/>
                </a:solidFill>
              </a:rPr>
              <a:t>…</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a:t>
            </a:r>
            <a:r>
              <a:rPr lang="de-DE" sz="3200" b="1" dirty="0" err="1"/>
              <a:t>Cleaning</a:t>
            </a:r>
            <a:endParaRPr lang="de-DE" sz="3200" b="1" dirty="0"/>
          </a:p>
        </p:txBody>
      </p:sp>
    </p:spTree>
    <p:extLst>
      <p:ext uri="{BB962C8B-B14F-4D97-AF65-F5344CB8AC3E}">
        <p14:creationId xmlns:p14="http://schemas.microsoft.com/office/powerpoint/2010/main" val="112656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5</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65000"/>
            </a:schemeClr>
          </a:solidFill>
        </p:spPr>
        <p:txBody>
          <a:bodyPr wrap="square" rtlCol="0">
            <a:spAutoFit/>
          </a:bodyPr>
          <a:lstStyle/>
          <a:p>
            <a:pPr algn="ctr"/>
            <a:r>
              <a:rPr lang="en-US" sz="1400" b="1" dirty="0"/>
              <a:t>Data Processing</a:t>
            </a:r>
          </a:p>
        </p:txBody>
      </p:sp>
      <p:sp>
        <p:nvSpPr>
          <p:cNvPr id="22" name="Textfeld 21"/>
          <p:cNvSpPr txBox="1"/>
          <p:nvPr/>
        </p:nvSpPr>
        <p:spPr>
          <a:xfrm>
            <a:off x="2287328" y="3284910"/>
            <a:ext cx="1218315" cy="261610"/>
          </a:xfrm>
          <a:prstGeom prst="rect">
            <a:avLst/>
          </a:prstGeom>
          <a:solidFill>
            <a:schemeClr val="bg1">
              <a:lumMod val="85000"/>
            </a:schemeClr>
          </a:solidFill>
        </p:spPr>
        <p:txBody>
          <a:bodyPr wrap="square" rtlCol="0" anchor="ctr">
            <a:spAutoFit/>
          </a:bodyPr>
          <a:lstStyle/>
          <a:p>
            <a:r>
              <a:rPr lang="en-US" sz="1100" b="1" dirty="0"/>
              <a:t>Song Complexity</a:t>
            </a:r>
          </a:p>
        </p:txBody>
      </p:sp>
      <p:sp>
        <p:nvSpPr>
          <p:cNvPr id="24" name="Textfeld 23"/>
          <p:cNvSpPr txBox="1"/>
          <p:nvPr/>
        </p:nvSpPr>
        <p:spPr>
          <a:xfrm>
            <a:off x="2896485" y="3580913"/>
            <a:ext cx="1218315" cy="261610"/>
          </a:xfrm>
          <a:prstGeom prst="rect">
            <a:avLst/>
          </a:prstGeom>
          <a:solidFill>
            <a:schemeClr val="bg1">
              <a:lumMod val="85000"/>
            </a:schemeClr>
          </a:solidFill>
        </p:spPr>
        <p:txBody>
          <a:bodyPr wrap="square" rtlCol="0" anchor="ctr">
            <a:spAutoFit/>
          </a:bodyPr>
          <a:lstStyle/>
          <a:p>
            <a:r>
              <a:rPr lang="en-US" sz="1100" b="1" dirty="0"/>
              <a:t>Topic Modeling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85000"/>
            </a:schemeClr>
          </a:solidFill>
        </p:spPr>
        <p:txBody>
          <a:bodyPr wrap="square" rtlCol="0" anchor="ctr">
            <a:spAutoFit/>
          </a:bodyPr>
          <a:lstStyle/>
          <a:p>
            <a:r>
              <a:rPr lang="en-US" sz="1100" b="1"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a:solidFill>
                  <a:prstClr val="black"/>
                </a:solidFill>
              </a:rPr>
              <a:t>Song </a:t>
            </a:r>
            <a:r>
              <a:rPr lang="de-DE" sz="2000" b="1" dirty="0" err="1">
                <a:solidFill>
                  <a:prstClr val="black"/>
                </a:solidFill>
              </a:rPr>
              <a:t>Length</a:t>
            </a:r>
            <a:r>
              <a:rPr lang="de-DE" sz="2000" b="1" dirty="0">
                <a:solidFill>
                  <a:prstClr val="black"/>
                </a:solidFill>
              </a:rPr>
              <a:t> &amp; </a:t>
            </a:r>
            <a:r>
              <a:rPr lang="de-DE" sz="2000" b="1" dirty="0" err="1">
                <a:solidFill>
                  <a:prstClr val="black"/>
                </a:solidFill>
              </a:rPr>
              <a:t>Complexity</a:t>
            </a:r>
            <a:endParaRPr lang="de-DE" sz="2000" b="1" dirty="0">
              <a:solidFill>
                <a:prstClr val="black"/>
              </a:solidFill>
            </a:endParaRPr>
          </a:p>
          <a:p>
            <a:pPr marL="0" lvl="0" indent="0" algn="just">
              <a:lnSpc>
                <a:spcPct val="100000"/>
              </a:lnSpc>
              <a:spcBef>
                <a:spcPts val="0"/>
              </a:spcBef>
              <a:buNone/>
            </a:pPr>
            <a:r>
              <a:rPr lang="en-US" sz="1600" dirty="0">
                <a:solidFill>
                  <a:prstClr val="black"/>
                </a:solidFill>
              </a:rPr>
              <a:t>The number of words per song are analyzed across genres and time – both with and without the removal of common </a:t>
            </a:r>
            <a:r>
              <a:rPr lang="en-US" sz="1600" dirty="0" err="1">
                <a:solidFill>
                  <a:prstClr val="black"/>
                </a:solidFill>
              </a:rPr>
              <a:t>stopwords</a:t>
            </a:r>
            <a:r>
              <a:rPr lang="en-US" sz="1600" dirty="0">
                <a:solidFill>
                  <a:prstClr val="black"/>
                </a:solidFill>
              </a:rPr>
              <a:t> and </a:t>
            </a:r>
            <a:r>
              <a:rPr lang="en-US" sz="1600" dirty="0" err="1">
                <a:solidFill>
                  <a:prstClr val="black"/>
                </a:solidFill>
              </a:rPr>
              <a:t>onomatopoetics</a:t>
            </a:r>
            <a:r>
              <a:rPr lang="en-US" sz="1600" dirty="0">
                <a:solidFill>
                  <a:prstClr val="black"/>
                </a:solidFill>
              </a:rPr>
              <a:t>. Also, insights into the relationship of Lyrics Length and acoustic features are retrieved. The complexity (number of different words, before and after stemming) is also analyzed across genre and time.</a:t>
            </a:r>
          </a:p>
          <a:p>
            <a:pPr marL="0" indent="0" algn="just">
              <a:lnSpc>
                <a:spcPct val="100000"/>
              </a:lnSpc>
              <a:spcBef>
                <a:spcPts val="0"/>
              </a:spcBef>
              <a:buNone/>
            </a:pPr>
            <a:r>
              <a:rPr lang="de-DE" sz="2000" b="1" dirty="0">
                <a:solidFill>
                  <a:prstClr val="black"/>
                </a:solidFill>
              </a:rPr>
              <a:t>Topic Modeling</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a:solidFill>
                  <a:prstClr val="black"/>
                </a:solidFill>
              </a:rPr>
              <a:t>Recommendations</a:t>
            </a:r>
            <a:endParaRPr lang="de-DE" sz="2000" b="1" dirty="0">
              <a:solidFill>
                <a:prstClr val="black"/>
              </a:solidFill>
            </a:endParaRP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Processing</a:t>
            </a:r>
          </a:p>
        </p:txBody>
      </p:sp>
    </p:spTree>
    <p:extLst>
      <p:ext uri="{BB962C8B-B14F-4D97-AF65-F5344CB8AC3E}">
        <p14:creationId xmlns:p14="http://schemas.microsoft.com/office/powerpoint/2010/main" val="16451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6</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65000"/>
            </a:schemeClr>
          </a:solidFill>
        </p:spPr>
        <p:txBody>
          <a:bodyPr wrap="square" rtlCol="0">
            <a:spAutoFit/>
          </a:bodyPr>
          <a:lstStyle/>
          <a:p>
            <a:pPr algn="ctr"/>
            <a:r>
              <a:rPr lang="en-US" sz="1400" b="1"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Modelling</a:t>
            </a:r>
          </a:p>
        </p:txBody>
      </p:sp>
      <p:sp>
        <p:nvSpPr>
          <p:cNvPr id="25" name="Textfeld 24"/>
          <p:cNvSpPr txBox="1"/>
          <p:nvPr/>
        </p:nvSpPr>
        <p:spPr>
          <a:xfrm>
            <a:off x="2896485" y="4465865"/>
            <a:ext cx="1218315" cy="261610"/>
          </a:xfrm>
          <a:prstGeom prst="rect">
            <a:avLst/>
          </a:prstGeom>
          <a:solidFill>
            <a:schemeClr val="bg1">
              <a:lumMod val="85000"/>
            </a:schemeClr>
          </a:solidFill>
        </p:spPr>
        <p:txBody>
          <a:bodyPr wrap="square" rtlCol="0" anchor="ctr">
            <a:spAutoFit/>
          </a:bodyPr>
          <a:lstStyle/>
          <a:p>
            <a:r>
              <a:rPr lang="en-US" sz="1100" b="1" dirty="0"/>
              <a:t>Pronoun Analysis</a:t>
            </a:r>
          </a:p>
        </p:txBody>
      </p:sp>
      <p:sp>
        <p:nvSpPr>
          <p:cNvPr id="26" name="Textfeld 25"/>
          <p:cNvSpPr txBox="1"/>
          <p:nvPr/>
        </p:nvSpPr>
        <p:spPr>
          <a:xfrm>
            <a:off x="2344477" y="4762072"/>
            <a:ext cx="1218315" cy="261610"/>
          </a:xfrm>
          <a:prstGeom prst="rect">
            <a:avLst/>
          </a:prstGeom>
          <a:solidFill>
            <a:schemeClr val="bg1">
              <a:lumMod val="85000"/>
            </a:schemeClr>
          </a:solidFill>
        </p:spPr>
        <p:txBody>
          <a:bodyPr wrap="square" rtlCol="0" anchor="ctr">
            <a:spAutoFit/>
          </a:bodyPr>
          <a:lstStyle/>
          <a:p>
            <a:r>
              <a:rPr lang="en-US" sz="1100" b="1"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85000"/>
            </a:schemeClr>
          </a:solidFill>
        </p:spPr>
        <p:txBody>
          <a:bodyPr wrap="square" rtlCol="0" anchor="ctr">
            <a:spAutoFit/>
          </a:bodyPr>
          <a:lstStyle/>
          <a:p>
            <a:r>
              <a:rPr lang="en-US" sz="1100" b="1"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a:solidFill>
                  <a:prstClr val="black"/>
                </a:solidFill>
              </a:rPr>
              <a:t>Sentiment Analysis</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a:solidFill>
                  <a:prstClr val="black"/>
                </a:solidFill>
              </a:rPr>
              <a:t>Pronoun</a:t>
            </a:r>
            <a:r>
              <a:rPr lang="de-DE" sz="2000" b="1" dirty="0">
                <a:solidFill>
                  <a:prstClr val="black"/>
                </a:solidFill>
              </a:rPr>
              <a:t> Analysis</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a:solidFill>
                  <a:prstClr val="black"/>
                </a:solidFill>
              </a:rPr>
              <a:t>Quiz</a:t>
            </a: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Processing</a:t>
            </a:r>
          </a:p>
        </p:txBody>
      </p:sp>
    </p:spTree>
    <p:extLst>
      <p:ext uri="{BB962C8B-B14F-4D97-AF65-F5344CB8AC3E}">
        <p14:creationId xmlns:p14="http://schemas.microsoft.com/office/powerpoint/2010/main" val="260803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7</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65000"/>
            </a:schemeClr>
          </a:solidFill>
        </p:spPr>
        <p:txBody>
          <a:bodyPr wrap="square" rtlCol="0">
            <a:spAutoFit/>
          </a:bodyPr>
          <a:lstStyle/>
          <a:p>
            <a:pPr algn="ctr"/>
            <a:r>
              <a:rPr lang="en-US" sz="1400" b="1"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err="1">
                <a:solidFill>
                  <a:prstClr val="black"/>
                </a:solidFill>
              </a:rPr>
              <a:t>Visualization</a:t>
            </a:r>
            <a:r>
              <a:rPr lang="de-DE" sz="2000" b="1" dirty="0">
                <a:solidFill>
                  <a:prstClr val="black"/>
                </a:solidFill>
              </a:rPr>
              <a:t> via R-</a:t>
            </a:r>
            <a:r>
              <a:rPr lang="de-DE" sz="2000" b="1" dirty="0" err="1">
                <a:solidFill>
                  <a:prstClr val="black"/>
                </a:solidFill>
              </a:rPr>
              <a:t>Shiny</a:t>
            </a:r>
            <a:endParaRPr lang="de-DE" sz="2000" b="1" dirty="0">
              <a:solidFill>
                <a:prstClr val="black"/>
              </a:solidFill>
            </a:endParaRP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a:solidFill>
                  <a:prstClr val="black"/>
                </a:solidFill>
              </a:rPr>
              <a:t>Weekly</a:t>
            </a:r>
            <a:r>
              <a:rPr lang="de-DE" sz="2000" b="1" dirty="0">
                <a:solidFill>
                  <a:prstClr val="black"/>
                </a:solidFill>
              </a:rPr>
              <a:t> </a:t>
            </a:r>
            <a:r>
              <a:rPr lang="de-DE" sz="2000" b="1" dirty="0" err="1">
                <a:solidFill>
                  <a:prstClr val="black"/>
                </a:solidFill>
              </a:rPr>
              <a:t>Updating</a:t>
            </a:r>
            <a:endParaRPr lang="de-DE" sz="2000" b="1" dirty="0">
              <a:solidFill>
                <a:prstClr val="black"/>
              </a:solidFill>
            </a:endParaRPr>
          </a:p>
          <a:p>
            <a:pPr marL="0" lvl="0" indent="0" algn="just">
              <a:lnSpc>
                <a:spcPct val="100000"/>
              </a:lnSpc>
              <a:spcBef>
                <a:spcPts val="0"/>
              </a:spcBef>
              <a:buNone/>
            </a:pPr>
            <a:r>
              <a:rPr lang="en-US" sz="1600" dirty="0" err="1">
                <a:solidFill>
                  <a:prstClr val="black"/>
                </a:solidFill>
              </a:rPr>
              <a:t>tba</a:t>
            </a:r>
            <a:endParaRPr lang="en-US" sz="1600" dirty="0">
              <a:solidFill>
                <a:prstClr val="black"/>
              </a:solidFill>
            </a:endParaRPr>
          </a:p>
          <a:p>
            <a:pPr marL="0" lvl="0" indent="0" algn="just">
              <a:lnSpc>
                <a:spcPct val="100000"/>
              </a:lnSpc>
              <a:spcBef>
                <a:spcPts val="0"/>
              </a:spcBef>
              <a:buNone/>
            </a:pPr>
            <a:br>
              <a:rPr lang="de-DE" sz="1600" b="1" dirty="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Data </a:t>
            </a:r>
            <a:r>
              <a:rPr lang="de-DE" sz="3200" b="1" dirty="0" err="1"/>
              <a:t>Visualization</a:t>
            </a:r>
            <a:endParaRPr lang="de-DE" sz="3200" b="1" dirty="0"/>
          </a:p>
        </p:txBody>
      </p:sp>
    </p:spTree>
    <p:extLst>
      <p:ext uri="{BB962C8B-B14F-4D97-AF65-F5344CB8AC3E}">
        <p14:creationId xmlns:p14="http://schemas.microsoft.com/office/powerpoint/2010/main" val="175985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a:t>21 December 2021</a:t>
            </a:r>
            <a:endParaRPr lang="de-DE" dirty="0"/>
          </a:p>
        </p:txBody>
      </p:sp>
      <p:sp>
        <p:nvSpPr>
          <p:cNvPr id="6" name="Fußzeilenplatzhalter 5"/>
          <p:cNvSpPr>
            <a:spLocks noGrp="1"/>
          </p:cNvSpPr>
          <p:nvPr>
            <p:ph type="ftr" sz="quarter" idx="11"/>
          </p:nvPr>
        </p:nvSpPr>
        <p:spPr/>
        <p:txBody>
          <a:bodyPr/>
          <a:lstStyle/>
          <a:p>
            <a:r>
              <a:rPr lang="de-DE"/>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8</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a:t>Data Acquisition</a:t>
            </a:r>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a:t>Billboard Charts</a:t>
            </a:r>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a:t>Lyrics</a:t>
            </a:r>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a:t>Genres</a:t>
            </a:r>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a:t>Acoustic Features</a:t>
            </a:r>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a:t>Data Cleaning</a:t>
            </a:r>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a:t>Lyrics Translation</a:t>
            </a:r>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a:t>Rm. Nonsense</a:t>
            </a:r>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a:t>…</a:t>
            </a:r>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a:t>Data Processing</a:t>
            </a:r>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a:t>Song Complexity</a:t>
            </a:r>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a:t>Topic Modelling</a:t>
            </a:r>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a:t>Pronoun Analysis</a:t>
            </a:r>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a:t>Quiz</a:t>
            </a:r>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a:t>Data Visualization</a:t>
            </a:r>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a:t>Recommendations</a:t>
            </a:r>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a:t>Sentiment Analysis</a:t>
            </a:r>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a:solidFill>
                  <a:schemeClr val="tx1"/>
                </a:solidFill>
              </a:rPr>
              <a:t>Weekly</a:t>
            </a:r>
            <a:r>
              <a:rPr lang="de-DE" sz="1400" b="1" dirty="0">
                <a:solidFill>
                  <a:schemeClr val="tx1"/>
                </a:solidFill>
              </a:rPr>
              <a:t> </a:t>
            </a:r>
            <a:r>
              <a:rPr lang="de-DE" sz="1400" b="1" dirty="0" err="1">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a:solidFill>
                  <a:schemeClr val="bg1"/>
                </a:solidFill>
              </a:rPr>
              <a:t>R-Studio Instance on BW-Cloud</a:t>
            </a: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a:solidFill>
                  <a:schemeClr val="bg1"/>
                </a:solidFill>
              </a:rPr>
              <a:t>R-</a:t>
            </a:r>
            <a:r>
              <a:rPr lang="de-DE" sz="1050" b="1" dirty="0" err="1">
                <a:solidFill>
                  <a:schemeClr val="bg1"/>
                </a:solidFill>
              </a:rPr>
              <a:t>Shiny</a:t>
            </a:r>
            <a:r>
              <a:rPr lang="de-DE" sz="1050" b="1" dirty="0">
                <a:solidFill>
                  <a:schemeClr val="bg1"/>
                </a:solidFill>
              </a:rPr>
              <a:t> Server on BW-Cloud</a:t>
            </a: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err="1">
                <a:solidFill>
                  <a:prstClr val="black"/>
                </a:solidFill>
              </a:rPr>
              <a:t>What</a:t>
            </a:r>
            <a:r>
              <a:rPr lang="de-DE" sz="2000" b="1" dirty="0">
                <a:solidFill>
                  <a:prstClr val="black"/>
                </a:solidFill>
              </a:rPr>
              <a:t> </a:t>
            </a:r>
            <a:r>
              <a:rPr lang="de-DE" sz="2000" b="1" dirty="0" err="1">
                <a:solidFill>
                  <a:prstClr val="black"/>
                </a:solidFill>
              </a:rPr>
              <a:t>else</a:t>
            </a:r>
            <a:r>
              <a:rPr lang="de-DE" sz="2000" b="1" dirty="0">
                <a:solidFill>
                  <a:prstClr val="black"/>
                </a:solidFill>
              </a:rPr>
              <a:t> </a:t>
            </a:r>
            <a:r>
              <a:rPr lang="de-DE" sz="2000" b="1" dirty="0" err="1">
                <a:solidFill>
                  <a:prstClr val="black"/>
                </a:solidFill>
              </a:rPr>
              <a:t>is</a:t>
            </a:r>
            <a:r>
              <a:rPr lang="de-DE" sz="2000" b="1" dirty="0">
                <a:solidFill>
                  <a:prstClr val="black"/>
                </a:solidFill>
              </a:rPr>
              <a:t> </a:t>
            </a:r>
            <a:r>
              <a:rPr lang="de-DE" sz="2000" b="1" dirty="0" err="1">
                <a:solidFill>
                  <a:prstClr val="black"/>
                </a:solidFill>
              </a:rPr>
              <a:t>there</a:t>
            </a:r>
            <a:r>
              <a:rPr lang="de-DE" sz="2000" b="1" dirty="0">
                <a:solidFill>
                  <a:prstClr val="black"/>
                </a:solidFill>
              </a:rPr>
              <a:t> </a:t>
            </a:r>
            <a:r>
              <a:rPr lang="de-DE" sz="2000" b="1" dirty="0" err="1">
                <a:solidFill>
                  <a:prstClr val="black"/>
                </a:solidFill>
              </a:rPr>
              <a:t>to</a:t>
            </a:r>
            <a:r>
              <a:rPr lang="de-DE" sz="2000" b="1" dirty="0">
                <a:solidFill>
                  <a:prstClr val="black"/>
                </a:solidFill>
              </a:rPr>
              <a:t> </a:t>
            </a:r>
            <a:r>
              <a:rPr lang="de-DE" sz="2000" b="1" dirty="0" err="1">
                <a:solidFill>
                  <a:prstClr val="black"/>
                </a:solidFill>
              </a:rPr>
              <a:t>come</a:t>
            </a:r>
            <a:r>
              <a:rPr lang="de-DE" sz="2000" b="1" dirty="0">
                <a:solidFill>
                  <a:prstClr val="black"/>
                </a:solidFill>
              </a:rPr>
              <a:t>? Things on </a:t>
            </a:r>
            <a:r>
              <a:rPr lang="de-DE" sz="2000" b="1" dirty="0" err="1">
                <a:solidFill>
                  <a:prstClr val="black"/>
                </a:solidFill>
              </a:rPr>
              <a:t>the</a:t>
            </a:r>
            <a:r>
              <a:rPr lang="de-DE" sz="2000" b="1" dirty="0">
                <a:solidFill>
                  <a:prstClr val="black"/>
                </a:solidFill>
              </a:rPr>
              <a:t> </a:t>
            </a:r>
            <a:r>
              <a:rPr lang="de-DE" sz="2000" b="1" dirty="0" err="1">
                <a:solidFill>
                  <a:prstClr val="black"/>
                </a:solidFill>
              </a:rPr>
              <a:t>agenda</a:t>
            </a:r>
            <a:endParaRPr lang="de-DE" sz="2000" b="1" dirty="0">
              <a:solidFill>
                <a:prstClr val="black"/>
              </a:solidFill>
            </a:endParaRPr>
          </a:p>
          <a:p>
            <a:pPr marL="0" indent="0" algn="just">
              <a:lnSpc>
                <a:spcPct val="100000"/>
              </a:lnSpc>
              <a:spcBef>
                <a:spcPts val="0"/>
              </a:spcBef>
              <a:buNone/>
            </a:pPr>
            <a:endParaRPr lang="de-DE" sz="2000" b="1" dirty="0">
              <a:solidFill>
                <a:prstClr val="black"/>
              </a:solidFill>
            </a:endParaRPr>
          </a:p>
          <a:p>
            <a:pPr marL="0" indent="0" algn="just">
              <a:lnSpc>
                <a:spcPct val="100000"/>
              </a:lnSpc>
              <a:spcBef>
                <a:spcPts val="0"/>
              </a:spcBef>
              <a:buNone/>
            </a:pPr>
            <a:r>
              <a:rPr lang="de-DE" sz="2000" b="1" dirty="0" err="1">
                <a:solidFill>
                  <a:prstClr val="black"/>
                </a:solidFill>
              </a:rPr>
              <a:t>Enough</a:t>
            </a:r>
            <a:r>
              <a:rPr lang="de-DE" sz="2000" b="1" dirty="0">
                <a:solidFill>
                  <a:prstClr val="black"/>
                </a:solidFill>
              </a:rPr>
              <a:t> </a:t>
            </a:r>
            <a:r>
              <a:rPr lang="de-DE" sz="2000" b="1" dirty="0" err="1">
                <a:solidFill>
                  <a:prstClr val="black"/>
                </a:solidFill>
              </a:rPr>
              <a:t>Talking</a:t>
            </a:r>
            <a:r>
              <a:rPr lang="de-DE" sz="2000" b="1" dirty="0">
                <a:solidFill>
                  <a:prstClr val="black"/>
                </a:solidFill>
              </a:rPr>
              <a:t> – </a:t>
            </a:r>
            <a:r>
              <a:rPr lang="de-DE" sz="2000" b="1" dirty="0" err="1">
                <a:solidFill>
                  <a:prstClr val="black"/>
                </a:solidFill>
              </a:rPr>
              <a:t>Let‘s</a:t>
            </a:r>
            <a:r>
              <a:rPr lang="de-DE" sz="2000" b="1" dirty="0">
                <a:solidFill>
                  <a:prstClr val="black"/>
                </a:solidFill>
              </a:rPr>
              <a:t> </a:t>
            </a:r>
            <a:r>
              <a:rPr lang="de-DE" sz="2000" b="1" dirty="0" err="1">
                <a:solidFill>
                  <a:prstClr val="black"/>
                </a:solidFill>
              </a:rPr>
              <a:t>have</a:t>
            </a:r>
            <a:r>
              <a:rPr lang="de-DE" sz="2000" b="1" dirty="0">
                <a:solidFill>
                  <a:prstClr val="black"/>
                </a:solidFill>
              </a:rPr>
              <a:t> a </a:t>
            </a:r>
            <a:r>
              <a:rPr lang="de-DE" sz="2000" b="1" dirty="0" err="1">
                <a:solidFill>
                  <a:prstClr val="black"/>
                </a:solidFill>
              </a:rPr>
              <a:t>look</a:t>
            </a:r>
            <a:r>
              <a:rPr lang="de-DE" sz="2000" b="1" dirty="0">
                <a:solidFill>
                  <a:prstClr val="black"/>
                </a:solidFill>
              </a:rPr>
              <a:t>!</a:t>
            </a:r>
          </a:p>
          <a:p>
            <a:pPr marL="0" indent="0" algn="just">
              <a:lnSpc>
                <a:spcPct val="100000"/>
              </a:lnSpc>
              <a:spcBef>
                <a:spcPts val="0"/>
              </a:spcBef>
              <a:buNone/>
            </a:pPr>
            <a:r>
              <a:rPr lang="de-DE" sz="2000" dirty="0">
                <a:solidFill>
                  <a:prstClr val="black"/>
                </a:solidFill>
              </a:rPr>
              <a:t>-&gt; R-</a:t>
            </a:r>
            <a:r>
              <a:rPr lang="de-DE" sz="2000" dirty="0" err="1">
                <a:solidFill>
                  <a:prstClr val="black"/>
                </a:solidFill>
              </a:rPr>
              <a:t>shiny</a:t>
            </a:r>
            <a:r>
              <a:rPr lang="de-DE" sz="2000" dirty="0">
                <a:solidFill>
                  <a:prstClr val="black"/>
                </a:solidFill>
              </a:rPr>
              <a:t> </a:t>
            </a:r>
            <a:r>
              <a:rPr lang="de-DE" sz="2000" dirty="0" err="1">
                <a:solidFill>
                  <a:prstClr val="black"/>
                </a:solidFill>
              </a:rPr>
              <a:t>demonstration</a:t>
            </a: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a:t>Outlook &amp; Demo</a:t>
            </a:r>
          </a:p>
        </p:txBody>
      </p:sp>
    </p:spTree>
    <p:extLst>
      <p:ext uri="{BB962C8B-B14F-4D97-AF65-F5344CB8AC3E}">
        <p14:creationId xmlns:p14="http://schemas.microsoft.com/office/powerpoint/2010/main" val="257545862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Breitbild</PresentationFormat>
  <Paragraphs>216</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Bahnschrift SemiBold</vt:lpstr>
      <vt:lpstr>Calibri</vt:lpstr>
      <vt:lpstr>Calibri Light</vt:lpstr>
      <vt:lpstr>Office</vt:lpstr>
      <vt:lpstr>PowerPoint-Präsentation</vt:lpstr>
      <vt:lpstr>Motivation: Topic</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 Berger</dc:creator>
  <cp:lastModifiedBy>Nico Schwarzer</cp:lastModifiedBy>
  <cp:revision>61</cp:revision>
  <dcterms:created xsi:type="dcterms:W3CDTF">2021-10-04T17:24:08Z</dcterms:created>
  <dcterms:modified xsi:type="dcterms:W3CDTF">2021-12-02T16:25:26Z</dcterms:modified>
</cp:coreProperties>
</file>