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63" r:id="rId2"/>
    <p:sldId id="267" r:id="rId3"/>
    <p:sldId id="270" r:id="rId4"/>
    <p:sldId id="271" r:id="rId5"/>
    <p:sldId id="272" r:id="rId6"/>
    <p:sldId id="269" r:id="rId7"/>
    <p:sldId id="273" r:id="rId8"/>
    <p:sldId id="274"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32" autoAdjust="0"/>
  </p:normalViewPr>
  <p:slideViewPr>
    <p:cSldViewPr snapToGrid="0">
      <p:cViewPr varScale="1">
        <p:scale>
          <a:sx n="80" d="100"/>
          <a:sy n="80" d="100"/>
        </p:scale>
        <p:origin x="710" y="62"/>
      </p:cViewPr>
      <p:guideLst>
        <p:guide orient="horz" pos="2137"/>
        <p:guide pos="386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DB739-ECAA-451F-B340-CC2729D5DACE}" type="datetimeFigureOut">
              <a:rPr lang="de-DE" smtClean="0"/>
              <a:t>30.11.2021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A58123-3F03-4F1A-8288-417581763468}" type="slidenum">
              <a:rPr lang="de-DE" smtClean="0"/>
              <a:t>‹Nr.›</a:t>
            </a:fld>
            <a:endParaRPr lang="de-DE"/>
          </a:p>
        </p:txBody>
      </p:sp>
    </p:spTree>
    <p:extLst>
      <p:ext uri="{BB962C8B-B14F-4D97-AF65-F5344CB8AC3E}">
        <p14:creationId xmlns:p14="http://schemas.microsoft.com/office/powerpoint/2010/main" val="1474463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r>
              <a:rPr lang="de-DE" smtClean="0"/>
              <a:t>21 December 2021</a:t>
            </a:r>
            <a:endParaRPr lang="de-DE"/>
          </a:p>
        </p:txBody>
      </p:sp>
      <p:sp>
        <p:nvSpPr>
          <p:cNvPr id="5" name="Fußzeilenplatzhalter 4"/>
          <p:cNvSpPr>
            <a:spLocks noGrp="1"/>
          </p:cNvSpPr>
          <p:nvPr>
            <p:ph type="ftr" sz="quarter" idx="11"/>
          </p:nvPr>
        </p:nvSpPr>
        <p:spPr/>
        <p:txBody>
          <a:bodyPr/>
          <a:lstStyle/>
          <a:p>
            <a:r>
              <a:rPr lang="de-DE" smtClean="0"/>
              <a:t>Data Science Project - Lyrics</a:t>
            </a:r>
            <a:endParaRPr lang="de-DE"/>
          </a:p>
        </p:txBody>
      </p:sp>
      <p:sp>
        <p:nvSpPr>
          <p:cNvPr id="6" name="Foliennummernplatzhalter 5"/>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84955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smtClean="0"/>
              <a:t>21 December 2021</a:t>
            </a:r>
            <a:endParaRPr lang="de-DE"/>
          </a:p>
        </p:txBody>
      </p:sp>
      <p:sp>
        <p:nvSpPr>
          <p:cNvPr id="5" name="Fußzeilenplatzhalter 4"/>
          <p:cNvSpPr>
            <a:spLocks noGrp="1"/>
          </p:cNvSpPr>
          <p:nvPr>
            <p:ph type="ftr" sz="quarter" idx="11"/>
          </p:nvPr>
        </p:nvSpPr>
        <p:spPr/>
        <p:txBody>
          <a:bodyPr/>
          <a:lstStyle/>
          <a:p>
            <a:r>
              <a:rPr lang="de-DE" smtClean="0"/>
              <a:t>Data Science Project - Lyrics</a:t>
            </a:r>
            <a:endParaRPr lang="de-DE"/>
          </a:p>
        </p:txBody>
      </p:sp>
      <p:sp>
        <p:nvSpPr>
          <p:cNvPr id="6" name="Foliennummernplatzhalter 5"/>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346285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smtClean="0"/>
              <a:t>21 December 2021</a:t>
            </a:r>
            <a:endParaRPr lang="de-DE"/>
          </a:p>
        </p:txBody>
      </p:sp>
      <p:sp>
        <p:nvSpPr>
          <p:cNvPr id="5" name="Fußzeilenplatzhalter 4"/>
          <p:cNvSpPr>
            <a:spLocks noGrp="1"/>
          </p:cNvSpPr>
          <p:nvPr>
            <p:ph type="ftr" sz="quarter" idx="11"/>
          </p:nvPr>
        </p:nvSpPr>
        <p:spPr/>
        <p:txBody>
          <a:bodyPr/>
          <a:lstStyle/>
          <a:p>
            <a:r>
              <a:rPr lang="de-DE" smtClean="0"/>
              <a:t>Data Science Project - Lyrics</a:t>
            </a:r>
            <a:endParaRPr lang="de-DE"/>
          </a:p>
        </p:txBody>
      </p:sp>
      <p:sp>
        <p:nvSpPr>
          <p:cNvPr id="6" name="Foliennummernplatzhalter 5"/>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3230069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smtClean="0"/>
              <a:t>21 December 2021</a:t>
            </a:r>
            <a:endParaRPr lang="de-DE"/>
          </a:p>
        </p:txBody>
      </p:sp>
      <p:sp>
        <p:nvSpPr>
          <p:cNvPr id="5" name="Fußzeilenplatzhalter 4"/>
          <p:cNvSpPr>
            <a:spLocks noGrp="1"/>
          </p:cNvSpPr>
          <p:nvPr>
            <p:ph type="ftr" sz="quarter" idx="11"/>
          </p:nvPr>
        </p:nvSpPr>
        <p:spPr/>
        <p:txBody>
          <a:bodyPr/>
          <a:lstStyle/>
          <a:p>
            <a:r>
              <a:rPr lang="de-DE" smtClean="0"/>
              <a:t>Data Science Project - Lyrics</a:t>
            </a:r>
            <a:endParaRPr lang="de-DE"/>
          </a:p>
        </p:txBody>
      </p:sp>
      <p:sp>
        <p:nvSpPr>
          <p:cNvPr id="6" name="Foliennummernplatzhalter 5"/>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231386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r>
              <a:rPr lang="de-DE" smtClean="0"/>
              <a:t>21 December 2021</a:t>
            </a:r>
            <a:endParaRPr lang="de-DE"/>
          </a:p>
        </p:txBody>
      </p:sp>
      <p:sp>
        <p:nvSpPr>
          <p:cNvPr id="5" name="Fußzeilenplatzhalter 4"/>
          <p:cNvSpPr>
            <a:spLocks noGrp="1"/>
          </p:cNvSpPr>
          <p:nvPr>
            <p:ph type="ftr" sz="quarter" idx="11"/>
          </p:nvPr>
        </p:nvSpPr>
        <p:spPr/>
        <p:txBody>
          <a:bodyPr/>
          <a:lstStyle/>
          <a:p>
            <a:r>
              <a:rPr lang="de-DE" smtClean="0"/>
              <a:t>Data Science Project - Lyrics</a:t>
            </a:r>
            <a:endParaRPr lang="de-DE"/>
          </a:p>
        </p:txBody>
      </p:sp>
      <p:sp>
        <p:nvSpPr>
          <p:cNvPr id="6" name="Foliennummernplatzhalter 5"/>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3132949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898899"/>
          </a:xfr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658471"/>
            <a:ext cx="7427259" cy="4518492"/>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9009529" y="1658471"/>
            <a:ext cx="2344270" cy="4518492"/>
          </a:xfrm>
        </p:spPr>
        <p:txBody>
          <a:bodyPr/>
          <a:lstStyle/>
          <a:p>
            <a:pPr lvl="0"/>
            <a:r>
              <a:rPr lang="de-DE" dirty="0" smtClean="0"/>
              <a:t>Formatvorlagen des Textmasters bearbeiten</a:t>
            </a:r>
          </a:p>
        </p:txBody>
      </p:sp>
      <p:sp>
        <p:nvSpPr>
          <p:cNvPr id="5" name="Datumsplatzhalter 4"/>
          <p:cNvSpPr>
            <a:spLocks noGrp="1"/>
          </p:cNvSpPr>
          <p:nvPr>
            <p:ph type="dt" sz="half" idx="10"/>
          </p:nvPr>
        </p:nvSpPr>
        <p:spPr/>
        <p:txBody>
          <a:bodyPr/>
          <a:lstStyle/>
          <a:p>
            <a:r>
              <a:rPr lang="de-DE" smtClean="0"/>
              <a:t>21 December 2021</a:t>
            </a:r>
            <a:endParaRPr lang="de-DE"/>
          </a:p>
        </p:txBody>
      </p:sp>
      <p:sp>
        <p:nvSpPr>
          <p:cNvPr id="6" name="Fußzeilenplatzhalter 5"/>
          <p:cNvSpPr>
            <a:spLocks noGrp="1"/>
          </p:cNvSpPr>
          <p:nvPr>
            <p:ph type="ftr" sz="quarter" idx="11"/>
          </p:nvPr>
        </p:nvSpPr>
        <p:spPr/>
        <p:txBody>
          <a:bodyPr/>
          <a:lstStyle/>
          <a:p>
            <a:r>
              <a:rPr lang="de-DE" smtClean="0"/>
              <a:t>Data Science Project - Lyrics</a:t>
            </a:r>
            <a:endParaRPr lang="de-DE"/>
          </a:p>
        </p:txBody>
      </p:sp>
      <p:sp>
        <p:nvSpPr>
          <p:cNvPr id="7" name="Foliennummernplatzhalter 6"/>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284353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r>
              <a:rPr lang="de-DE" smtClean="0"/>
              <a:t>21 December 2021</a:t>
            </a:r>
            <a:endParaRPr lang="de-DE"/>
          </a:p>
        </p:txBody>
      </p:sp>
      <p:sp>
        <p:nvSpPr>
          <p:cNvPr id="8" name="Fußzeilenplatzhalter 7"/>
          <p:cNvSpPr>
            <a:spLocks noGrp="1"/>
          </p:cNvSpPr>
          <p:nvPr>
            <p:ph type="ftr" sz="quarter" idx="11"/>
          </p:nvPr>
        </p:nvSpPr>
        <p:spPr/>
        <p:txBody>
          <a:bodyPr/>
          <a:lstStyle/>
          <a:p>
            <a:r>
              <a:rPr lang="de-DE" smtClean="0"/>
              <a:t>Data Science Project - Lyrics</a:t>
            </a:r>
            <a:endParaRPr lang="de-DE"/>
          </a:p>
        </p:txBody>
      </p:sp>
      <p:sp>
        <p:nvSpPr>
          <p:cNvPr id="9" name="Foliennummernplatzhalter 8"/>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2259588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r>
              <a:rPr lang="de-DE" smtClean="0"/>
              <a:t>21 December 2021</a:t>
            </a:r>
            <a:endParaRPr lang="de-DE" dirty="0"/>
          </a:p>
        </p:txBody>
      </p:sp>
      <p:sp>
        <p:nvSpPr>
          <p:cNvPr id="4" name="Fußzeilenplatzhalter 3"/>
          <p:cNvSpPr>
            <a:spLocks noGrp="1"/>
          </p:cNvSpPr>
          <p:nvPr>
            <p:ph type="ftr" sz="quarter" idx="11"/>
          </p:nvPr>
        </p:nvSpPr>
        <p:spPr/>
        <p:txBody>
          <a:bodyPr/>
          <a:lstStyle/>
          <a:p>
            <a:r>
              <a:rPr lang="de-DE" smtClean="0"/>
              <a:t>Data Science Project - Lyrics</a:t>
            </a:r>
            <a:endParaRPr lang="de-DE"/>
          </a:p>
        </p:txBody>
      </p:sp>
      <p:sp>
        <p:nvSpPr>
          <p:cNvPr id="5" name="Foliennummernplatzhalter 4"/>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3467107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21 December 2021</a:t>
            </a:r>
            <a:endParaRPr lang="de-DE"/>
          </a:p>
        </p:txBody>
      </p:sp>
      <p:sp>
        <p:nvSpPr>
          <p:cNvPr id="3" name="Fußzeilenplatzhalter 2"/>
          <p:cNvSpPr>
            <a:spLocks noGrp="1"/>
          </p:cNvSpPr>
          <p:nvPr>
            <p:ph type="ftr" sz="quarter" idx="11"/>
          </p:nvPr>
        </p:nvSpPr>
        <p:spPr/>
        <p:txBody>
          <a:bodyPr/>
          <a:lstStyle/>
          <a:p>
            <a:r>
              <a:rPr lang="de-DE" smtClean="0"/>
              <a:t>Data Science Project - Lyrics</a:t>
            </a:r>
            <a:endParaRPr lang="de-DE"/>
          </a:p>
        </p:txBody>
      </p:sp>
      <p:sp>
        <p:nvSpPr>
          <p:cNvPr id="4" name="Foliennummernplatzhalter 3"/>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2611966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r>
              <a:rPr lang="de-DE" smtClean="0"/>
              <a:t>21 December 2021</a:t>
            </a:r>
            <a:endParaRPr lang="de-DE"/>
          </a:p>
        </p:txBody>
      </p:sp>
      <p:sp>
        <p:nvSpPr>
          <p:cNvPr id="6" name="Fußzeilenplatzhalter 5"/>
          <p:cNvSpPr>
            <a:spLocks noGrp="1"/>
          </p:cNvSpPr>
          <p:nvPr>
            <p:ph type="ftr" sz="quarter" idx="11"/>
          </p:nvPr>
        </p:nvSpPr>
        <p:spPr/>
        <p:txBody>
          <a:bodyPr/>
          <a:lstStyle/>
          <a:p>
            <a:r>
              <a:rPr lang="de-DE" smtClean="0"/>
              <a:t>Data Science Project - Lyrics</a:t>
            </a:r>
            <a:endParaRPr lang="de-DE"/>
          </a:p>
        </p:txBody>
      </p:sp>
      <p:sp>
        <p:nvSpPr>
          <p:cNvPr id="7" name="Foliennummernplatzhalter 6"/>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1218842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r>
              <a:rPr lang="de-DE" smtClean="0"/>
              <a:t>21 December 2021</a:t>
            </a:r>
            <a:endParaRPr lang="de-DE"/>
          </a:p>
        </p:txBody>
      </p:sp>
      <p:sp>
        <p:nvSpPr>
          <p:cNvPr id="6" name="Fußzeilenplatzhalter 5"/>
          <p:cNvSpPr>
            <a:spLocks noGrp="1"/>
          </p:cNvSpPr>
          <p:nvPr>
            <p:ph type="ftr" sz="quarter" idx="11"/>
          </p:nvPr>
        </p:nvSpPr>
        <p:spPr/>
        <p:txBody>
          <a:bodyPr/>
          <a:lstStyle/>
          <a:p>
            <a:r>
              <a:rPr lang="de-DE" smtClean="0"/>
              <a:t>Data Science Project - Lyrics</a:t>
            </a:r>
            <a:endParaRPr lang="de-DE"/>
          </a:p>
        </p:txBody>
      </p:sp>
      <p:sp>
        <p:nvSpPr>
          <p:cNvPr id="7" name="Foliennummernplatzhalter 6"/>
          <p:cNvSpPr>
            <a:spLocks noGrp="1"/>
          </p:cNvSpPr>
          <p:nvPr>
            <p:ph type="sldNum" sz="quarter" idx="12"/>
          </p:nvPr>
        </p:nvSpPr>
        <p:spPr/>
        <p:txBody>
          <a:bodyPr/>
          <a:lstStyle/>
          <a:p>
            <a:fld id="{003A4E8B-9268-4645-BAD5-3D1722F9EBF9}" type="slidenum">
              <a:rPr lang="de-DE" smtClean="0"/>
              <a:t>‹Nr.›</a:t>
            </a:fld>
            <a:endParaRPr lang="de-DE"/>
          </a:p>
        </p:txBody>
      </p:sp>
    </p:spTree>
    <p:extLst>
      <p:ext uri="{BB962C8B-B14F-4D97-AF65-F5344CB8AC3E}">
        <p14:creationId xmlns:p14="http://schemas.microsoft.com/office/powerpoint/2010/main" val="629453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smtClean="0"/>
              <a:t>21 December 2021</a:t>
            </a:r>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Data Science Project - Lyrics</a:t>
            </a:r>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3A4E8B-9268-4645-BAD5-3D1722F9EBF9}" type="slidenum">
              <a:rPr lang="de-DE" smtClean="0"/>
              <a:t>‹Nr.›</a:t>
            </a:fld>
            <a:endParaRPr lang="de-DE"/>
          </a:p>
        </p:txBody>
      </p:sp>
    </p:spTree>
    <p:extLst>
      <p:ext uri="{BB962C8B-B14F-4D97-AF65-F5344CB8AC3E}">
        <p14:creationId xmlns:p14="http://schemas.microsoft.com/office/powerpoint/2010/main" val="391365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3"/>
          <p:cNvSpPr txBox="1">
            <a:spLocks/>
          </p:cNvSpPr>
          <p:nvPr/>
        </p:nvSpPr>
        <p:spPr>
          <a:xfrm>
            <a:off x="816864" y="2367280"/>
            <a:ext cx="10536935" cy="3576320"/>
          </a:xfrm>
          <a:prstGeom prst="rect">
            <a:avLst/>
          </a:prstGeom>
          <a:solidFill>
            <a:schemeClr val="accent5">
              <a:lumMod val="50000"/>
            </a:schemeClr>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b="1" dirty="0" smtClean="0">
                <a:solidFill>
                  <a:schemeClr val="accent6">
                    <a:lumMod val="75000"/>
                  </a:schemeClr>
                </a:solidFill>
              </a:rPr>
              <a:t>Data Science Project (Winter 21/22)</a:t>
            </a:r>
            <a:endParaRPr lang="en-US" sz="3200" b="1" dirty="0" smtClean="0">
              <a:solidFill>
                <a:schemeClr val="accent6">
                  <a:lumMod val="75000"/>
                </a:schemeClr>
              </a:solidFill>
            </a:endParaRPr>
          </a:p>
          <a:p>
            <a:pPr marL="0" indent="0">
              <a:buFont typeface="Arial" panose="020B0604020202020204" pitchFamily="34" charset="0"/>
              <a:buNone/>
            </a:pPr>
            <a:r>
              <a:rPr lang="en-US" sz="2400" b="1" dirty="0" smtClean="0">
                <a:solidFill>
                  <a:schemeClr val="bg1"/>
                </a:solidFill>
              </a:rPr>
              <a:t>Nico </a:t>
            </a:r>
            <a:r>
              <a:rPr lang="en-US" sz="2400" b="1" dirty="0" err="1" smtClean="0">
                <a:solidFill>
                  <a:schemeClr val="bg1"/>
                </a:solidFill>
              </a:rPr>
              <a:t>Schwarzer</a:t>
            </a:r>
            <a:r>
              <a:rPr lang="en-US" sz="2400" b="1" dirty="0" smtClean="0">
                <a:solidFill>
                  <a:schemeClr val="bg1"/>
                </a:solidFill>
              </a:rPr>
              <a:t>, M. Sc. Data Science in Business and Economics</a:t>
            </a:r>
          </a:p>
          <a:p>
            <a:pPr marL="0" indent="0">
              <a:buNone/>
            </a:pPr>
            <a:r>
              <a:rPr lang="en-US" sz="2400" b="1" dirty="0" smtClean="0">
                <a:solidFill>
                  <a:schemeClr val="bg1"/>
                </a:solidFill>
              </a:rPr>
              <a:t>Leonard Berger, M. Sc. </a:t>
            </a:r>
            <a:r>
              <a:rPr lang="en-US" sz="2400" b="1" dirty="0">
                <a:solidFill>
                  <a:schemeClr val="bg1"/>
                </a:solidFill>
              </a:rPr>
              <a:t>Data Science in Business and Economics</a:t>
            </a:r>
            <a:endParaRPr lang="en-US" sz="2400" b="1" dirty="0" smtClean="0">
              <a:solidFill>
                <a:schemeClr val="bg1"/>
              </a:solidFill>
            </a:endParaRPr>
          </a:p>
          <a:p>
            <a:pPr marL="0" indent="0">
              <a:buFont typeface="Arial" panose="020B0604020202020204" pitchFamily="34" charset="0"/>
              <a:buNone/>
            </a:pPr>
            <a:endParaRPr lang="en-US" sz="3200" b="1" dirty="0">
              <a:solidFill>
                <a:schemeClr val="bg1"/>
              </a:solidFill>
            </a:endParaRPr>
          </a:p>
          <a:p>
            <a:pPr marL="0" indent="0" algn="r">
              <a:buFont typeface="Arial" panose="020B0604020202020204" pitchFamily="34" charset="0"/>
              <a:buNone/>
            </a:pPr>
            <a:endParaRPr lang="en-US" sz="1800" b="1" dirty="0" smtClean="0">
              <a:solidFill>
                <a:schemeClr val="bg1"/>
              </a:solidFill>
            </a:endParaRPr>
          </a:p>
          <a:p>
            <a:pPr marL="0" indent="0" algn="r">
              <a:buFont typeface="Arial" panose="020B0604020202020204" pitchFamily="34" charset="0"/>
              <a:buNone/>
            </a:pPr>
            <a:endParaRPr lang="en-US" sz="1800" b="1" dirty="0">
              <a:solidFill>
                <a:schemeClr val="bg1"/>
              </a:solidFill>
            </a:endParaRPr>
          </a:p>
          <a:p>
            <a:pPr marL="0" indent="0" algn="r">
              <a:buFont typeface="Arial" panose="020B0604020202020204" pitchFamily="34" charset="0"/>
              <a:buNone/>
            </a:pPr>
            <a:endParaRPr lang="en-US" sz="1800" b="1" dirty="0" smtClean="0">
              <a:solidFill>
                <a:schemeClr val="bg1"/>
              </a:solidFill>
            </a:endParaRPr>
          </a:p>
          <a:p>
            <a:pPr marL="0" indent="0" algn="r">
              <a:buFont typeface="Arial" panose="020B0604020202020204" pitchFamily="34" charset="0"/>
              <a:buNone/>
            </a:pPr>
            <a:r>
              <a:rPr lang="en-US" sz="1800" b="1" dirty="0" smtClean="0">
                <a:solidFill>
                  <a:schemeClr val="bg1"/>
                </a:solidFill>
              </a:rPr>
              <a:t>21 December 2021</a:t>
            </a:r>
            <a:endParaRPr lang="en-US" sz="1800" b="1" dirty="0">
              <a:solidFill>
                <a:schemeClr val="bg1"/>
              </a:solidFill>
            </a:endParaRPr>
          </a:p>
        </p:txBody>
      </p:sp>
      <p:sp>
        <p:nvSpPr>
          <p:cNvPr id="6" name="Inhaltsplatzhalter 2"/>
          <p:cNvSpPr txBox="1">
            <a:spLocks/>
          </p:cNvSpPr>
          <p:nvPr/>
        </p:nvSpPr>
        <p:spPr>
          <a:xfrm>
            <a:off x="816864" y="1306285"/>
            <a:ext cx="10536935" cy="1060995"/>
          </a:xfrm>
          <a:prstGeom prst="rect">
            <a:avLst/>
          </a:prstGeom>
          <a:solidFill>
            <a:schemeClr val="bg1">
              <a:lumMod val="95000"/>
            </a:schemeClr>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de-DE" sz="3600" b="1" dirty="0" smtClean="0"/>
              <a:t>Lyrics </a:t>
            </a:r>
            <a:r>
              <a:rPr lang="de-DE" sz="3600" b="1" dirty="0" err="1" smtClean="0"/>
              <a:t>over</a:t>
            </a:r>
            <a:r>
              <a:rPr lang="de-DE" sz="3600" b="1" dirty="0" smtClean="0"/>
              <a:t> Time</a:t>
            </a:r>
            <a:endParaRPr lang="de-DE" sz="3600" b="1" dirty="0"/>
          </a:p>
        </p:txBody>
      </p:sp>
      <p:pic>
        <p:nvPicPr>
          <p:cNvPr id="2" name="Grafik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0842" y="462141"/>
            <a:ext cx="2432957" cy="624980"/>
          </a:xfrm>
          <a:prstGeom prst="rect">
            <a:avLst/>
          </a:prstGeom>
        </p:spPr>
      </p:pic>
    </p:spTree>
    <p:extLst>
      <p:ext uri="{BB962C8B-B14F-4D97-AF65-F5344CB8AC3E}">
        <p14:creationId xmlns:p14="http://schemas.microsoft.com/office/powerpoint/2010/main" val="3599831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712597"/>
            <a:ext cx="9009888" cy="706875"/>
          </a:xfrm>
        </p:spPr>
        <p:txBody>
          <a:bodyPr>
            <a:normAutofit/>
          </a:bodyPr>
          <a:lstStyle/>
          <a:p>
            <a:r>
              <a:rPr lang="de-DE" sz="3200" b="1" dirty="0" smtClean="0">
                <a:latin typeface="Bahnschrift SemiBold" panose="020B0502040204020203" pitchFamily="34" charset="0"/>
              </a:rPr>
              <a:t>Motivation: Topic</a:t>
            </a:r>
            <a:endParaRPr lang="de-DE" sz="3200" b="1" dirty="0">
              <a:latin typeface="Bahnschrift SemiBold" panose="020B0502040204020203" pitchFamily="34" charset="0"/>
            </a:endParaRPr>
          </a:p>
        </p:txBody>
      </p:sp>
      <p:sp>
        <p:nvSpPr>
          <p:cNvPr id="3" name="Inhaltsplatzhalter 2"/>
          <p:cNvSpPr>
            <a:spLocks noGrp="1"/>
          </p:cNvSpPr>
          <p:nvPr>
            <p:ph sz="half" idx="1"/>
          </p:nvPr>
        </p:nvSpPr>
        <p:spPr>
          <a:xfrm>
            <a:off x="816864" y="1658471"/>
            <a:ext cx="7448595" cy="4285129"/>
          </a:xfrm>
          <a:solidFill>
            <a:schemeClr val="bg1">
              <a:lumMod val="95000"/>
            </a:schemeClr>
          </a:solidFill>
        </p:spPr>
        <p:txBody>
          <a:bodyPr>
            <a:normAutofit/>
          </a:bodyPr>
          <a:lstStyle/>
          <a:p>
            <a:pPr marL="0" indent="0" algn="just">
              <a:lnSpc>
                <a:spcPct val="100000"/>
              </a:lnSpc>
              <a:spcBef>
                <a:spcPts val="0"/>
              </a:spcBef>
              <a:buNone/>
            </a:pPr>
            <a:r>
              <a:rPr lang="de-DE" sz="1600" b="1" dirty="0" err="1" smtClean="0"/>
              <a:t>Why</a:t>
            </a:r>
            <a:r>
              <a:rPr lang="de-DE" sz="1600" b="1" dirty="0" smtClean="0"/>
              <a:t> </a:t>
            </a:r>
            <a:r>
              <a:rPr lang="de-DE" sz="1600" b="1" dirty="0" err="1" smtClean="0"/>
              <a:t>important</a:t>
            </a:r>
            <a:r>
              <a:rPr lang="de-DE" sz="1600" b="1" dirty="0" smtClean="0"/>
              <a:t>?</a:t>
            </a:r>
            <a:endParaRPr lang="de-DE" sz="1600" b="1" dirty="0" smtClean="0"/>
          </a:p>
          <a:p>
            <a:pPr marL="0" indent="0" algn="just">
              <a:lnSpc>
                <a:spcPct val="100000"/>
              </a:lnSpc>
              <a:spcBef>
                <a:spcPts val="0"/>
              </a:spcBef>
              <a:buNone/>
            </a:pPr>
            <a:r>
              <a:rPr lang="en-US" sz="1200" dirty="0" smtClean="0"/>
              <a:t>We don’t really know</a:t>
            </a:r>
            <a:endParaRPr lang="en-US" sz="1200" dirty="0" smtClean="0"/>
          </a:p>
          <a:p>
            <a:pPr marL="0" indent="0" algn="just">
              <a:lnSpc>
                <a:spcPct val="100000"/>
              </a:lnSpc>
              <a:spcBef>
                <a:spcPts val="0"/>
              </a:spcBef>
              <a:buNone/>
            </a:pPr>
            <a:r>
              <a:rPr lang="de-DE" sz="1600" b="1" dirty="0" smtClean="0">
                <a:solidFill>
                  <a:prstClr val="black"/>
                </a:solidFill>
              </a:rPr>
              <a:t/>
            </a:r>
            <a:br>
              <a:rPr lang="de-DE" sz="1600" b="1" dirty="0" smtClean="0">
                <a:solidFill>
                  <a:prstClr val="black"/>
                </a:solidFill>
              </a:rPr>
            </a:br>
            <a:r>
              <a:rPr lang="de-DE" sz="1600" b="1" dirty="0" err="1" smtClean="0">
                <a:solidFill>
                  <a:prstClr val="black"/>
                </a:solidFill>
              </a:rPr>
              <a:t>Whats</a:t>
            </a:r>
            <a:r>
              <a:rPr lang="de-DE" sz="1600" b="1" dirty="0" smtClean="0">
                <a:solidFill>
                  <a:prstClr val="black"/>
                </a:solidFill>
              </a:rPr>
              <a:t> New?</a:t>
            </a:r>
            <a:endParaRPr lang="de-DE" sz="1600" b="1" dirty="0" smtClean="0">
              <a:solidFill>
                <a:prstClr val="black"/>
              </a:solidFill>
            </a:endParaRPr>
          </a:p>
          <a:p>
            <a:pPr marL="0" lvl="0" indent="0" algn="just">
              <a:lnSpc>
                <a:spcPct val="100000"/>
              </a:lnSpc>
              <a:spcBef>
                <a:spcPts val="0"/>
              </a:spcBef>
              <a:buNone/>
            </a:pPr>
            <a:r>
              <a:rPr lang="en-US" sz="1200" dirty="0">
                <a:solidFill>
                  <a:prstClr val="black"/>
                </a:solidFill>
              </a:rPr>
              <a:t>We </a:t>
            </a:r>
            <a:r>
              <a:rPr lang="en-US" sz="1200" dirty="0" smtClean="0">
                <a:solidFill>
                  <a:prstClr val="black"/>
                </a:solidFill>
              </a:rPr>
              <a:t>don’t really know</a:t>
            </a:r>
            <a:endParaRPr lang="en-US" sz="1200" dirty="0" smtClean="0">
              <a:solidFill>
                <a:prstClr val="black"/>
              </a:solidFill>
            </a:endParaRPr>
          </a:p>
          <a:p>
            <a:pPr marL="0" lvl="0" indent="0" algn="just">
              <a:lnSpc>
                <a:spcPct val="100000"/>
              </a:lnSpc>
              <a:spcBef>
                <a:spcPts val="0"/>
              </a:spcBef>
              <a:buNone/>
            </a:pPr>
            <a:r>
              <a:rPr lang="de-DE" sz="1600" b="1" dirty="0" smtClean="0">
                <a:solidFill>
                  <a:prstClr val="black"/>
                </a:solidFill>
              </a:rPr>
              <a:t/>
            </a:r>
            <a:br>
              <a:rPr lang="de-DE" sz="1600" b="1" dirty="0" smtClean="0">
                <a:solidFill>
                  <a:prstClr val="black"/>
                </a:solidFill>
              </a:rPr>
            </a:br>
            <a:endParaRPr lang="de-DE" sz="1600" dirty="0"/>
          </a:p>
        </p:txBody>
      </p:sp>
      <p:sp>
        <p:nvSpPr>
          <p:cNvPr id="4" name="Inhaltsplatzhalter 3"/>
          <p:cNvSpPr>
            <a:spLocks noGrp="1"/>
          </p:cNvSpPr>
          <p:nvPr>
            <p:ph sz="half" idx="2"/>
          </p:nvPr>
        </p:nvSpPr>
        <p:spPr>
          <a:xfrm>
            <a:off x="8265459" y="1658471"/>
            <a:ext cx="3088340" cy="4285129"/>
          </a:xfrm>
          <a:solidFill>
            <a:schemeClr val="accent5">
              <a:lumMod val="50000"/>
            </a:schemeClr>
          </a:solidFill>
        </p:spPr>
        <p:txBody>
          <a:bodyPr>
            <a:normAutofit/>
          </a:bodyPr>
          <a:lstStyle/>
          <a:p>
            <a:pPr marL="0" indent="0">
              <a:buNone/>
            </a:pPr>
            <a:endParaRPr lang="en-US" sz="1800" dirty="0" smtClean="0"/>
          </a:p>
          <a:p>
            <a:pPr marL="0" indent="0" algn="ctr">
              <a:buNone/>
            </a:pPr>
            <a:endParaRPr lang="en-US" sz="1800" dirty="0" smtClean="0">
              <a:solidFill>
                <a:schemeClr val="bg1"/>
              </a:solidFill>
            </a:endParaRPr>
          </a:p>
          <a:p>
            <a:pPr marL="0" indent="0" algn="ctr">
              <a:buNone/>
            </a:pPr>
            <a:r>
              <a:rPr lang="en-US" sz="1800" dirty="0" smtClean="0">
                <a:solidFill>
                  <a:schemeClr val="bg1"/>
                </a:solidFill>
              </a:rPr>
              <a:t>„XXXX“</a:t>
            </a:r>
            <a:endParaRPr lang="en-US" sz="1800" dirty="0" smtClean="0">
              <a:solidFill>
                <a:schemeClr val="bg1"/>
              </a:solidFill>
            </a:endParaRPr>
          </a:p>
          <a:p>
            <a:pPr marL="0" indent="0" algn="ctr">
              <a:buNone/>
            </a:pPr>
            <a:r>
              <a:rPr lang="en-US" sz="1100" dirty="0" err="1" smtClean="0">
                <a:solidFill>
                  <a:schemeClr val="bg1"/>
                </a:solidFill>
              </a:rPr>
              <a:t>blubblub</a:t>
            </a:r>
            <a:endParaRPr lang="en-US" sz="1100" dirty="0" smtClean="0">
              <a:solidFill>
                <a:schemeClr val="bg1"/>
              </a:solidFill>
            </a:endParaRPr>
          </a:p>
          <a:p>
            <a:pPr marL="0" indent="0">
              <a:buNone/>
            </a:pPr>
            <a:endParaRPr lang="en-US" sz="1800" dirty="0" smtClean="0"/>
          </a:p>
          <a:p>
            <a:pPr marL="0" indent="0">
              <a:buNone/>
            </a:pPr>
            <a:endParaRPr lang="en-US" sz="1800" b="1" dirty="0" smtClean="0">
              <a:solidFill>
                <a:schemeClr val="bg1"/>
              </a:solidFill>
            </a:endParaRPr>
          </a:p>
          <a:p>
            <a:pPr marL="0" indent="0" algn="r">
              <a:buNone/>
            </a:pPr>
            <a:r>
              <a:rPr lang="en-US" sz="1800" b="1" dirty="0" err="1" smtClean="0">
                <a:solidFill>
                  <a:schemeClr val="bg1"/>
                </a:solidFill>
              </a:rPr>
              <a:t>Blablablal</a:t>
            </a:r>
            <a:r>
              <a:rPr lang="en-US" sz="1800" b="1" dirty="0" smtClean="0">
                <a:solidFill>
                  <a:schemeClr val="bg1"/>
                </a:solidFill>
              </a:rPr>
              <a:t> </a:t>
            </a:r>
            <a:r>
              <a:rPr lang="en-US" sz="1800" b="1" dirty="0" err="1" smtClean="0">
                <a:solidFill>
                  <a:schemeClr val="bg1"/>
                </a:solidFill>
              </a:rPr>
              <a:t>bal</a:t>
            </a:r>
            <a:r>
              <a:rPr lang="en-US" sz="1800" b="1" dirty="0" smtClean="0">
                <a:solidFill>
                  <a:schemeClr val="bg1"/>
                </a:solidFill>
              </a:rPr>
              <a:t> </a:t>
            </a:r>
            <a:r>
              <a:rPr lang="en-US" sz="1800" b="1" dirty="0" err="1" smtClean="0">
                <a:solidFill>
                  <a:schemeClr val="bg1"/>
                </a:solidFill>
              </a:rPr>
              <a:t>abla</a:t>
            </a:r>
            <a:r>
              <a:rPr lang="en-US" sz="1800" b="1" dirty="0">
                <a:solidFill>
                  <a:schemeClr val="bg1"/>
                </a:solidFill>
              </a:rPr>
              <a:t> </a:t>
            </a:r>
            <a:r>
              <a:rPr lang="en-US" sz="1800" b="1" dirty="0" err="1">
                <a:solidFill>
                  <a:schemeClr val="bg1"/>
                </a:solidFill>
              </a:rPr>
              <a:t>blabaBlablablal</a:t>
            </a:r>
            <a:r>
              <a:rPr lang="en-US" sz="1800" b="1" dirty="0">
                <a:solidFill>
                  <a:schemeClr val="bg1"/>
                </a:solidFill>
              </a:rPr>
              <a:t> </a:t>
            </a:r>
            <a:r>
              <a:rPr lang="en-US" sz="1800" b="1" dirty="0" err="1">
                <a:solidFill>
                  <a:schemeClr val="bg1"/>
                </a:solidFill>
              </a:rPr>
              <a:t>bal</a:t>
            </a:r>
            <a:r>
              <a:rPr lang="en-US" sz="1800" b="1" dirty="0">
                <a:solidFill>
                  <a:schemeClr val="bg1"/>
                </a:solidFill>
              </a:rPr>
              <a:t> </a:t>
            </a:r>
            <a:r>
              <a:rPr lang="en-US" sz="1800" b="1" dirty="0" err="1">
                <a:solidFill>
                  <a:schemeClr val="bg1"/>
                </a:solidFill>
              </a:rPr>
              <a:t>abla</a:t>
            </a:r>
            <a:r>
              <a:rPr lang="en-US" sz="1800" b="1" dirty="0">
                <a:solidFill>
                  <a:schemeClr val="bg1"/>
                </a:solidFill>
              </a:rPr>
              <a:t> </a:t>
            </a:r>
            <a:r>
              <a:rPr lang="en-US" sz="1800" b="1" dirty="0" err="1">
                <a:solidFill>
                  <a:schemeClr val="bg1"/>
                </a:solidFill>
              </a:rPr>
              <a:t>blaba</a:t>
            </a:r>
            <a:endParaRPr lang="en-US" sz="1800" b="1" dirty="0">
              <a:solidFill>
                <a:schemeClr val="bg1"/>
              </a:solidFill>
            </a:endParaRPr>
          </a:p>
          <a:p>
            <a:pPr marL="0" indent="0" algn="r">
              <a:buNone/>
            </a:pPr>
            <a:r>
              <a:rPr lang="en-US" sz="1800" b="1" dirty="0" err="1">
                <a:solidFill>
                  <a:schemeClr val="bg1"/>
                </a:solidFill>
              </a:rPr>
              <a:t>Blablablal</a:t>
            </a:r>
            <a:r>
              <a:rPr lang="en-US" sz="1800" b="1" dirty="0">
                <a:solidFill>
                  <a:schemeClr val="bg1"/>
                </a:solidFill>
              </a:rPr>
              <a:t> </a:t>
            </a:r>
            <a:r>
              <a:rPr lang="en-US" sz="1800" b="1" dirty="0" err="1">
                <a:solidFill>
                  <a:schemeClr val="bg1"/>
                </a:solidFill>
              </a:rPr>
              <a:t>bal</a:t>
            </a:r>
            <a:r>
              <a:rPr lang="en-US" sz="1800" b="1" dirty="0">
                <a:solidFill>
                  <a:schemeClr val="bg1"/>
                </a:solidFill>
              </a:rPr>
              <a:t> </a:t>
            </a:r>
            <a:r>
              <a:rPr lang="en-US" sz="1800" b="1" dirty="0" err="1">
                <a:solidFill>
                  <a:schemeClr val="bg1"/>
                </a:solidFill>
              </a:rPr>
              <a:t>abla</a:t>
            </a:r>
            <a:r>
              <a:rPr lang="en-US" sz="1800" b="1" dirty="0">
                <a:solidFill>
                  <a:schemeClr val="bg1"/>
                </a:solidFill>
              </a:rPr>
              <a:t> </a:t>
            </a:r>
            <a:r>
              <a:rPr lang="en-US" sz="1800" b="1" dirty="0" err="1">
                <a:solidFill>
                  <a:schemeClr val="bg1"/>
                </a:solidFill>
              </a:rPr>
              <a:t>blaba</a:t>
            </a:r>
            <a:endParaRPr lang="en-US" sz="1800" b="1" dirty="0">
              <a:solidFill>
                <a:schemeClr val="bg1"/>
              </a:solidFill>
            </a:endParaRPr>
          </a:p>
          <a:p>
            <a:pPr marL="0" indent="0" algn="r">
              <a:buNone/>
            </a:pPr>
            <a:r>
              <a:rPr lang="en-US" sz="1800" b="1" dirty="0" err="1">
                <a:solidFill>
                  <a:schemeClr val="bg1"/>
                </a:solidFill>
              </a:rPr>
              <a:t>Blablablal</a:t>
            </a:r>
            <a:r>
              <a:rPr lang="en-US" sz="1800" b="1" dirty="0">
                <a:solidFill>
                  <a:schemeClr val="bg1"/>
                </a:solidFill>
              </a:rPr>
              <a:t> </a:t>
            </a:r>
            <a:r>
              <a:rPr lang="en-US" sz="1800" b="1" dirty="0" err="1">
                <a:solidFill>
                  <a:schemeClr val="bg1"/>
                </a:solidFill>
              </a:rPr>
              <a:t>bal</a:t>
            </a:r>
            <a:r>
              <a:rPr lang="en-US" sz="1800" b="1" dirty="0">
                <a:solidFill>
                  <a:schemeClr val="bg1"/>
                </a:solidFill>
              </a:rPr>
              <a:t> </a:t>
            </a:r>
            <a:r>
              <a:rPr lang="en-US" sz="1800" b="1" dirty="0" err="1">
                <a:solidFill>
                  <a:schemeClr val="bg1"/>
                </a:solidFill>
              </a:rPr>
              <a:t>abla</a:t>
            </a:r>
            <a:r>
              <a:rPr lang="en-US" sz="1800" b="1" dirty="0">
                <a:solidFill>
                  <a:schemeClr val="bg1"/>
                </a:solidFill>
              </a:rPr>
              <a:t> </a:t>
            </a:r>
            <a:r>
              <a:rPr lang="en-US" sz="1800" b="1" dirty="0" err="1">
                <a:solidFill>
                  <a:schemeClr val="bg1"/>
                </a:solidFill>
              </a:rPr>
              <a:t>blaba</a:t>
            </a:r>
            <a:endParaRPr lang="en-US" sz="1800" b="1" dirty="0">
              <a:solidFill>
                <a:schemeClr val="bg1"/>
              </a:solidFill>
            </a:endParaRPr>
          </a:p>
          <a:p>
            <a:pPr marL="0" indent="0" algn="r">
              <a:buNone/>
            </a:pPr>
            <a:r>
              <a:rPr lang="en-US" sz="1800" b="1" dirty="0" err="1">
                <a:solidFill>
                  <a:schemeClr val="bg1"/>
                </a:solidFill>
              </a:rPr>
              <a:t>Blablablal</a:t>
            </a:r>
            <a:r>
              <a:rPr lang="en-US" sz="1800" b="1" dirty="0">
                <a:solidFill>
                  <a:schemeClr val="bg1"/>
                </a:solidFill>
              </a:rPr>
              <a:t> </a:t>
            </a:r>
            <a:r>
              <a:rPr lang="en-US" sz="1800" b="1" dirty="0" err="1">
                <a:solidFill>
                  <a:schemeClr val="bg1"/>
                </a:solidFill>
              </a:rPr>
              <a:t>bal</a:t>
            </a:r>
            <a:r>
              <a:rPr lang="en-US" sz="1800" b="1" dirty="0">
                <a:solidFill>
                  <a:schemeClr val="bg1"/>
                </a:solidFill>
              </a:rPr>
              <a:t> </a:t>
            </a:r>
            <a:r>
              <a:rPr lang="en-US" sz="1800" b="1" dirty="0" err="1">
                <a:solidFill>
                  <a:schemeClr val="bg1"/>
                </a:solidFill>
              </a:rPr>
              <a:t>abla</a:t>
            </a:r>
            <a:r>
              <a:rPr lang="en-US" sz="1800" b="1" dirty="0">
                <a:solidFill>
                  <a:schemeClr val="bg1"/>
                </a:solidFill>
              </a:rPr>
              <a:t> </a:t>
            </a:r>
            <a:r>
              <a:rPr lang="en-US" sz="1800" b="1" dirty="0" err="1">
                <a:solidFill>
                  <a:schemeClr val="bg1"/>
                </a:solidFill>
              </a:rPr>
              <a:t>blaba</a:t>
            </a:r>
            <a:endParaRPr lang="en-US" sz="1800" b="1" dirty="0">
              <a:solidFill>
                <a:schemeClr val="bg1"/>
              </a:solidFill>
            </a:endParaRPr>
          </a:p>
          <a:p>
            <a:pPr marL="0" indent="0" algn="r">
              <a:buNone/>
            </a:pPr>
            <a:endParaRPr lang="en-US" sz="1800" b="1" dirty="0" smtClean="0">
              <a:solidFill>
                <a:schemeClr val="bg1"/>
              </a:solidFill>
            </a:endParaRPr>
          </a:p>
        </p:txBody>
      </p:sp>
      <p:sp>
        <p:nvSpPr>
          <p:cNvPr id="5" name="Datumsplatzhalter 4"/>
          <p:cNvSpPr>
            <a:spLocks noGrp="1"/>
          </p:cNvSpPr>
          <p:nvPr>
            <p:ph type="dt" sz="half" idx="10"/>
          </p:nvPr>
        </p:nvSpPr>
        <p:spPr/>
        <p:txBody>
          <a:bodyPr/>
          <a:lstStyle/>
          <a:p>
            <a:r>
              <a:rPr lang="de-DE" smtClean="0"/>
              <a:t>21 December 2021</a:t>
            </a:r>
            <a:endParaRPr lang="de-DE" dirty="0"/>
          </a:p>
        </p:txBody>
      </p:sp>
      <p:sp>
        <p:nvSpPr>
          <p:cNvPr id="6" name="Fußzeilenplatzhalter 5"/>
          <p:cNvSpPr>
            <a:spLocks noGrp="1"/>
          </p:cNvSpPr>
          <p:nvPr>
            <p:ph type="ftr" sz="quarter" idx="11"/>
          </p:nvPr>
        </p:nvSpPr>
        <p:spPr/>
        <p:txBody>
          <a:bodyPr/>
          <a:lstStyle/>
          <a:p>
            <a:r>
              <a:rPr lang="de-DE" smtClean="0"/>
              <a:t>Data Science Project - Lyrics</a:t>
            </a:r>
            <a:endParaRPr lang="de-DE" dirty="0"/>
          </a:p>
        </p:txBody>
      </p:sp>
      <p:sp>
        <p:nvSpPr>
          <p:cNvPr id="7" name="Foliennummernplatzhalter 6"/>
          <p:cNvSpPr>
            <a:spLocks noGrp="1"/>
          </p:cNvSpPr>
          <p:nvPr>
            <p:ph type="sldNum" sz="quarter" idx="12"/>
          </p:nvPr>
        </p:nvSpPr>
        <p:spPr/>
        <p:txBody>
          <a:bodyPr/>
          <a:lstStyle/>
          <a:p>
            <a:fld id="{003A4E8B-9268-4645-BAD5-3D1722F9EBF9}" type="slidenum">
              <a:rPr lang="de-DE" smtClean="0"/>
              <a:t>2</a:t>
            </a:fld>
            <a:endParaRPr lang="de-DE"/>
          </a:p>
        </p:txBody>
      </p:sp>
      <p:pic>
        <p:nvPicPr>
          <p:cNvPr id="11" name="Grafik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0842" y="462141"/>
            <a:ext cx="2432957" cy="624980"/>
          </a:xfrm>
          <a:prstGeom prst="rect">
            <a:avLst/>
          </a:prstGeom>
        </p:spPr>
      </p:pic>
    </p:spTree>
    <p:extLst>
      <p:ext uri="{BB962C8B-B14F-4D97-AF65-F5344CB8AC3E}">
        <p14:creationId xmlns:p14="http://schemas.microsoft.com/office/powerpoint/2010/main" val="3058016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bgerundetes Rechteck 48"/>
          <p:cNvSpPr/>
          <p:nvPr/>
        </p:nvSpPr>
        <p:spPr>
          <a:xfrm>
            <a:off x="413279" y="5297442"/>
            <a:ext cx="4501621" cy="937057"/>
          </a:xfrm>
          <a:prstGeom prst="roundRect">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s Rechteck 10"/>
          <p:cNvSpPr/>
          <p:nvPr/>
        </p:nvSpPr>
        <p:spPr>
          <a:xfrm>
            <a:off x="403754" y="400050"/>
            <a:ext cx="4501621" cy="4705349"/>
          </a:xfrm>
          <a:prstGeom prst="roundRect">
            <a:avLst>
              <a:gd name="adj" fmla="val 3086"/>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Datumsplatzhalter 4"/>
          <p:cNvSpPr>
            <a:spLocks noGrp="1"/>
          </p:cNvSpPr>
          <p:nvPr>
            <p:ph type="dt" sz="half" idx="10"/>
          </p:nvPr>
        </p:nvSpPr>
        <p:spPr/>
        <p:txBody>
          <a:bodyPr/>
          <a:lstStyle/>
          <a:p>
            <a:r>
              <a:rPr lang="de-DE" smtClean="0"/>
              <a:t>21 December 2021</a:t>
            </a:r>
            <a:endParaRPr lang="de-DE" dirty="0"/>
          </a:p>
        </p:txBody>
      </p:sp>
      <p:sp>
        <p:nvSpPr>
          <p:cNvPr id="6" name="Fußzeilenplatzhalter 5"/>
          <p:cNvSpPr>
            <a:spLocks noGrp="1"/>
          </p:cNvSpPr>
          <p:nvPr>
            <p:ph type="ftr" sz="quarter" idx="11"/>
          </p:nvPr>
        </p:nvSpPr>
        <p:spPr/>
        <p:txBody>
          <a:bodyPr/>
          <a:lstStyle/>
          <a:p>
            <a:r>
              <a:rPr lang="de-DE" smtClean="0"/>
              <a:t>Data Science Project - Lyrics</a:t>
            </a:r>
            <a:endParaRPr lang="de-DE" dirty="0"/>
          </a:p>
        </p:txBody>
      </p:sp>
      <p:sp>
        <p:nvSpPr>
          <p:cNvPr id="7" name="Foliennummernplatzhalter 6"/>
          <p:cNvSpPr>
            <a:spLocks noGrp="1"/>
          </p:cNvSpPr>
          <p:nvPr>
            <p:ph type="sldNum" sz="quarter" idx="12"/>
          </p:nvPr>
        </p:nvSpPr>
        <p:spPr/>
        <p:txBody>
          <a:bodyPr/>
          <a:lstStyle/>
          <a:p>
            <a:fld id="{003A4E8B-9268-4645-BAD5-3D1722F9EBF9}" type="slidenum">
              <a:rPr lang="de-DE" smtClean="0"/>
              <a:t>3</a:t>
            </a:fld>
            <a:endParaRPr lang="de-DE"/>
          </a:p>
        </p:txBody>
      </p:sp>
      <p:sp>
        <p:nvSpPr>
          <p:cNvPr id="13" name="Textfeld 12"/>
          <p:cNvSpPr txBox="1"/>
          <p:nvPr/>
        </p:nvSpPr>
        <p:spPr>
          <a:xfrm>
            <a:off x="971551" y="1125317"/>
            <a:ext cx="1592095" cy="307777"/>
          </a:xfrm>
          <a:prstGeom prst="rect">
            <a:avLst/>
          </a:prstGeom>
          <a:solidFill>
            <a:schemeClr val="bg1">
              <a:lumMod val="65000"/>
            </a:schemeClr>
          </a:solidFill>
        </p:spPr>
        <p:txBody>
          <a:bodyPr wrap="square" rtlCol="0">
            <a:spAutoFit/>
          </a:bodyPr>
          <a:lstStyle/>
          <a:p>
            <a:pPr algn="ctr"/>
            <a:r>
              <a:rPr lang="en-US" sz="1400" b="1" dirty="0" smtClean="0"/>
              <a:t>Data Acquisition</a:t>
            </a:r>
            <a:endParaRPr lang="en-US" sz="1400" b="1" dirty="0"/>
          </a:p>
        </p:txBody>
      </p:sp>
      <p:sp>
        <p:nvSpPr>
          <p:cNvPr id="23" name="Textfeld 22"/>
          <p:cNvSpPr txBox="1"/>
          <p:nvPr/>
        </p:nvSpPr>
        <p:spPr>
          <a:xfrm>
            <a:off x="2344478" y="698953"/>
            <a:ext cx="1218315" cy="261610"/>
          </a:xfrm>
          <a:prstGeom prst="rect">
            <a:avLst/>
          </a:prstGeom>
          <a:solidFill>
            <a:schemeClr val="bg1">
              <a:lumMod val="85000"/>
            </a:schemeClr>
          </a:solidFill>
        </p:spPr>
        <p:txBody>
          <a:bodyPr wrap="square" rtlCol="0" anchor="ctr">
            <a:spAutoFit/>
          </a:bodyPr>
          <a:lstStyle/>
          <a:p>
            <a:r>
              <a:rPr lang="en-US" sz="1100" b="1" dirty="0" smtClean="0"/>
              <a:t>Billboard Charts</a:t>
            </a:r>
            <a:endParaRPr lang="en-US" sz="1100" b="1" dirty="0"/>
          </a:p>
        </p:txBody>
      </p:sp>
      <p:sp>
        <p:nvSpPr>
          <p:cNvPr id="27" name="Textfeld 26"/>
          <p:cNvSpPr txBox="1"/>
          <p:nvPr/>
        </p:nvSpPr>
        <p:spPr>
          <a:xfrm>
            <a:off x="2953635" y="994956"/>
            <a:ext cx="1218315" cy="261610"/>
          </a:xfrm>
          <a:prstGeom prst="rect">
            <a:avLst/>
          </a:prstGeom>
          <a:solidFill>
            <a:schemeClr val="bg1">
              <a:lumMod val="85000"/>
            </a:schemeClr>
          </a:solidFill>
        </p:spPr>
        <p:txBody>
          <a:bodyPr wrap="square" rtlCol="0" anchor="ctr">
            <a:spAutoFit/>
          </a:bodyPr>
          <a:lstStyle/>
          <a:p>
            <a:r>
              <a:rPr lang="en-US" sz="1100" b="1" dirty="0" smtClean="0"/>
              <a:t>Lyrics</a:t>
            </a:r>
            <a:endParaRPr lang="en-US" sz="1100" b="1" dirty="0"/>
          </a:p>
        </p:txBody>
      </p:sp>
      <p:sp>
        <p:nvSpPr>
          <p:cNvPr id="28" name="Textfeld 27"/>
          <p:cNvSpPr txBox="1"/>
          <p:nvPr/>
        </p:nvSpPr>
        <p:spPr>
          <a:xfrm>
            <a:off x="2953635" y="1270308"/>
            <a:ext cx="1218315" cy="261610"/>
          </a:xfrm>
          <a:prstGeom prst="rect">
            <a:avLst/>
          </a:prstGeom>
          <a:solidFill>
            <a:schemeClr val="bg1">
              <a:lumMod val="85000"/>
            </a:schemeClr>
          </a:solidFill>
        </p:spPr>
        <p:txBody>
          <a:bodyPr wrap="square" rtlCol="0" anchor="ctr">
            <a:spAutoFit/>
          </a:bodyPr>
          <a:lstStyle/>
          <a:p>
            <a:r>
              <a:rPr lang="en-US" sz="1100" b="1" dirty="0" smtClean="0"/>
              <a:t>Genres</a:t>
            </a:r>
            <a:endParaRPr lang="en-US" sz="1100" b="1" dirty="0"/>
          </a:p>
        </p:txBody>
      </p:sp>
      <p:sp>
        <p:nvSpPr>
          <p:cNvPr id="29" name="Textfeld 28"/>
          <p:cNvSpPr txBox="1"/>
          <p:nvPr/>
        </p:nvSpPr>
        <p:spPr>
          <a:xfrm>
            <a:off x="2344477" y="1556990"/>
            <a:ext cx="1218315" cy="261610"/>
          </a:xfrm>
          <a:prstGeom prst="rect">
            <a:avLst/>
          </a:prstGeom>
          <a:solidFill>
            <a:schemeClr val="bg1">
              <a:lumMod val="85000"/>
            </a:schemeClr>
          </a:solidFill>
        </p:spPr>
        <p:txBody>
          <a:bodyPr wrap="square" rtlCol="0" anchor="ctr">
            <a:spAutoFit/>
          </a:bodyPr>
          <a:lstStyle/>
          <a:p>
            <a:r>
              <a:rPr lang="en-US" sz="1100" b="1" dirty="0" smtClean="0"/>
              <a:t>Acoustic Features</a:t>
            </a:r>
            <a:endParaRPr lang="en-US" sz="1100" b="1" dirty="0"/>
          </a:p>
        </p:txBody>
      </p:sp>
      <p:sp>
        <p:nvSpPr>
          <p:cNvPr id="32" name="Gestreifter Pfeil nach rechts 31"/>
          <p:cNvSpPr/>
          <p:nvPr/>
        </p:nvSpPr>
        <p:spPr>
          <a:xfrm rot="5400000">
            <a:off x="1292617" y="1858390"/>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5" name="Textfeld 34"/>
          <p:cNvSpPr txBox="1"/>
          <p:nvPr/>
        </p:nvSpPr>
        <p:spPr>
          <a:xfrm>
            <a:off x="971551" y="2559110"/>
            <a:ext cx="1592095" cy="307777"/>
          </a:xfrm>
          <a:prstGeom prst="rect">
            <a:avLst/>
          </a:prstGeom>
          <a:solidFill>
            <a:schemeClr val="bg1">
              <a:lumMod val="75000"/>
            </a:schemeClr>
          </a:solidFill>
        </p:spPr>
        <p:txBody>
          <a:bodyPr wrap="square" rtlCol="0">
            <a:spAutoFit/>
          </a:bodyPr>
          <a:lstStyle/>
          <a:p>
            <a:pPr algn="ctr"/>
            <a:r>
              <a:rPr lang="en-US" sz="1400" dirty="0" smtClean="0"/>
              <a:t>Data Cleaning</a:t>
            </a:r>
            <a:endParaRPr lang="en-US" sz="1400" dirty="0"/>
          </a:p>
        </p:txBody>
      </p:sp>
      <p:sp>
        <p:nvSpPr>
          <p:cNvPr id="36" name="Textfeld 35"/>
          <p:cNvSpPr txBox="1"/>
          <p:nvPr/>
        </p:nvSpPr>
        <p:spPr>
          <a:xfrm>
            <a:off x="2620259" y="2277653"/>
            <a:ext cx="1218315" cy="261610"/>
          </a:xfrm>
          <a:prstGeom prst="rect">
            <a:avLst/>
          </a:prstGeom>
          <a:solidFill>
            <a:schemeClr val="bg1">
              <a:lumMod val="95000"/>
            </a:schemeClr>
          </a:solidFill>
        </p:spPr>
        <p:txBody>
          <a:bodyPr wrap="square" rtlCol="0" anchor="ctr">
            <a:spAutoFit/>
          </a:bodyPr>
          <a:lstStyle/>
          <a:p>
            <a:r>
              <a:rPr lang="en-US" sz="1100" dirty="0" smtClean="0"/>
              <a:t>Lyrics Translation</a:t>
            </a:r>
            <a:endParaRPr lang="en-US" sz="1100" dirty="0"/>
          </a:p>
        </p:txBody>
      </p:sp>
      <p:sp>
        <p:nvSpPr>
          <p:cNvPr id="37" name="Textfeld 36"/>
          <p:cNvSpPr txBox="1"/>
          <p:nvPr/>
        </p:nvSpPr>
        <p:spPr>
          <a:xfrm>
            <a:off x="2867910" y="2582193"/>
            <a:ext cx="1218315" cy="261610"/>
          </a:xfrm>
          <a:prstGeom prst="rect">
            <a:avLst/>
          </a:prstGeom>
          <a:solidFill>
            <a:schemeClr val="bg1">
              <a:lumMod val="95000"/>
            </a:schemeClr>
          </a:solidFill>
        </p:spPr>
        <p:txBody>
          <a:bodyPr wrap="square" rtlCol="0" anchor="ctr">
            <a:spAutoFit/>
          </a:bodyPr>
          <a:lstStyle/>
          <a:p>
            <a:r>
              <a:rPr lang="en-US" sz="1100" dirty="0" smtClean="0"/>
              <a:t>Rm. Nonsense</a:t>
            </a:r>
            <a:endParaRPr lang="en-US" sz="1100" dirty="0"/>
          </a:p>
        </p:txBody>
      </p:sp>
      <p:sp>
        <p:nvSpPr>
          <p:cNvPr id="38" name="Textfeld 37"/>
          <p:cNvSpPr txBox="1"/>
          <p:nvPr/>
        </p:nvSpPr>
        <p:spPr>
          <a:xfrm>
            <a:off x="2620260" y="2882831"/>
            <a:ext cx="1218315" cy="261610"/>
          </a:xfrm>
          <a:prstGeom prst="rect">
            <a:avLst/>
          </a:prstGeom>
          <a:solidFill>
            <a:schemeClr val="bg1">
              <a:lumMod val="95000"/>
            </a:schemeClr>
          </a:solidFill>
        </p:spPr>
        <p:txBody>
          <a:bodyPr wrap="square" rtlCol="0" anchor="ctr">
            <a:spAutoFit/>
          </a:bodyPr>
          <a:lstStyle/>
          <a:p>
            <a:r>
              <a:rPr lang="en-US" sz="1100" dirty="0" smtClean="0"/>
              <a:t>…</a:t>
            </a:r>
            <a:endParaRPr lang="en-US" sz="1100" dirty="0"/>
          </a:p>
        </p:txBody>
      </p:sp>
      <p:sp>
        <p:nvSpPr>
          <p:cNvPr id="40" name="Gestreifter Pfeil nach rechts 39"/>
          <p:cNvSpPr/>
          <p:nvPr/>
        </p:nvSpPr>
        <p:spPr>
          <a:xfrm rot="5400000">
            <a:off x="1292617" y="3310872"/>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21" name="Textfeld 20"/>
          <p:cNvSpPr txBox="1"/>
          <p:nvPr/>
        </p:nvSpPr>
        <p:spPr>
          <a:xfrm>
            <a:off x="971551" y="4035124"/>
            <a:ext cx="1592095" cy="307777"/>
          </a:xfrm>
          <a:prstGeom prst="rect">
            <a:avLst/>
          </a:prstGeom>
          <a:solidFill>
            <a:schemeClr val="bg1">
              <a:lumMod val="75000"/>
            </a:schemeClr>
          </a:solidFill>
        </p:spPr>
        <p:txBody>
          <a:bodyPr wrap="square" rtlCol="0">
            <a:spAutoFit/>
          </a:bodyPr>
          <a:lstStyle/>
          <a:p>
            <a:pPr algn="ctr"/>
            <a:r>
              <a:rPr lang="en-US" sz="1400" dirty="0" smtClean="0"/>
              <a:t>Data Processing</a:t>
            </a:r>
            <a:endParaRPr lang="en-US" sz="1400" dirty="0"/>
          </a:p>
        </p:txBody>
      </p:sp>
      <p:sp>
        <p:nvSpPr>
          <p:cNvPr id="22" name="Textfeld 21"/>
          <p:cNvSpPr txBox="1"/>
          <p:nvPr/>
        </p:nvSpPr>
        <p:spPr>
          <a:xfrm>
            <a:off x="2287328" y="3284910"/>
            <a:ext cx="1218315" cy="261610"/>
          </a:xfrm>
          <a:prstGeom prst="rect">
            <a:avLst/>
          </a:prstGeom>
          <a:solidFill>
            <a:schemeClr val="bg1">
              <a:lumMod val="95000"/>
            </a:schemeClr>
          </a:solidFill>
        </p:spPr>
        <p:txBody>
          <a:bodyPr wrap="square" rtlCol="0" anchor="ctr">
            <a:spAutoFit/>
          </a:bodyPr>
          <a:lstStyle/>
          <a:p>
            <a:r>
              <a:rPr lang="en-US" sz="1100" dirty="0" smtClean="0"/>
              <a:t>Song Complexity</a:t>
            </a:r>
            <a:endParaRPr lang="en-US" sz="1100" dirty="0"/>
          </a:p>
        </p:txBody>
      </p:sp>
      <p:sp>
        <p:nvSpPr>
          <p:cNvPr id="24" name="Textfeld 23"/>
          <p:cNvSpPr txBox="1"/>
          <p:nvPr/>
        </p:nvSpPr>
        <p:spPr>
          <a:xfrm>
            <a:off x="2896485" y="3580913"/>
            <a:ext cx="1218315" cy="261610"/>
          </a:xfrm>
          <a:prstGeom prst="rect">
            <a:avLst/>
          </a:prstGeom>
          <a:solidFill>
            <a:schemeClr val="bg1">
              <a:lumMod val="95000"/>
            </a:schemeClr>
          </a:solidFill>
        </p:spPr>
        <p:txBody>
          <a:bodyPr wrap="square" rtlCol="0" anchor="ctr">
            <a:spAutoFit/>
          </a:bodyPr>
          <a:lstStyle/>
          <a:p>
            <a:r>
              <a:rPr lang="en-US" sz="1100" dirty="0" smtClean="0"/>
              <a:t>Topic Modeling</a:t>
            </a:r>
            <a:endParaRPr lang="en-US" sz="1100" dirty="0"/>
          </a:p>
        </p:txBody>
      </p:sp>
      <p:sp>
        <p:nvSpPr>
          <p:cNvPr id="25" name="Textfeld 24"/>
          <p:cNvSpPr txBox="1"/>
          <p:nvPr/>
        </p:nvSpPr>
        <p:spPr>
          <a:xfrm>
            <a:off x="2896485" y="4465865"/>
            <a:ext cx="1218315" cy="261610"/>
          </a:xfrm>
          <a:prstGeom prst="rect">
            <a:avLst/>
          </a:prstGeom>
          <a:solidFill>
            <a:schemeClr val="bg1">
              <a:lumMod val="95000"/>
            </a:schemeClr>
          </a:solidFill>
        </p:spPr>
        <p:txBody>
          <a:bodyPr wrap="square" rtlCol="0" anchor="ctr">
            <a:spAutoFit/>
          </a:bodyPr>
          <a:lstStyle/>
          <a:p>
            <a:r>
              <a:rPr lang="en-US" sz="1100" dirty="0" smtClean="0"/>
              <a:t>Pronoun Analysis</a:t>
            </a:r>
            <a:endParaRPr lang="en-US" sz="1100" dirty="0"/>
          </a:p>
        </p:txBody>
      </p:sp>
      <p:sp>
        <p:nvSpPr>
          <p:cNvPr id="26" name="Textfeld 25"/>
          <p:cNvSpPr txBox="1"/>
          <p:nvPr/>
        </p:nvSpPr>
        <p:spPr>
          <a:xfrm>
            <a:off x="2344477" y="4762072"/>
            <a:ext cx="1218315" cy="261610"/>
          </a:xfrm>
          <a:prstGeom prst="rect">
            <a:avLst/>
          </a:prstGeom>
          <a:solidFill>
            <a:schemeClr val="bg1">
              <a:lumMod val="95000"/>
            </a:schemeClr>
          </a:solidFill>
        </p:spPr>
        <p:txBody>
          <a:bodyPr wrap="square" rtlCol="0" anchor="ctr">
            <a:spAutoFit/>
          </a:bodyPr>
          <a:lstStyle/>
          <a:p>
            <a:r>
              <a:rPr lang="en-US" sz="1100" dirty="0" smtClean="0"/>
              <a:t>Quiz</a:t>
            </a:r>
            <a:endParaRPr lang="en-US" sz="1100" dirty="0"/>
          </a:p>
        </p:txBody>
      </p:sp>
      <p:sp>
        <p:nvSpPr>
          <p:cNvPr id="30" name="Gestreifter Pfeil nach rechts 29"/>
          <p:cNvSpPr/>
          <p:nvPr/>
        </p:nvSpPr>
        <p:spPr>
          <a:xfrm rot="5400000">
            <a:off x="1205772" y="4855042"/>
            <a:ext cx="112365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1" name="Textfeld 30"/>
          <p:cNvSpPr txBox="1"/>
          <p:nvPr/>
        </p:nvSpPr>
        <p:spPr>
          <a:xfrm>
            <a:off x="971551" y="5628657"/>
            <a:ext cx="1592096" cy="307777"/>
          </a:xfrm>
          <a:prstGeom prst="rect">
            <a:avLst/>
          </a:prstGeom>
          <a:solidFill>
            <a:schemeClr val="bg1">
              <a:lumMod val="75000"/>
            </a:schemeClr>
          </a:solidFill>
        </p:spPr>
        <p:txBody>
          <a:bodyPr wrap="square" rtlCol="0">
            <a:spAutoFit/>
          </a:bodyPr>
          <a:lstStyle/>
          <a:p>
            <a:pPr algn="ctr"/>
            <a:r>
              <a:rPr lang="en-US" sz="1400" dirty="0" smtClean="0"/>
              <a:t>Data Visualization</a:t>
            </a:r>
            <a:endParaRPr lang="en-US" sz="1400" dirty="0"/>
          </a:p>
        </p:txBody>
      </p:sp>
      <p:sp>
        <p:nvSpPr>
          <p:cNvPr id="43" name="Textfeld 42"/>
          <p:cNvSpPr txBox="1"/>
          <p:nvPr/>
        </p:nvSpPr>
        <p:spPr>
          <a:xfrm>
            <a:off x="3115560" y="3867595"/>
            <a:ext cx="1475490" cy="261610"/>
          </a:xfrm>
          <a:prstGeom prst="rect">
            <a:avLst/>
          </a:prstGeom>
          <a:solidFill>
            <a:schemeClr val="bg1">
              <a:lumMod val="95000"/>
            </a:schemeClr>
          </a:solidFill>
        </p:spPr>
        <p:txBody>
          <a:bodyPr wrap="square" rtlCol="0" anchor="ctr">
            <a:spAutoFit/>
          </a:bodyPr>
          <a:lstStyle/>
          <a:p>
            <a:r>
              <a:rPr lang="en-US" sz="1100" dirty="0" smtClean="0"/>
              <a:t>Recommendations</a:t>
            </a:r>
            <a:endParaRPr lang="en-US" sz="1100" dirty="0"/>
          </a:p>
        </p:txBody>
      </p:sp>
      <p:sp>
        <p:nvSpPr>
          <p:cNvPr id="44" name="Textfeld 43"/>
          <p:cNvSpPr txBox="1"/>
          <p:nvPr/>
        </p:nvSpPr>
        <p:spPr>
          <a:xfrm>
            <a:off x="3115560" y="4162870"/>
            <a:ext cx="1475490" cy="261610"/>
          </a:xfrm>
          <a:prstGeom prst="rect">
            <a:avLst/>
          </a:prstGeom>
          <a:solidFill>
            <a:schemeClr val="bg1">
              <a:lumMod val="95000"/>
            </a:schemeClr>
          </a:solidFill>
        </p:spPr>
        <p:txBody>
          <a:bodyPr wrap="square" rtlCol="0" anchor="ctr">
            <a:spAutoFit/>
          </a:bodyPr>
          <a:lstStyle/>
          <a:p>
            <a:r>
              <a:rPr lang="en-US" sz="1100" dirty="0" smtClean="0"/>
              <a:t>Sentiment Analysis</a:t>
            </a:r>
            <a:endParaRPr lang="en-US" sz="1100" dirty="0"/>
          </a:p>
        </p:txBody>
      </p:sp>
      <p:sp>
        <p:nvSpPr>
          <p:cNvPr id="9" name="Rechteck 8"/>
          <p:cNvSpPr/>
          <p:nvPr/>
        </p:nvSpPr>
        <p:spPr>
          <a:xfrm>
            <a:off x="333911" y="1195606"/>
            <a:ext cx="189683" cy="467796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400" b="1" dirty="0" err="1" smtClean="0">
                <a:solidFill>
                  <a:schemeClr val="tx1"/>
                </a:solidFill>
              </a:rPr>
              <a:t>Weekly</a:t>
            </a:r>
            <a:r>
              <a:rPr lang="de-DE" sz="1400" b="1" dirty="0" smtClean="0">
                <a:solidFill>
                  <a:schemeClr val="tx1"/>
                </a:solidFill>
              </a:rPr>
              <a:t> </a:t>
            </a:r>
            <a:r>
              <a:rPr lang="de-DE" sz="1400" b="1" dirty="0" err="1" smtClean="0">
                <a:solidFill>
                  <a:schemeClr val="tx1"/>
                </a:solidFill>
              </a:rPr>
              <a:t>Updating</a:t>
            </a:r>
            <a:endParaRPr lang="de-DE" sz="1400" b="1" dirty="0">
              <a:solidFill>
                <a:schemeClr val="tx1"/>
              </a:solidFill>
            </a:endParaRPr>
          </a:p>
        </p:txBody>
      </p:sp>
      <p:sp>
        <p:nvSpPr>
          <p:cNvPr id="46" name="Rechteck 45"/>
          <p:cNvSpPr/>
          <p:nvPr/>
        </p:nvSpPr>
        <p:spPr>
          <a:xfrm flipH="1">
            <a:off x="403754" y="5691524"/>
            <a:ext cx="470637" cy="18204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a:off x="403754" y="1112274"/>
            <a:ext cx="470637" cy="333862"/>
          </a:xfrm>
          <a:prstGeom prst="rightArrow">
            <a:avLst>
              <a:gd name="adj1" fmla="val 50000"/>
              <a:gd name="adj2" fmla="val 6825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2972683" y="390525"/>
            <a:ext cx="1914526" cy="253916"/>
          </a:xfrm>
          <a:prstGeom prst="rect">
            <a:avLst/>
          </a:prstGeom>
          <a:noFill/>
        </p:spPr>
        <p:txBody>
          <a:bodyPr wrap="square" rtlCol="0" anchor="ctr">
            <a:spAutoFit/>
          </a:bodyPr>
          <a:lstStyle/>
          <a:p>
            <a:pPr algn="r"/>
            <a:r>
              <a:rPr lang="de-DE" sz="1050" b="1" dirty="0" smtClean="0">
                <a:solidFill>
                  <a:schemeClr val="bg1"/>
                </a:solidFill>
              </a:rPr>
              <a:t>R-Studio Instance on BW-Cloud</a:t>
            </a:r>
            <a:endParaRPr lang="de-DE" sz="1050" b="1" dirty="0">
              <a:solidFill>
                <a:schemeClr val="bg1"/>
              </a:solidFill>
            </a:endParaRPr>
          </a:p>
        </p:txBody>
      </p:sp>
      <p:sp>
        <p:nvSpPr>
          <p:cNvPr id="51" name="Textfeld 50"/>
          <p:cNvSpPr txBox="1"/>
          <p:nvPr/>
        </p:nvSpPr>
        <p:spPr>
          <a:xfrm>
            <a:off x="2943225" y="5310536"/>
            <a:ext cx="1943984" cy="253916"/>
          </a:xfrm>
          <a:prstGeom prst="rect">
            <a:avLst/>
          </a:prstGeom>
          <a:noFill/>
        </p:spPr>
        <p:txBody>
          <a:bodyPr wrap="square" rtlCol="0">
            <a:spAutoFit/>
          </a:bodyPr>
          <a:lstStyle/>
          <a:p>
            <a:pPr algn="r"/>
            <a:r>
              <a:rPr lang="de-DE" sz="1050" b="1" dirty="0" smtClean="0">
                <a:solidFill>
                  <a:schemeClr val="bg1"/>
                </a:solidFill>
              </a:rPr>
              <a:t>R-</a:t>
            </a:r>
            <a:r>
              <a:rPr lang="de-DE" sz="1050" b="1" dirty="0" err="1" smtClean="0">
                <a:solidFill>
                  <a:schemeClr val="bg1"/>
                </a:solidFill>
              </a:rPr>
              <a:t>Shiny</a:t>
            </a:r>
            <a:r>
              <a:rPr lang="de-DE" sz="1050" b="1" dirty="0" smtClean="0">
                <a:solidFill>
                  <a:schemeClr val="bg1"/>
                </a:solidFill>
              </a:rPr>
              <a:t> Server on BW-Cloud</a:t>
            </a:r>
            <a:endParaRPr lang="de-DE" sz="1050" b="1" dirty="0">
              <a:solidFill>
                <a:schemeClr val="bg1"/>
              </a:solidFill>
            </a:endParaRPr>
          </a:p>
        </p:txBody>
      </p:sp>
      <p:sp>
        <p:nvSpPr>
          <p:cNvPr id="52" name="Inhaltsplatzhalter 2"/>
          <p:cNvSpPr>
            <a:spLocks noGrp="1"/>
          </p:cNvSpPr>
          <p:nvPr>
            <p:ph sz="half" idx="1"/>
          </p:nvPr>
        </p:nvSpPr>
        <p:spPr>
          <a:xfrm>
            <a:off x="5155612" y="1256566"/>
            <a:ext cx="6198188" cy="4977933"/>
          </a:xfrm>
          <a:solidFill>
            <a:schemeClr val="bg1">
              <a:lumMod val="95000"/>
            </a:schemeClr>
          </a:solidFill>
        </p:spPr>
        <p:txBody>
          <a:bodyPr>
            <a:normAutofit/>
          </a:bodyPr>
          <a:lstStyle/>
          <a:p>
            <a:pPr marL="0" indent="0" algn="just">
              <a:lnSpc>
                <a:spcPct val="100000"/>
              </a:lnSpc>
              <a:spcBef>
                <a:spcPts val="0"/>
              </a:spcBef>
              <a:buNone/>
            </a:pPr>
            <a:r>
              <a:rPr lang="de-DE" sz="2000" b="1" dirty="0" smtClean="0">
                <a:solidFill>
                  <a:prstClr val="black"/>
                </a:solidFill>
              </a:rPr>
              <a:t>Billboard Charts</a:t>
            </a:r>
            <a:endParaRPr lang="de-DE" sz="2000" b="1" dirty="0">
              <a:solidFill>
                <a:prstClr val="black"/>
              </a:solidFill>
            </a:endParaRPr>
          </a:p>
          <a:p>
            <a:pPr marL="0" lvl="0" indent="0" algn="just">
              <a:lnSpc>
                <a:spcPct val="100000"/>
              </a:lnSpc>
              <a:spcBef>
                <a:spcPts val="0"/>
              </a:spcBef>
              <a:buNone/>
            </a:pPr>
            <a:r>
              <a:rPr lang="en-US" sz="1600" dirty="0" smtClean="0">
                <a:solidFill>
                  <a:prstClr val="black"/>
                </a:solidFill>
              </a:rPr>
              <a:t>To obtain all songs, we’re scraping the Billboard Hot 100 Songs which are updated every week. Starting in the beginning of 1960, we were able to identify 322xxx songs over 60 years of music history.</a:t>
            </a:r>
            <a:endParaRPr lang="en-US" sz="1600" dirty="0">
              <a:solidFill>
                <a:prstClr val="black"/>
              </a:solidFill>
            </a:endParaRPr>
          </a:p>
          <a:p>
            <a:pPr marL="0" indent="0" algn="just">
              <a:lnSpc>
                <a:spcPct val="100000"/>
              </a:lnSpc>
              <a:spcBef>
                <a:spcPts val="0"/>
              </a:spcBef>
              <a:buNone/>
            </a:pPr>
            <a:r>
              <a:rPr lang="de-DE" sz="2000" b="1" dirty="0">
                <a:solidFill>
                  <a:prstClr val="black"/>
                </a:solidFill>
              </a:rPr>
              <a:t>Lyrics</a:t>
            </a:r>
          </a:p>
          <a:p>
            <a:pPr marL="0" lvl="0" indent="0" algn="just">
              <a:lnSpc>
                <a:spcPct val="100000"/>
              </a:lnSpc>
              <a:spcBef>
                <a:spcPts val="0"/>
              </a:spcBef>
              <a:buNone/>
            </a:pPr>
            <a:r>
              <a:rPr lang="en-US" sz="1600" dirty="0" smtClean="0">
                <a:solidFill>
                  <a:prstClr val="black"/>
                </a:solidFill>
              </a:rPr>
              <a:t>The lyrics are obtained from the Genius lyrics website. Using the combination of song and artist name, we were able to cover every week of charts with over 90 percent of available lyrics </a:t>
            </a:r>
            <a:r>
              <a:rPr lang="en-US" sz="1600" dirty="0" err="1" smtClean="0">
                <a:solidFill>
                  <a:prstClr val="black"/>
                </a:solidFill>
              </a:rPr>
              <a:t>blubblub</a:t>
            </a:r>
            <a:endParaRPr lang="en-US" sz="1600" dirty="0">
              <a:solidFill>
                <a:prstClr val="black"/>
              </a:solidFill>
            </a:endParaRPr>
          </a:p>
          <a:p>
            <a:pPr marL="0" indent="0" algn="just">
              <a:lnSpc>
                <a:spcPct val="100000"/>
              </a:lnSpc>
              <a:spcBef>
                <a:spcPts val="0"/>
              </a:spcBef>
              <a:buNone/>
            </a:pPr>
            <a:r>
              <a:rPr lang="de-DE" sz="2000" b="1" dirty="0" smtClean="0">
                <a:solidFill>
                  <a:prstClr val="black"/>
                </a:solidFill>
              </a:rPr>
              <a:t>Genres</a:t>
            </a:r>
            <a:endParaRPr lang="de-DE" sz="2000" b="1" dirty="0">
              <a:solidFill>
                <a:prstClr val="black"/>
              </a:solidFill>
            </a:endParaRPr>
          </a:p>
          <a:p>
            <a:pPr marL="0" lvl="0" indent="0" algn="just">
              <a:lnSpc>
                <a:spcPct val="100000"/>
              </a:lnSpc>
              <a:spcBef>
                <a:spcPts val="0"/>
              </a:spcBef>
              <a:buNone/>
            </a:pPr>
            <a:r>
              <a:rPr lang="en-US" sz="1600" dirty="0" err="1" smtClean="0">
                <a:solidFill>
                  <a:prstClr val="black"/>
                </a:solidFill>
              </a:rPr>
              <a:t>tba</a:t>
            </a:r>
            <a:endParaRPr lang="en-US" sz="1600" dirty="0">
              <a:solidFill>
                <a:prstClr val="black"/>
              </a:solidFill>
            </a:endParaRPr>
          </a:p>
          <a:p>
            <a:pPr marL="0" indent="0" algn="just">
              <a:lnSpc>
                <a:spcPct val="100000"/>
              </a:lnSpc>
              <a:spcBef>
                <a:spcPts val="0"/>
              </a:spcBef>
              <a:buNone/>
            </a:pPr>
            <a:r>
              <a:rPr lang="de-DE" sz="2000" b="1" dirty="0" err="1" smtClean="0">
                <a:solidFill>
                  <a:prstClr val="black"/>
                </a:solidFill>
              </a:rPr>
              <a:t>Acoustic</a:t>
            </a:r>
            <a:r>
              <a:rPr lang="de-DE" sz="2000" b="1" dirty="0" smtClean="0">
                <a:solidFill>
                  <a:prstClr val="black"/>
                </a:solidFill>
              </a:rPr>
              <a:t> Features</a:t>
            </a:r>
            <a:endParaRPr lang="de-DE" sz="2000" b="1" dirty="0">
              <a:solidFill>
                <a:prstClr val="black"/>
              </a:solidFill>
            </a:endParaRPr>
          </a:p>
          <a:p>
            <a:pPr marL="0" lvl="0" indent="0" algn="just">
              <a:lnSpc>
                <a:spcPct val="100000"/>
              </a:lnSpc>
              <a:spcBef>
                <a:spcPts val="0"/>
              </a:spcBef>
              <a:buNone/>
            </a:pPr>
            <a:r>
              <a:rPr lang="en-US" sz="1600" dirty="0" err="1" smtClean="0">
                <a:solidFill>
                  <a:prstClr val="black"/>
                </a:solidFill>
              </a:rPr>
              <a:t>tba</a:t>
            </a:r>
            <a:endParaRPr lang="en-US" sz="1600" dirty="0">
              <a:solidFill>
                <a:prstClr val="black"/>
              </a:solidFill>
            </a:endParaRPr>
          </a:p>
          <a:p>
            <a:pPr marL="0" lvl="0" indent="0" algn="just">
              <a:lnSpc>
                <a:spcPct val="100000"/>
              </a:lnSpc>
              <a:spcBef>
                <a:spcPts val="0"/>
              </a:spcBef>
              <a:buNone/>
            </a:pPr>
            <a:r>
              <a:rPr lang="de-DE" sz="1600" b="1" dirty="0" smtClean="0">
                <a:solidFill>
                  <a:prstClr val="black"/>
                </a:solidFill>
              </a:rPr>
              <a:t/>
            </a:r>
            <a:br>
              <a:rPr lang="de-DE" sz="1600" b="1" dirty="0" smtClean="0">
                <a:solidFill>
                  <a:prstClr val="black"/>
                </a:solidFill>
              </a:rPr>
            </a:br>
            <a:endParaRPr lang="de-DE" sz="1600" dirty="0"/>
          </a:p>
        </p:txBody>
      </p:sp>
      <p:pic>
        <p:nvPicPr>
          <p:cNvPr id="53" name="Grafik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0842" y="462141"/>
            <a:ext cx="2432957" cy="624980"/>
          </a:xfrm>
          <a:prstGeom prst="rect">
            <a:avLst/>
          </a:prstGeom>
        </p:spPr>
      </p:pic>
      <p:sp>
        <p:nvSpPr>
          <p:cNvPr id="2" name="Textfeld 1"/>
          <p:cNvSpPr txBox="1"/>
          <p:nvPr/>
        </p:nvSpPr>
        <p:spPr>
          <a:xfrm>
            <a:off x="5155612" y="462141"/>
            <a:ext cx="3765230" cy="584775"/>
          </a:xfrm>
          <a:prstGeom prst="rect">
            <a:avLst/>
          </a:prstGeom>
          <a:noFill/>
        </p:spPr>
        <p:txBody>
          <a:bodyPr wrap="square" rtlCol="0">
            <a:spAutoFit/>
          </a:bodyPr>
          <a:lstStyle/>
          <a:p>
            <a:r>
              <a:rPr lang="de-DE" sz="3200" b="1" dirty="0" smtClean="0"/>
              <a:t>Data </a:t>
            </a:r>
            <a:r>
              <a:rPr lang="de-DE" sz="3200" b="1" dirty="0" err="1" smtClean="0"/>
              <a:t>Acquisition</a:t>
            </a:r>
            <a:endParaRPr lang="de-DE" sz="3200" b="1" dirty="0"/>
          </a:p>
        </p:txBody>
      </p:sp>
    </p:spTree>
    <p:extLst>
      <p:ext uri="{BB962C8B-B14F-4D97-AF65-F5344CB8AC3E}">
        <p14:creationId xmlns:p14="http://schemas.microsoft.com/office/powerpoint/2010/main" val="3166071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bgerundetes Rechteck 48"/>
          <p:cNvSpPr/>
          <p:nvPr/>
        </p:nvSpPr>
        <p:spPr>
          <a:xfrm>
            <a:off x="413279" y="5297442"/>
            <a:ext cx="4501621" cy="937057"/>
          </a:xfrm>
          <a:prstGeom prst="roundRect">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s Rechteck 10"/>
          <p:cNvSpPr/>
          <p:nvPr/>
        </p:nvSpPr>
        <p:spPr>
          <a:xfrm>
            <a:off x="403754" y="400050"/>
            <a:ext cx="4501621" cy="4705349"/>
          </a:xfrm>
          <a:prstGeom prst="roundRect">
            <a:avLst>
              <a:gd name="adj" fmla="val 3086"/>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Datumsplatzhalter 4"/>
          <p:cNvSpPr>
            <a:spLocks noGrp="1"/>
          </p:cNvSpPr>
          <p:nvPr>
            <p:ph type="dt" sz="half" idx="10"/>
          </p:nvPr>
        </p:nvSpPr>
        <p:spPr/>
        <p:txBody>
          <a:bodyPr/>
          <a:lstStyle/>
          <a:p>
            <a:r>
              <a:rPr lang="de-DE" smtClean="0"/>
              <a:t>21 December 2021</a:t>
            </a:r>
            <a:endParaRPr lang="de-DE" dirty="0"/>
          </a:p>
        </p:txBody>
      </p:sp>
      <p:sp>
        <p:nvSpPr>
          <p:cNvPr id="6" name="Fußzeilenplatzhalter 5"/>
          <p:cNvSpPr>
            <a:spLocks noGrp="1"/>
          </p:cNvSpPr>
          <p:nvPr>
            <p:ph type="ftr" sz="quarter" idx="11"/>
          </p:nvPr>
        </p:nvSpPr>
        <p:spPr/>
        <p:txBody>
          <a:bodyPr/>
          <a:lstStyle/>
          <a:p>
            <a:r>
              <a:rPr lang="de-DE" smtClean="0"/>
              <a:t>Data Science Project - Lyrics</a:t>
            </a:r>
            <a:endParaRPr lang="de-DE" dirty="0"/>
          </a:p>
        </p:txBody>
      </p:sp>
      <p:sp>
        <p:nvSpPr>
          <p:cNvPr id="7" name="Foliennummernplatzhalter 6"/>
          <p:cNvSpPr>
            <a:spLocks noGrp="1"/>
          </p:cNvSpPr>
          <p:nvPr>
            <p:ph type="sldNum" sz="quarter" idx="12"/>
          </p:nvPr>
        </p:nvSpPr>
        <p:spPr/>
        <p:txBody>
          <a:bodyPr/>
          <a:lstStyle/>
          <a:p>
            <a:fld id="{003A4E8B-9268-4645-BAD5-3D1722F9EBF9}" type="slidenum">
              <a:rPr lang="de-DE" smtClean="0"/>
              <a:t>4</a:t>
            </a:fld>
            <a:endParaRPr lang="de-DE"/>
          </a:p>
        </p:txBody>
      </p:sp>
      <p:sp>
        <p:nvSpPr>
          <p:cNvPr id="13" name="Textfeld 12"/>
          <p:cNvSpPr txBox="1"/>
          <p:nvPr/>
        </p:nvSpPr>
        <p:spPr>
          <a:xfrm>
            <a:off x="971551" y="1125317"/>
            <a:ext cx="1592095" cy="307777"/>
          </a:xfrm>
          <a:prstGeom prst="rect">
            <a:avLst/>
          </a:prstGeom>
          <a:solidFill>
            <a:schemeClr val="bg1">
              <a:lumMod val="75000"/>
            </a:schemeClr>
          </a:solidFill>
        </p:spPr>
        <p:txBody>
          <a:bodyPr wrap="square" rtlCol="0">
            <a:spAutoFit/>
          </a:bodyPr>
          <a:lstStyle/>
          <a:p>
            <a:pPr algn="ctr"/>
            <a:r>
              <a:rPr lang="en-US" sz="1400" dirty="0" smtClean="0"/>
              <a:t>Data Acquisition</a:t>
            </a:r>
            <a:endParaRPr lang="en-US" sz="1400" dirty="0"/>
          </a:p>
        </p:txBody>
      </p:sp>
      <p:sp>
        <p:nvSpPr>
          <p:cNvPr id="23" name="Textfeld 22"/>
          <p:cNvSpPr txBox="1"/>
          <p:nvPr/>
        </p:nvSpPr>
        <p:spPr>
          <a:xfrm>
            <a:off x="2344478" y="698953"/>
            <a:ext cx="1218315" cy="261610"/>
          </a:xfrm>
          <a:prstGeom prst="rect">
            <a:avLst/>
          </a:prstGeom>
          <a:solidFill>
            <a:schemeClr val="bg1">
              <a:lumMod val="95000"/>
            </a:schemeClr>
          </a:solidFill>
        </p:spPr>
        <p:txBody>
          <a:bodyPr wrap="square" rtlCol="0" anchor="ctr">
            <a:spAutoFit/>
          </a:bodyPr>
          <a:lstStyle/>
          <a:p>
            <a:r>
              <a:rPr lang="en-US" sz="1100" dirty="0" smtClean="0"/>
              <a:t>Billboard Charts</a:t>
            </a:r>
            <a:endParaRPr lang="en-US" sz="1100" dirty="0"/>
          </a:p>
        </p:txBody>
      </p:sp>
      <p:sp>
        <p:nvSpPr>
          <p:cNvPr id="27" name="Textfeld 26"/>
          <p:cNvSpPr txBox="1"/>
          <p:nvPr/>
        </p:nvSpPr>
        <p:spPr>
          <a:xfrm>
            <a:off x="2953635" y="994956"/>
            <a:ext cx="1218315" cy="261610"/>
          </a:xfrm>
          <a:prstGeom prst="rect">
            <a:avLst/>
          </a:prstGeom>
          <a:solidFill>
            <a:schemeClr val="bg1">
              <a:lumMod val="95000"/>
            </a:schemeClr>
          </a:solidFill>
        </p:spPr>
        <p:txBody>
          <a:bodyPr wrap="square" rtlCol="0" anchor="ctr">
            <a:spAutoFit/>
          </a:bodyPr>
          <a:lstStyle/>
          <a:p>
            <a:r>
              <a:rPr lang="en-US" sz="1100" dirty="0" smtClean="0"/>
              <a:t>Lyrics</a:t>
            </a:r>
            <a:endParaRPr lang="en-US" sz="1100" dirty="0"/>
          </a:p>
        </p:txBody>
      </p:sp>
      <p:sp>
        <p:nvSpPr>
          <p:cNvPr id="28" name="Textfeld 27"/>
          <p:cNvSpPr txBox="1"/>
          <p:nvPr/>
        </p:nvSpPr>
        <p:spPr>
          <a:xfrm>
            <a:off x="2953635" y="1270308"/>
            <a:ext cx="1218315" cy="261610"/>
          </a:xfrm>
          <a:prstGeom prst="rect">
            <a:avLst/>
          </a:prstGeom>
          <a:solidFill>
            <a:schemeClr val="bg1">
              <a:lumMod val="95000"/>
            </a:schemeClr>
          </a:solidFill>
        </p:spPr>
        <p:txBody>
          <a:bodyPr wrap="square" rtlCol="0" anchor="ctr">
            <a:spAutoFit/>
          </a:bodyPr>
          <a:lstStyle/>
          <a:p>
            <a:r>
              <a:rPr lang="en-US" sz="1100" dirty="0" smtClean="0"/>
              <a:t>Genres</a:t>
            </a:r>
            <a:endParaRPr lang="en-US" sz="1100" dirty="0"/>
          </a:p>
        </p:txBody>
      </p:sp>
      <p:sp>
        <p:nvSpPr>
          <p:cNvPr id="29" name="Textfeld 28"/>
          <p:cNvSpPr txBox="1"/>
          <p:nvPr/>
        </p:nvSpPr>
        <p:spPr>
          <a:xfrm>
            <a:off x="2344477" y="1556990"/>
            <a:ext cx="1218315" cy="261610"/>
          </a:xfrm>
          <a:prstGeom prst="rect">
            <a:avLst/>
          </a:prstGeom>
          <a:solidFill>
            <a:schemeClr val="bg1">
              <a:lumMod val="95000"/>
            </a:schemeClr>
          </a:solidFill>
        </p:spPr>
        <p:txBody>
          <a:bodyPr wrap="square" rtlCol="0" anchor="ctr">
            <a:spAutoFit/>
          </a:bodyPr>
          <a:lstStyle/>
          <a:p>
            <a:r>
              <a:rPr lang="en-US" sz="1100" dirty="0" smtClean="0"/>
              <a:t>Acoustic Features</a:t>
            </a:r>
            <a:endParaRPr lang="en-US" sz="1100" dirty="0"/>
          </a:p>
        </p:txBody>
      </p:sp>
      <p:sp>
        <p:nvSpPr>
          <p:cNvPr id="32" name="Gestreifter Pfeil nach rechts 31"/>
          <p:cNvSpPr/>
          <p:nvPr/>
        </p:nvSpPr>
        <p:spPr>
          <a:xfrm rot="5400000">
            <a:off x="1292617" y="1858390"/>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5" name="Textfeld 34"/>
          <p:cNvSpPr txBox="1"/>
          <p:nvPr/>
        </p:nvSpPr>
        <p:spPr>
          <a:xfrm>
            <a:off x="971551" y="2559110"/>
            <a:ext cx="1592095" cy="307777"/>
          </a:xfrm>
          <a:prstGeom prst="rect">
            <a:avLst/>
          </a:prstGeom>
          <a:solidFill>
            <a:schemeClr val="bg1">
              <a:lumMod val="65000"/>
            </a:schemeClr>
          </a:solidFill>
        </p:spPr>
        <p:txBody>
          <a:bodyPr wrap="square" rtlCol="0">
            <a:spAutoFit/>
          </a:bodyPr>
          <a:lstStyle/>
          <a:p>
            <a:pPr algn="ctr"/>
            <a:r>
              <a:rPr lang="en-US" sz="1400" b="1" dirty="0" smtClean="0"/>
              <a:t>Data Cleaning</a:t>
            </a:r>
            <a:endParaRPr lang="en-US" sz="1400" b="1" dirty="0"/>
          </a:p>
        </p:txBody>
      </p:sp>
      <p:sp>
        <p:nvSpPr>
          <p:cNvPr id="36" name="Textfeld 35"/>
          <p:cNvSpPr txBox="1"/>
          <p:nvPr/>
        </p:nvSpPr>
        <p:spPr>
          <a:xfrm>
            <a:off x="2620259" y="2277653"/>
            <a:ext cx="1218315" cy="261610"/>
          </a:xfrm>
          <a:prstGeom prst="rect">
            <a:avLst/>
          </a:prstGeom>
          <a:solidFill>
            <a:schemeClr val="bg1">
              <a:lumMod val="85000"/>
            </a:schemeClr>
          </a:solidFill>
        </p:spPr>
        <p:txBody>
          <a:bodyPr wrap="square" rtlCol="0" anchor="ctr">
            <a:spAutoFit/>
          </a:bodyPr>
          <a:lstStyle/>
          <a:p>
            <a:r>
              <a:rPr lang="en-US" sz="1100" b="1" dirty="0" smtClean="0"/>
              <a:t>Lyrics Translation</a:t>
            </a:r>
            <a:endParaRPr lang="en-US" sz="1100" b="1" dirty="0"/>
          </a:p>
        </p:txBody>
      </p:sp>
      <p:sp>
        <p:nvSpPr>
          <p:cNvPr id="37" name="Textfeld 36"/>
          <p:cNvSpPr txBox="1"/>
          <p:nvPr/>
        </p:nvSpPr>
        <p:spPr>
          <a:xfrm>
            <a:off x="2867910" y="2582193"/>
            <a:ext cx="1218315" cy="261610"/>
          </a:xfrm>
          <a:prstGeom prst="rect">
            <a:avLst/>
          </a:prstGeom>
          <a:solidFill>
            <a:schemeClr val="bg1">
              <a:lumMod val="85000"/>
            </a:schemeClr>
          </a:solidFill>
        </p:spPr>
        <p:txBody>
          <a:bodyPr wrap="square" rtlCol="0" anchor="ctr">
            <a:spAutoFit/>
          </a:bodyPr>
          <a:lstStyle/>
          <a:p>
            <a:r>
              <a:rPr lang="en-US" sz="1100" b="1" dirty="0" smtClean="0"/>
              <a:t>Rm. Nonsense</a:t>
            </a:r>
            <a:endParaRPr lang="en-US" sz="1100" b="1" dirty="0"/>
          </a:p>
        </p:txBody>
      </p:sp>
      <p:sp>
        <p:nvSpPr>
          <p:cNvPr id="38" name="Textfeld 37"/>
          <p:cNvSpPr txBox="1"/>
          <p:nvPr/>
        </p:nvSpPr>
        <p:spPr>
          <a:xfrm>
            <a:off x="2620260" y="2882831"/>
            <a:ext cx="1218315" cy="261610"/>
          </a:xfrm>
          <a:prstGeom prst="rect">
            <a:avLst/>
          </a:prstGeom>
          <a:solidFill>
            <a:schemeClr val="bg1">
              <a:lumMod val="85000"/>
            </a:schemeClr>
          </a:solidFill>
        </p:spPr>
        <p:txBody>
          <a:bodyPr wrap="square" rtlCol="0" anchor="ctr">
            <a:spAutoFit/>
          </a:bodyPr>
          <a:lstStyle/>
          <a:p>
            <a:r>
              <a:rPr lang="en-US" sz="1100" b="1" dirty="0" smtClean="0"/>
              <a:t>…</a:t>
            </a:r>
            <a:endParaRPr lang="en-US" sz="1100" b="1" dirty="0"/>
          </a:p>
        </p:txBody>
      </p:sp>
      <p:sp>
        <p:nvSpPr>
          <p:cNvPr id="40" name="Gestreifter Pfeil nach rechts 39"/>
          <p:cNvSpPr/>
          <p:nvPr/>
        </p:nvSpPr>
        <p:spPr>
          <a:xfrm rot="5400000">
            <a:off x="1292617" y="3310872"/>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21" name="Textfeld 20"/>
          <p:cNvSpPr txBox="1"/>
          <p:nvPr/>
        </p:nvSpPr>
        <p:spPr>
          <a:xfrm>
            <a:off x="971551" y="4035124"/>
            <a:ext cx="1592095" cy="307777"/>
          </a:xfrm>
          <a:prstGeom prst="rect">
            <a:avLst/>
          </a:prstGeom>
          <a:solidFill>
            <a:schemeClr val="bg1">
              <a:lumMod val="75000"/>
            </a:schemeClr>
          </a:solidFill>
        </p:spPr>
        <p:txBody>
          <a:bodyPr wrap="square" rtlCol="0">
            <a:spAutoFit/>
          </a:bodyPr>
          <a:lstStyle/>
          <a:p>
            <a:pPr algn="ctr"/>
            <a:r>
              <a:rPr lang="en-US" sz="1400" dirty="0" smtClean="0"/>
              <a:t>Data Processing</a:t>
            </a:r>
            <a:endParaRPr lang="en-US" sz="1400" dirty="0"/>
          </a:p>
        </p:txBody>
      </p:sp>
      <p:sp>
        <p:nvSpPr>
          <p:cNvPr id="22" name="Textfeld 21"/>
          <p:cNvSpPr txBox="1"/>
          <p:nvPr/>
        </p:nvSpPr>
        <p:spPr>
          <a:xfrm>
            <a:off x="2287328" y="3284910"/>
            <a:ext cx="1218315" cy="261610"/>
          </a:xfrm>
          <a:prstGeom prst="rect">
            <a:avLst/>
          </a:prstGeom>
          <a:solidFill>
            <a:schemeClr val="bg1">
              <a:lumMod val="95000"/>
            </a:schemeClr>
          </a:solidFill>
        </p:spPr>
        <p:txBody>
          <a:bodyPr wrap="square" rtlCol="0" anchor="ctr">
            <a:spAutoFit/>
          </a:bodyPr>
          <a:lstStyle/>
          <a:p>
            <a:r>
              <a:rPr lang="en-US" sz="1100" dirty="0" smtClean="0"/>
              <a:t>Song Complexity</a:t>
            </a:r>
            <a:endParaRPr lang="en-US" sz="1100" dirty="0"/>
          </a:p>
        </p:txBody>
      </p:sp>
      <p:sp>
        <p:nvSpPr>
          <p:cNvPr id="24" name="Textfeld 23"/>
          <p:cNvSpPr txBox="1"/>
          <p:nvPr/>
        </p:nvSpPr>
        <p:spPr>
          <a:xfrm>
            <a:off x="2896485" y="3580913"/>
            <a:ext cx="1218315" cy="261610"/>
          </a:xfrm>
          <a:prstGeom prst="rect">
            <a:avLst/>
          </a:prstGeom>
          <a:solidFill>
            <a:schemeClr val="bg1">
              <a:lumMod val="95000"/>
            </a:schemeClr>
          </a:solidFill>
        </p:spPr>
        <p:txBody>
          <a:bodyPr wrap="square" rtlCol="0" anchor="ctr">
            <a:spAutoFit/>
          </a:bodyPr>
          <a:lstStyle/>
          <a:p>
            <a:r>
              <a:rPr lang="en-US" sz="1100" dirty="0" smtClean="0"/>
              <a:t>Topic Modeling</a:t>
            </a:r>
            <a:endParaRPr lang="en-US" sz="1100" dirty="0"/>
          </a:p>
        </p:txBody>
      </p:sp>
      <p:sp>
        <p:nvSpPr>
          <p:cNvPr id="25" name="Textfeld 24"/>
          <p:cNvSpPr txBox="1"/>
          <p:nvPr/>
        </p:nvSpPr>
        <p:spPr>
          <a:xfrm>
            <a:off x="2896485" y="4465865"/>
            <a:ext cx="1218315" cy="261610"/>
          </a:xfrm>
          <a:prstGeom prst="rect">
            <a:avLst/>
          </a:prstGeom>
          <a:solidFill>
            <a:schemeClr val="bg1">
              <a:lumMod val="95000"/>
            </a:schemeClr>
          </a:solidFill>
        </p:spPr>
        <p:txBody>
          <a:bodyPr wrap="square" rtlCol="0" anchor="ctr">
            <a:spAutoFit/>
          </a:bodyPr>
          <a:lstStyle/>
          <a:p>
            <a:r>
              <a:rPr lang="en-US" sz="1100" dirty="0" smtClean="0"/>
              <a:t>Pronoun Analysis</a:t>
            </a:r>
            <a:endParaRPr lang="en-US" sz="1100" dirty="0"/>
          </a:p>
        </p:txBody>
      </p:sp>
      <p:sp>
        <p:nvSpPr>
          <p:cNvPr id="26" name="Textfeld 25"/>
          <p:cNvSpPr txBox="1"/>
          <p:nvPr/>
        </p:nvSpPr>
        <p:spPr>
          <a:xfrm>
            <a:off x="2344477" y="4762072"/>
            <a:ext cx="1218315" cy="261610"/>
          </a:xfrm>
          <a:prstGeom prst="rect">
            <a:avLst/>
          </a:prstGeom>
          <a:solidFill>
            <a:schemeClr val="bg1">
              <a:lumMod val="95000"/>
            </a:schemeClr>
          </a:solidFill>
        </p:spPr>
        <p:txBody>
          <a:bodyPr wrap="square" rtlCol="0" anchor="ctr">
            <a:spAutoFit/>
          </a:bodyPr>
          <a:lstStyle/>
          <a:p>
            <a:r>
              <a:rPr lang="en-US" sz="1100" dirty="0" smtClean="0"/>
              <a:t>Quiz</a:t>
            </a:r>
            <a:endParaRPr lang="en-US" sz="1100" dirty="0"/>
          </a:p>
        </p:txBody>
      </p:sp>
      <p:sp>
        <p:nvSpPr>
          <p:cNvPr id="30" name="Gestreifter Pfeil nach rechts 29"/>
          <p:cNvSpPr/>
          <p:nvPr/>
        </p:nvSpPr>
        <p:spPr>
          <a:xfrm rot="5400000">
            <a:off x="1205772" y="4855042"/>
            <a:ext cx="112365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1" name="Textfeld 30"/>
          <p:cNvSpPr txBox="1"/>
          <p:nvPr/>
        </p:nvSpPr>
        <p:spPr>
          <a:xfrm>
            <a:off x="971551" y="5628657"/>
            <a:ext cx="1592096" cy="307777"/>
          </a:xfrm>
          <a:prstGeom prst="rect">
            <a:avLst/>
          </a:prstGeom>
          <a:solidFill>
            <a:schemeClr val="bg1">
              <a:lumMod val="75000"/>
            </a:schemeClr>
          </a:solidFill>
        </p:spPr>
        <p:txBody>
          <a:bodyPr wrap="square" rtlCol="0">
            <a:spAutoFit/>
          </a:bodyPr>
          <a:lstStyle/>
          <a:p>
            <a:pPr algn="ctr"/>
            <a:r>
              <a:rPr lang="en-US" sz="1400" dirty="0" smtClean="0"/>
              <a:t>Data Visualization</a:t>
            </a:r>
            <a:endParaRPr lang="en-US" sz="1400" dirty="0"/>
          </a:p>
        </p:txBody>
      </p:sp>
      <p:sp>
        <p:nvSpPr>
          <p:cNvPr id="43" name="Textfeld 42"/>
          <p:cNvSpPr txBox="1"/>
          <p:nvPr/>
        </p:nvSpPr>
        <p:spPr>
          <a:xfrm>
            <a:off x="3115560" y="3867595"/>
            <a:ext cx="1475490" cy="261610"/>
          </a:xfrm>
          <a:prstGeom prst="rect">
            <a:avLst/>
          </a:prstGeom>
          <a:solidFill>
            <a:schemeClr val="bg1">
              <a:lumMod val="95000"/>
            </a:schemeClr>
          </a:solidFill>
        </p:spPr>
        <p:txBody>
          <a:bodyPr wrap="square" rtlCol="0" anchor="ctr">
            <a:spAutoFit/>
          </a:bodyPr>
          <a:lstStyle/>
          <a:p>
            <a:r>
              <a:rPr lang="en-US" sz="1100" dirty="0" smtClean="0"/>
              <a:t>Recommendations</a:t>
            </a:r>
            <a:endParaRPr lang="en-US" sz="1100" dirty="0"/>
          </a:p>
        </p:txBody>
      </p:sp>
      <p:sp>
        <p:nvSpPr>
          <p:cNvPr id="44" name="Textfeld 43"/>
          <p:cNvSpPr txBox="1"/>
          <p:nvPr/>
        </p:nvSpPr>
        <p:spPr>
          <a:xfrm>
            <a:off x="3115560" y="4162870"/>
            <a:ext cx="1475490" cy="261610"/>
          </a:xfrm>
          <a:prstGeom prst="rect">
            <a:avLst/>
          </a:prstGeom>
          <a:solidFill>
            <a:schemeClr val="bg1">
              <a:lumMod val="95000"/>
            </a:schemeClr>
          </a:solidFill>
        </p:spPr>
        <p:txBody>
          <a:bodyPr wrap="square" rtlCol="0" anchor="ctr">
            <a:spAutoFit/>
          </a:bodyPr>
          <a:lstStyle/>
          <a:p>
            <a:r>
              <a:rPr lang="en-US" sz="1100" dirty="0" smtClean="0"/>
              <a:t>Sentiment Analysis</a:t>
            </a:r>
            <a:endParaRPr lang="en-US" sz="1100" dirty="0"/>
          </a:p>
        </p:txBody>
      </p:sp>
      <p:sp>
        <p:nvSpPr>
          <p:cNvPr id="9" name="Rechteck 8"/>
          <p:cNvSpPr/>
          <p:nvPr/>
        </p:nvSpPr>
        <p:spPr>
          <a:xfrm>
            <a:off x="333911" y="1195606"/>
            <a:ext cx="189683" cy="467796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400" b="1" dirty="0" err="1" smtClean="0">
                <a:solidFill>
                  <a:schemeClr val="tx1"/>
                </a:solidFill>
              </a:rPr>
              <a:t>Weekly</a:t>
            </a:r>
            <a:r>
              <a:rPr lang="de-DE" sz="1400" b="1" dirty="0" smtClean="0">
                <a:solidFill>
                  <a:schemeClr val="tx1"/>
                </a:solidFill>
              </a:rPr>
              <a:t> </a:t>
            </a:r>
            <a:r>
              <a:rPr lang="de-DE" sz="1400" b="1" dirty="0" err="1" smtClean="0">
                <a:solidFill>
                  <a:schemeClr val="tx1"/>
                </a:solidFill>
              </a:rPr>
              <a:t>Updating</a:t>
            </a:r>
            <a:endParaRPr lang="de-DE" sz="1400" b="1" dirty="0">
              <a:solidFill>
                <a:schemeClr val="tx1"/>
              </a:solidFill>
            </a:endParaRPr>
          </a:p>
        </p:txBody>
      </p:sp>
      <p:sp>
        <p:nvSpPr>
          <p:cNvPr id="46" name="Rechteck 45"/>
          <p:cNvSpPr/>
          <p:nvPr/>
        </p:nvSpPr>
        <p:spPr>
          <a:xfrm flipH="1">
            <a:off x="403754" y="5691524"/>
            <a:ext cx="470637" cy="18204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a:off x="403754" y="1112274"/>
            <a:ext cx="470637" cy="333862"/>
          </a:xfrm>
          <a:prstGeom prst="rightArrow">
            <a:avLst>
              <a:gd name="adj1" fmla="val 50000"/>
              <a:gd name="adj2" fmla="val 6825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2972683" y="390525"/>
            <a:ext cx="1914526" cy="253916"/>
          </a:xfrm>
          <a:prstGeom prst="rect">
            <a:avLst/>
          </a:prstGeom>
          <a:noFill/>
        </p:spPr>
        <p:txBody>
          <a:bodyPr wrap="square" rtlCol="0" anchor="ctr">
            <a:spAutoFit/>
          </a:bodyPr>
          <a:lstStyle/>
          <a:p>
            <a:pPr algn="r"/>
            <a:r>
              <a:rPr lang="de-DE" sz="1050" b="1" dirty="0" smtClean="0">
                <a:solidFill>
                  <a:schemeClr val="bg1"/>
                </a:solidFill>
              </a:rPr>
              <a:t>R-Studio Instance on BW-Cloud</a:t>
            </a:r>
            <a:endParaRPr lang="de-DE" sz="1050" b="1" dirty="0">
              <a:solidFill>
                <a:schemeClr val="bg1"/>
              </a:solidFill>
            </a:endParaRPr>
          </a:p>
        </p:txBody>
      </p:sp>
      <p:sp>
        <p:nvSpPr>
          <p:cNvPr id="51" name="Textfeld 50"/>
          <p:cNvSpPr txBox="1"/>
          <p:nvPr/>
        </p:nvSpPr>
        <p:spPr>
          <a:xfrm>
            <a:off x="2943225" y="5310536"/>
            <a:ext cx="1943984" cy="253916"/>
          </a:xfrm>
          <a:prstGeom prst="rect">
            <a:avLst/>
          </a:prstGeom>
          <a:noFill/>
        </p:spPr>
        <p:txBody>
          <a:bodyPr wrap="square" rtlCol="0">
            <a:spAutoFit/>
          </a:bodyPr>
          <a:lstStyle/>
          <a:p>
            <a:pPr algn="r"/>
            <a:r>
              <a:rPr lang="de-DE" sz="1050" b="1" dirty="0" smtClean="0">
                <a:solidFill>
                  <a:schemeClr val="bg1"/>
                </a:solidFill>
              </a:rPr>
              <a:t>R-</a:t>
            </a:r>
            <a:r>
              <a:rPr lang="de-DE" sz="1050" b="1" dirty="0" err="1" smtClean="0">
                <a:solidFill>
                  <a:schemeClr val="bg1"/>
                </a:solidFill>
              </a:rPr>
              <a:t>Shiny</a:t>
            </a:r>
            <a:r>
              <a:rPr lang="de-DE" sz="1050" b="1" dirty="0" smtClean="0">
                <a:solidFill>
                  <a:schemeClr val="bg1"/>
                </a:solidFill>
              </a:rPr>
              <a:t> Server on BW-Cloud</a:t>
            </a:r>
            <a:endParaRPr lang="de-DE" sz="1050" b="1" dirty="0">
              <a:solidFill>
                <a:schemeClr val="bg1"/>
              </a:solidFill>
            </a:endParaRPr>
          </a:p>
        </p:txBody>
      </p:sp>
      <p:sp>
        <p:nvSpPr>
          <p:cNvPr id="52" name="Inhaltsplatzhalter 2"/>
          <p:cNvSpPr>
            <a:spLocks noGrp="1"/>
          </p:cNvSpPr>
          <p:nvPr>
            <p:ph sz="half" idx="1"/>
          </p:nvPr>
        </p:nvSpPr>
        <p:spPr>
          <a:xfrm>
            <a:off x="5155612" y="1256566"/>
            <a:ext cx="6198188" cy="4977933"/>
          </a:xfrm>
          <a:solidFill>
            <a:schemeClr val="bg1">
              <a:lumMod val="95000"/>
            </a:schemeClr>
          </a:solidFill>
        </p:spPr>
        <p:txBody>
          <a:bodyPr>
            <a:normAutofit/>
          </a:bodyPr>
          <a:lstStyle/>
          <a:p>
            <a:pPr marL="0" indent="0" algn="just">
              <a:lnSpc>
                <a:spcPct val="100000"/>
              </a:lnSpc>
              <a:spcBef>
                <a:spcPts val="0"/>
              </a:spcBef>
              <a:buNone/>
            </a:pPr>
            <a:r>
              <a:rPr lang="de-DE" sz="2000" b="1" dirty="0" smtClean="0">
                <a:solidFill>
                  <a:prstClr val="black"/>
                </a:solidFill>
              </a:rPr>
              <a:t>Lyrics Translation</a:t>
            </a:r>
            <a:endParaRPr lang="de-DE" sz="2000" b="1" dirty="0">
              <a:solidFill>
                <a:prstClr val="black"/>
              </a:solidFill>
            </a:endParaRPr>
          </a:p>
          <a:p>
            <a:pPr marL="0" lvl="0" indent="0" algn="just">
              <a:lnSpc>
                <a:spcPct val="100000"/>
              </a:lnSpc>
              <a:spcBef>
                <a:spcPts val="0"/>
              </a:spcBef>
              <a:buNone/>
            </a:pPr>
            <a:r>
              <a:rPr lang="en-US" sz="1600" dirty="0" smtClean="0">
                <a:solidFill>
                  <a:prstClr val="black"/>
                </a:solidFill>
              </a:rPr>
              <a:t>Since not only English songs are in charts, need to find them using a self-trained language classifier running on </a:t>
            </a:r>
            <a:r>
              <a:rPr lang="en-US" sz="1600" dirty="0" err="1" smtClean="0">
                <a:solidFill>
                  <a:prstClr val="black"/>
                </a:solidFill>
              </a:rPr>
              <a:t>xgboost</a:t>
            </a:r>
            <a:r>
              <a:rPr lang="en-US" sz="1600" dirty="0" smtClean="0">
                <a:solidFill>
                  <a:prstClr val="black"/>
                </a:solidFill>
              </a:rPr>
              <a:t> </a:t>
            </a:r>
            <a:r>
              <a:rPr lang="en-US" sz="1600" dirty="0" err="1" smtClean="0">
                <a:solidFill>
                  <a:prstClr val="black"/>
                </a:solidFill>
              </a:rPr>
              <a:t>blabla</a:t>
            </a:r>
            <a:r>
              <a:rPr lang="en-US" sz="1600" dirty="0" smtClean="0">
                <a:solidFill>
                  <a:prstClr val="black"/>
                </a:solidFill>
              </a:rPr>
              <a:t> </a:t>
            </a:r>
            <a:r>
              <a:rPr lang="en-US" sz="1600" dirty="0" err="1" smtClean="0">
                <a:solidFill>
                  <a:prstClr val="black"/>
                </a:solidFill>
              </a:rPr>
              <a:t>angeberei</a:t>
            </a:r>
            <a:r>
              <a:rPr lang="en-US" sz="1600" dirty="0" smtClean="0">
                <a:solidFill>
                  <a:prstClr val="black"/>
                </a:solidFill>
              </a:rPr>
              <a:t>. Then use </a:t>
            </a:r>
            <a:r>
              <a:rPr lang="en-US" sz="1600" dirty="0" err="1" smtClean="0">
                <a:solidFill>
                  <a:prstClr val="black"/>
                </a:solidFill>
              </a:rPr>
              <a:t>Deepl</a:t>
            </a:r>
            <a:r>
              <a:rPr lang="en-US" sz="1600" dirty="0" smtClean="0">
                <a:solidFill>
                  <a:prstClr val="black"/>
                </a:solidFill>
              </a:rPr>
              <a:t> API to translate those songs that are not in </a:t>
            </a:r>
            <a:r>
              <a:rPr lang="en-US" sz="1600" dirty="0" err="1" smtClean="0">
                <a:solidFill>
                  <a:prstClr val="black"/>
                </a:solidFill>
              </a:rPr>
              <a:t>english</a:t>
            </a:r>
            <a:endParaRPr lang="en-US" sz="1600" dirty="0">
              <a:solidFill>
                <a:prstClr val="black"/>
              </a:solidFill>
            </a:endParaRPr>
          </a:p>
          <a:p>
            <a:pPr marL="0" indent="0" algn="just">
              <a:lnSpc>
                <a:spcPct val="100000"/>
              </a:lnSpc>
              <a:spcBef>
                <a:spcPts val="0"/>
              </a:spcBef>
              <a:buNone/>
            </a:pPr>
            <a:r>
              <a:rPr lang="de-DE" sz="2000" b="1" dirty="0" smtClean="0">
                <a:solidFill>
                  <a:prstClr val="black"/>
                </a:solidFill>
              </a:rPr>
              <a:t>Remove </a:t>
            </a:r>
            <a:r>
              <a:rPr lang="de-DE" sz="2000" b="1" dirty="0" err="1" smtClean="0">
                <a:solidFill>
                  <a:prstClr val="black"/>
                </a:solidFill>
              </a:rPr>
              <a:t>Nonsence</a:t>
            </a:r>
            <a:endParaRPr lang="de-DE" sz="2000" b="1" dirty="0">
              <a:solidFill>
                <a:prstClr val="black"/>
              </a:solidFill>
            </a:endParaRPr>
          </a:p>
          <a:p>
            <a:pPr marL="0" lvl="0" indent="0" algn="just">
              <a:lnSpc>
                <a:spcPct val="100000"/>
              </a:lnSpc>
              <a:spcBef>
                <a:spcPts val="0"/>
              </a:spcBef>
              <a:buNone/>
            </a:pPr>
            <a:r>
              <a:rPr lang="en-US" sz="1600" dirty="0" smtClean="0">
                <a:solidFill>
                  <a:prstClr val="black"/>
                </a:solidFill>
              </a:rPr>
              <a:t>Text data comes in messy form, \n and stuff was </a:t>
            </a:r>
            <a:r>
              <a:rPr lang="en-US" sz="1600" dirty="0" err="1" smtClean="0">
                <a:solidFill>
                  <a:prstClr val="black"/>
                </a:solidFill>
              </a:rPr>
              <a:t>soooooooo</a:t>
            </a:r>
            <a:r>
              <a:rPr lang="en-US" sz="1600" dirty="0" smtClean="0">
                <a:solidFill>
                  <a:prstClr val="black"/>
                </a:solidFill>
              </a:rPr>
              <a:t> difficult to remove, but we made it hurray!</a:t>
            </a:r>
            <a:endParaRPr lang="en-US" sz="1600" dirty="0">
              <a:solidFill>
                <a:prstClr val="black"/>
              </a:solidFill>
            </a:endParaRPr>
          </a:p>
          <a:p>
            <a:pPr marL="0" indent="0" algn="just">
              <a:lnSpc>
                <a:spcPct val="100000"/>
              </a:lnSpc>
              <a:spcBef>
                <a:spcPts val="0"/>
              </a:spcBef>
              <a:buNone/>
            </a:pPr>
            <a:r>
              <a:rPr lang="de-DE" sz="2000" b="1" dirty="0" smtClean="0">
                <a:solidFill>
                  <a:prstClr val="black"/>
                </a:solidFill>
              </a:rPr>
              <a:t>…</a:t>
            </a:r>
            <a:endParaRPr lang="de-DE" sz="2000" b="1" dirty="0">
              <a:solidFill>
                <a:prstClr val="black"/>
              </a:solidFill>
            </a:endParaRPr>
          </a:p>
          <a:p>
            <a:pPr marL="0" lvl="0" indent="0" algn="just">
              <a:lnSpc>
                <a:spcPct val="100000"/>
              </a:lnSpc>
              <a:spcBef>
                <a:spcPts val="0"/>
              </a:spcBef>
              <a:buNone/>
            </a:pPr>
            <a:r>
              <a:rPr lang="en-US" sz="1600" dirty="0" err="1" smtClean="0">
                <a:solidFill>
                  <a:prstClr val="black"/>
                </a:solidFill>
              </a:rPr>
              <a:t>tba</a:t>
            </a:r>
            <a:endParaRPr lang="en-US" sz="1600" dirty="0">
              <a:solidFill>
                <a:prstClr val="black"/>
              </a:solidFill>
            </a:endParaRPr>
          </a:p>
          <a:p>
            <a:pPr marL="0" indent="0" algn="just">
              <a:lnSpc>
                <a:spcPct val="100000"/>
              </a:lnSpc>
              <a:spcBef>
                <a:spcPts val="0"/>
              </a:spcBef>
              <a:buNone/>
            </a:pPr>
            <a:r>
              <a:rPr lang="de-DE" sz="2000" b="1" dirty="0" smtClean="0">
                <a:solidFill>
                  <a:prstClr val="black"/>
                </a:solidFill>
              </a:rPr>
              <a:t>…</a:t>
            </a:r>
            <a:endParaRPr lang="de-DE" sz="2000" b="1" dirty="0">
              <a:solidFill>
                <a:prstClr val="black"/>
              </a:solidFill>
            </a:endParaRPr>
          </a:p>
          <a:p>
            <a:pPr marL="0" lvl="0" indent="0" algn="just">
              <a:lnSpc>
                <a:spcPct val="100000"/>
              </a:lnSpc>
              <a:spcBef>
                <a:spcPts val="0"/>
              </a:spcBef>
              <a:buNone/>
            </a:pPr>
            <a:r>
              <a:rPr lang="en-US" sz="1600" dirty="0" err="1" smtClean="0">
                <a:solidFill>
                  <a:prstClr val="black"/>
                </a:solidFill>
              </a:rPr>
              <a:t>tba</a:t>
            </a:r>
            <a:endParaRPr lang="en-US" sz="1600" dirty="0">
              <a:solidFill>
                <a:prstClr val="black"/>
              </a:solidFill>
            </a:endParaRPr>
          </a:p>
          <a:p>
            <a:pPr marL="0" lvl="0" indent="0" algn="just">
              <a:lnSpc>
                <a:spcPct val="100000"/>
              </a:lnSpc>
              <a:spcBef>
                <a:spcPts val="0"/>
              </a:spcBef>
              <a:buNone/>
            </a:pPr>
            <a:r>
              <a:rPr lang="de-DE" sz="1600" b="1" dirty="0" smtClean="0">
                <a:solidFill>
                  <a:prstClr val="black"/>
                </a:solidFill>
              </a:rPr>
              <a:t/>
            </a:r>
            <a:br>
              <a:rPr lang="de-DE" sz="1600" b="1" dirty="0" smtClean="0">
                <a:solidFill>
                  <a:prstClr val="black"/>
                </a:solidFill>
              </a:rPr>
            </a:br>
            <a:endParaRPr lang="de-DE" sz="1600" dirty="0"/>
          </a:p>
        </p:txBody>
      </p:sp>
      <p:pic>
        <p:nvPicPr>
          <p:cNvPr id="53" name="Grafik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0842" y="462141"/>
            <a:ext cx="2432957" cy="624980"/>
          </a:xfrm>
          <a:prstGeom prst="rect">
            <a:avLst/>
          </a:prstGeom>
        </p:spPr>
      </p:pic>
      <p:sp>
        <p:nvSpPr>
          <p:cNvPr id="2" name="Textfeld 1"/>
          <p:cNvSpPr txBox="1"/>
          <p:nvPr/>
        </p:nvSpPr>
        <p:spPr>
          <a:xfrm>
            <a:off x="5155612" y="462141"/>
            <a:ext cx="3765230" cy="584775"/>
          </a:xfrm>
          <a:prstGeom prst="rect">
            <a:avLst/>
          </a:prstGeom>
          <a:noFill/>
        </p:spPr>
        <p:txBody>
          <a:bodyPr wrap="square" rtlCol="0">
            <a:spAutoFit/>
          </a:bodyPr>
          <a:lstStyle/>
          <a:p>
            <a:r>
              <a:rPr lang="de-DE" sz="3200" b="1" dirty="0" smtClean="0"/>
              <a:t>Data </a:t>
            </a:r>
            <a:r>
              <a:rPr lang="de-DE" sz="3200" b="1" dirty="0" err="1" smtClean="0"/>
              <a:t>Cleaning</a:t>
            </a:r>
            <a:endParaRPr lang="de-DE" sz="3200" b="1" dirty="0"/>
          </a:p>
        </p:txBody>
      </p:sp>
    </p:spTree>
    <p:extLst>
      <p:ext uri="{BB962C8B-B14F-4D97-AF65-F5344CB8AC3E}">
        <p14:creationId xmlns:p14="http://schemas.microsoft.com/office/powerpoint/2010/main" val="1126566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bgerundetes Rechteck 48"/>
          <p:cNvSpPr/>
          <p:nvPr/>
        </p:nvSpPr>
        <p:spPr>
          <a:xfrm>
            <a:off x="413279" y="5297442"/>
            <a:ext cx="4501621" cy="937057"/>
          </a:xfrm>
          <a:prstGeom prst="roundRect">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s Rechteck 10"/>
          <p:cNvSpPr/>
          <p:nvPr/>
        </p:nvSpPr>
        <p:spPr>
          <a:xfrm>
            <a:off x="403754" y="400050"/>
            <a:ext cx="4501621" cy="4705349"/>
          </a:xfrm>
          <a:prstGeom prst="roundRect">
            <a:avLst>
              <a:gd name="adj" fmla="val 3086"/>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Datumsplatzhalter 4"/>
          <p:cNvSpPr>
            <a:spLocks noGrp="1"/>
          </p:cNvSpPr>
          <p:nvPr>
            <p:ph type="dt" sz="half" idx="10"/>
          </p:nvPr>
        </p:nvSpPr>
        <p:spPr/>
        <p:txBody>
          <a:bodyPr/>
          <a:lstStyle/>
          <a:p>
            <a:r>
              <a:rPr lang="de-DE" smtClean="0"/>
              <a:t>21 December 2021</a:t>
            </a:r>
            <a:endParaRPr lang="de-DE" dirty="0"/>
          </a:p>
        </p:txBody>
      </p:sp>
      <p:sp>
        <p:nvSpPr>
          <p:cNvPr id="6" name="Fußzeilenplatzhalter 5"/>
          <p:cNvSpPr>
            <a:spLocks noGrp="1"/>
          </p:cNvSpPr>
          <p:nvPr>
            <p:ph type="ftr" sz="quarter" idx="11"/>
          </p:nvPr>
        </p:nvSpPr>
        <p:spPr/>
        <p:txBody>
          <a:bodyPr/>
          <a:lstStyle/>
          <a:p>
            <a:r>
              <a:rPr lang="de-DE" smtClean="0"/>
              <a:t>Data Science Project - Lyrics</a:t>
            </a:r>
            <a:endParaRPr lang="de-DE" dirty="0"/>
          </a:p>
        </p:txBody>
      </p:sp>
      <p:sp>
        <p:nvSpPr>
          <p:cNvPr id="7" name="Foliennummernplatzhalter 6"/>
          <p:cNvSpPr>
            <a:spLocks noGrp="1"/>
          </p:cNvSpPr>
          <p:nvPr>
            <p:ph type="sldNum" sz="quarter" idx="12"/>
          </p:nvPr>
        </p:nvSpPr>
        <p:spPr/>
        <p:txBody>
          <a:bodyPr/>
          <a:lstStyle/>
          <a:p>
            <a:fld id="{003A4E8B-9268-4645-BAD5-3D1722F9EBF9}" type="slidenum">
              <a:rPr lang="de-DE" smtClean="0"/>
              <a:t>5</a:t>
            </a:fld>
            <a:endParaRPr lang="de-DE"/>
          </a:p>
        </p:txBody>
      </p:sp>
      <p:sp>
        <p:nvSpPr>
          <p:cNvPr id="13" name="Textfeld 12"/>
          <p:cNvSpPr txBox="1"/>
          <p:nvPr/>
        </p:nvSpPr>
        <p:spPr>
          <a:xfrm>
            <a:off x="971551" y="1125317"/>
            <a:ext cx="1592095" cy="307777"/>
          </a:xfrm>
          <a:prstGeom prst="rect">
            <a:avLst/>
          </a:prstGeom>
          <a:solidFill>
            <a:schemeClr val="bg1">
              <a:lumMod val="75000"/>
            </a:schemeClr>
          </a:solidFill>
        </p:spPr>
        <p:txBody>
          <a:bodyPr wrap="square" rtlCol="0">
            <a:spAutoFit/>
          </a:bodyPr>
          <a:lstStyle/>
          <a:p>
            <a:pPr algn="ctr"/>
            <a:r>
              <a:rPr lang="en-US" sz="1400" dirty="0" smtClean="0"/>
              <a:t>Data Acquisition</a:t>
            </a:r>
            <a:endParaRPr lang="en-US" sz="1400" dirty="0"/>
          </a:p>
        </p:txBody>
      </p:sp>
      <p:sp>
        <p:nvSpPr>
          <p:cNvPr id="23" name="Textfeld 22"/>
          <p:cNvSpPr txBox="1"/>
          <p:nvPr/>
        </p:nvSpPr>
        <p:spPr>
          <a:xfrm>
            <a:off x="2344478" y="698953"/>
            <a:ext cx="1218315" cy="261610"/>
          </a:xfrm>
          <a:prstGeom prst="rect">
            <a:avLst/>
          </a:prstGeom>
          <a:solidFill>
            <a:schemeClr val="bg1">
              <a:lumMod val="95000"/>
            </a:schemeClr>
          </a:solidFill>
        </p:spPr>
        <p:txBody>
          <a:bodyPr wrap="square" rtlCol="0" anchor="ctr">
            <a:spAutoFit/>
          </a:bodyPr>
          <a:lstStyle/>
          <a:p>
            <a:r>
              <a:rPr lang="en-US" sz="1100" dirty="0" smtClean="0"/>
              <a:t>Billboard Charts</a:t>
            </a:r>
            <a:endParaRPr lang="en-US" sz="1100" dirty="0"/>
          </a:p>
        </p:txBody>
      </p:sp>
      <p:sp>
        <p:nvSpPr>
          <p:cNvPr id="27" name="Textfeld 26"/>
          <p:cNvSpPr txBox="1"/>
          <p:nvPr/>
        </p:nvSpPr>
        <p:spPr>
          <a:xfrm>
            <a:off x="2953635" y="994956"/>
            <a:ext cx="1218315" cy="261610"/>
          </a:xfrm>
          <a:prstGeom prst="rect">
            <a:avLst/>
          </a:prstGeom>
          <a:solidFill>
            <a:schemeClr val="bg1">
              <a:lumMod val="95000"/>
            </a:schemeClr>
          </a:solidFill>
        </p:spPr>
        <p:txBody>
          <a:bodyPr wrap="square" rtlCol="0" anchor="ctr">
            <a:spAutoFit/>
          </a:bodyPr>
          <a:lstStyle/>
          <a:p>
            <a:r>
              <a:rPr lang="en-US" sz="1100" dirty="0" smtClean="0"/>
              <a:t>Lyrics</a:t>
            </a:r>
            <a:endParaRPr lang="en-US" sz="1100" dirty="0"/>
          </a:p>
        </p:txBody>
      </p:sp>
      <p:sp>
        <p:nvSpPr>
          <p:cNvPr id="28" name="Textfeld 27"/>
          <p:cNvSpPr txBox="1"/>
          <p:nvPr/>
        </p:nvSpPr>
        <p:spPr>
          <a:xfrm>
            <a:off x="2953635" y="1270308"/>
            <a:ext cx="1218315" cy="261610"/>
          </a:xfrm>
          <a:prstGeom prst="rect">
            <a:avLst/>
          </a:prstGeom>
          <a:solidFill>
            <a:schemeClr val="bg1">
              <a:lumMod val="95000"/>
            </a:schemeClr>
          </a:solidFill>
        </p:spPr>
        <p:txBody>
          <a:bodyPr wrap="square" rtlCol="0" anchor="ctr">
            <a:spAutoFit/>
          </a:bodyPr>
          <a:lstStyle/>
          <a:p>
            <a:r>
              <a:rPr lang="en-US" sz="1100" dirty="0" smtClean="0"/>
              <a:t>Genres</a:t>
            </a:r>
            <a:endParaRPr lang="en-US" sz="1100" dirty="0"/>
          </a:p>
        </p:txBody>
      </p:sp>
      <p:sp>
        <p:nvSpPr>
          <p:cNvPr id="29" name="Textfeld 28"/>
          <p:cNvSpPr txBox="1"/>
          <p:nvPr/>
        </p:nvSpPr>
        <p:spPr>
          <a:xfrm>
            <a:off x="2344477" y="1556990"/>
            <a:ext cx="1218315" cy="261610"/>
          </a:xfrm>
          <a:prstGeom prst="rect">
            <a:avLst/>
          </a:prstGeom>
          <a:solidFill>
            <a:schemeClr val="bg1">
              <a:lumMod val="95000"/>
            </a:schemeClr>
          </a:solidFill>
        </p:spPr>
        <p:txBody>
          <a:bodyPr wrap="square" rtlCol="0" anchor="ctr">
            <a:spAutoFit/>
          </a:bodyPr>
          <a:lstStyle/>
          <a:p>
            <a:r>
              <a:rPr lang="en-US" sz="1100" dirty="0" smtClean="0"/>
              <a:t>Acoustic Features</a:t>
            </a:r>
            <a:endParaRPr lang="en-US" sz="1100" dirty="0"/>
          </a:p>
        </p:txBody>
      </p:sp>
      <p:sp>
        <p:nvSpPr>
          <p:cNvPr id="32" name="Gestreifter Pfeil nach rechts 31"/>
          <p:cNvSpPr/>
          <p:nvPr/>
        </p:nvSpPr>
        <p:spPr>
          <a:xfrm rot="5400000">
            <a:off x="1292617" y="1858390"/>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5" name="Textfeld 34"/>
          <p:cNvSpPr txBox="1"/>
          <p:nvPr/>
        </p:nvSpPr>
        <p:spPr>
          <a:xfrm>
            <a:off x="971551" y="2559110"/>
            <a:ext cx="1592095" cy="307777"/>
          </a:xfrm>
          <a:prstGeom prst="rect">
            <a:avLst/>
          </a:prstGeom>
          <a:solidFill>
            <a:schemeClr val="bg1">
              <a:lumMod val="75000"/>
            </a:schemeClr>
          </a:solidFill>
        </p:spPr>
        <p:txBody>
          <a:bodyPr wrap="square" rtlCol="0">
            <a:spAutoFit/>
          </a:bodyPr>
          <a:lstStyle/>
          <a:p>
            <a:pPr algn="ctr"/>
            <a:r>
              <a:rPr lang="en-US" sz="1400" dirty="0" smtClean="0"/>
              <a:t>Data Cleaning</a:t>
            </a:r>
            <a:endParaRPr lang="en-US" sz="1400" dirty="0"/>
          </a:p>
        </p:txBody>
      </p:sp>
      <p:sp>
        <p:nvSpPr>
          <p:cNvPr id="36" name="Textfeld 35"/>
          <p:cNvSpPr txBox="1"/>
          <p:nvPr/>
        </p:nvSpPr>
        <p:spPr>
          <a:xfrm>
            <a:off x="2620259" y="2277653"/>
            <a:ext cx="1218315" cy="261610"/>
          </a:xfrm>
          <a:prstGeom prst="rect">
            <a:avLst/>
          </a:prstGeom>
          <a:solidFill>
            <a:schemeClr val="bg1">
              <a:lumMod val="95000"/>
            </a:schemeClr>
          </a:solidFill>
        </p:spPr>
        <p:txBody>
          <a:bodyPr wrap="square" rtlCol="0" anchor="ctr">
            <a:spAutoFit/>
          </a:bodyPr>
          <a:lstStyle/>
          <a:p>
            <a:r>
              <a:rPr lang="en-US" sz="1100" dirty="0" smtClean="0"/>
              <a:t>Lyrics Translation</a:t>
            </a:r>
            <a:endParaRPr lang="en-US" sz="1100" dirty="0"/>
          </a:p>
        </p:txBody>
      </p:sp>
      <p:sp>
        <p:nvSpPr>
          <p:cNvPr id="37" name="Textfeld 36"/>
          <p:cNvSpPr txBox="1"/>
          <p:nvPr/>
        </p:nvSpPr>
        <p:spPr>
          <a:xfrm>
            <a:off x="2867910" y="2582193"/>
            <a:ext cx="1218315" cy="261610"/>
          </a:xfrm>
          <a:prstGeom prst="rect">
            <a:avLst/>
          </a:prstGeom>
          <a:solidFill>
            <a:schemeClr val="bg1">
              <a:lumMod val="95000"/>
            </a:schemeClr>
          </a:solidFill>
        </p:spPr>
        <p:txBody>
          <a:bodyPr wrap="square" rtlCol="0" anchor="ctr">
            <a:spAutoFit/>
          </a:bodyPr>
          <a:lstStyle/>
          <a:p>
            <a:r>
              <a:rPr lang="en-US" sz="1100" dirty="0" smtClean="0"/>
              <a:t>Rm. Nonsense</a:t>
            </a:r>
            <a:endParaRPr lang="en-US" sz="1100" dirty="0"/>
          </a:p>
        </p:txBody>
      </p:sp>
      <p:sp>
        <p:nvSpPr>
          <p:cNvPr id="38" name="Textfeld 37"/>
          <p:cNvSpPr txBox="1"/>
          <p:nvPr/>
        </p:nvSpPr>
        <p:spPr>
          <a:xfrm>
            <a:off x="2620260" y="2882831"/>
            <a:ext cx="1218315" cy="261610"/>
          </a:xfrm>
          <a:prstGeom prst="rect">
            <a:avLst/>
          </a:prstGeom>
          <a:solidFill>
            <a:schemeClr val="bg1">
              <a:lumMod val="95000"/>
            </a:schemeClr>
          </a:solidFill>
        </p:spPr>
        <p:txBody>
          <a:bodyPr wrap="square" rtlCol="0" anchor="ctr">
            <a:spAutoFit/>
          </a:bodyPr>
          <a:lstStyle/>
          <a:p>
            <a:r>
              <a:rPr lang="en-US" sz="1100" dirty="0" smtClean="0"/>
              <a:t>…</a:t>
            </a:r>
            <a:endParaRPr lang="en-US" sz="1100" dirty="0"/>
          </a:p>
        </p:txBody>
      </p:sp>
      <p:sp>
        <p:nvSpPr>
          <p:cNvPr id="40" name="Gestreifter Pfeil nach rechts 39"/>
          <p:cNvSpPr/>
          <p:nvPr/>
        </p:nvSpPr>
        <p:spPr>
          <a:xfrm rot="5400000">
            <a:off x="1292617" y="3310872"/>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21" name="Textfeld 20"/>
          <p:cNvSpPr txBox="1"/>
          <p:nvPr/>
        </p:nvSpPr>
        <p:spPr>
          <a:xfrm>
            <a:off x="971551" y="4035124"/>
            <a:ext cx="1592095" cy="307777"/>
          </a:xfrm>
          <a:prstGeom prst="rect">
            <a:avLst/>
          </a:prstGeom>
          <a:solidFill>
            <a:schemeClr val="bg1">
              <a:lumMod val="65000"/>
            </a:schemeClr>
          </a:solidFill>
        </p:spPr>
        <p:txBody>
          <a:bodyPr wrap="square" rtlCol="0">
            <a:spAutoFit/>
          </a:bodyPr>
          <a:lstStyle/>
          <a:p>
            <a:pPr algn="ctr"/>
            <a:r>
              <a:rPr lang="en-US" sz="1400" b="1" dirty="0" smtClean="0"/>
              <a:t>Data Processing</a:t>
            </a:r>
            <a:endParaRPr lang="en-US" sz="1400" b="1" dirty="0"/>
          </a:p>
        </p:txBody>
      </p:sp>
      <p:sp>
        <p:nvSpPr>
          <p:cNvPr id="22" name="Textfeld 21"/>
          <p:cNvSpPr txBox="1"/>
          <p:nvPr/>
        </p:nvSpPr>
        <p:spPr>
          <a:xfrm>
            <a:off x="2287328" y="3284910"/>
            <a:ext cx="1218315" cy="261610"/>
          </a:xfrm>
          <a:prstGeom prst="rect">
            <a:avLst/>
          </a:prstGeom>
          <a:solidFill>
            <a:schemeClr val="bg1">
              <a:lumMod val="85000"/>
            </a:schemeClr>
          </a:solidFill>
        </p:spPr>
        <p:txBody>
          <a:bodyPr wrap="square" rtlCol="0" anchor="ctr">
            <a:spAutoFit/>
          </a:bodyPr>
          <a:lstStyle/>
          <a:p>
            <a:r>
              <a:rPr lang="en-US" sz="1100" b="1" dirty="0" smtClean="0"/>
              <a:t>Song Complexity</a:t>
            </a:r>
            <a:endParaRPr lang="en-US" sz="1100" b="1" dirty="0"/>
          </a:p>
        </p:txBody>
      </p:sp>
      <p:sp>
        <p:nvSpPr>
          <p:cNvPr id="24" name="Textfeld 23"/>
          <p:cNvSpPr txBox="1"/>
          <p:nvPr/>
        </p:nvSpPr>
        <p:spPr>
          <a:xfrm>
            <a:off x="2896485" y="3580913"/>
            <a:ext cx="1218315" cy="261610"/>
          </a:xfrm>
          <a:prstGeom prst="rect">
            <a:avLst/>
          </a:prstGeom>
          <a:solidFill>
            <a:schemeClr val="bg1">
              <a:lumMod val="85000"/>
            </a:schemeClr>
          </a:solidFill>
        </p:spPr>
        <p:txBody>
          <a:bodyPr wrap="square" rtlCol="0" anchor="ctr">
            <a:spAutoFit/>
          </a:bodyPr>
          <a:lstStyle/>
          <a:p>
            <a:r>
              <a:rPr lang="en-US" sz="1100" b="1" dirty="0" smtClean="0"/>
              <a:t>Topic Modeling</a:t>
            </a:r>
            <a:endParaRPr lang="en-US" sz="1100" b="1" dirty="0"/>
          </a:p>
        </p:txBody>
      </p:sp>
      <p:sp>
        <p:nvSpPr>
          <p:cNvPr id="25" name="Textfeld 24"/>
          <p:cNvSpPr txBox="1"/>
          <p:nvPr/>
        </p:nvSpPr>
        <p:spPr>
          <a:xfrm>
            <a:off x="2896485" y="4465865"/>
            <a:ext cx="1218315" cy="261610"/>
          </a:xfrm>
          <a:prstGeom prst="rect">
            <a:avLst/>
          </a:prstGeom>
          <a:solidFill>
            <a:schemeClr val="bg1">
              <a:lumMod val="95000"/>
            </a:schemeClr>
          </a:solidFill>
        </p:spPr>
        <p:txBody>
          <a:bodyPr wrap="square" rtlCol="0" anchor="ctr">
            <a:spAutoFit/>
          </a:bodyPr>
          <a:lstStyle/>
          <a:p>
            <a:r>
              <a:rPr lang="en-US" sz="1100" dirty="0" smtClean="0"/>
              <a:t>Pronoun Analysis</a:t>
            </a:r>
            <a:endParaRPr lang="en-US" sz="1100" dirty="0"/>
          </a:p>
        </p:txBody>
      </p:sp>
      <p:sp>
        <p:nvSpPr>
          <p:cNvPr id="26" name="Textfeld 25"/>
          <p:cNvSpPr txBox="1"/>
          <p:nvPr/>
        </p:nvSpPr>
        <p:spPr>
          <a:xfrm>
            <a:off x="2344477" y="4762072"/>
            <a:ext cx="1218315" cy="261610"/>
          </a:xfrm>
          <a:prstGeom prst="rect">
            <a:avLst/>
          </a:prstGeom>
          <a:solidFill>
            <a:schemeClr val="bg1">
              <a:lumMod val="95000"/>
            </a:schemeClr>
          </a:solidFill>
        </p:spPr>
        <p:txBody>
          <a:bodyPr wrap="square" rtlCol="0" anchor="ctr">
            <a:spAutoFit/>
          </a:bodyPr>
          <a:lstStyle/>
          <a:p>
            <a:r>
              <a:rPr lang="en-US" sz="1100" dirty="0" smtClean="0"/>
              <a:t>Quiz</a:t>
            </a:r>
            <a:endParaRPr lang="en-US" sz="1100" dirty="0"/>
          </a:p>
        </p:txBody>
      </p:sp>
      <p:sp>
        <p:nvSpPr>
          <p:cNvPr id="30" name="Gestreifter Pfeil nach rechts 29"/>
          <p:cNvSpPr/>
          <p:nvPr/>
        </p:nvSpPr>
        <p:spPr>
          <a:xfrm rot="5400000">
            <a:off x="1205772" y="4855042"/>
            <a:ext cx="112365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1" name="Textfeld 30"/>
          <p:cNvSpPr txBox="1"/>
          <p:nvPr/>
        </p:nvSpPr>
        <p:spPr>
          <a:xfrm>
            <a:off x="971551" y="5628657"/>
            <a:ext cx="1592096" cy="307777"/>
          </a:xfrm>
          <a:prstGeom prst="rect">
            <a:avLst/>
          </a:prstGeom>
          <a:solidFill>
            <a:schemeClr val="bg1">
              <a:lumMod val="75000"/>
            </a:schemeClr>
          </a:solidFill>
        </p:spPr>
        <p:txBody>
          <a:bodyPr wrap="square" rtlCol="0">
            <a:spAutoFit/>
          </a:bodyPr>
          <a:lstStyle/>
          <a:p>
            <a:pPr algn="ctr"/>
            <a:r>
              <a:rPr lang="en-US" sz="1400" dirty="0" smtClean="0"/>
              <a:t>Data Visualization</a:t>
            </a:r>
            <a:endParaRPr lang="en-US" sz="1400" dirty="0"/>
          </a:p>
        </p:txBody>
      </p:sp>
      <p:sp>
        <p:nvSpPr>
          <p:cNvPr id="43" name="Textfeld 42"/>
          <p:cNvSpPr txBox="1"/>
          <p:nvPr/>
        </p:nvSpPr>
        <p:spPr>
          <a:xfrm>
            <a:off x="3115560" y="3867595"/>
            <a:ext cx="1475490" cy="261610"/>
          </a:xfrm>
          <a:prstGeom prst="rect">
            <a:avLst/>
          </a:prstGeom>
          <a:solidFill>
            <a:schemeClr val="bg1">
              <a:lumMod val="85000"/>
            </a:schemeClr>
          </a:solidFill>
        </p:spPr>
        <p:txBody>
          <a:bodyPr wrap="square" rtlCol="0" anchor="ctr">
            <a:spAutoFit/>
          </a:bodyPr>
          <a:lstStyle/>
          <a:p>
            <a:r>
              <a:rPr lang="en-US" sz="1100" b="1" dirty="0" smtClean="0"/>
              <a:t>Recommendations</a:t>
            </a:r>
            <a:endParaRPr lang="en-US" sz="1100" b="1" dirty="0"/>
          </a:p>
        </p:txBody>
      </p:sp>
      <p:sp>
        <p:nvSpPr>
          <p:cNvPr id="44" name="Textfeld 43"/>
          <p:cNvSpPr txBox="1"/>
          <p:nvPr/>
        </p:nvSpPr>
        <p:spPr>
          <a:xfrm>
            <a:off x="3115560" y="4162870"/>
            <a:ext cx="1475490" cy="261610"/>
          </a:xfrm>
          <a:prstGeom prst="rect">
            <a:avLst/>
          </a:prstGeom>
          <a:solidFill>
            <a:schemeClr val="bg1">
              <a:lumMod val="95000"/>
            </a:schemeClr>
          </a:solidFill>
        </p:spPr>
        <p:txBody>
          <a:bodyPr wrap="square" rtlCol="0" anchor="ctr">
            <a:spAutoFit/>
          </a:bodyPr>
          <a:lstStyle/>
          <a:p>
            <a:r>
              <a:rPr lang="en-US" sz="1100" dirty="0" smtClean="0"/>
              <a:t>Sentiment Analysis</a:t>
            </a:r>
            <a:endParaRPr lang="en-US" sz="1100" dirty="0"/>
          </a:p>
        </p:txBody>
      </p:sp>
      <p:sp>
        <p:nvSpPr>
          <p:cNvPr id="9" name="Rechteck 8"/>
          <p:cNvSpPr/>
          <p:nvPr/>
        </p:nvSpPr>
        <p:spPr>
          <a:xfrm>
            <a:off x="333911" y="1195606"/>
            <a:ext cx="189683" cy="467796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400" b="1" dirty="0" err="1" smtClean="0">
                <a:solidFill>
                  <a:schemeClr val="tx1"/>
                </a:solidFill>
              </a:rPr>
              <a:t>Weekly</a:t>
            </a:r>
            <a:r>
              <a:rPr lang="de-DE" sz="1400" b="1" dirty="0" smtClean="0">
                <a:solidFill>
                  <a:schemeClr val="tx1"/>
                </a:solidFill>
              </a:rPr>
              <a:t> </a:t>
            </a:r>
            <a:r>
              <a:rPr lang="de-DE" sz="1400" b="1" dirty="0" err="1" smtClean="0">
                <a:solidFill>
                  <a:schemeClr val="tx1"/>
                </a:solidFill>
              </a:rPr>
              <a:t>Updating</a:t>
            </a:r>
            <a:endParaRPr lang="de-DE" sz="1400" b="1" dirty="0">
              <a:solidFill>
                <a:schemeClr val="tx1"/>
              </a:solidFill>
            </a:endParaRPr>
          </a:p>
        </p:txBody>
      </p:sp>
      <p:sp>
        <p:nvSpPr>
          <p:cNvPr id="46" name="Rechteck 45"/>
          <p:cNvSpPr/>
          <p:nvPr/>
        </p:nvSpPr>
        <p:spPr>
          <a:xfrm flipH="1">
            <a:off x="403754" y="5691524"/>
            <a:ext cx="470637" cy="18204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a:off x="403754" y="1112274"/>
            <a:ext cx="470637" cy="333862"/>
          </a:xfrm>
          <a:prstGeom prst="rightArrow">
            <a:avLst>
              <a:gd name="adj1" fmla="val 50000"/>
              <a:gd name="adj2" fmla="val 6825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2972683" y="390525"/>
            <a:ext cx="1914526" cy="253916"/>
          </a:xfrm>
          <a:prstGeom prst="rect">
            <a:avLst/>
          </a:prstGeom>
          <a:noFill/>
        </p:spPr>
        <p:txBody>
          <a:bodyPr wrap="square" rtlCol="0" anchor="ctr">
            <a:spAutoFit/>
          </a:bodyPr>
          <a:lstStyle/>
          <a:p>
            <a:pPr algn="r"/>
            <a:r>
              <a:rPr lang="de-DE" sz="1050" b="1" dirty="0" smtClean="0">
                <a:solidFill>
                  <a:schemeClr val="bg1"/>
                </a:solidFill>
              </a:rPr>
              <a:t>R-Studio Instance on BW-Cloud</a:t>
            </a:r>
            <a:endParaRPr lang="de-DE" sz="1050" b="1" dirty="0">
              <a:solidFill>
                <a:schemeClr val="bg1"/>
              </a:solidFill>
            </a:endParaRPr>
          </a:p>
        </p:txBody>
      </p:sp>
      <p:sp>
        <p:nvSpPr>
          <p:cNvPr id="51" name="Textfeld 50"/>
          <p:cNvSpPr txBox="1"/>
          <p:nvPr/>
        </p:nvSpPr>
        <p:spPr>
          <a:xfrm>
            <a:off x="2943225" y="5310536"/>
            <a:ext cx="1943984" cy="253916"/>
          </a:xfrm>
          <a:prstGeom prst="rect">
            <a:avLst/>
          </a:prstGeom>
          <a:noFill/>
        </p:spPr>
        <p:txBody>
          <a:bodyPr wrap="square" rtlCol="0">
            <a:spAutoFit/>
          </a:bodyPr>
          <a:lstStyle/>
          <a:p>
            <a:pPr algn="r"/>
            <a:r>
              <a:rPr lang="de-DE" sz="1050" b="1" dirty="0" smtClean="0">
                <a:solidFill>
                  <a:schemeClr val="bg1"/>
                </a:solidFill>
              </a:rPr>
              <a:t>R-</a:t>
            </a:r>
            <a:r>
              <a:rPr lang="de-DE" sz="1050" b="1" dirty="0" err="1" smtClean="0">
                <a:solidFill>
                  <a:schemeClr val="bg1"/>
                </a:solidFill>
              </a:rPr>
              <a:t>Shiny</a:t>
            </a:r>
            <a:r>
              <a:rPr lang="de-DE" sz="1050" b="1" dirty="0" smtClean="0">
                <a:solidFill>
                  <a:schemeClr val="bg1"/>
                </a:solidFill>
              </a:rPr>
              <a:t> Server on BW-Cloud</a:t>
            </a:r>
            <a:endParaRPr lang="de-DE" sz="1050" b="1" dirty="0">
              <a:solidFill>
                <a:schemeClr val="bg1"/>
              </a:solidFill>
            </a:endParaRPr>
          </a:p>
        </p:txBody>
      </p:sp>
      <p:sp>
        <p:nvSpPr>
          <p:cNvPr id="52" name="Inhaltsplatzhalter 2"/>
          <p:cNvSpPr>
            <a:spLocks noGrp="1"/>
          </p:cNvSpPr>
          <p:nvPr>
            <p:ph sz="half" idx="1"/>
          </p:nvPr>
        </p:nvSpPr>
        <p:spPr>
          <a:xfrm>
            <a:off x="5155612" y="1256566"/>
            <a:ext cx="6198188" cy="4977933"/>
          </a:xfrm>
          <a:solidFill>
            <a:schemeClr val="bg1">
              <a:lumMod val="95000"/>
            </a:schemeClr>
          </a:solidFill>
        </p:spPr>
        <p:txBody>
          <a:bodyPr>
            <a:normAutofit/>
          </a:bodyPr>
          <a:lstStyle/>
          <a:p>
            <a:pPr marL="0" indent="0" algn="just">
              <a:lnSpc>
                <a:spcPct val="100000"/>
              </a:lnSpc>
              <a:spcBef>
                <a:spcPts val="0"/>
              </a:spcBef>
              <a:buNone/>
            </a:pPr>
            <a:r>
              <a:rPr lang="de-DE" sz="2000" b="1" dirty="0" smtClean="0">
                <a:solidFill>
                  <a:prstClr val="black"/>
                </a:solidFill>
              </a:rPr>
              <a:t>Song </a:t>
            </a:r>
            <a:r>
              <a:rPr lang="de-DE" sz="2000" b="1" dirty="0" err="1" smtClean="0">
                <a:solidFill>
                  <a:prstClr val="black"/>
                </a:solidFill>
              </a:rPr>
              <a:t>Complexity</a:t>
            </a:r>
            <a:endParaRPr lang="de-DE" sz="2000" b="1" dirty="0">
              <a:solidFill>
                <a:prstClr val="black"/>
              </a:solidFill>
            </a:endParaRPr>
          </a:p>
          <a:p>
            <a:pPr marL="0" lvl="0" indent="0" algn="just">
              <a:lnSpc>
                <a:spcPct val="100000"/>
              </a:lnSpc>
              <a:spcBef>
                <a:spcPts val="0"/>
              </a:spcBef>
              <a:buNone/>
            </a:pPr>
            <a:r>
              <a:rPr lang="en-US" sz="1600" dirty="0" err="1" smtClean="0">
                <a:solidFill>
                  <a:prstClr val="black"/>
                </a:solidFill>
              </a:rPr>
              <a:t>tba</a:t>
            </a:r>
            <a:endParaRPr lang="en-US" sz="1600" dirty="0">
              <a:solidFill>
                <a:prstClr val="black"/>
              </a:solidFill>
            </a:endParaRPr>
          </a:p>
          <a:p>
            <a:pPr marL="0" indent="0" algn="just">
              <a:lnSpc>
                <a:spcPct val="100000"/>
              </a:lnSpc>
              <a:spcBef>
                <a:spcPts val="0"/>
              </a:spcBef>
              <a:buNone/>
            </a:pPr>
            <a:r>
              <a:rPr lang="de-DE" sz="2000" b="1" dirty="0" smtClean="0">
                <a:solidFill>
                  <a:prstClr val="black"/>
                </a:solidFill>
              </a:rPr>
              <a:t>Topic Modeling</a:t>
            </a:r>
            <a:endParaRPr lang="de-DE" sz="2000" b="1" dirty="0">
              <a:solidFill>
                <a:prstClr val="black"/>
              </a:solidFill>
            </a:endParaRPr>
          </a:p>
          <a:p>
            <a:pPr marL="0" lvl="0" indent="0" algn="just">
              <a:lnSpc>
                <a:spcPct val="100000"/>
              </a:lnSpc>
              <a:spcBef>
                <a:spcPts val="0"/>
              </a:spcBef>
              <a:buNone/>
            </a:pPr>
            <a:r>
              <a:rPr lang="en-US" sz="1600" dirty="0" err="1" smtClean="0">
                <a:solidFill>
                  <a:prstClr val="black"/>
                </a:solidFill>
              </a:rPr>
              <a:t>tba</a:t>
            </a:r>
            <a:endParaRPr lang="en-US" sz="1600" dirty="0">
              <a:solidFill>
                <a:prstClr val="black"/>
              </a:solidFill>
            </a:endParaRPr>
          </a:p>
          <a:p>
            <a:pPr marL="0" indent="0" algn="just">
              <a:lnSpc>
                <a:spcPct val="100000"/>
              </a:lnSpc>
              <a:spcBef>
                <a:spcPts val="0"/>
              </a:spcBef>
              <a:buNone/>
            </a:pPr>
            <a:r>
              <a:rPr lang="de-DE" sz="2000" b="1" dirty="0" err="1" smtClean="0">
                <a:solidFill>
                  <a:prstClr val="black"/>
                </a:solidFill>
              </a:rPr>
              <a:t>Recommendations</a:t>
            </a:r>
            <a:endParaRPr lang="de-DE" sz="2000" b="1" dirty="0">
              <a:solidFill>
                <a:prstClr val="black"/>
              </a:solidFill>
            </a:endParaRPr>
          </a:p>
          <a:p>
            <a:pPr marL="0" lvl="0" indent="0" algn="just">
              <a:lnSpc>
                <a:spcPct val="100000"/>
              </a:lnSpc>
              <a:spcBef>
                <a:spcPts val="0"/>
              </a:spcBef>
              <a:buNone/>
            </a:pPr>
            <a:r>
              <a:rPr lang="en-US" sz="1600" dirty="0" err="1" smtClean="0">
                <a:solidFill>
                  <a:prstClr val="black"/>
                </a:solidFill>
              </a:rPr>
              <a:t>tba</a:t>
            </a:r>
            <a:endParaRPr lang="en-US" sz="1600" dirty="0" smtClean="0">
              <a:solidFill>
                <a:prstClr val="black"/>
              </a:solidFill>
            </a:endParaRPr>
          </a:p>
          <a:p>
            <a:pPr marL="0" lvl="0" indent="0" algn="just">
              <a:lnSpc>
                <a:spcPct val="100000"/>
              </a:lnSpc>
              <a:spcBef>
                <a:spcPts val="0"/>
              </a:spcBef>
              <a:buNone/>
            </a:pPr>
            <a:r>
              <a:rPr lang="de-DE" sz="1600" b="1" dirty="0" smtClean="0">
                <a:solidFill>
                  <a:prstClr val="black"/>
                </a:solidFill>
              </a:rPr>
              <a:t/>
            </a:r>
            <a:br>
              <a:rPr lang="de-DE" sz="1600" b="1" dirty="0" smtClean="0">
                <a:solidFill>
                  <a:prstClr val="black"/>
                </a:solidFill>
              </a:rPr>
            </a:br>
            <a:endParaRPr lang="de-DE" sz="1600" dirty="0"/>
          </a:p>
        </p:txBody>
      </p:sp>
      <p:pic>
        <p:nvPicPr>
          <p:cNvPr id="53" name="Grafik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0842" y="462141"/>
            <a:ext cx="2432957" cy="624980"/>
          </a:xfrm>
          <a:prstGeom prst="rect">
            <a:avLst/>
          </a:prstGeom>
        </p:spPr>
      </p:pic>
      <p:sp>
        <p:nvSpPr>
          <p:cNvPr id="2" name="Textfeld 1"/>
          <p:cNvSpPr txBox="1"/>
          <p:nvPr/>
        </p:nvSpPr>
        <p:spPr>
          <a:xfrm>
            <a:off x="5155612" y="462141"/>
            <a:ext cx="3765230" cy="584775"/>
          </a:xfrm>
          <a:prstGeom prst="rect">
            <a:avLst/>
          </a:prstGeom>
          <a:noFill/>
        </p:spPr>
        <p:txBody>
          <a:bodyPr wrap="square" rtlCol="0">
            <a:spAutoFit/>
          </a:bodyPr>
          <a:lstStyle/>
          <a:p>
            <a:r>
              <a:rPr lang="de-DE" sz="3200" b="1" dirty="0" smtClean="0"/>
              <a:t>Data Processing</a:t>
            </a:r>
            <a:endParaRPr lang="de-DE" sz="3200" b="1" dirty="0"/>
          </a:p>
        </p:txBody>
      </p:sp>
    </p:spTree>
    <p:extLst>
      <p:ext uri="{BB962C8B-B14F-4D97-AF65-F5344CB8AC3E}">
        <p14:creationId xmlns:p14="http://schemas.microsoft.com/office/powerpoint/2010/main" val="164515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bgerundetes Rechteck 48"/>
          <p:cNvSpPr/>
          <p:nvPr/>
        </p:nvSpPr>
        <p:spPr>
          <a:xfrm>
            <a:off x="413279" y="5297442"/>
            <a:ext cx="4501621" cy="937057"/>
          </a:xfrm>
          <a:prstGeom prst="roundRect">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s Rechteck 10"/>
          <p:cNvSpPr/>
          <p:nvPr/>
        </p:nvSpPr>
        <p:spPr>
          <a:xfrm>
            <a:off x="403754" y="400050"/>
            <a:ext cx="4501621" cy="4705349"/>
          </a:xfrm>
          <a:prstGeom prst="roundRect">
            <a:avLst>
              <a:gd name="adj" fmla="val 3086"/>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Datumsplatzhalter 4"/>
          <p:cNvSpPr>
            <a:spLocks noGrp="1"/>
          </p:cNvSpPr>
          <p:nvPr>
            <p:ph type="dt" sz="half" idx="10"/>
          </p:nvPr>
        </p:nvSpPr>
        <p:spPr/>
        <p:txBody>
          <a:bodyPr/>
          <a:lstStyle/>
          <a:p>
            <a:r>
              <a:rPr lang="de-DE" smtClean="0"/>
              <a:t>21 December 2021</a:t>
            </a:r>
            <a:endParaRPr lang="de-DE" dirty="0"/>
          </a:p>
        </p:txBody>
      </p:sp>
      <p:sp>
        <p:nvSpPr>
          <p:cNvPr id="6" name="Fußzeilenplatzhalter 5"/>
          <p:cNvSpPr>
            <a:spLocks noGrp="1"/>
          </p:cNvSpPr>
          <p:nvPr>
            <p:ph type="ftr" sz="quarter" idx="11"/>
          </p:nvPr>
        </p:nvSpPr>
        <p:spPr/>
        <p:txBody>
          <a:bodyPr/>
          <a:lstStyle/>
          <a:p>
            <a:r>
              <a:rPr lang="de-DE" smtClean="0"/>
              <a:t>Data Science Project - Lyrics</a:t>
            </a:r>
            <a:endParaRPr lang="de-DE" dirty="0"/>
          </a:p>
        </p:txBody>
      </p:sp>
      <p:sp>
        <p:nvSpPr>
          <p:cNvPr id="7" name="Foliennummernplatzhalter 6"/>
          <p:cNvSpPr>
            <a:spLocks noGrp="1"/>
          </p:cNvSpPr>
          <p:nvPr>
            <p:ph type="sldNum" sz="quarter" idx="12"/>
          </p:nvPr>
        </p:nvSpPr>
        <p:spPr/>
        <p:txBody>
          <a:bodyPr/>
          <a:lstStyle/>
          <a:p>
            <a:fld id="{003A4E8B-9268-4645-BAD5-3D1722F9EBF9}" type="slidenum">
              <a:rPr lang="de-DE" smtClean="0"/>
              <a:t>6</a:t>
            </a:fld>
            <a:endParaRPr lang="de-DE"/>
          </a:p>
        </p:txBody>
      </p:sp>
      <p:sp>
        <p:nvSpPr>
          <p:cNvPr id="13" name="Textfeld 12"/>
          <p:cNvSpPr txBox="1"/>
          <p:nvPr/>
        </p:nvSpPr>
        <p:spPr>
          <a:xfrm>
            <a:off x="971551" y="1125317"/>
            <a:ext cx="1592095" cy="307777"/>
          </a:xfrm>
          <a:prstGeom prst="rect">
            <a:avLst/>
          </a:prstGeom>
          <a:solidFill>
            <a:schemeClr val="bg1">
              <a:lumMod val="75000"/>
            </a:schemeClr>
          </a:solidFill>
        </p:spPr>
        <p:txBody>
          <a:bodyPr wrap="square" rtlCol="0">
            <a:spAutoFit/>
          </a:bodyPr>
          <a:lstStyle/>
          <a:p>
            <a:pPr algn="ctr"/>
            <a:r>
              <a:rPr lang="en-US" sz="1400" dirty="0" smtClean="0"/>
              <a:t>Data Acquisition</a:t>
            </a:r>
            <a:endParaRPr lang="en-US" sz="1400" dirty="0"/>
          </a:p>
        </p:txBody>
      </p:sp>
      <p:sp>
        <p:nvSpPr>
          <p:cNvPr id="23" name="Textfeld 22"/>
          <p:cNvSpPr txBox="1"/>
          <p:nvPr/>
        </p:nvSpPr>
        <p:spPr>
          <a:xfrm>
            <a:off x="2344478" y="698953"/>
            <a:ext cx="1218315" cy="261610"/>
          </a:xfrm>
          <a:prstGeom prst="rect">
            <a:avLst/>
          </a:prstGeom>
          <a:solidFill>
            <a:schemeClr val="bg1">
              <a:lumMod val="95000"/>
            </a:schemeClr>
          </a:solidFill>
        </p:spPr>
        <p:txBody>
          <a:bodyPr wrap="square" rtlCol="0" anchor="ctr">
            <a:spAutoFit/>
          </a:bodyPr>
          <a:lstStyle/>
          <a:p>
            <a:r>
              <a:rPr lang="en-US" sz="1100" dirty="0" smtClean="0"/>
              <a:t>Billboard Charts</a:t>
            </a:r>
            <a:endParaRPr lang="en-US" sz="1100" dirty="0"/>
          </a:p>
        </p:txBody>
      </p:sp>
      <p:sp>
        <p:nvSpPr>
          <p:cNvPr id="27" name="Textfeld 26"/>
          <p:cNvSpPr txBox="1"/>
          <p:nvPr/>
        </p:nvSpPr>
        <p:spPr>
          <a:xfrm>
            <a:off x="2953635" y="994956"/>
            <a:ext cx="1218315" cy="261610"/>
          </a:xfrm>
          <a:prstGeom prst="rect">
            <a:avLst/>
          </a:prstGeom>
          <a:solidFill>
            <a:schemeClr val="bg1">
              <a:lumMod val="95000"/>
            </a:schemeClr>
          </a:solidFill>
        </p:spPr>
        <p:txBody>
          <a:bodyPr wrap="square" rtlCol="0" anchor="ctr">
            <a:spAutoFit/>
          </a:bodyPr>
          <a:lstStyle/>
          <a:p>
            <a:r>
              <a:rPr lang="en-US" sz="1100" dirty="0" smtClean="0"/>
              <a:t>Lyrics</a:t>
            </a:r>
            <a:endParaRPr lang="en-US" sz="1100" dirty="0"/>
          </a:p>
        </p:txBody>
      </p:sp>
      <p:sp>
        <p:nvSpPr>
          <p:cNvPr id="28" name="Textfeld 27"/>
          <p:cNvSpPr txBox="1"/>
          <p:nvPr/>
        </p:nvSpPr>
        <p:spPr>
          <a:xfrm>
            <a:off x="2953635" y="1270308"/>
            <a:ext cx="1218315" cy="261610"/>
          </a:xfrm>
          <a:prstGeom prst="rect">
            <a:avLst/>
          </a:prstGeom>
          <a:solidFill>
            <a:schemeClr val="bg1">
              <a:lumMod val="95000"/>
            </a:schemeClr>
          </a:solidFill>
        </p:spPr>
        <p:txBody>
          <a:bodyPr wrap="square" rtlCol="0" anchor="ctr">
            <a:spAutoFit/>
          </a:bodyPr>
          <a:lstStyle/>
          <a:p>
            <a:r>
              <a:rPr lang="en-US" sz="1100" dirty="0" smtClean="0"/>
              <a:t>Genres</a:t>
            </a:r>
            <a:endParaRPr lang="en-US" sz="1100" dirty="0"/>
          </a:p>
        </p:txBody>
      </p:sp>
      <p:sp>
        <p:nvSpPr>
          <p:cNvPr id="29" name="Textfeld 28"/>
          <p:cNvSpPr txBox="1"/>
          <p:nvPr/>
        </p:nvSpPr>
        <p:spPr>
          <a:xfrm>
            <a:off x="2344477" y="1556990"/>
            <a:ext cx="1218315" cy="261610"/>
          </a:xfrm>
          <a:prstGeom prst="rect">
            <a:avLst/>
          </a:prstGeom>
          <a:solidFill>
            <a:schemeClr val="bg1">
              <a:lumMod val="95000"/>
            </a:schemeClr>
          </a:solidFill>
        </p:spPr>
        <p:txBody>
          <a:bodyPr wrap="square" rtlCol="0" anchor="ctr">
            <a:spAutoFit/>
          </a:bodyPr>
          <a:lstStyle/>
          <a:p>
            <a:r>
              <a:rPr lang="en-US" sz="1100" dirty="0" smtClean="0"/>
              <a:t>Acoustic Features</a:t>
            </a:r>
            <a:endParaRPr lang="en-US" sz="1100" dirty="0"/>
          </a:p>
        </p:txBody>
      </p:sp>
      <p:sp>
        <p:nvSpPr>
          <p:cNvPr id="32" name="Gestreifter Pfeil nach rechts 31"/>
          <p:cNvSpPr/>
          <p:nvPr/>
        </p:nvSpPr>
        <p:spPr>
          <a:xfrm rot="5400000">
            <a:off x="1292617" y="1858390"/>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5" name="Textfeld 34"/>
          <p:cNvSpPr txBox="1"/>
          <p:nvPr/>
        </p:nvSpPr>
        <p:spPr>
          <a:xfrm>
            <a:off x="971551" y="2559110"/>
            <a:ext cx="1592095" cy="307777"/>
          </a:xfrm>
          <a:prstGeom prst="rect">
            <a:avLst/>
          </a:prstGeom>
          <a:solidFill>
            <a:schemeClr val="bg1">
              <a:lumMod val="75000"/>
            </a:schemeClr>
          </a:solidFill>
        </p:spPr>
        <p:txBody>
          <a:bodyPr wrap="square" rtlCol="0">
            <a:spAutoFit/>
          </a:bodyPr>
          <a:lstStyle/>
          <a:p>
            <a:pPr algn="ctr"/>
            <a:r>
              <a:rPr lang="en-US" sz="1400" dirty="0" smtClean="0"/>
              <a:t>Data Cleaning</a:t>
            </a:r>
            <a:endParaRPr lang="en-US" sz="1400" dirty="0"/>
          </a:p>
        </p:txBody>
      </p:sp>
      <p:sp>
        <p:nvSpPr>
          <p:cNvPr id="36" name="Textfeld 35"/>
          <p:cNvSpPr txBox="1"/>
          <p:nvPr/>
        </p:nvSpPr>
        <p:spPr>
          <a:xfrm>
            <a:off x="2620259" y="2277653"/>
            <a:ext cx="1218315" cy="261610"/>
          </a:xfrm>
          <a:prstGeom prst="rect">
            <a:avLst/>
          </a:prstGeom>
          <a:solidFill>
            <a:schemeClr val="bg1">
              <a:lumMod val="95000"/>
            </a:schemeClr>
          </a:solidFill>
        </p:spPr>
        <p:txBody>
          <a:bodyPr wrap="square" rtlCol="0" anchor="ctr">
            <a:spAutoFit/>
          </a:bodyPr>
          <a:lstStyle/>
          <a:p>
            <a:r>
              <a:rPr lang="en-US" sz="1100" dirty="0" smtClean="0"/>
              <a:t>Lyrics Translation</a:t>
            </a:r>
            <a:endParaRPr lang="en-US" sz="1100" dirty="0"/>
          </a:p>
        </p:txBody>
      </p:sp>
      <p:sp>
        <p:nvSpPr>
          <p:cNvPr id="37" name="Textfeld 36"/>
          <p:cNvSpPr txBox="1"/>
          <p:nvPr/>
        </p:nvSpPr>
        <p:spPr>
          <a:xfrm>
            <a:off x="2867910" y="2582193"/>
            <a:ext cx="1218315" cy="261610"/>
          </a:xfrm>
          <a:prstGeom prst="rect">
            <a:avLst/>
          </a:prstGeom>
          <a:solidFill>
            <a:schemeClr val="bg1">
              <a:lumMod val="95000"/>
            </a:schemeClr>
          </a:solidFill>
        </p:spPr>
        <p:txBody>
          <a:bodyPr wrap="square" rtlCol="0" anchor="ctr">
            <a:spAutoFit/>
          </a:bodyPr>
          <a:lstStyle/>
          <a:p>
            <a:r>
              <a:rPr lang="en-US" sz="1100" dirty="0" smtClean="0"/>
              <a:t>Rm. Nonsense</a:t>
            </a:r>
            <a:endParaRPr lang="en-US" sz="1100" dirty="0"/>
          </a:p>
        </p:txBody>
      </p:sp>
      <p:sp>
        <p:nvSpPr>
          <p:cNvPr id="38" name="Textfeld 37"/>
          <p:cNvSpPr txBox="1"/>
          <p:nvPr/>
        </p:nvSpPr>
        <p:spPr>
          <a:xfrm>
            <a:off x="2620260" y="2882831"/>
            <a:ext cx="1218315" cy="261610"/>
          </a:xfrm>
          <a:prstGeom prst="rect">
            <a:avLst/>
          </a:prstGeom>
          <a:solidFill>
            <a:schemeClr val="bg1">
              <a:lumMod val="95000"/>
            </a:schemeClr>
          </a:solidFill>
        </p:spPr>
        <p:txBody>
          <a:bodyPr wrap="square" rtlCol="0" anchor="ctr">
            <a:spAutoFit/>
          </a:bodyPr>
          <a:lstStyle/>
          <a:p>
            <a:r>
              <a:rPr lang="en-US" sz="1100" dirty="0" smtClean="0"/>
              <a:t>…</a:t>
            </a:r>
            <a:endParaRPr lang="en-US" sz="1100" dirty="0"/>
          </a:p>
        </p:txBody>
      </p:sp>
      <p:sp>
        <p:nvSpPr>
          <p:cNvPr id="40" name="Gestreifter Pfeil nach rechts 39"/>
          <p:cNvSpPr/>
          <p:nvPr/>
        </p:nvSpPr>
        <p:spPr>
          <a:xfrm rot="5400000">
            <a:off x="1292617" y="3310872"/>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21" name="Textfeld 20"/>
          <p:cNvSpPr txBox="1"/>
          <p:nvPr/>
        </p:nvSpPr>
        <p:spPr>
          <a:xfrm>
            <a:off x="971551" y="4035124"/>
            <a:ext cx="1592095" cy="307777"/>
          </a:xfrm>
          <a:prstGeom prst="rect">
            <a:avLst/>
          </a:prstGeom>
          <a:solidFill>
            <a:schemeClr val="bg1">
              <a:lumMod val="65000"/>
            </a:schemeClr>
          </a:solidFill>
        </p:spPr>
        <p:txBody>
          <a:bodyPr wrap="square" rtlCol="0">
            <a:spAutoFit/>
          </a:bodyPr>
          <a:lstStyle/>
          <a:p>
            <a:pPr algn="ctr"/>
            <a:r>
              <a:rPr lang="en-US" sz="1400" b="1" dirty="0" smtClean="0"/>
              <a:t>Data Processing</a:t>
            </a:r>
            <a:endParaRPr lang="en-US" sz="1400" b="1" dirty="0"/>
          </a:p>
        </p:txBody>
      </p:sp>
      <p:sp>
        <p:nvSpPr>
          <p:cNvPr id="22" name="Textfeld 21"/>
          <p:cNvSpPr txBox="1"/>
          <p:nvPr/>
        </p:nvSpPr>
        <p:spPr>
          <a:xfrm>
            <a:off x="2287328" y="3284910"/>
            <a:ext cx="1218315" cy="261610"/>
          </a:xfrm>
          <a:prstGeom prst="rect">
            <a:avLst/>
          </a:prstGeom>
          <a:solidFill>
            <a:schemeClr val="bg1">
              <a:lumMod val="95000"/>
            </a:schemeClr>
          </a:solidFill>
        </p:spPr>
        <p:txBody>
          <a:bodyPr wrap="square" rtlCol="0" anchor="ctr">
            <a:spAutoFit/>
          </a:bodyPr>
          <a:lstStyle/>
          <a:p>
            <a:r>
              <a:rPr lang="en-US" sz="1100" dirty="0" smtClean="0"/>
              <a:t>Song Complexity</a:t>
            </a:r>
            <a:endParaRPr lang="en-US" sz="1100" dirty="0"/>
          </a:p>
        </p:txBody>
      </p:sp>
      <p:sp>
        <p:nvSpPr>
          <p:cNvPr id="24" name="Textfeld 23"/>
          <p:cNvSpPr txBox="1"/>
          <p:nvPr/>
        </p:nvSpPr>
        <p:spPr>
          <a:xfrm>
            <a:off x="2896485" y="3580913"/>
            <a:ext cx="1218315" cy="261610"/>
          </a:xfrm>
          <a:prstGeom prst="rect">
            <a:avLst/>
          </a:prstGeom>
          <a:solidFill>
            <a:schemeClr val="bg1">
              <a:lumMod val="95000"/>
            </a:schemeClr>
          </a:solidFill>
        </p:spPr>
        <p:txBody>
          <a:bodyPr wrap="square" rtlCol="0" anchor="ctr">
            <a:spAutoFit/>
          </a:bodyPr>
          <a:lstStyle/>
          <a:p>
            <a:r>
              <a:rPr lang="en-US" sz="1100" dirty="0" smtClean="0"/>
              <a:t>Topic Modelling</a:t>
            </a:r>
            <a:endParaRPr lang="en-US" sz="1100" dirty="0"/>
          </a:p>
        </p:txBody>
      </p:sp>
      <p:sp>
        <p:nvSpPr>
          <p:cNvPr id="25" name="Textfeld 24"/>
          <p:cNvSpPr txBox="1"/>
          <p:nvPr/>
        </p:nvSpPr>
        <p:spPr>
          <a:xfrm>
            <a:off x="2896485" y="4465865"/>
            <a:ext cx="1218315" cy="261610"/>
          </a:xfrm>
          <a:prstGeom prst="rect">
            <a:avLst/>
          </a:prstGeom>
          <a:solidFill>
            <a:schemeClr val="bg1">
              <a:lumMod val="85000"/>
            </a:schemeClr>
          </a:solidFill>
        </p:spPr>
        <p:txBody>
          <a:bodyPr wrap="square" rtlCol="0" anchor="ctr">
            <a:spAutoFit/>
          </a:bodyPr>
          <a:lstStyle/>
          <a:p>
            <a:r>
              <a:rPr lang="en-US" sz="1100" b="1" dirty="0" smtClean="0"/>
              <a:t>Pronoun Analysis</a:t>
            </a:r>
            <a:endParaRPr lang="en-US" sz="1100" b="1" dirty="0"/>
          </a:p>
        </p:txBody>
      </p:sp>
      <p:sp>
        <p:nvSpPr>
          <p:cNvPr id="26" name="Textfeld 25"/>
          <p:cNvSpPr txBox="1"/>
          <p:nvPr/>
        </p:nvSpPr>
        <p:spPr>
          <a:xfrm>
            <a:off x="2344477" y="4762072"/>
            <a:ext cx="1218315" cy="261610"/>
          </a:xfrm>
          <a:prstGeom prst="rect">
            <a:avLst/>
          </a:prstGeom>
          <a:solidFill>
            <a:schemeClr val="bg1">
              <a:lumMod val="85000"/>
            </a:schemeClr>
          </a:solidFill>
        </p:spPr>
        <p:txBody>
          <a:bodyPr wrap="square" rtlCol="0" anchor="ctr">
            <a:spAutoFit/>
          </a:bodyPr>
          <a:lstStyle/>
          <a:p>
            <a:r>
              <a:rPr lang="en-US" sz="1100" b="1" dirty="0" smtClean="0"/>
              <a:t>Quiz</a:t>
            </a:r>
            <a:endParaRPr lang="en-US" sz="1100" b="1" dirty="0"/>
          </a:p>
        </p:txBody>
      </p:sp>
      <p:sp>
        <p:nvSpPr>
          <p:cNvPr id="30" name="Gestreifter Pfeil nach rechts 29"/>
          <p:cNvSpPr/>
          <p:nvPr/>
        </p:nvSpPr>
        <p:spPr>
          <a:xfrm rot="5400000">
            <a:off x="1205772" y="4855042"/>
            <a:ext cx="112365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1" name="Textfeld 30"/>
          <p:cNvSpPr txBox="1"/>
          <p:nvPr/>
        </p:nvSpPr>
        <p:spPr>
          <a:xfrm>
            <a:off x="971551" y="5628657"/>
            <a:ext cx="1592096" cy="307777"/>
          </a:xfrm>
          <a:prstGeom prst="rect">
            <a:avLst/>
          </a:prstGeom>
          <a:solidFill>
            <a:schemeClr val="bg1">
              <a:lumMod val="75000"/>
            </a:schemeClr>
          </a:solidFill>
        </p:spPr>
        <p:txBody>
          <a:bodyPr wrap="square" rtlCol="0">
            <a:spAutoFit/>
          </a:bodyPr>
          <a:lstStyle/>
          <a:p>
            <a:pPr algn="ctr"/>
            <a:r>
              <a:rPr lang="en-US" sz="1400" dirty="0" smtClean="0"/>
              <a:t>Data Visualization</a:t>
            </a:r>
            <a:endParaRPr lang="en-US" sz="1400" dirty="0"/>
          </a:p>
        </p:txBody>
      </p:sp>
      <p:sp>
        <p:nvSpPr>
          <p:cNvPr id="43" name="Textfeld 42"/>
          <p:cNvSpPr txBox="1"/>
          <p:nvPr/>
        </p:nvSpPr>
        <p:spPr>
          <a:xfrm>
            <a:off x="3115560" y="3867595"/>
            <a:ext cx="1475490" cy="261610"/>
          </a:xfrm>
          <a:prstGeom prst="rect">
            <a:avLst/>
          </a:prstGeom>
          <a:solidFill>
            <a:schemeClr val="bg1">
              <a:lumMod val="95000"/>
            </a:schemeClr>
          </a:solidFill>
        </p:spPr>
        <p:txBody>
          <a:bodyPr wrap="square" rtlCol="0" anchor="ctr">
            <a:spAutoFit/>
          </a:bodyPr>
          <a:lstStyle/>
          <a:p>
            <a:r>
              <a:rPr lang="en-US" sz="1100" dirty="0" smtClean="0"/>
              <a:t>Recommendations</a:t>
            </a:r>
            <a:endParaRPr lang="en-US" sz="1100" dirty="0"/>
          </a:p>
        </p:txBody>
      </p:sp>
      <p:sp>
        <p:nvSpPr>
          <p:cNvPr id="44" name="Textfeld 43"/>
          <p:cNvSpPr txBox="1"/>
          <p:nvPr/>
        </p:nvSpPr>
        <p:spPr>
          <a:xfrm>
            <a:off x="3115560" y="4162870"/>
            <a:ext cx="1475490" cy="261610"/>
          </a:xfrm>
          <a:prstGeom prst="rect">
            <a:avLst/>
          </a:prstGeom>
          <a:solidFill>
            <a:schemeClr val="bg1">
              <a:lumMod val="85000"/>
            </a:schemeClr>
          </a:solidFill>
        </p:spPr>
        <p:txBody>
          <a:bodyPr wrap="square" rtlCol="0" anchor="ctr">
            <a:spAutoFit/>
          </a:bodyPr>
          <a:lstStyle/>
          <a:p>
            <a:r>
              <a:rPr lang="en-US" sz="1100" b="1" dirty="0" smtClean="0"/>
              <a:t>Sentiment Analysis</a:t>
            </a:r>
            <a:endParaRPr lang="en-US" sz="1100" b="1" dirty="0"/>
          </a:p>
        </p:txBody>
      </p:sp>
      <p:sp>
        <p:nvSpPr>
          <p:cNvPr id="9" name="Rechteck 8"/>
          <p:cNvSpPr/>
          <p:nvPr/>
        </p:nvSpPr>
        <p:spPr>
          <a:xfrm>
            <a:off x="333911" y="1195606"/>
            <a:ext cx="189683" cy="467796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400" b="1" dirty="0" err="1" smtClean="0">
                <a:solidFill>
                  <a:schemeClr val="tx1"/>
                </a:solidFill>
              </a:rPr>
              <a:t>Weekly</a:t>
            </a:r>
            <a:r>
              <a:rPr lang="de-DE" sz="1400" b="1" dirty="0" smtClean="0">
                <a:solidFill>
                  <a:schemeClr val="tx1"/>
                </a:solidFill>
              </a:rPr>
              <a:t> </a:t>
            </a:r>
            <a:r>
              <a:rPr lang="de-DE" sz="1400" b="1" dirty="0" err="1" smtClean="0">
                <a:solidFill>
                  <a:schemeClr val="tx1"/>
                </a:solidFill>
              </a:rPr>
              <a:t>Updating</a:t>
            </a:r>
            <a:endParaRPr lang="de-DE" sz="1400" b="1" dirty="0">
              <a:solidFill>
                <a:schemeClr val="tx1"/>
              </a:solidFill>
            </a:endParaRPr>
          </a:p>
        </p:txBody>
      </p:sp>
      <p:sp>
        <p:nvSpPr>
          <p:cNvPr id="46" name="Rechteck 45"/>
          <p:cNvSpPr/>
          <p:nvPr/>
        </p:nvSpPr>
        <p:spPr>
          <a:xfrm flipH="1">
            <a:off x="403754" y="5691524"/>
            <a:ext cx="470637" cy="18204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a:off x="403754" y="1112274"/>
            <a:ext cx="470637" cy="333862"/>
          </a:xfrm>
          <a:prstGeom prst="rightArrow">
            <a:avLst>
              <a:gd name="adj1" fmla="val 50000"/>
              <a:gd name="adj2" fmla="val 6825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2972683" y="390525"/>
            <a:ext cx="1914526" cy="253916"/>
          </a:xfrm>
          <a:prstGeom prst="rect">
            <a:avLst/>
          </a:prstGeom>
          <a:noFill/>
        </p:spPr>
        <p:txBody>
          <a:bodyPr wrap="square" rtlCol="0" anchor="ctr">
            <a:spAutoFit/>
          </a:bodyPr>
          <a:lstStyle/>
          <a:p>
            <a:pPr algn="r"/>
            <a:r>
              <a:rPr lang="de-DE" sz="1050" b="1" dirty="0" smtClean="0">
                <a:solidFill>
                  <a:schemeClr val="bg1"/>
                </a:solidFill>
              </a:rPr>
              <a:t>R-Studio Instance on BW-Cloud</a:t>
            </a:r>
            <a:endParaRPr lang="de-DE" sz="1050" b="1" dirty="0">
              <a:solidFill>
                <a:schemeClr val="bg1"/>
              </a:solidFill>
            </a:endParaRPr>
          </a:p>
        </p:txBody>
      </p:sp>
      <p:sp>
        <p:nvSpPr>
          <p:cNvPr id="51" name="Textfeld 50"/>
          <p:cNvSpPr txBox="1"/>
          <p:nvPr/>
        </p:nvSpPr>
        <p:spPr>
          <a:xfrm>
            <a:off x="2943225" y="5310536"/>
            <a:ext cx="1943984" cy="253916"/>
          </a:xfrm>
          <a:prstGeom prst="rect">
            <a:avLst/>
          </a:prstGeom>
          <a:noFill/>
        </p:spPr>
        <p:txBody>
          <a:bodyPr wrap="square" rtlCol="0">
            <a:spAutoFit/>
          </a:bodyPr>
          <a:lstStyle/>
          <a:p>
            <a:pPr algn="r"/>
            <a:r>
              <a:rPr lang="de-DE" sz="1050" b="1" dirty="0" smtClean="0">
                <a:solidFill>
                  <a:schemeClr val="bg1"/>
                </a:solidFill>
              </a:rPr>
              <a:t>R-</a:t>
            </a:r>
            <a:r>
              <a:rPr lang="de-DE" sz="1050" b="1" dirty="0" err="1" smtClean="0">
                <a:solidFill>
                  <a:schemeClr val="bg1"/>
                </a:solidFill>
              </a:rPr>
              <a:t>Shiny</a:t>
            </a:r>
            <a:r>
              <a:rPr lang="de-DE" sz="1050" b="1" dirty="0" smtClean="0">
                <a:solidFill>
                  <a:schemeClr val="bg1"/>
                </a:solidFill>
              </a:rPr>
              <a:t> Server on BW-Cloud</a:t>
            </a:r>
            <a:endParaRPr lang="de-DE" sz="1050" b="1" dirty="0">
              <a:solidFill>
                <a:schemeClr val="bg1"/>
              </a:solidFill>
            </a:endParaRPr>
          </a:p>
        </p:txBody>
      </p:sp>
      <p:sp>
        <p:nvSpPr>
          <p:cNvPr id="52" name="Inhaltsplatzhalter 2"/>
          <p:cNvSpPr>
            <a:spLocks noGrp="1"/>
          </p:cNvSpPr>
          <p:nvPr>
            <p:ph sz="half" idx="1"/>
          </p:nvPr>
        </p:nvSpPr>
        <p:spPr>
          <a:xfrm>
            <a:off x="5155612" y="1256566"/>
            <a:ext cx="6198188" cy="4977933"/>
          </a:xfrm>
          <a:solidFill>
            <a:schemeClr val="bg1">
              <a:lumMod val="95000"/>
            </a:schemeClr>
          </a:solidFill>
        </p:spPr>
        <p:txBody>
          <a:bodyPr>
            <a:normAutofit/>
          </a:bodyPr>
          <a:lstStyle/>
          <a:p>
            <a:pPr marL="0" indent="0" algn="just">
              <a:lnSpc>
                <a:spcPct val="100000"/>
              </a:lnSpc>
              <a:spcBef>
                <a:spcPts val="0"/>
              </a:spcBef>
              <a:buNone/>
            </a:pPr>
            <a:r>
              <a:rPr lang="de-DE" sz="2000" b="1" dirty="0" smtClean="0">
                <a:solidFill>
                  <a:prstClr val="black"/>
                </a:solidFill>
              </a:rPr>
              <a:t>Sentiment Analysis</a:t>
            </a:r>
            <a:endParaRPr lang="de-DE" sz="2000" b="1" dirty="0">
              <a:solidFill>
                <a:prstClr val="black"/>
              </a:solidFill>
            </a:endParaRPr>
          </a:p>
          <a:p>
            <a:pPr marL="0" lvl="0" indent="0" algn="just">
              <a:lnSpc>
                <a:spcPct val="100000"/>
              </a:lnSpc>
              <a:spcBef>
                <a:spcPts val="0"/>
              </a:spcBef>
              <a:buNone/>
            </a:pPr>
            <a:r>
              <a:rPr lang="en-US" sz="1600" dirty="0" err="1" smtClean="0">
                <a:solidFill>
                  <a:prstClr val="black"/>
                </a:solidFill>
              </a:rPr>
              <a:t>tba</a:t>
            </a:r>
            <a:endParaRPr lang="en-US" sz="1600" dirty="0">
              <a:solidFill>
                <a:prstClr val="black"/>
              </a:solidFill>
            </a:endParaRPr>
          </a:p>
          <a:p>
            <a:pPr marL="0" indent="0" algn="just">
              <a:lnSpc>
                <a:spcPct val="100000"/>
              </a:lnSpc>
              <a:spcBef>
                <a:spcPts val="0"/>
              </a:spcBef>
              <a:buNone/>
            </a:pPr>
            <a:r>
              <a:rPr lang="de-DE" sz="2000" b="1" dirty="0" err="1" smtClean="0">
                <a:solidFill>
                  <a:prstClr val="black"/>
                </a:solidFill>
              </a:rPr>
              <a:t>Pronoun</a:t>
            </a:r>
            <a:r>
              <a:rPr lang="de-DE" sz="2000" b="1" dirty="0" smtClean="0">
                <a:solidFill>
                  <a:prstClr val="black"/>
                </a:solidFill>
              </a:rPr>
              <a:t> Analysis</a:t>
            </a:r>
            <a:endParaRPr lang="de-DE" sz="2000" b="1" dirty="0">
              <a:solidFill>
                <a:prstClr val="black"/>
              </a:solidFill>
            </a:endParaRPr>
          </a:p>
          <a:p>
            <a:pPr marL="0" lvl="0" indent="0" algn="just">
              <a:lnSpc>
                <a:spcPct val="100000"/>
              </a:lnSpc>
              <a:spcBef>
                <a:spcPts val="0"/>
              </a:spcBef>
              <a:buNone/>
            </a:pPr>
            <a:r>
              <a:rPr lang="en-US" sz="1600" dirty="0" err="1" smtClean="0">
                <a:solidFill>
                  <a:prstClr val="black"/>
                </a:solidFill>
              </a:rPr>
              <a:t>tba</a:t>
            </a:r>
            <a:endParaRPr lang="en-US" sz="1600" dirty="0">
              <a:solidFill>
                <a:prstClr val="black"/>
              </a:solidFill>
            </a:endParaRPr>
          </a:p>
          <a:p>
            <a:pPr marL="0" indent="0" algn="just">
              <a:lnSpc>
                <a:spcPct val="100000"/>
              </a:lnSpc>
              <a:spcBef>
                <a:spcPts val="0"/>
              </a:spcBef>
              <a:buNone/>
            </a:pPr>
            <a:r>
              <a:rPr lang="de-DE" sz="2000" b="1" dirty="0" smtClean="0">
                <a:solidFill>
                  <a:prstClr val="black"/>
                </a:solidFill>
              </a:rPr>
              <a:t>Quiz</a:t>
            </a:r>
            <a:endParaRPr lang="de-DE" sz="2000" b="1" dirty="0">
              <a:solidFill>
                <a:prstClr val="black"/>
              </a:solidFill>
            </a:endParaRPr>
          </a:p>
          <a:p>
            <a:pPr marL="0" lvl="0" indent="0" algn="just">
              <a:lnSpc>
                <a:spcPct val="100000"/>
              </a:lnSpc>
              <a:spcBef>
                <a:spcPts val="0"/>
              </a:spcBef>
              <a:buNone/>
            </a:pPr>
            <a:r>
              <a:rPr lang="en-US" sz="1600" dirty="0" err="1" smtClean="0">
                <a:solidFill>
                  <a:prstClr val="black"/>
                </a:solidFill>
              </a:rPr>
              <a:t>tba</a:t>
            </a:r>
            <a:endParaRPr lang="en-US" sz="1600" dirty="0" smtClean="0">
              <a:solidFill>
                <a:prstClr val="black"/>
              </a:solidFill>
            </a:endParaRPr>
          </a:p>
          <a:p>
            <a:pPr marL="0" lvl="0" indent="0" algn="just">
              <a:lnSpc>
                <a:spcPct val="100000"/>
              </a:lnSpc>
              <a:spcBef>
                <a:spcPts val="0"/>
              </a:spcBef>
              <a:buNone/>
            </a:pPr>
            <a:r>
              <a:rPr lang="de-DE" sz="1600" b="1" dirty="0" smtClean="0">
                <a:solidFill>
                  <a:prstClr val="black"/>
                </a:solidFill>
              </a:rPr>
              <a:t/>
            </a:r>
            <a:br>
              <a:rPr lang="de-DE" sz="1600" b="1" dirty="0" smtClean="0">
                <a:solidFill>
                  <a:prstClr val="black"/>
                </a:solidFill>
              </a:rPr>
            </a:br>
            <a:endParaRPr lang="de-DE" sz="1600" dirty="0"/>
          </a:p>
        </p:txBody>
      </p:sp>
      <p:pic>
        <p:nvPicPr>
          <p:cNvPr id="53" name="Grafik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0842" y="462141"/>
            <a:ext cx="2432957" cy="624980"/>
          </a:xfrm>
          <a:prstGeom prst="rect">
            <a:avLst/>
          </a:prstGeom>
        </p:spPr>
      </p:pic>
      <p:sp>
        <p:nvSpPr>
          <p:cNvPr id="2" name="Textfeld 1"/>
          <p:cNvSpPr txBox="1"/>
          <p:nvPr/>
        </p:nvSpPr>
        <p:spPr>
          <a:xfrm>
            <a:off x="5155612" y="462141"/>
            <a:ext cx="3765230" cy="584775"/>
          </a:xfrm>
          <a:prstGeom prst="rect">
            <a:avLst/>
          </a:prstGeom>
          <a:noFill/>
        </p:spPr>
        <p:txBody>
          <a:bodyPr wrap="square" rtlCol="0">
            <a:spAutoFit/>
          </a:bodyPr>
          <a:lstStyle/>
          <a:p>
            <a:r>
              <a:rPr lang="de-DE" sz="3200" b="1" dirty="0" smtClean="0"/>
              <a:t>Data Processing</a:t>
            </a:r>
            <a:endParaRPr lang="de-DE" sz="3200" b="1" dirty="0"/>
          </a:p>
        </p:txBody>
      </p:sp>
    </p:spTree>
    <p:extLst>
      <p:ext uri="{BB962C8B-B14F-4D97-AF65-F5344CB8AC3E}">
        <p14:creationId xmlns:p14="http://schemas.microsoft.com/office/powerpoint/2010/main" val="2608032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bgerundetes Rechteck 48"/>
          <p:cNvSpPr/>
          <p:nvPr/>
        </p:nvSpPr>
        <p:spPr>
          <a:xfrm>
            <a:off x="413279" y="5297442"/>
            <a:ext cx="4501621" cy="937057"/>
          </a:xfrm>
          <a:prstGeom prst="roundRect">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s Rechteck 10"/>
          <p:cNvSpPr/>
          <p:nvPr/>
        </p:nvSpPr>
        <p:spPr>
          <a:xfrm>
            <a:off x="403754" y="400050"/>
            <a:ext cx="4501621" cy="4705349"/>
          </a:xfrm>
          <a:prstGeom prst="roundRect">
            <a:avLst>
              <a:gd name="adj" fmla="val 3086"/>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Datumsplatzhalter 4"/>
          <p:cNvSpPr>
            <a:spLocks noGrp="1"/>
          </p:cNvSpPr>
          <p:nvPr>
            <p:ph type="dt" sz="half" idx="10"/>
          </p:nvPr>
        </p:nvSpPr>
        <p:spPr/>
        <p:txBody>
          <a:bodyPr/>
          <a:lstStyle/>
          <a:p>
            <a:r>
              <a:rPr lang="de-DE" smtClean="0"/>
              <a:t>21 December 2021</a:t>
            </a:r>
            <a:endParaRPr lang="de-DE" dirty="0"/>
          </a:p>
        </p:txBody>
      </p:sp>
      <p:sp>
        <p:nvSpPr>
          <p:cNvPr id="6" name="Fußzeilenplatzhalter 5"/>
          <p:cNvSpPr>
            <a:spLocks noGrp="1"/>
          </p:cNvSpPr>
          <p:nvPr>
            <p:ph type="ftr" sz="quarter" idx="11"/>
          </p:nvPr>
        </p:nvSpPr>
        <p:spPr/>
        <p:txBody>
          <a:bodyPr/>
          <a:lstStyle/>
          <a:p>
            <a:r>
              <a:rPr lang="de-DE" smtClean="0"/>
              <a:t>Data Science Project - Lyrics</a:t>
            </a:r>
            <a:endParaRPr lang="de-DE" dirty="0"/>
          </a:p>
        </p:txBody>
      </p:sp>
      <p:sp>
        <p:nvSpPr>
          <p:cNvPr id="7" name="Foliennummernplatzhalter 6"/>
          <p:cNvSpPr>
            <a:spLocks noGrp="1"/>
          </p:cNvSpPr>
          <p:nvPr>
            <p:ph type="sldNum" sz="quarter" idx="12"/>
          </p:nvPr>
        </p:nvSpPr>
        <p:spPr/>
        <p:txBody>
          <a:bodyPr/>
          <a:lstStyle/>
          <a:p>
            <a:fld id="{003A4E8B-9268-4645-BAD5-3D1722F9EBF9}" type="slidenum">
              <a:rPr lang="de-DE" smtClean="0"/>
              <a:t>7</a:t>
            </a:fld>
            <a:endParaRPr lang="de-DE"/>
          </a:p>
        </p:txBody>
      </p:sp>
      <p:sp>
        <p:nvSpPr>
          <p:cNvPr id="13" name="Textfeld 12"/>
          <p:cNvSpPr txBox="1"/>
          <p:nvPr/>
        </p:nvSpPr>
        <p:spPr>
          <a:xfrm>
            <a:off x="971551" y="1125317"/>
            <a:ext cx="1592095" cy="307777"/>
          </a:xfrm>
          <a:prstGeom prst="rect">
            <a:avLst/>
          </a:prstGeom>
          <a:solidFill>
            <a:schemeClr val="bg1">
              <a:lumMod val="75000"/>
            </a:schemeClr>
          </a:solidFill>
        </p:spPr>
        <p:txBody>
          <a:bodyPr wrap="square" rtlCol="0">
            <a:spAutoFit/>
          </a:bodyPr>
          <a:lstStyle/>
          <a:p>
            <a:pPr algn="ctr"/>
            <a:r>
              <a:rPr lang="en-US" sz="1400" dirty="0" smtClean="0"/>
              <a:t>Data Acquisition</a:t>
            </a:r>
            <a:endParaRPr lang="en-US" sz="1400" dirty="0"/>
          </a:p>
        </p:txBody>
      </p:sp>
      <p:sp>
        <p:nvSpPr>
          <p:cNvPr id="23" name="Textfeld 22"/>
          <p:cNvSpPr txBox="1"/>
          <p:nvPr/>
        </p:nvSpPr>
        <p:spPr>
          <a:xfrm>
            <a:off x="2344478" y="698953"/>
            <a:ext cx="1218315" cy="261610"/>
          </a:xfrm>
          <a:prstGeom prst="rect">
            <a:avLst/>
          </a:prstGeom>
          <a:solidFill>
            <a:schemeClr val="bg1">
              <a:lumMod val="95000"/>
            </a:schemeClr>
          </a:solidFill>
        </p:spPr>
        <p:txBody>
          <a:bodyPr wrap="square" rtlCol="0" anchor="ctr">
            <a:spAutoFit/>
          </a:bodyPr>
          <a:lstStyle/>
          <a:p>
            <a:r>
              <a:rPr lang="en-US" sz="1100" dirty="0" smtClean="0"/>
              <a:t>Billboard Charts</a:t>
            </a:r>
            <a:endParaRPr lang="en-US" sz="1100" dirty="0"/>
          </a:p>
        </p:txBody>
      </p:sp>
      <p:sp>
        <p:nvSpPr>
          <p:cNvPr id="27" name="Textfeld 26"/>
          <p:cNvSpPr txBox="1"/>
          <p:nvPr/>
        </p:nvSpPr>
        <p:spPr>
          <a:xfrm>
            <a:off x="2953635" y="994956"/>
            <a:ext cx="1218315" cy="261610"/>
          </a:xfrm>
          <a:prstGeom prst="rect">
            <a:avLst/>
          </a:prstGeom>
          <a:solidFill>
            <a:schemeClr val="bg1">
              <a:lumMod val="95000"/>
            </a:schemeClr>
          </a:solidFill>
        </p:spPr>
        <p:txBody>
          <a:bodyPr wrap="square" rtlCol="0" anchor="ctr">
            <a:spAutoFit/>
          </a:bodyPr>
          <a:lstStyle/>
          <a:p>
            <a:r>
              <a:rPr lang="en-US" sz="1100" dirty="0" smtClean="0"/>
              <a:t>Lyrics</a:t>
            </a:r>
            <a:endParaRPr lang="en-US" sz="1100" dirty="0"/>
          </a:p>
        </p:txBody>
      </p:sp>
      <p:sp>
        <p:nvSpPr>
          <p:cNvPr id="28" name="Textfeld 27"/>
          <p:cNvSpPr txBox="1"/>
          <p:nvPr/>
        </p:nvSpPr>
        <p:spPr>
          <a:xfrm>
            <a:off x="2953635" y="1270308"/>
            <a:ext cx="1218315" cy="261610"/>
          </a:xfrm>
          <a:prstGeom prst="rect">
            <a:avLst/>
          </a:prstGeom>
          <a:solidFill>
            <a:schemeClr val="bg1">
              <a:lumMod val="95000"/>
            </a:schemeClr>
          </a:solidFill>
        </p:spPr>
        <p:txBody>
          <a:bodyPr wrap="square" rtlCol="0" anchor="ctr">
            <a:spAutoFit/>
          </a:bodyPr>
          <a:lstStyle/>
          <a:p>
            <a:r>
              <a:rPr lang="en-US" sz="1100" dirty="0" smtClean="0"/>
              <a:t>Genres</a:t>
            </a:r>
            <a:endParaRPr lang="en-US" sz="1100" dirty="0"/>
          </a:p>
        </p:txBody>
      </p:sp>
      <p:sp>
        <p:nvSpPr>
          <p:cNvPr id="29" name="Textfeld 28"/>
          <p:cNvSpPr txBox="1"/>
          <p:nvPr/>
        </p:nvSpPr>
        <p:spPr>
          <a:xfrm>
            <a:off x="2344477" y="1556990"/>
            <a:ext cx="1218315" cy="261610"/>
          </a:xfrm>
          <a:prstGeom prst="rect">
            <a:avLst/>
          </a:prstGeom>
          <a:solidFill>
            <a:schemeClr val="bg1">
              <a:lumMod val="95000"/>
            </a:schemeClr>
          </a:solidFill>
        </p:spPr>
        <p:txBody>
          <a:bodyPr wrap="square" rtlCol="0" anchor="ctr">
            <a:spAutoFit/>
          </a:bodyPr>
          <a:lstStyle/>
          <a:p>
            <a:r>
              <a:rPr lang="en-US" sz="1100" dirty="0" smtClean="0"/>
              <a:t>Acoustic Features</a:t>
            </a:r>
            <a:endParaRPr lang="en-US" sz="1100" dirty="0"/>
          </a:p>
        </p:txBody>
      </p:sp>
      <p:sp>
        <p:nvSpPr>
          <p:cNvPr id="32" name="Gestreifter Pfeil nach rechts 31"/>
          <p:cNvSpPr/>
          <p:nvPr/>
        </p:nvSpPr>
        <p:spPr>
          <a:xfrm rot="5400000">
            <a:off x="1292617" y="1858390"/>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5" name="Textfeld 34"/>
          <p:cNvSpPr txBox="1"/>
          <p:nvPr/>
        </p:nvSpPr>
        <p:spPr>
          <a:xfrm>
            <a:off x="971551" y="2559110"/>
            <a:ext cx="1592095" cy="307777"/>
          </a:xfrm>
          <a:prstGeom prst="rect">
            <a:avLst/>
          </a:prstGeom>
          <a:solidFill>
            <a:schemeClr val="bg1">
              <a:lumMod val="75000"/>
            </a:schemeClr>
          </a:solidFill>
        </p:spPr>
        <p:txBody>
          <a:bodyPr wrap="square" rtlCol="0">
            <a:spAutoFit/>
          </a:bodyPr>
          <a:lstStyle/>
          <a:p>
            <a:pPr algn="ctr"/>
            <a:r>
              <a:rPr lang="en-US" sz="1400" dirty="0" smtClean="0"/>
              <a:t>Data Cleaning</a:t>
            </a:r>
            <a:endParaRPr lang="en-US" sz="1400" dirty="0"/>
          </a:p>
        </p:txBody>
      </p:sp>
      <p:sp>
        <p:nvSpPr>
          <p:cNvPr id="36" name="Textfeld 35"/>
          <p:cNvSpPr txBox="1"/>
          <p:nvPr/>
        </p:nvSpPr>
        <p:spPr>
          <a:xfrm>
            <a:off x="2620259" y="2277653"/>
            <a:ext cx="1218315" cy="261610"/>
          </a:xfrm>
          <a:prstGeom prst="rect">
            <a:avLst/>
          </a:prstGeom>
          <a:solidFill>
            <a:schemeClr val="bg1">
              <a:lumMod val="95000"/>
            </a:schemeClr>
          </a:solidFill>
        </p:spPr>
        <p:txBody>
          <a:bodyPr wrap="square" rtlCol="0" anchor="ctr">
            <a:spAutoFit/>
          </a:bodyPr>
          <a:lstStyle/>
          <a:p>
            <a:r>
              <a:rPr lang="en-US" sz="1100" dirty="0" smtClean="0"/>
              <a:t>Lyrics Translation</a:t>
            </a:r>
            <a:endParaRPr lang="en-US" sz="1100" dirty="0"/>
          </a:p>
        </p:txBody>
      </p:sp>
      <p:sp>
        <p:nvSpPr>
          <p:cNvPr id="37" name="Textfeld 36"/>
          <p:cNvSpPr txBox="1"/>
          <p:nvPr/>
        </p:nvSpPr>
        <p:spPr>
          <a:xfrm>
            <a:off x="2867910" y="2582193"/>
            <a:ext cx="1218315" cy="261610"/>
          </a:xfrm>
          <a:prstGeom prst="rect">
            <a:avLst/>
          </a:prstGeom>
          <a:solidFill>
            <a:schemeClr val="bg1">
              <a:lumMod val="95000"/>
            </a:schemeClr>
          </a:solidFill>
        </p:spPr>
        <p:txBody>
          <a:bodyPr wrap="square" rtlCol="0" anchor="ctr">
            <a:spAutoFit/>
          </a:bodyPr>
          <a:lstStyle/>
          <a:p>
            <a:r>
              <a:rPr lang="en-US" sz="1100" dirty="0" smtClean="0"/>
              <a:t>Rm. Nonsense</a:t>
            </a:r>
            <a:endParaRPr lang="en-US" sz="1100" dirty="0"/>
          </a:p>
        </p:txBody>
      </p:sp>
      <p:sp>
        <p:nvSpPr>
          <p:cNvPr id="38" name="Textfeld 37"/>
          <p:cNvSpPr txBox="1"/>
          <p:nvPr/>
        </p:nvSpPr>
        <p:spPr>
          <a:xfrm>
            <a:off x="2620260" y="2882831"/>
            <a:ext cx="1218315" cy="261610"/>
          </a:xfrm>
          <a:prstGeom prst="rect">
            <a:avLst/>
          </a:prstGeom>
          <a:solidFill>
            <a:schemeClr val="bg1">
              <a:lumMod val="95000"/>
            </a:schemeClr>
          </a:solidFill>
        </p:spPr>
        <p:txBody>
          <a:bodyPr wrap="square" rtlCol="0" anchor="ctr">
            <a:spAutoFit/>
          </a:bodyPr>
          <a:lstStyle/>
          <a:p>
            <a:r>
              <a:rPr lang="en-US" sz="1100" dirty="0" smtClean="0"/>
              <a:t>…</a:t>
            </a:r>
            <a:endParaRPr lang="en-US" sz="1100" dirty="0"/>
          </a:p>
        </p:txBody>
      </p:sp>
      <p:sp>
        <p:nvSpPr>
          <p:cNvPr id="40" name="Gestreifter Pfeil nach rechts 39"/>
          <p:cNvSpPr/>
          <p:nvPr/>
        </p:nvSpPr>
        <p:spPr>
          <a:xfrm rot="5400000">
            <a:off x="1292617" y="3310872"/>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21" name="Textfeld 20"/>
          <p:cNvSpPr txBox="1"/>
          <p:nvPr/>
        </p:nvSpPr>
        <p:spPr>
          <a:xfrm>
            <a:off x="971551" y="4035124"/>
            <a:ext cx="1592095" cy="307777"/>
          </a:xfrm>
          <a:prstGeom prst="rect">
            <a:avLst/>
          </a:prstGeom>
          <a:solidFill>
            <a:schemeClr val="bg1">
              <a:lumMod val="75000"/>
            </a:schemeClr>
          </a:solidFill>
        </p:spPr>
        <p:txBody>
          <a:bodyPr wrap="square" rtlCol="0">
            <a:spAutoFit/>
          </a:bodyPr>
          <a:lstStyle/>
          <a:p>
            <a:pPr algn="ctr"/>
            <a:r>
              <a:rPr lang="en-US" sz="1400" dirty="0" smtClean="0"/>
              <a:t>Data Processing</a:t>
            </a:r>
            <a:endParaRPr lang="en-US" sz="1400" dirty="0"/>
          </a:p>
        </p:txBody>
      </p:sp>
      <p:sp>
        <p:nvSpPr>
          <p:cNvPr id="22" name="Textfeld 21"/>
          <p:cNvSpPr txBox="1"/>
          <p:nvPr/>
        </p:nvSpPr>
        <p:spPr>
          <a:xfrm>
            <a:off x="2287328" y="3284910"/>
            <a:ext cx="1218315" cy="261610"/>
          </a:xfrm>
          <a:prstGeom prst="rect">
            <a:avLst/>
          </a:prstGeom>
          <a:solidFill>
            <a:schemeClr val="bg1">
              <a:lumMod val="95000"/>
            </a:schemeClr>
          </a:solidFill>
        </p:spPr>
        <p:txBody>
          <a:bodyPr wrap="square" rtlCol="0" anchor="ctr">
            <a:spAutoFit/>
          </a:bodyPr>
          <a:lstStyle/>
          <a:p>
            <a:r>
              <a:rPr lang="en-US" sz="1100" dirty="0" smtClean="0"/>
              <a:t>Song Complexity</a:t>
            </a:r>
            <a:endParaRPr lang="en-US" sz="1100" dirty="0"/>
          </a:p>
        </p:txBody>
      </p:sp>
      <p:sp>
        <p:nvSpPr>
          <p:cNvPr id="24" name="Textfeld 23"/>
          <p:cNvSpPr txBox="1"/>
          <p:nvPr/>
        </p:nvSpPr>
        <p:spPr>
          <a:xfrm>
            <a:off x="2896485" y="3580913"/>
            <a:ext cx="1218315" cy="261610"/>
          </a:xfrm>
          <a:prstGeom prst="rect">
            <a:avLst/>
          </a:prstGeom>
          <a:solidFill>
            <a:schemeClr val="bg1">
              <a:lumMod val="95000"/>
            </a:schemeClr>
          </a:solidFill>
        </p:spPr>
        <p:txBody>
          <a:bodyPr wrap="square" rtlCol="0" anchor="ctr">
            <a:spAutoFit/>
          </a:bodyPr>
          <a:lstStyle/>
          <a:p>
            <a:r>
              <a:rPr lang="en-US" sz="1100" dirty="0" smtClean="0"/>
              <a:t>Topic Modelling</a:t>
            </a:r>
            <a:endParaRPr lang="en-US" sz="1100" dirty="0"/>
          </a:p>
        </p:txBody>
      </p:sp>
      <p:sp>
        <p:nvSpPr>
          <p:cNvPr id="25" name="Textfeld 24"/>
          <p:cNvSpPr txBox="1"/>
          <p:nvPr/>
        </p:nvSpPr>
        <p:spPr>
          <a:xfrm>
            <a:off x="2896485" y="4465865"/>
            <a:ext cx="1218315" cy="261610"/>
          </a:xfrm>
          <a:prstGeom prst="rect">
            <a:avLst/>
          </a:prstGeom>
          <a:solidFill>
            <a:schemeClr val="bg1">
              <a:lumMod val="95000"/>
            </a:schemeClr>
          </a:solidFill>
        </p:spPr>
        <p:txBody>
          <a:bodyPr wrap="square" rtlCol="0" anchor="ctr">
            <a:spAutoFit/>
          </a:bodyPr>
          <a:lstStyle/>
          <a:p>
            <a:r>
              <a:rPr lang="en-US" sz="1100" dirty="0" smtClean="0"/>
              <a:t>Pronoun Analysis</a:t>
            </a:r>
            <a:endParaRPr lang="en-US" sz="1100" dirty="0"/>
          </a:p>
        </p:txBody>
      </p:sp>
      <p:sp>
        <p:nvSpPr>
          <p:cNvPr id="26" name="Textfeld 25"/>
          <p:cNvSpPr txBox="1"/>
          <p:nvPr/>
        </p:nvSpPr>
        <p:spPr>
          <a:xfrm>
            <a:off x="2344477" y="4762072"/>
            <a:ext cx="1218315" cy="261610"/>
          </a:xfrm>
          <a:prstGeom prst="rect">
            <a:avLst/>
          </a:prstGeom>
          <a:solidFill>
            <a:schemeClr val="bg1">
              <a:lumMod val="95000"/>
            </a:schemeClr>
          </a:solidFill>
        </p:spPr>
        <p:txBody>
          <a:bodyPr wrap="square" rtlCol="0" anchor="ctr">
            <a:spAutoFit/>
          </a:bodyPr>
          <a:lstStyle/>
          <a:p>
            <a:r>
              <a:rPr lang="en-US" sz="1100" dirty="0" smtClean="0"/>
              <a:t>Quiz</a:t>
            </a:r>
            <a:endParaRPr lang="en-US" sz="1100" dirty="0"/>
          </a:p>
        </p:txBody>
      </p:sp>
      <p:sp>
        <p:nvSpPr>
          <p:cNvPr id="30" name="Gestreifter Pfeil nach rechts 29"/>
          <p:cNvSpPr/>
          <p:nvPr/>
        </p:nvSpPr>
        <p:spPr>
          <a:xfrm rot="5400000">
            <a:off x="1205772" y="4855042"/>
            <a:ext cx="112365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1" name="Textfeld 30"/>
          <p:cNvSpPr txBox="1"/>
          <p:nvPr/>
        </p:nvSpPr>
        <p:spPr>
          <a:xfrm>
            <a:off x="971551" y="5628657"/>
            <a:ext cx="1592096" cy="307777"/>
          </a:xfrm>
          <a:prstGeom prst="rect">
            <a:avLst/>
          </a:prstGeom>
          <a:solidFill>
            <a:schemeClr val="bg1">
              <a:lumMod val="65000"/>
            </a:schemeClr>
          </a:solidFill>
        </p:spPr>
        <p:txBody>
          <a:bodyPr wrap="square" rtlCol="0">
            <a:spAutoFit/>
          </a:bodyPr>
          <a:lstStyle/>
          <a:p>
            <a:pPr algn="ctr"/>
            <a:r>
              <a:rPr lang="en-US" sz="1400" b="1" dirty="0" smtClean="0"/>
              <a:t>Data Visualization</a:t>
            </a:r>
            <a:endParaRPr lang="en-US" sz="1400" b="1" dirty="0"/>
          </a:p>
        </p:txBody>
      </p:sp>
      <p:sp>
        <p:nvSpPr>
          <p:cNvPr id="43" name="Textfeld 42"/>
          <p:cNvSpPr txBox="1"/>
          <p:nvPr/>
        </p:nvSpPr>
        <p:spPr>
          <a:xfrm>
            <a:off x="3115560" y="3867595"/>
            <a:ext cx="1475490" cy="261610"/>
          </a:xfrm>
          <a:prstGeom prst="rect">
            <a:avLst/>
          </a:prstGeom>
          <a:solidFill>
            <a:schemeClr val="bg1">
              <a:lumMod val="95000"/>
            </a:schemeClr>
          </a:solidFill>
        </p:spPr>
        <p:txBody>
          <a:bodyPr wrap="square" rtlCol="0" anchor="ctr">
            <a:spAutoFit/>
          </a:bodyPr>
          <a:lstStyle/>
          <a:p>
            <a:r>
              <a:rPr lang="en-US" sz="1100" dirty="0" smtClean="0"/>
              <a:t>Recommendations</a:t>
            </a:r>
            <a:endParaRPr lang="en-US" sz="1100" dirty="0"/>
          </a:p>
        </p:txBody>
      </p:sp>
      <p:sp>
        <p:nvSpPr>
          <p:cNvPr id="44" name="Textfeld 43"/>
          <p:cNvSpPr txBox="1"/>
          <p:nvPr/>
        </p:nvSpPr>
        <p:spPr>
          <a:xfrm>
            <a:off x="3115560" y="4162870"/>
            <a:ext cx="1475490" cy="261610"/>
          </a:xfrm>
          <a:prstGeom prst="rect">
            <a:avLst/>
          </a:prstGeom>
          <a:solidFill>
            <a:schemeClr val="bg1">
              <a:lumMod val="95000"/>
            </a:schemeClr>
          </a:solidFill>
        </p:spPr>
        <p:txBody>
          <a:bodyPr wrap="square" rtlCol="0" anchor="ctr">
            <a:spAutoFit/>
          </a:bodyPr>
          <a:lstStyle/>
          <a:p>
            <a:r>
              <a:rPr lang="en-US" sz="1100" dirty="0" smtClean="0"/>
              <a:t>Sentiment Analysis</a:t>
            </a:r>
            <a:endParaRPr lang="en-US" sz="1100" dirty="0"/>
          </a:p>
        </p:txBody>
      </p:sp>
      <p:sp>
        <p:nvSpPr>
          <p:cNvPr id="9" name="Rechteck 8"/>
          <p:cNvSpPr/>
          <p:nvPr/>
        </p:nvSpPr>
        <p:spPr>
          <a:xfrm>
            <a:off x="333911" y="1195606"/>
            <a:ext cx="189683" cy="467796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400" b="1" dirty="0" err="1" smtClean="0">
                <a:solidFill>
                  <a:schemeClr val="tx1"/>
                </a:solidFill>
              </a:rPr>
              <a:t>Weekly</a:t>
            </a:r>
            <a:r>
              <a:rPr lang="de-DE" sz="1400" b="1" dirty="0" smtClean="0">
                <a:solidFill>
                  <a:schemeClr val="tx1"/>
                </a:solidFill>
              </a:rPr>
              <a:t> </a:t>
            </a:r>
            <a:r>
              <a:rPr lang="de-DE" sz="1400" b="1" dirty="0" err="1" smtClean="0">
                <a:solidFill>
                  <a:schemeClr val="tx1"/>
                </a:solidFill>
              </a:rPr>
              <a:t>Updating</a:t>
            </a:r>
            <a:endParaRPr lang="de-DE" sz="1400" b="1" dirty="0">
              <a:solidFill>
                <a:schemeClr val="tx1"/>
              </a:solidFill>
            </a:endParaRPr>
          </a:p>
        </p:txBody>
      </p:sp>
      <p:sp>
        <p:nvSpPr>
          <p:cNvPr id="46" name="Rechteck 45"/>
          <p:cNvSpPr/>
          <p:nvPr/>
        </p:nvSpPr>
        <p:spPr>
          <a:xfrm flipH="1">
            <a:off x="403754" y="5691524"/>
            <a:ext cx="470637" cy="18204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a:off x="403754" y="1112274"/>
            <a:ext cx="470637" cy="333862"/>
          </a:xfrm>
          <a:prstGeom prst="rightArrow">
            <a:avLst>
              <a:gd name="adj1" fmla="val 50000"/>
              <a:gd name="adj2" fmla="val 6825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2972683" y="390525"/>
            <a:ext cx="1914526" cy="253916"/>
          </a:xfrm>
          <a:prstGeom prst="rect">
            <a:avLst/>
          </a:prstGeom>
          <a:noFill/>
        </p:spPr>
        <p:txBody>
          <a:bodyPr wrap="square" rtlCol="0" anchor="ctr">
            <a:spAutoFit/>
          </a:bodyPr>
          <a:lstStyle/>
          <a:p>
            <a:pPr algn="r"/>
            <a:r>
              <a:rPr lang="de-DE" sz="1050" b="1" dirty="0" smtClean="0">
                <a:solidFill>
                  <a:schemeClr val="bg1"/>
                </a:solidFill>
              </a:rPr>
              <a:t>R-Studio Instance on BW-Cloud</a:t>
            </a:r>
            <a:endParaRPr lang="de-DE" sz="1050" b="1" dirty="0">
              <a:solidFill>
                <a:schemeClr val="bg1"/>
              </a:solidFill>
            </a:endParaRPr>
          </a:p>
        </p:txBody>
      </p:sp>
      <p:sp>
        <p:nvSpPr>
          <p:cNvPr id="51" name="Textfeld 50"/>
          <p:cNvSpPr txBox="1"/>
          <p:nvPr/>
        </p:nvSpPr>
        <p:spPr>
          <a:xfrm>
            <a:off x="2943225" y="5310536"/>
            <a:ext cx="1943984" cy="253916"/>
          </a:xfrm>
          <a:prstGeom prst="rect">
            <a:avLst/>
          </a:prstGeom>
          <a:noFill/>
        </p:spPr>
        <p:txBody>
          <a:bodyPr wrap="square" rtlCol="0">
            <a:spAutoFit/>
          </a:bodyPr>
          <a:lstStyle/>
          <a:p>
            <a:pPr algn="r"/>
            <a:r>
              <a:rPr lang="de-DE" sz="1050" b="1" dirty="0" smtClean="0">
                <a:solidFill>
                  <a:schemeClr val="bg1"/>
                </a:solidFill>
              </a:rPr>
              <a:t>R-</a:t>
            </a:r>
            <a:r>
              <a:rPr lang="de-DE" sz="1050" b="1" dirty="0" err="1" smtClean="0">
                <a:solidFill>
                  <a:schemeClr val="bg1"/>
                </a:solidFill>
              </a:rPr>
              <a:t>Shiny</a:t>
            </a:r>
            <a:r>
              <a:rPr lang="de-DE" sz="1050" b="1" dirty="0" smtClean="0">
                <a:solidFill>
                  <a:schemeClr val="bg1"/>
                </a:solidFill>
              </a:rPr>
              <a:t> Server on BW-Cloud</a:t>
            </a:r>
            <a:endParaRPr lang="de-DE" sz="1050" b="1" dirty="0">
              <a:solidFill>
                <a:schemeClr val="bg1"/>
              </a:solidFill>
            </a:endParaRPr>
          </a:p>
        </p:txBody>
      </p:sp>
      <p:sp>
        <p:nvSpPr>
          <p:cNvPr id="52" name="Inhaltsplatzhalter 2"/>
          <p:cNvSpPr>
            <a:spLocks noGrp="1"/>
          </p:cNvSpPr>
          <p:nvPr>
            <p:ph sz="half" idx="1"/>
          </p:nvPr>
        </p:nvSpPr>
        <p:spPr>
          <a:xfrm>
            <a:off x="5155612" y="1256566"/>
            <a:ext cx="6198188" cy="4977933"/>
          </a:xfrm>
          <a:solidFill>
            <a:schemeClr val="bg1">
              <a:lumMod val="95000"/>
            </a:schemeClr>
          </a:solidFill>
        </p:spPr>
        <p:txBody>
          <a:bodyPr>
            <a:normAutofit/>
          </a:bodyPr>
          <a:lstStyle/>
          <a:p>
            <a:pPr marL="0" indent="0" algn="just">
              <a:lnSpc>
                <a:spcPct val="100000"/>
              </a:lnSpc>
              <a:spcBef>
                <a:spcPts val="0"/>
              </a:spcBef>
              <a:buNone/>
            </a:pPr>
            <a:r>
              <a:rPr lang="de-DE" sz="2000" b="1" dirty="0" err="1" smtClean="0">
                <a:solidFill>
                  <a:prstClr val="black"/>
                </a:solidFill>
              </a:rPr>
              <a:t>Visualization</a:t>
            </a:r>
            <a:r>
              <a:rPr lang="de-DE" sz="2000" b="1" dirty="0" smtClean="0">
                <a:solidFill>
                  <a:prstClr val="black"/>
                </a:solidFill>
              </a:rPr>
              <a:t> via R-</a:t>
            </a:r>
            <a:r>
              <a:rPr lang="de-DE" sz="2000" b="1" dirty="0" err="1" smtClean="0">
                <a:solidFill>
                  <a:prstClr val="black"/>
                </a:solidFill>
              </a:rPr>
              <a:t>Shiny</a:t>
            </a:r>
            <a:endParaRPr lang="de-DE" sz="2000" b="1" dirty="0">
              <a:solidFill>
                <a:prstClr val="black"/>
              </a:solidFill>
            </a:endParaRPr>
          </a:p>
          <a:p>
            <a:pPr marL="0" lvl="0" indent="0" algn="just">
              <a:lnSpc>
                <a:spcPct val="100000"/>
              </a:lnSpc>
              <a:spcBef>
                <a:spcPts val="0"/>
              </a:spcBef>
              <a:buNone/>
            </a:pPr>
            <a:r>
              <a:rPr lang="en-US" sz="1600" dirty="0" err="1" smtClean="0">
                <a:solidFill>
                  <a:prstClr val="black"/>
                </a:solidFill>
              </a:rPr>
              <a:t>tba</a:t>
            </a:r>
            <a:endParaRPr lang="en-US" sz="1600" dirty="0">
              <a:solidFill>
                <a:prstClr val="black"/>
              </a:solidFill>
            </a:endParaRPr>
          </a:p>
          <a:p>
            <a:pPr marL="0" indent="0" algn="just">
              <a:lnSpc>
                <a:spcPct val="100000"/>
              </a:lnSpc>
              <a:spcBef>
                <a:spcPts val="0"/>
              </a:spcBef>
              <a:buNone/>
            </a:pPr>
            <a:r>
              <a:rPr lang="de-DE" sz="2000" b="1" dirty="0" err="1" smtClean="0">
                <a:solidFill>
                  <a:prstClr val="black"/>
                </a:solidFill>
              </a:rPr>
              <a:t>Weekly</a:t>
            </a:r>
            <a:r>
              <a:rPr lang="de-DE" sz="2000" b="1" dirty="0" smtClean="0">
                <a:solidFill>
                  <a:prstClr val="black"/>
                </a:solidFill>
              </a:rPr>
              <a:t> </a:t>
            </a:r>
            <a:r>
              <a:rPr lang="de-DE" sz="2000" b="1" dirty="0" err="1" smtClean="0">
                <a:solidFill>
                  <a:prstClr val="black"/>
                </a:solidFill>
              </a:rPr>
              <a:t>Updating</a:t>
            </a:r>
            <a:endParaRPr lang="de-DE" sz="2000" b="1" dirty="0">
              <a:solidFill>
                <a:prstClr val="black"/>
              </a:solidFill>
            </a:endParaRPr>
          </a:p>
          <a:p>
            <a:pPr marL="0" lvl="0" indent="0" algn="just">
              <a:lnSpc>
                <a:spcPct val="100000"/>
              </a:lnSpc>
              <a:spcBef>
                <a:spcPts val="0"/>
              </a:spcBef>
              <a:buNone/>
            </a:pPr>
            <a:r>
              <a:rPr lang="en-US" sz="1600" dirty="0" err="1" smtClean="0">
                <a:solidFill>
                  <a:prstClr val="black"/>
                </a:solidFill>
              </a:rPr>
              <a:t>tba</a:t>
            </a:r>
            <a:endParaRPr lang="en-US" sz="1600" dirty="0" smtClean="0">
              <a:solidFill>
                <a:prstClr val="black"/>
              </a:solidFill>
            </a:endParaRPr>
          </a:p>
          <a:p>
            <a:pPr marL="0" lvl="0" indent="0" algn="just">
              <a:lnSpc>
                <a:spcPct val="100000"/>
              </a:lnSpc>
              <a:spcBef>
                <a:spcPts val="0"/>
              </a:spcBef>
              <a:buNone/>
            </a:pPr>
            <a:r>
              <a:rPr lang="de-DE" sz="1600" b="1" dirty="0" smtClean="0">
                <a:solidFill>
                  <a:prstClr val="black"/>
                </a:solidFill>
              </a:rPr>
              <a:t/>
            </a:r>
            <a:br>
              <a:rPr lang="de-DE" sz="1600" b="1" dirty="0" smtClean="0">
                <a:solidFill>
                  <a:prstClr val="black"/>
                </a:solidFill>
              </a:rPr>
            </a:br>
            <a:endParaRPr lang="de-DE" sz="1600" dirty="0"/>
          </a:p>
        </p:txBody>
      </p:sp>
      <p:pic>
        <p:nvPicPr>
          <p:cNvPr id="53" name="Grafik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0842" y="462141"/>
            <a:ext cx="2432957" cy="624980"/>
          </a:xfrm>
          <a:prstGeom prst="rect">
            <a:avLst/>
          </a:prstGeom>
        </p:spPr>
      </p:pic>
      <p:sp>
        <p:nvSpPr>
          <p:cNvPr id="2" name="Textfeld 1"/>
          <p:cNvSpPr txBox="1"/>
          <p:nvPr/>
        </p:nvSpPr>
        <p:spPr>
          <a:xfrm>
            <a:off x="5155612" y="462141"/>
            <a:ext cx="3765230" cy="584775"/>
          </a:xfrm>
          <a:prstGeom prst="rect">
            <a:avLst/>
          </a:prstGeom>
          <a:noFill/>
        </p:spPr>
        <p:txBody>
          <a:bodyPr wrap="square" rtlCol="0">
            <a:spAutoFit/>
          </a:bodyPr>
          <a:lstStyle/>
          <a:p>
            <a:r>
              <a:rPr lang="de-DE" sz="3200" b="1" dirty="0" smtClean="0"/>
              <a:t>Data </a:t>
            </a:r>
            <a:r>
              <a:rPr lang="de-DE" sz="3200" b="1" dirty="0" err="1" smtClean="0"/>
              <a:t>Visualization</a:t>
            </a:r>
            <a:endParaRPr lang="de-DE" sz="3200" b="1" dirty="0"/>
          </a:p>
        </p:txBody>
      </p:sp>
    </p:spTree>
    <p:extLst>
      <p:ext uri="{BB962C8B-B14F-4D97-AF65-F5344CB8AC3E}">
        <p14:creationId xmlns:p14="http://schemas.microsoft.com/office/powerpoint/2010/main" val="1759854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bgerundetes Rechteck 48"/>
          <p:cNvSpPr/>
          <p:nvPr/>
        </p:nvSpPr>
        <p:spPr>
          <a:xfrm>
            <a:off x="413279" y="5297442"/>
            <a:ext cx="4501621" cy="937057"/>
          </a:xfrm>
          <a:prstGeom prst="roundRect">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s Rechteck 10"/>
          <p:cNvSpPr/>
          <p:nvPr/>
        </p:nvSpPr>
        <p:spPr>
          <a:xfrm>
            <a:off x="403754" y="400050"/>
            <a:ext cx="4501621" cy="4705349"/>
          </a:xfrm>
          <a:prstGeom prst="roundRect">
            <a:avLst>
              <a:gd name="adj" fmla="val 3086"/>
            </a:avLst>
          </a:prstGeom>
          <a:solidFill>
            <a:schemeClr val="accent5">
              <a:lumMod val="5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Datumsplatzhalter 4"/>
          <p:cNvSpPr>
            <a:spLocks noGrp="1"/>
          </p:cNvSpPr>
          <p:nvPr>
            <p:ph type="dt" sz="half" idx="10"/>
          </p:nvPr>
        </p:nvSpPr>
        <p:spPr/>
        <p:txBody>
          <a:bodyPr/>
          <a:lstStyle/>
          <a:p>
            <a:r>
              <a:rPr lang="de-DE" smtClean="0"/>
              <a:t>21 December 2021</a:t>
            </a:r>
            <a:endParaRPr lang="de-DE" dirty="0"/>
          </a:p>
        </p:txBody>
      </p:sp>
      <p:sp>
        <p:nvSpPr>
          <p:cNvPr id="6" name="Fußzeilenplatzhalter 5"/>
          <p:cNvSpPr>
            <a:spLocks noGrp="1"/>
          </p:cNvSpPr>
          <p:nvPr>
            <p:ph type="ftr" sz="quarter" idx="11"/>
          </p:nvPr>
        </p:nvSpPr>
        <p:spPr/>
        <p:txBody>
          <a:bodyPr/>
          <a:lstStyle/>
          <a:p>
            <a:r>
              <a:rPr lang="de-DE" smtClean="0"/>
              <a:t>Data Science Project - Lyrics</a:t>
            </a:r>
            <a:endParaRPr lang="de-DE" dirty="0"/>
          </a:p>
        </p:txBody>
      </p:sp>
      <p:sp>
        <p:nvSpPr>
          <p:cNvPr id="7" name="Foliennummernplatzhalter 6"/>
          <p:cNvSpPr>
            <a:spLocks noGrp="1"/>
          </p:cNvSpPr>
          <p:nvPr>
            <p:ph type="sldNum" sz="quarter" idx="12"/>
          </p:nvPr>
        </p:nvSpPr>
        <p:spPr/>
        <p:txBody>
          <a:bodyPr/>
          <a:lstStyle/>
          <a:p>
            <a:fld id="{003A4E8B-9268-4645-BAD5-3D1722F9EBF9}" type="slidenum">
              <a:rPr lang="de-DE" smtClean="0"/>
              <a:t>8</a:t>
            </a:fld>
            <a:endParaRPr lang="de-DE"/>
          </a:p>
        </p:txBody>
      </p:sp>
      <p:sp>
        <p:nvSpPr>
          <p:cNvPr id="13" name="Textfeld 12"/>
          <p:cNvSpPr txBox="1"/>
          <p:nvPr/>
        </p:nvSpPr>
        <p:spPr>
          <a:xfrm>
            <a:off x="971551" y="1125317"/>
            <a:ext cx="1592095" cy="307777"/>
          </a:xfrm>
          <a:prstGeom prst="rect">
            <a:avLst/>
          </a:prstGeom>
          <a:solidFill>
            <a:schemeClr val="bg1">
              <a:lumMod val="75000"/>
            </a:schemeClr>
          </a:solidFill>
        </p:spPr>
        <p:txBody>
          <a:bodyPr wrap="square" rtlCol="0">
            <a:spAutoFit/>
          </a:bodyPr>
          <a:lstStyle/>
          <a:p>
            <a:pPr algn="ctr"/>
            <a:r>
              <a:rPr lang="en-US" sz="1400" dirty="0" smtClean="0"/>
              <a:t>Data Acquisition</a:t>
            </a:r>
            <a:endParaRPr lang="en-US" sz="1400" dirty="0"/>
          </a:p>
        </p:txBody>
      </p:sp>
      <p:sp>
        <p:nvSpPr>
          <p:cNvPr id="23" name="Textfeld 22"/>
          <p:cNvSpPr txBox="1"/>
          <p:nvPr/>
        </p:nvSpPr>
        <p:spPr>
          <a:xfrm>
            <a:off x="2344478" y="698953"/>
            <a:ext cx="1218315" cy="261610"/>
          </a:xfrm>
          <a:prstGeom prst="rect">
            <a:avLst/>
          </a:prstGeom>
          <a:solidFill>
            <a:schemeClr val="bg1">
              <a:lumMod val="95000"/>
            </a:schemeClr>
          </a:solidFill>
        </p:spPr>
        <p:txBody>
          <a:bodyPr wrap="square" rtlCol="0" anchor="ctr">
            <a:spAutoFit/>
          </a:bodyPr>
          <a:lstStyle/>
          <a:p>
            <a:r>
              <a:rPr lang="en-US" sz="1100" dirty="0" smtClean="0"/>
              <a:t>Billboard Charts</a:t>
            </a:r>
            <a:endParaRPr lang="en-US" sz="1100" dirty="0"/>
          </a:p>
        </p:txBody>
      </p:sp>
      <p:sp>
        <p:nvSpPr>
          <p:cNvPr id="27" name="Textfeld 26"/>
          <p:cNvSpPr txBox="1"/>
          <p:nvPr/>
        </p:nvSpPr>
        <p:spPr>
          <a:xfrm>
            <a:off x="2953635" y="994956"/>
            <a:ext cx="1218315" cy="261610"/>
          </a:xfrm>
          <a:prstGeom prst="rect">
            <a:avLst/>
          </a:prstGeom>
          <a:solidFill>
            <a:schemeClr val="bg1">
              <a:lumMod val="95000"/>
            </a:schemeClr>
          </a:solidFill>
        </p:spPr>
        <p:txBody>
          <a:bodyPr wrap="square" rtlCol="0" anchor="ctr">
            <a:spAutoFit/>
          </a:bodyPr>
          <a:lstStyle/>
          <a:p>
            <a:r>
              <a:rPr lang="en-US" sz="1100" dirty="0" smtClean="0"/>
              <a:t>Lyrics</a:t>
            </a:r>
            <a:endParaRPr lang="en-US" sz="1100" dirty="0"/>
          </a:p>
        </p:txBody>
      </p:sp>
      <p:sp>
        <p:nvSpPr>
          <p:cNvPr id="28" name="Textfeld 27"/>
          <p:cNvSpPr txBox="1"/>
          <p:nvPr/>
        </p:nvSpPr>
        <p:spPr>
          <a:xfrm>
            <a:off x="2953635" y="1270308"/>
            <a:ext cx="1218315" cy="261610"/>
          </a:xfrm>
          <a:prstGeom prst="rect">
            <a:avLst/>
          </a:prstGeom>
          <a:solidFill>
            <a:schemeClr val="bg1">
              <a:lumMod val="95000"/>
            </a:schemeClr>
          </a:solidFill>
        </p:spPr>
        <p:txBody>
          <a:bodyPr wrap="square" rtlCol="0" anchor="ctr">
            <a:spAutoFit/>
          </a:bodyPr>
          <a:lstStyle/>
          <a:p>
            <a:r>
              <a:rPr lang="en-US" sz="1100" dirty="0" smtClean="0"/>
              <a:t>Genres</a:t>
            </a:r>
            <a:endParaRPr lang="en-US" sz="1100" dirty="0"/>
          </a:p>
        </p:txBody>
      </p:sp>
      <p:sp>
        <p:nvSpPr>
          <p:cNvPr id="29" name="Textfeld 28"/>
          <p:cNvSpPr txBox="1"/>
          <p:nvPr/>
        </p:nvSpPr>
        <p:spPr>
          <a:xfrm>
            <a:off x="2344477" y="1556990"/>
            <a:ext cx="1218315" cy="261610"/>
          </a:xfrm>
          <a:prstGeom prst="rect">
            <a:avLst/>
          </a:prstGeom>
          <a:solidFill>
            <a:schemeClr val="bg1">
              <a:lumMod val="95000"/>
            </a:schemeClr>
          </a:solidFill>
        </p:spPr>
        <p:txBody>
          <a:bodyPr wrap="square" rtlCol="0" anchor="ctr">
            <a:spAutoFit/>
          </a:bodyPr>
          <a:lstStyle/>
          <a:p>
            <a:r>
              <a:rPr lang="en-US" sz="1100" dirty="0" smtClean="0"/>
              <a:t>Acoustic Features</a:t>
            </a:r>
            <a:endParaRPr lang="en-US" sz="1100" dirty="0"/>
          </a:p>
        </p:txBody>
      </p:sp>
      <p:sp>
        <p:nvSpPr>
          <p:cNvPr id="32" name="Gestreifter Pfeil nach rechts 31"/>
          <p:cNvSpPr/>
          <p:nvPr/>
        </p:nvSpPr>
        <p:spPr>
          <a:xfrm rot="5400000">
            <a:off x="1292617" y="1858390"/>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5" name="Textfeld 34"/>
          <p:cNvSpPr txBox="1"/>
          <p:nvPr/>
        </p:nvSpPr>
        <p:spPr>
          <a:xfrm>
            <a:off x="971551" y="2559110"/>
            <a:ext cx="1592095" cy="307777"/>
          </a:xfrm>
          <a:prstGeom prst="rect">
            <a:avLst/>
          </a:prstGeom>
          <a:solidFill>
            <a:schemeClr val="bg1">
              <a:lumMod val="75000"/>
            </a:schemeClr>
          </a:solidFill>
        </p:spPr>
        <p:txBody>
          <a:bodyPr wrap="square" rtlCol="0">
            <a:spAutoFit/>
          </a:bodyPr>
          <a:lstStyle/>
          <a:p>
            <a:pPr algn="ctr"/>
            <a:r>
              <a:rPr lang="en-US" sz="1400" dirty="0" smtClean="0"/>
              <a:t>Data Cleaning</a:t>
            </a:r>
            <a:endParaRPr lang="en-US" sz="1400" dirty="0"/>
          </a:p>
        </p:txBody>
      </p:sp>
      <p:sp>
        <p:nvSpPr>
          <p:cNvPr id="36" name="Textfeld 35"/>
          <p:cNvSpPr txBox="1"/>
          <p:nvPr/>
        </p:nvSpPr>
        <p:spPr>
          <a:xfrm>
            <a:off x="2620259" y="2277653"/>
            <a:ext cx="1218315" cy="261610"/>
          </a:xfrm>
          <a:prstGeom prst="rect">
            <a:avLst/>
          </a:prstGeom>
          <a:solidFill>
            <a:schemeClr val="bg1">
              <a:lumMod val="95000"/>
            </a:schemeClr>
          </a:solidFill>
        </p:spPr>
        <p:txBody>
          <a:bodyPr wrap="square" rtlCol="0" anchor="ctr">
            <a:spAutoFit/>
          </a:bodyPr>
          <a:lstStyle/>
          <a:p>
            <a:r>
              <a:rPr lang="en-US" sz="1100" dirty="0" smtClean="0"/>
              <a:t>Lyrics Translation</a:t>
            </a:r>
            <a:endParaRPr lang="en-US" sz="1100" dirty="0"/>
          </a:p>
        </p:txBody>
      </p:sp>
      <p:sp>
        <p:nvSpPr>
          <p:cNvPr id="37" name="Textfeld 36"/>
          <p:cNvSpPr txBox="1"/>
          <p:nvPr/>
        </p:nvSpPr>
        <p:spPr>
          <a:xfrm>
            <a:off x="2867910" y="2582193"/>
            <a:ext cx="1218315" cy="261610"/>
          </a:xfrm>
          <a:prstGeom prst="rect">
            <a:avLst/>
          </a:prstGeom>
          <a:solidFill>
            <a:schemeClr val="bg1">
              <a:lumMod val="95000"/>
            </a:schemeClr>
          </a:solidFill>
        </p:spPr>
        <p:txBody>
          <a:bodyPr wrap="square" rtlCol="0" anchor="ctr">
            <a:spAutoFit/>
          </a:bodyPr>
          <a:lstStyle/>
          <a:p>
            <a:r>
              <a:rPr lang="en-US" sz="1100" dirty="0" smtClean="0"/>
              <a:t>Rm. Nonsense</a:t>
            </a:r>
            <a:endParaRPr lang="en-US" sz="1100" dirty="0"/>
          </a:p>
        </p:txBody>
      </p:sp>
      <p:sp>
        <p:nvSpPr>
          <p:cNvPr id="38" name="Textfeld 37"/>
          <p:cNvSpPr txBox="1"/>
          <p:nvPr/>
        </p:nvSpPr>
        <p:spPr>
          <a:xfrm>
            <a:off x="2620260" y="2882831"/>
            <a:ext cx="1218315" cy="261610"/>
          </a:xfrm>
          <a:prstGeom prst="rect">
            <a:avLst/>
          </a:prstGeom>
          <a:solidFill>
            <a:schemeClr val="bg1">
              <a:lumMod val="95000"/>
            </a:schemeClr>
          </a:solidFill>
        </p:spPr>
        <p:txBody>
          <a:bodyPr wrap="square" rtlCol="0" anchor="ctr">
            <a:spAutoFit/>
          </a:bodyPr>
          <a:lstStyle/>
          <a:p>
            <a:r>
              <a:rPr lang="en-US" sz="1100" dirty="0" smtClean="0"/>
              <a:t>…</a:t>
            </a:r>
            <a:endParaRPr lang="en-US" sz="1100" dirty="0"/>
          </a:p>
        </p:txBody>
      </p:sp>
      <p:sp>
        <p:nvSpPr>
          <p:cNvPr id="40" name="Gestreifter Pfeil nach rechts 39"/>
          <p:cNvSpPr/>
          <p:nvPr/>
        </p:nvSpPr>
        <p:spPr>
          <a:xfrm rot="5400000">
            <a:off x="1292617" y="3310872"/>
            <a:ext cx="94996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21" name="Textfeld 20"/>
          <p:cNvSpPr txBox="1"/>
          <p:nvPr/>
        </p:nvSpPr>
        <p:spPr>
          <a:xfrm>
            <a:off x="971551" y="4035124"/>
            <a:ext cx="1592095" cy="307777"/>
          </a:xfrm>
          <a:prstGeom prst="rect">
            <a:avLst/>
          </a:prstGeom>
          <a:solidFill>
            <a:schemeClr val="bg1">
              <a:lumMod val="75000"/>
            </a:schemeClr>
          </a:solidFill>
        </p:spPr>
        <p:txBody>
          <a:bodyPr wrap="square" rtlCol="0">
            <a:spAutoFit/>
          </a:bodyPr>
          <a:lstStyle/>
          <a:p>
            <a:pPr algn="ctr"/>
            <a:r>
              <a:rPr lang="en-US" sz="1400" dirty="0" smtClean="0"/>
              <a:t>Data Processing</a:t>
            </a:r>
            <a:endParaRPr lang="en-US" sz="1400" dirty="0"/>
          </a:p>
        </p:txBody>
      </p:sp>
      <p:sp>
        <p:nvSpPr>
          <p:cNvPr id="22" name="Textfeld 21"/>
          <p:cNvSpPr txBox="1"/>
          <p:nvPr/>
        </p:nvSpPr>
        <p:spPr>
          <a:xfrm>
            <a:off x="2287328" y="3284910"/>
            <a:ext cx="1218315" cy="261610"/>
          </a:xfrm>
          <a:prstGeom prst="rect">
            <a:avLst/>
          </a:prstGeom>
          <a:solidFill>
            <a:schemeClr val="bg1">
              <a:lumMod val="95000"/>
            </a:schemeClr>
          </a:solidFill>
        </p:spPr>
        <p:txBody>
          <a:bodyPr wrap="square" rtlCol="0" anchor="ctr">
            <a:spAutoFit/>
          </a:bodyPr>
          <a:lstStyle/>
          <a:p>
            <a:r>
              <a:rPr lang="en-US" sz="1100" dirty="0" smtClean="0"/>
              <a:t>Song Complexity</a:t>
            </a:r>
            <a:endParaRPr lang="en-US" sz="1100" dirty="0"/>
          </a:p>
        </p:txBody>
      </p:sp>
      <p:sp>
        <p:nvSpPr>
          <p:cNvPr id="24" name="Textfeld 23"/>
          <p:cNvSpPr txBox="1"/>
          <p:nvPr/>
        </p:nvSpPr>
        <p:spPr>
          <a:xfrm>
            <a:off x="2896485" y="3580913"/>
            <a:ext cx="1218315" cy="261610"/>
          </a:xfrm>
          <a:prstGeom prst="rect">
            <a:avLst/>
          </a:prstGeom>
          <a:solidFill>
            <a:schemeClr val="bg1">
              <a:lumMod val="95000"/>
            </a:schemeClr>
          </a:solidFill>
        </p:spPr>
        <p:txBody>
          <a:bodyPr wrap="square" rtlCol="0" anchor="ctr">
            <a:spAutoFit/>
          </a:bodyPr>
          <a:lstStyle/>
          <a:p>
            <a:r>
              <a:rPr lang="en-US" sz="1100" dirty="0" smtClean="0"/>
              <a:t>Topic Modelling</a:t>
            </a:r>
            <a:endParaRPr lang="en-US" sz="1100" dirty="0"/>
          </a:p>
        </p:txBody>
      </p:sp>
      <p:sp>
        <p:nvSpPr>
          <p:cNvPr id="25" name="Textfeld 24"/>
          <p:cNvSpPr txBox="1"/>
          <p:nvPr/>
        </p:nvSpPr>
        <p:spPr>
          <a:xfrm>
            <a:off x="2896485" y="4465865"/>
            <a:ext cx="1218315" cy="261610"/>
          </a:xfrm>
          <a:prstGeom prst="rect">
            <a:avLst/>
          </a:prstGeom>
          <a:solidFill>
            <a:schemeClr val="bg1">
              <a:lumMod val="95000"/>
            </a:schemeClr>
          </a:solidFill>
        </p:spPr>
        <p:txBody>
          <a:bodyPr wrap="square" rtlCol="0" anchor="ctr">
            <a:spAutoFit/>
          </a:bodyPr>
          <a:lstStyle/>
          <a:p>
            <a:r>
              <a:rPr lang="en-US" sz="1100" dirty="0" smtClean="0"/>
              <a:t>Pronoun Analysis</a:t>
            </a:r>
            <a:endParaRPr lang="en-US" sz="1100" dirty="0"/>
          </a:p>
        </p:txBody>
      </p:sp>
      <p:sp>
        <p:nvSpPr>
          <p:cNvPr id="26" name="Textfeld 25"/>
          <p:cNvSpPr txBox="1"/>
          <p:nvPr/>
        </p:nvSpPr>
        <p:spPr>
          <a:xfrm>
            <a:off x="2344477" y="4762072"/>
            <a:ext cx="1218315" cy="261610"/>
          </a:xfrm>
          <a:prstGeom prst="rect">
            <a:avLst/>
          </a:prstGeom>
          <a:solidFill>
            <a:schemeClr val="bg1">
              <a:lumMod val="95000"/>
            </a:schemeClr>
          </a:solidFill>
        </p:spPr>
        <p:txBody>
          <a:bodyPr wrap="square" rtlCol="0" anchor="ctr">
            <a:spAutoFit/>
          </a:bodyPr>
          <a:lstStyle/>
          <a:p>
            <a:r>
              <a:rPr lang="en-US" sz="1100" dirty="0" smtClean="0"/>
              <a:t>Quiz</a:t>
            </a:r>
            <a:endParaRPr lang="en-US" sz="1100" dirty="0"/>
          </a:p>
        </p:txBody>
      </p:sp>
      <p:sp>
        <p:nvSpPr>
          <p:cNvPr id="30" name="Gestreifter Pfeil nach rechts 29"/>
          <p:cNvSpPr/>
          <p:nvPr/>
        </p:nvSpPr>
        <p:spPr>
          <a:xfrm rot="5400000">
            <a:off x="1205772" y="4855042"/>
            <a:ext cx="1123652" cy="257844"/>
          </a:xfrm>
          <a:prstGeom prst="stripedRightArrow">
            <a:avLst>
              <a:gd name="adj1" fmla="val 74242"/>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31" name="Textfeld 30"/>
          <p:cNvSpPr txBox="1"/>
          <p:nvPr/>
        </p:nvSpPr>
        <p:spPr>
          <a:xfrm>
            <a:off x="971551" y="5628657"/>
            <a:ext cx="1592096" cy="307777"/>
          </a:xfrm>
          <a:prstGeom prst="rect">
            <a:avLst/>
          </a:prstGeom>
          <a:solidFill>
            <a:schemeClr val="bg1">
              <a:lumMod val="75000"/>
            </a:schemeClr>
          </a:solidFill>
        </p:spPr>
        <p:txBody>
          <a:bodyPr wrap="square" rtlCol="0">
            <a:spAutoFit/>
          </a:bodyPr>
          <a:lstStyle/>
          <a:p>
            <a:pPr algn="ctr"/>
            <a:r>
              <a:rPr lang="en-US" sz="1400" dirty="0" smtClean="0"/>
              <a:t>Data Visualization</a:t>
            </a:r>
            <a:endParaRPr lang="en-US" sz="1400" dirty="0"/>
          </a:p>
        </p:txBody>
      </p:sp>
      <p:sp>
        <p:nvSpPr>
          <p:cNvPr id="43" name="Textfeld 42"/>
          <p:cNvSpPr txBox="1"/>
          <p:nvPr/>
        </p:nvSpPr>
        <p:spPr>
          <a:xfrm>
            <a:off x="3115560" y="3867595"/>
            <a:ext cx="1475490" cy="261610"/>
          </a:xfrm>
          <a:prstGeom prst="rect">
            <a:avLst/>
          </a:prstGeom>
          <a:solidFill>
            <a:schemeClr val="bg1">
              <a:lumMod val="95000"/>
            </a:schemeClr>
          </a:solidFill>
        </p:spPr>
        <p:txBody>
          <a:bodyPr wrap="square" rtlCol="0" anchor="ctr">
            <a:spAutoFit/>
          </a:bodyPr>
          <a:lstStyle/>
          <a:p>
            <a:r>
              <a:rPr lang="en-US" sz="1100" dirty="0" smtClean="0"/>
              <a:t>Recommendations</a:t>
            </a:r>
            <a:endParaRPr lang="en-US" sz="1100" dirty="0"/>
          </a:p>
        </p:txBody>
      </p:sp>
      <p:sp>
        <p:nvSpPr>
          <p:cNvPr id="44" name="Textfeld 43"/>
          <p:cNvSpPr txBox="1"/>
          <p:nvPr/>
        </p:nvSpPr>
        <p:spPr>
          <a:xfrm>
            <a:off x="3115560" y="4162870"/>
            <a:ext cx="1475490" cy="261610"/>
          </a:xfrm>
          <a:prstGeom prst="rect">
            <a:avLst/>
          </a:prstGeom>
          <a:solidFill>
            <a:schemeClr val="bg1">
              <a:lumMod val="95000"/>
            </a:schemeClr>
          </a:solidFill>
        </p:spPr>
        <p:txBody>
          <a:bodyPr wrap="square" rtlCol="0" anchor="ctr">
            <a:spAutoFit/>
          </a:bodyPr>
          <a:lstStyle/>
          <a:p>
            <a:r>
              <a:rPr lang="en-US" sz="1100" dirty="0" smtClean="0"/>
              <a:t>Sentiment Analysis</a:t>
            </a:r>
            <a:endParaRPr lang="en-US" sz="1100" dirty="0"/>
          </a:p>
        </p:txBody>
      </p:sp>
      <p:sp>
        <p:nvSpPr>
          <p:cNvPr id="9" name="Rechteck 8"/>
          <p:cNvSpPr/>
          <p:nvPr/>
        </p:nvSpPr>
        <p:spPr>
          <a:xfrm>
            <a:off x="333911" y="1195606"/>
            <a:ext cx="189683" cy="467796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1400" b="1" dirty="0" err="1" smtClean="0">
                <a:solidFill>
                  <a:schemeClr val="tx1"/>
                </a:solidFill>
              </a:rPr>
              <a:t>Weekly</a:t>
            </a:r>
            <a:r>
              <a:rPr lang="de-DE" sz="1400" b="1" dirty="0" smtClean="0">
                <a:solidFill>
                  <a:schemeClr val="tx1"/>
                </a:solidFill>
              </a:rPr>
              <a:t> </a:t>
            </a:r>
            <a:r>
              <a:rPr lang="de-DE" sz="1400" b="1" dirty="0" err="1" smtClean="0">
                <a:solidFill>
                  <a:schemeClr val="tx1"/>
                </a:solidFill>
              </a:rPr>
              <a:t>Updating</a:t>
            </a:r>
            <a:endParaRPr lang="de-DE" sz="1400" b="1" dirty="0">
              <a:solidFill>
                <a:schemeClr val="tx1"/>
              </a:solidFill>
            </a:endParaRPr>
          </a:p>
        </p:txBody>
      </p:sp>
      <p:sp>
        <p:nvSpPr>
          <p:cNvPr id="46" name="Rechteck 45"/>
          <p:cNvSpPr/>
          <p:nvPr/>
        </p:nvSpPr>
        <p:spPr>
          <a:xfrm flipH="1">
            <a:off x="403754" y="5691524"/>
            <a:ext cx="470637" cy="18204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a:off x="403754" y="1112274"/>
            <a:ext cx="470637" cy="333862"/>
          </a:xfrm>
          <a:prstGeom prst="rightArrow">
            <a:avLst>
              <a:gd name="adj1" fmla="val 50000"/>
              <a:gd name="adj2" fmla="val 6825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2972683" y="390525"/>
            <a:ext cx="1914526" cy="253916"/>
          </a:xfrm>
          <a:prstGeom prst="rect">
            <a:avLst/>
          </a:prstGeom>
          <a:noFill/>
        </p:spPr>
        <p:txBody>
          <a:bodyPr wrap="square" rtlCol="0" anchor="ctr">
            <a:spAutoFit/>
          </a:bodyPr>
          <a:lstStyle/>
          <a:p>
            <a:pPr algn="r"/>
            <a:r>
              <a:rPr lang="de-DE" sz="1050" b="1" dirty="0" smtClean="0">
                <a:solidFill>
                  <a:schemeClr val="bg1"/>
                </a:solidFill>
              </a:rPr>
              <a:t>R-Studio Instance on BW-Cloud</a:t>
            </a:r>
            <a:endParaRPr lang="de-DE" sz="1050" b="1" dirty="0">
              <a:solidFill>
                <a:schemeClr val="bg1"/>
              </a:solidFill>
            </a:endParaRPr>
          </a:p>
        </p:txBody>
      </p:sp>
      <p:sp>
        <p:nvSpPr>
          <p:cNvPr id="51" name="Textfeld 50"/>
          <p:cNvSpPr txBox="1"/>
          <p:nvPr/>
        </p:nvSpPr>
        <p:spPr>
          <a:xfrm>
            <a:off x="2943225" y="5310536"/>
            <a:ext cx="1943984" cy="253916"/>
          </a:xfrm>
          <a:prstGeom prst="rect">
            <a:avLst/>
          </a:prstGeom>
          <a:noFill/>
        </p:spPr>
        <p:txBody>
          <a:bodyPr wrap="square" rtlCol="0">
            <a:spAutoFit/>
          </a:bodyPr>
          <a:lstStyle/>
          <a:p>
            <a:pPr algn="r"/>
            <a:r>
              <a:rPr lang="de-DE" sz="1050" b="1" dirty="0" smtClean="0">
                <a:solidFill>
                  <a:schemeClr val="bg1"/>
                </a:solidFill>
              </a:rPr>
              <a:t>R-</a:t>
            </a:r>
            <a:r>
              <a:rPr lang="de-DE" sz="1050" b="1" dirty="0" err="1" smtClean="0">
                <a:solidFill>
                  <a:schemeClr val="bg1"/>
                </a:solidFill>
              </a:rPr>
              <a:t>Shiny</a:t>
            </a:r>
            <a:r>
              <a:rPr lang="de-DE" sz="1050" b="1" dirty="0" smtClean="0">
                <a:solidFill>
                  <a:schemeClr val="bg1"/>
                </a:solidFill>
              </a:rPr>
              <a:t> Server on BW-Cloud</a:t>
            </a:r>
            <a:endParaRPr lang="de-DE" sz="1050" b="1" dirty="0">
              <a:solidFill>
                <a:schemeClr val="bg1"/>
              </a:solidFill>
            </a:endParaRPr>
          </a:p>
        </p:txBody>
      </p:sp>
      <p:sp>
        <p:nvSpPr>
          <p:cNvPr id="52" name="Inhaltsplatzhalter 2"/>
          <p:cNvSpPr>
            <a:spLocks noGrp="1"/>
          </p:cNvSpPr>
          <p:nvPr>
            <p:ph sz="half" idx="1"/>
          </p:nvPr>
        </p:nvSpPr>
        <p:spPr>
          <a:xfrm>
            <a:off x="5155612" y="1256566"/>
            <a:ext cx="6198188" cy="4977933"/>
          </a:xfrm>
          <a:solidFill>
            <a:schemeClr val="bg1">
              <a:lumMod val="95000"/>
            </a:schemeClr>
          </a:solidFill>
        </p:spPr>
        <p:txBody>
          <a:bodyPr>
            <a:normAutofit/>
          </a:bodyPr>
          <a:lstStyle/>
          <a:p>
            <a:pPr marL="0" indent="0" algn="just">
              <a:lnSpc>
                <a:spcPct val="100000"/>
              </a:lnSpc>
              <a:spcBef>
                <a:spcPts val="0"/>
              </a:spcBef>
              <a:buNone/>
            </a:pPr>
            <a:r>
              <a:rPr lang="de-DE" sz="2000" b="1" dirty="0" err="1" smtClean="0">
                <a:solidFill>
                  <a:prstClr val="black"/>
                </a:solidFill>
              </a:rPr>
              <a:t>What</a:t>
            </a:r>
            <a:r>
              <a:rPr lang="de-DE" sz="2000" b="1" dirty="0" smtClean="0">
                <a:solidFill>
                  <a:prstClr val="black"/>
                </a:solidFill>
              </a:rPr>
              <a:t> </a:t>
            </a:r>
            <a:r>
              <a:rPr lang="de-DE" sz="2000" b="1" dirty="0" err="1" smtClean="0">
                <a:solidFill>
                  <a:prstClr val="black"/>
                </a:solidFill>
              </a:rPr>
              <a:t>else</a:t>
            </a:r>
            <a:r>
              <a:rPr lang="de-DE" sz="2000" b="1" dirty="0" smtClean="0">
                <a:solidFill>
                  <a:prstClr val="black"/>
                </a:solidFill>
              </a:rPr>
              <a:t> </a:t>
            </a:r>
            <a:r>
              <a:rPr lang="de-DE" sz="2000" b="1" dirty="0" err="1" smtClean="0">
                <a:solidFill>
                  <a:prstClr val="black"/>
                </a:solidFill>
              </a:rPr>
              <a:t>is</a:t>
            </a:r>
            <a:r>
              <a:rPr lang="de-DE" sz="2000" b="1" dirty="0" smtClean="0">
                <a:solidFill>
                  <a:prstClr val="black"/>
                </a:solidFill>
              </a:rPr>
              <a:t> </a:t>
            </a:r>
            <a:r>
              <a:rPr lang="de-DE" sz="2000" b="1" dirty="0" err="1" smtClean="0">
                <a:solidFill>
                  <a:prstClr val="black"/>
                </a:solidFill>
              </a:rPr>
              <a:t>there</a:t>
            </a:r>
            <a:r>
              <a:rPr lang="de-DE" sz="2000" b="1" dirty="0" smtClean="0">
                <a:solidFill>
                  <a:prstClr val="black"/>
                </a:solidFill>
              </a:rPr>
              <a:t> </a:t>
            </a:r>
            <a:r>
              <a:rPr lang="de-DE" sz="2000" b="1" dirty="0" err="1" smtClean="0">
                <a:solidFill>
                  <a:prstClr val="black"/>
                </a:solidFill>
              </a:rPr>
              <a:t>to</a:t>
            </a:r>
            <a:r>
              <a:rPr lang="de-DE" sz="2000" b="1" dirty="0" smtClean="0">
                <a:solidFill>
                  <a:prstClr val="black"/>
                </a:solidFill>
              </a:rPr>
              <a:t> </a:t>
            </a:r>
            <a:r>
              <a:rPr lang="de-DE" sz="2000" b="1" dirty="0" err="1" smtClean="0">
                <a:solidFill>
                  <a:prstClr val="black"/>
                </a:solidFill>
              </a:rPr>
              <a:t>come</a:t>
            </a:r>
            <a:r>
              <a:rPr lang="de-DE" sz="2000" b="1" dirty="0" smtClean="0">
                <a:solidFill>
                  <a:prstClr val="black"/>
                </a:solidFill>
              </a:rPr>
              <a:t>? Things on </a:t>
            </a:r>
            <a:r>
              <a:rPr lang="de-DE" sz="2000" b="1" dirty="0" err="1" smtClean="0">
                <a:solidFill>
                  <a:prstClr val="black"/>
                </a:solidFill>
              </a:rPr>
              <a:t>the</a:t>
            </a:r>
            <a:r>
              <a:rPr lang="de-DE" sz="2000" b="1" dirty="0" smtClean="0">
                <a:solidFill>
                  <a:prstClr val="black"/>
                </a:solidFill>
              </a:rPr>
              <a:t> </a:t>
            </a:r>
            <a:r>
              <a:rPr lang="de-DE" sz="2000" b="1" dirty="0" err="1" smtClean="0">
                <a:solidFill>
                  <a:prstClr val="black"/>
                </a:solidFill>
              </a:rPr>
              <a:t>agenda</a:t>
            </a:r>
            <a:endParaRPr lang="de-DE" sz="2000" b="1" dirty="0" smtClean="0">
              <a:solidFill>
                <a:prstClr val="black"/>
              </a:solidFill>
            </a:endParaRPr>
          </a:p>
          <a:p>
            <a:pPr marL="0" indent="0" algn="just">
              <a:lnSpc>
                <a:spcPct val="100000"/>
              </a:lnSpc>
              <a:spcBef>
                <a:spcPts val="0"/>
              </a:spcBef>
              <a:buNone/>
            </a:pPr>
            <a:endParaRPr lang="de-DE" sz="2000" b="1" dirty="0">
              <a:solidFill>
                <a:prstClr val="black"/>
              </a:solidFill>
            </a:endParaRPr>
          </a:p>
          <a:p>
            <a:pPr marL="0" indent="0" algn="just">
              <a:lnSpc>
                <a:spcPct val="100000"/>
              </a:lnSpc>
              <a:spcBef>
                <a:spcPts val="0"/>
              </a:spcBef>
              <a:buNone/>
            </a:pPr>
            <a:r>
              <a:rPr lang="de-DE" sz="2000" b="1" dirty="0" err="1" smtClean="0">
                <a:solidFill>
                  <a:prstClr val="black"/>
                </a:solidFill>
              </a:rPr>
              <a:t>Enough</a:t>
            </a:r>
            <a:r>
              <a:rPr lang="de-DE" sz="2000" b="1" dirty="0" smtClean="0">
                <a:solidFill>
                  <a:prstClr val="black"/>
                </a:solidFill>
              </a:rPr>
              <a:t> </a:t>
            </a:r>
            <a:r>
              <a:rPr lang="de-DE" sz="2000" b="1" dirty="0" err="1" smtClean="0">
                <a:solidFill>
                  <a:prstClr val="black"/>
                </a:solidFill>
              </a:rPr>
              <a:t>Talking</a:t>
            </a:r>
            <a:r>
              <a:rPr lang="de-DE" sz="2000" b="1" dirty="0" smtClean="0">
                <a:solidFill>
                  <a:prstClr val="black"/>
                </a:solidFill>
              </a:rPr>
              <a:t> – </a:t>
            </a:r>
            <a:r>
              <a:rPr lang="de-DE" sz="2000" b="1" dirty="0" err="1" smtClean="0">
                <a:solidFill>
                  <a:prstClr val="black"/>
                </a:solidFill>
              </a:rPr>
              <a:t>Let‘s</a:t>
            </a:r>
            <a:r>
              <a:rPr lang="de-DE" sz="2000" b="1" dirty="0" smtClean="0">
                <a:solidFill>
                  <a:prstClr val="black"/>
                </a:solidFill>
              </a:rPr>
              <a:t> </a:t>
            </a:r>
            <a:r>
              <a:rPr lang="de-DE" sz="2000" b="1" dirty="0" err="1" smtClean="0">
                <a:solidFill>
                  <a:prstClr val="black"/>
                </a:solidFill>
              </a:rPr>
              <a:t>have</a:t>
            </a:r>
            <a:r>
              <a:rPr lang="de-DE" sz="2000" b="1" dirty="0" smtClean="0">
                <a:solidFill>
                  <a:prstClr val="black"/>
                </a:solidFill>
              </a:rPr>
              <a:t> a </a:t>
            </a:r>
            <a:r>
              <a:rPr lang="de-DE" sz="2000" b="1" dirty="0" err="1" smtClean="0">
                <a:solidFill>
                  <a:prstClr val="black"/>
                </a:solidFill>
              </a:rPr>
              <a:t>look</a:t>
            </a:r>
            <a:r>
              <a:rPr lang="de-DE" sz="2000" b="1" dirty="0" smtClean="0">
                <a:solidFill>
                  <a:prstClr val="black"/>
                </a:solidFill>
              </a:rPr>
              <a:t>!</a:t>
            </a:r>
          </a:p>
          <a:p>
            <a:pPr marL="0" indent="0" algn="just">
              <a:lnSpc>
                <a:spcPct val="100000"/>
              </a:lnSpc>
              <a:spcBef>
                <a:spcPts val="0"/>
              </a:spcBef>
              <a:buNone/>
            </a:pPr>
            <a:r>
              <a:rPr lang="de-DE" sz="2000" dirty="0" smtClean="0">
                <a:solidFill>
                  <a:prstClr val="black"/>
                </a:solidFill>
              </a:rPr>
              <a:t>-&gt; R-</a:t>
            </a:r>
            <a:r>
              <a:rPr lang="de-DE" sz="2000" dirty="0" err="1" smtClean="0">
                <a:solidFill>
                  <a:prstClr val="black"/>
                </a:solidFill>
              </a:rPr>
              <a:t>shiny</a:t>
            </a:r>
            <a:r>
              <a:rPr lang="de-DE" sz="2000" dirty="0" smtClean="0">
                <a:solidFill>
                  <a:prstClr val="black"/>
                </a:solidFill>
              </a:rPr>
              <a:t> </a:t>
            </a:r>
            <a:r>
              <a:rPr lang="de-DE" sz="2000" dirty="0" err="1" smtClean="0">
                <a:solidFill>
                  <a:prstClr val="black"/>
                </a:solidFill>
              </a:rPr>
              <a:t>demonstration</a:t>
            </a:r>
            <a:endParaRPr lang="de-DE" sz="1600" dirty="0"/>
          </a:p>
        </p:txBody>
      </p:sp>
      <p:pic>
        <p:nvPicPr>
          <p:cNvPr id="53" name="Grafik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0842" y="462141"/>
            <a:ext cx="2432957" cy="624980"/>
          </a:xfrm>
          <a:prstGeom prst="rect">
            <a:avLst/>
          </a:prstGeom>
        </p:spPr>
      </p:pic>
      <p:sp>
        <p:nvSpPr>
          <p:cNvPr id="2" name="Textfeld 1"/>
          <p:cNvSpPr txBox="1"/>
          <p:nvPr/>
        </p:nvSpPr>
        <p:spPr>
          <a:xfrm>
            <a:off x="5155612" y="462141"/>
            <a:ext cx="3765230" cy="584775"/>
          </a:xfrm>
          <a:prstGeom prst="rect">
            <a:avLst/>
          </a:prstGeom>
          <a:noFill/>
        </p:spPr>
        <p:txBody>
          <a:bodyPr wrap="square" rtlCol="0">
            <a:spAutoFit/>
          </a:bodyPr>
          <a:lstStyle/>
          <a:p>
            <a:r>
              <a:rPr lang="de-DE" sz="3200" b="1" dirty="0" smtClean="0"/>
              <a:t>Outlook &amp; Demo</a:t>
            </a:r>
            <a:endParaRPr lang="de-DE" sz="3200" b="1" dirty="0"/>
          </a:p>
        </p:txBody>
      </p:sp>
    </p:spTree>
    <p:extLst>
      <p:ext uri="{BB962C8B-B14F-4D97-AF65-F5344CB8AC3E}">
        <p14:creationId xmlns:p14="http://schemas.microsoft.com/office/powerpoint/2010/main" val="2575458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584</Words>
  <Application>Microsoft Office PowerPoint</Application>
  <PresentationFormat>Breitbild</PresentationFormat>
  <Paragraphs>213</Paragraphs>
  <Slides>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Bahnschrift SemiBold</vt:lpstr>
      <vt:lpstr>Calibri</vt:lpstr>
      <vt:lpstr>Calibri Light</vt:lpstr>
      <vt:lpstr>Office</vt:lpstr>
      <vt:lpstr>PowerPoint-Präsentation</vt:lpstr>
      <vt:lpstr>Motivation: Topic</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Leo Berger</dc:creator>
  <cp:lastModifiedBy>Leo Berger</cp:lastModifiedBy>
  <cp:revision>59</cp:revision>
  <dcterms:created xsi:type="dcterms:W3CDTF">2021-10-04T17:24:08Z</dcterms:created>
  <dcterms:modified xsi:type="dcterms:W3CDTF">2021-11-30T22:02:06Z</dcterms:modified>
</cp:coreProperties>
</file>