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9" r:id="rId2"/>
    <p:sldId id="262" r:id="rId3"/>
    <p:sldId id="310" r:id="rId4"/>
    <p:sldId id="313" r:id="rId5"/>
    <p:sldId id="311" r:id="rId6"/>
    <p:sldId id="265" r:id="rId7"/>
    <p:sldId id="302" r:id="rId8"/>
    <p:sldId id="303" r:id="rId9"/>
    <p:sldId id="304" r:id="rId10"/>
    <p:sldId id="305" r:id="rId11"/>
    <p:sldId id="306" r:id="rId12"/>
    <p:sldId id="307" r:id="rId13"/>
    <p:sldId id="278" r:id="rId14"/>
    <p:sldId id="308" r:id="rId15"/>
    <p:sldId id="309" r:id="rId16"/>
    <p:sldId id="280" r:id="rId17"/>
    <p:sldId id="282" r:id="rId18"/>
    <p:sldId id="283" r:id="rId19"/>
    <p:sldId id="312"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E7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85799" autoAdjust="0"/>
  </p:normalViewPr>
  <p:slideViewPr>
    <p:cSldViewPr>
      <p:cViewPr varScale="1">
        <p:scale>
          <a:sx n="91" d="100"/>
          <a:sy n="91" d="100"/>
        </p:scale>
        <p:origin x="67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25BA8-7C04-4C9D-819E-82388186CED8}" type="datetimeFigureOut">
              <a:rPr lang="en-US" smtClean="0"/>
              <a:t>4/1/2016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486D21-360F-4F34-ADDC-414210F9B375}" type="slidenum">
              <a:rPr lang="en-US" smtClean="0"/>
              <a:t>‹#›</a:t>
            </a:fld>
            <a:endParaRPr lang="en-US"/>
          </a:p>
        </p:txBody>
      </p:sp>
    </p:spTree>
    <p:extLst>
      <p:ext uri="{BB962C8B-B14F-4D97-AF65-F5344CB8AC3E}">
        <p14:creationId xmlns:p14="http://schemas.microsoft.com/office/powerpoint/2010/main" val="93358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2</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11</a:t>
            </a:fld>
            <a:endParaRPr lang="en-US"/>
          </a:p>
        </p:txBody>
      </p:sp>
    </p:spTree>
    <p:extLst>
      <p:ext uri="{BB962C8B-B14F-4D97-AF65-F5344CB8AC3E}">
        <p14:creationId xmlns:p14="http://schemas.microsoft.com/office/powerpoint/2010/main" val="3037650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You add more activities</a:t>
            </a:r>
            <a:r>
              <a:rPr lang="en-US" altLang="zh-CN" baseline="0" dirty="0" smtClean="0"/>
              <a:t> to the agenda. The colors of the activity respond to type of activity: presentation = blue; group work = red; discussion = green; break = yellow. The red line signals the 30 % and this shows us that we should add more breaks. </a:t>
            </a:r>
            <a:endParaRPr lang="en-US" altLang="zh-CN" dirty="0"/>
          </a:p>
        </p:txBody>
      </p:sp>
      <p:sp>
        <p:nvSpPr>
          <p:cNvPr id="4" name="Slide Number Placeholder 3"/>
          <p:cNvSpPr>
            <a:spLocks noGrp="1"/>
          </p:cNvSpPr>
          <p:nvPr>
            <p:ph type="sldNum" sz="quarter" idx="10"/>
          </p:nvPr>
        </p:nvSpPr>
        <p:spPr/>
        <p:txBody>
          <a:bodyPr/>
          <a:lstStyle/>
          <a:p>
            <a:fld id="{0A486D21-360F-4F34-ADDC-414210F9B375}" type="slidenum">
              <a:rPr lang="en-US" smtClean="0"/>
              <a:t>12</a:t>
            </a:fld>
            <a:endParaRPr lang="en-US"/>
          </a:p>
        </p:txBody>
      </p:sp>
    </p:spTree>
    <p:extLst>
      <p:ext uri="{BB962C8B-B14F-4D97-AF65-F5344CB8AC3E}">
        <p14:creationId xmlns:p14="http://schemas.microsoft.com/office/powerpoint/2010/main" val="282799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clicking on the activity you can</a:t>
            </a:r>
            <a:r>
              <a:rPr lang="en-US" baseline="0" dirty="0" smtClean="0"/>
              <a:t> edit it.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13</a:t>
            </a:fld>
            <a:endParaRPr lang="en-US"/>
          </a:p>
        </p:txBody>
      </p:sp>
    </p:spTree>
    <p:extLst>
      <p:ext uri="{BB962C8B-B14F-4D97-AF65-F5344CB8AC3E}">
        <p14:creationId xmlns:p14="http://schemas.microsoft.com/office/powerpoint/2010/main" val="310760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Change the value (duration)</a:t>
            </a:r>
          </a:p>
        </p:txBody>
      </p:sp>
      <p:sp>
        <p:nvSpPr>
          <p:cNvPr id="4" name="Slide Number Placeholder 3"/>
          <p:cNvSpPr>
            <a:spLocks noGrp="1"/>
          </p:cNvSpPr>
          <p:nvPr>
            <p:ph type="sldNum" sz="quarter" idx="10"/>
          </p:nvPr>
        </p:nvSpPr>
        <p:spPr/>
        <p:txBody>
          <a:bodyPr/>
          <a:lstStyle/>
          <a:p>
            <a:fld id="{0A486D21-360F-4F34-ADDC-414210F9B375}" type="slidenum">
              <a:rPr lang="en-US" smtClean="0"/>
              <a:t>14</a:t>
            </a:fld>
            <a:endParaRPr lang="en-US"/>
          </a:p>
        </p:txBody>
      </p:sp>
    </p:spTree>
    <p:extLst>
      <p:ext uri="{BB962C8B-B14F-4D97-AF65-F5344CB8AC3E}">
        <p14:creationId xmlns:p14="http://schemas.microsoft.com/office/powerpoint/2010/main" val="178323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And the change</a:t>
            </a:r>
            <a:r>
              <a:rPr lang="en-US" altLang="zh-CN" baseline="0" dirty="0" smtClean="0"/>
              <a:t> is reflected in the agenda (times get updated everywhere).</a:t>
            </a:r>
          </a:p>
        </p:txBody>
      </p:sp>
      <p:sp>
        <p:nvSpPr>
          <p:cNvPr id="4" name="Slide Number Placeholder 3"/>
          <p:cNvSpPr>
            <a:spLocks noGrp="1"/>
          </p:cNvSpPr>
          <p:nvPr>
            <p:ph type="sldNum" sz="quarter" idx="10"/>
          </p:nvPr>
        </p:nvSpPr>
        <p:spPr/>
        <p:txBody>
          <a:bodyPr/>
          <a:lstStyle/>
          <a:p>
            <a:fld id="{0A486D21-360F-4F34-ADDC-414210F9B375}" type="slidenum">
              <a:rPr lang="en-US" smtClean="0"/>
              <a:t>15</a:t>
            </a:fld>
            <a:endParaRPr lang="en-US"/>
          </a:p>
        </p:txBody>
      </p:sp>
    </p:spTree>
    <p:extLst>
      <p:ext uri="{BB962C8B-B14F-4D97-AF65-F5344CB8AC3E}">
        <p14:creationId xmlns:p14="http://schemas.microsoft.com/office/powerpoint/2010/main" val="2716664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Add the activity</a:t>
            </a:r>
            <a:endParaRPr lang="en-US" altLang="zh-CN" dirty="0"/>
          </a:p>
        </p:txBody>
      </p:sp>
      <p:sp>
        <p:nvSpPr>
          <p:cNvPr id="4" name="Slide Number Placeholder 3"/>
          <p:cNvSpPr>
            <a:spLocks noGrp="1"/>
          </p:cNvSpPr>
          <p:nvPr>
            <p:ph type="sldNum" sz="quarter" idx="10"/>
          </p:nvPr>
        </p:nvSpPr>
        <p:spPr/>
        <p:txBody>
          <a:bodyPr/>
          <a:lstStyle/>
          <a:p>
            <a:fld id="{0A486D21-360F-4F34-ADDC-414210F9B375}" type="slidenum">
              <a:rPr lang="en-US" smtClean="0"/>
              <a:t>16</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decide to move the idea 2 discussion from the day one. We can use the parking lot of that.</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17</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add a new day and put the</a:t>
            </a:r>
            <a:r>
              <a:rPr lang="en-US" baseline="0" dirty="0" smtClean="0"/>
              <a:t> activity there.</a:t>
            </a:r>
          </a:p>
        </p:txBody>
      </p:sp>
      <p:sp>
        <p:nvSpPr>
          <p:cNvPr id="4" name="Slide Number Placeholder 3"/>
          <p:cNvSpPr>
            <a:spLocks noGrp="1"/>
          </p:cNvSpPr>
          <p:nvPr>
            <p:ph type="sldNum" sz="quarter" idx="10"/>
          </p:nvPr>
        </p:nvSpPr>
        <p:spPr/>
        <p:txBody>
          <a:bodyPr/>
          <a:lstStyle/>
          <a:p>
            <a:fld id="{0A486D21-360F-4F34-ADDC-414210F9B375}" type="slidenum">
              <a:rPr lang="en-US" smtClean="0"/>
              <a:t>18</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decide to move the idea 2 discussion from the day one. We can use the parking lot of that.</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19</a:t>
            </a:fld>
            <a:endParaRPr lang="en-US"/>
          </a:p>
        </p:txBody>
      </p:sp>
    </p:spTree>
    <p:extLst>
      <p:ext uri="{BB962C8B-B14F-4D97-AF65-F5344CB8AC3E}">
        <p14:creationId xmlns:p14="http://schemas.microsoft.com/office/powerpoint/2010/main" val="492018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move the activities from parking lot to any day and between the days as well.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20</a:t>
            </a:fld>
            <a:endParaRPr lang="en-US"/>
          </a:p>
        </p:txBody>
      </p:sp>
    </p:spTree>
    <p:extLst>
      <p:ext uri="{BB962C8B-B14F-4D97-AF65-F5344CB8AC3E}">
        <p14:creationId xmlns:p14="http://schemas.microsoft.com/office/powerpoint/2010/main" val="4013273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3</a:t>
            </a:fld>
            <a:endParaRPr lang="en-US"/>
          </a:p>
        </p:txBody>
      </p:sp>
    </p:spTree>
    <p:extLst>
      <p:ext uri="{BB962C8B-B14F-4D97-AF65-F5344CB8AC3E}">
        <p14:creationId xmlns:p14="http://schemas.microsoft.com/office/powerpoint/2010/main" val="91178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4</a:t>
            </a:fld>
            <a:endParaRPr lang="en-US"/>
          </a:p>
        </p:txBody>
      </p:sp>
    </p:spTree>
    <p:extLst>
      <p:ext uri="{BB962C8B-B14F-4D97-AF65-F5344CB8AC3E}">
        <p14:creationId xmlns:p14="http://schemas.microsoft.com/office/powerpoint/2010/main" val="3115246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5</a:t>
            </a:fld>
            <a:endParaRPr lang="en-US"/>
          </a:p>
        </p:txBody>
      </p:sp>
    </p:spTree>
    <p:extLst>
      <p:ext uri="{BB962C8B-B14F-4D97-AF65-F5344CB8AC3E}">
        <p14:creationId xmlns:p14="http://schemas.microsoft.com/office/powerpoint/2010/main" val="354061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creating/editing of activity can happen in a new window/dialog</a:t>
            </a:r>
            <a:r>
              <a:rPr lang="en-US" baseline="0" dirty="0" smtClean="0"/>
              <a:t> or directly in the interface (with a element that appears). You can choose what you think is the best way for the users to interact with your application. This choice is also a bit dependent on the platform you are using.</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6</a:t>
            </a:fld>
            <a:endParaRPr lang="en-US"/>
          </a:p>
        </p:txBody>
      </p:sp>
    </p:spTree>
    <p:extLst>
      <p:ext uri="{BB962C8B-B14F-4D97-AF65-F5344CB8AC3E}">
        <p14:creationId xmlns:p14="http://schemas.microsoft.com/office/powerpoint/2010/main" val="3107602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creating/editing of activity can happen in a new window/dialog</a:t>
            </a:r>
            <a:r>
              <a:rPr lang="en-US" baseline="0" dirty="0" smtClean="0"/>
              <a:t> or directly in the interface (with a element that appears). You can choose what you think is the best way for the users to interact with your application. This choice is also a bit dependent on the platform you are using.</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7</a:t>
            </a:fld>
            <a:endParaRPr lang="en-US"/>
          </a:p>
        </p:txBody>
      </p:sp>
    </p:spTree>
    <p:extLst>
      <p:ext uri="{BB962C8B-B14F-4D97-AF65-F5344CB8AC3E}">
        <p14:creationId xmlns:p14="http://schemas.microsoft.com/office/powerpoint/2010/main" val="385680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8</a:t>
            </a:fld>
            <a:endParaRPr lang="en-US"/>
          </a:p>
        </p:txBody>
      </p:sp>
    </p:spTree>
    <p:extLst>
      <p:ext uri="{BB962C8B-B14F-4D97-AF65-F5344CB8AC3E}">
        <p14:creationId xmlns:p14="http://schemas.microsoft.com/office/powerpoint/2010/main" val="306829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9</a:t>
            </a:fld>
            <a:endParaRPr lang="en-US"/>
          </a:p>
        </p:txBody>
      </p:sp>
    </p:spTree>
    <p:extLst>
      <p:ext uri="{BB962C8B-B14F-4D97-AF65-F5344CB8AC3E}">
        <p14:creationId xmlns:p14="http://schemas.microsoft.com/office/powerpoint/2010/main" val="119791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new activity</a:t>
            </a:r>
            <a:r>
              <a:rPr lang="en-US" baseline="0" dirty="0" smtClean="0"/>
              <a:t> here or even add the whole day. </a:t>
            </a:r>
            <a:endParaRPr lang="en-US" dirty="0"/>
          </a:p>
        </p:txBody>
      </p:sp>
      <p:sp>
        <p:nvSpPr>
          <p:cNvPr id="4" name="Slide Number Placeholder 3"/>
          <p:cNvSpPr>
            <a:spLocks noGrp="1"/>
          </p:cNvSpPr>
          <p:nvPr>
            <p:ph type="sldNum" sz="quarter" idx="10"/>
          </p:nvPr>
        </p:nvSpPr>
        <p:spPr/>
        <p:txBody>
          <a:bodyPr/>
          <a:lstStyle/>
          <a:p>
            <a:fld id="{0A486D21-360F-4F34-ADDC-414210F9B375}" type="slidenum">
              <a:rPr lang="en-US" smtClean="0"/>
              <a:t>10</a:t>
            </a:fld>
            <a:endParaRPr lang="en-US"/>
          </a:p>
        </p:txBody>
      </p:sp>
    </p:spTree>
    <p:extLst>
      <p:ext uri="{BB962C8B-B14F-4D97-AF65-F5344CB8AC3E}">
        <p14:creationId xmlns:p14="http://schemas.microsoft.com/office/powerpoint/2010/main" val="207128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40DF20-CF1A-42EE-82A7-2EEFBACCCA9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6731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0DF20-CF1A-42EE-82A7-2EEFBACCCA9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358531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0DF20-CF1A-42EE-82A7-2EEFBACCCA9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371288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0DF20-CF1A-42EE-82A7-2EEFBACCCA9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301803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0DF20-CF1A-42EE-82A7-2EEFBACCCA9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421280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40DF20-CF1A-42EE-82A7-2EEFBACCCA97}"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168284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40DF20-CF1A-42EE-82A7-2EEFBACCCA97}" type="datetimeFigureOut">
              <a:rPr lang="en-US" smtClean="0"/>
              <a:t>4/1/2016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14924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40DF20-CF1A-42EE-82A7-2EEFBACCCA97}" type="datetimeFigureOut">
              <a:rPr lang="en-US" smtClean="0"/>
              <a:t>4/1/2016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98284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DF20-CF1A-42EE-82A7-2EEFBACCCA97}" type="datetimeFigureOut">
              <a:rPr lang="en-US" smtClean="0"/>
              <a:t>4/1/2016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301338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DF20-CF1A-42EE-82A7-2EEFBACCCA97}"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251123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DF20-CF1A-42EE-82A7-2EEFBACCCA97}"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CEE3E-D62D-4858-81B4-8D88AD0F148C}" type="slidenum">
              <a:rPr lang="en-US" smtClean="0"/>
              <a:t>‹#›</a:t>
            </a:fld>
            <a:endParaRPr lang="en-US"/>
          </a:p>
        </p:txBody>
      </p:sp>
    </p:spTree>
    <p:extLst>
      <p:ext uri="{BB962C8B-B14F-4D97-AF65-F5344CB8AC3E}">
        <p14:creationId xmlns:p14="http://schemas.microsoft.com/office/powerpoint/2010/main" val="186636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0DF20-CF1A-42EE-82A7-2EEFBACCCA97}" type="datetimeFigureOut">
              <a:rPr lang="en-US" smtClean="0"/>
              <a:t>4/1/2016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CEE3E-D62D-4858-81B4-8D88AD0F148C}" type="slidenum">
              <a:rPr lang="en-US" smtClean="0"/>
              <a:t>‹#›</a:t>
            </a:fld>
            <a:endParaRPr lang="en-US"/>
          </a:p>
        </p:txBody>
      </p:sp>
    </p:spTree>
    <p:extLst>
      <p:ext uri="{BB962C8B-B14F-4D97-AF65-F5344CB8AC3E}">
        <p14:creationId xmlns:p14="http://schemas.microsoft.com/office/powerpoint/2010/main" val="136903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IDEA 1</a:t>
            </a:r>
            <a:endParaRPr lang="en-US" dirty="0"/>
          </a:p>
        </p:txBody>
      </p:sp>
      <p:sp>
        <p:nvSpPr>
          <p:cNvPr id="5" name="Text Placeholder 4"/>
          <p:cNvSpPr>
            <a:spLocks noGrp="1"/>
          </p:cNvSpPr>
          <p:nvPr>
            <p:ph type="body" idx="1"/>
          </p:nvPr>
        </p:nvSpPr>
        <p:spPr/>
        <p:txBody>
          <a:bodyPr/>
          <a:lstStyle/>
          <a:p>
            <a:r>
              <a:rPr lang="en-US" dirty="0" smtClean="0"/>
              <a:t>Meeting agenda builder</a:t>
            </a:r>
            <a:endParaRPr lang="en-US" dirty="0"/>
          </a:p>
        </p:txBody>
      </p:sp>
    </p:spTree>
    <p:extLst>
      <p:ext uri="{BB962C8B-B14F-4D97-AF65-F5344CB8AC3E}">
        <p14:creationId xmlns:p14="http://schemas.microsoft.com/office/powerpoint/2010/main" val="276414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5"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11"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2" name="直角三角形 1"/>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10">
            <a:hlinkClick r:id="rId3" action="ppaction://hlinksldjump"/>
          </p:cNvPr>
          <p:cNvSpPr/>
          <p:nvPr/>
        </p:nvSpPr>
        <p:spPr>
          <a:xfrm>
            <a:off x="3528573" y="1249748"/>
            <a:ext cx="609102" cy="8838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25" name="Straight Connector 14"/>
          <p:cNvCxnSpPr/>
          <p:nvPr/>
        </p:nvCxnSpPr>
        <p:spPr>
          <a:xfrm>
            <a:off x="3382835" y="1865412"/>
            <a:ext cx="907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ctangle 15"/>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activity is </a:t>
            </a:r>
            <a:r>
              <a:rPr lang="en-US" dirty="0" smtClean="0"/>
              <a:t>added to the day. </a:t>
            </a:r>
            <a:r>
              <a:rPr lang="en-US" dirty="0"/>
              <a:t>The end time and total length are reflected depending on the information from your activity. The blue box represents how much time (in percentage) is allocated to which type of the activity</a:t>
            </a:r>
            <a:r>
              <a:rPr lang="en-US" dirty="0" smtClean="0"/>
              <a:t>. The red line represents the required 30% of the breaks (which at this moment we don't have at all).</a:t>
            </a:r>
            <a:endParaRPr lang="en-US" dirty="0"/>
          </a:p>
        </p:txBody>
      </p:sp>
      <p:graphicFrame>
        <p:nvGraphicFramePr>
          <p:cNvPr id="30" name="Content Placeholder 3"/>
          <p:cNvGraphicFramePr>
            <a:graphicFrameLocks/>
          </p:cNvGraphicFramePr>
          <p:nvPr>
            <p:extLst>
              <p:ext uri="{D42A27DB-BD31-4B8C-83A1-F6EECF244321}">
                <p14:modId xmlns:p14="http://schemas.microsoft.com/office/powerpoint/2010/main" val="867007026"/>
              </p:ext>
            </p:extLst>
          </p:nvPr>
        </p:nvGraphicFramePr>
        <p:xfrm>
          <a:off x="1295400" y="2590800"/>
          <a:ext cx="2874536" cy="304800"/>
        </p:xfrm>
        <a:graphic>
          <a:graphicData uri="http://schemas.openxmlformats.org/drawingml/2006/table">
            <a:tbl>
              <a:tblPr firstRow="1" bandRow="1">
                <a:tableStyleId>{69CF1AB2-1976-4502-BF36-3FF5EA218861}</a:tableStyleId>
              </a:tblPr>
              <a:tblGrid>
                <a:gridCol w="819056"/>
                <a:gridCol w="2055480"/>
              </a:tblGrid>
              <a:tr h="304697">
                <a:tc>
                  <a:txBody>
                    <a:bodyPr/>
                    <a:lstStyle/>
                    <a:p>
                      <a:r>
                        <a:rPr lang="en-US" sz="1400" b="0" dirty="0" smtClean="0"/>
                        <a:t>08:00</a:t>
                      </a:r>
                      <a:endParaRPr lang="en-US" sz="14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bl>
          </a:graphicData>
        </a:graphic>
      </p:graphicFrame>
      <p:sp>
        <p:nvSpPr>
          <p:cNvPr id="31" name="TextBox 4"/>
          <p:cNvSpPr txBox="1"/>
          <p:nvPr/>
        </p:nvSpPr>
        <p:spPr>
          <a:xfrm>
            <a:off x="1295400" y="1825823"/>
            <a:ext cx="1694695" cy="307777"/>
          </a:xfrm>
          <a:prstGeom prst="rect">
            <a:avLst/>
          </a:prstGeom>
          <a:noFill/>
        </p:spPr>
        <p:txBody>
          <a:bodyPr wrap="none" rtlCol="0">
            <a:spAutoFit/>
          </a:bodyPr>
          <a:lstStyle/>
          <a:p>
            <a:r>
              <a:rPr lang="en-US" sz="1400" dirty="0" smtClean="0"/>
              <a:t>Total Length:   0 min</a:t>
            </a:r>
            <a:endParaRPr lang="en-US" sz="1400" dirty="0"/>
          </a:p>
        </p:txBody>
      </p:sp>
      <p:sp>
        <p:nvSpPr>
          <p:cNvPr id="32" name="TextBox 4"/>
          <p:cNvSpPr txBox="1"/>
          <p:nvPr/>
        </p:nvSpPr>
        <p:spPr>
          <a:xfrm>
            <a:off x="1295400" y="1528046"/>
            <a:ext cx="1418978" cy="307777"/>
          </a:xfrm>
          <a:prstGeom prst="rect">
            <a:avLst/>
          </a:prstGeom>
          <a:noFill/>
        </p:spPr>
        <p:txBody>
          <a:bodyPr wrap="none" rtlCol="0">
            <a:spAutoFit/>
          </a:bodyPr>
          <a:lstStyle/>
          <a:p>
            <a:r>
              <a:rPr lang="en-US" sz="1400" dirty="0" smtClean="0"/>
              <a:t>End time:   08:00</a:t>
            </a:r>
            <a:endParaRPr lang="en-US" sz="1400" dirty="0"/>
          </a:p>
        </p:txBody>
      </p:sp>
    </p:spTree>
    <p:extLst>
      <p:ext uri="{BB962C8B-B14F-4D97-AF65-F5344CB8AC3E}">
        <p14:creationId xmlns:p14="http://schemas.microsoft.com/office/powerpoint/2010/main" val="1771861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5"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11"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2" name="直角三角形 1"/>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10">
            <a:hlinkClick r:id="rId3" action="ppaction://hlinksldjump"/>
          </p:cNvPr>
          <p:cNvSpPr/>
          <p:nvPr/>
        </p:nvSpPr>
        <p:spPr>
          <a:xfrm>
            <a:off x="3528573" y="1249748"/>
            <a:ext cx="609102" cy="8838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25" name="Straight Connector 14"/>
          <p:cNvCxnSpPr/>
          <p:nvPr/>
        </p:nvCxnSpPr>
        <p:spPr>
          <a:xfrm>
            <a:off x="3382835" y="1865412"/>
            <a:ext cx="907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3"/>
          <p:cNvGraphicFramePr>
            <a:graphicFrameLocks/>
          </p:cNvGraphicFramePr>
          <p:nvPr>
            <p:extLst>
              <p:ext uri="{D42A27DB-BD31-4B8C-83A1-F6EECF244321}">
                <p14:modId xmlns:p14="http://schemas.microsoft.com/office/powerpoint/2010/main" val="1122205288"/>
              </p:ext>
            </p:extLst>
          </p:nvPr>
        </p:nvGraphicFramePr>
        <p:xfrm>
          <a:off x="5094712" y="1341911"/>
          <a:ext cx="2819400" cy="2494904"/>
        </p:xfrm>
        <a:graphic>
          <a:graphicData uri="http://schemas.openxmlformats.org/drawingml/2006/table">
            <a:tbl>
              <a:tblPr firstRow="1" bandRow="1">
                <a:tableStyleId>{69CF1AB2-1976-4502-BF36-3FF5EA218861}</a:tableStyleId>
              </a:tblPr>
              <a:tblGrid>
                <a:gridCol w="803346"/>
                <a:gridCol w="2016054"/>
              </a:tblGrid>
              <a:tr h="311863">
                <a:tc>
                  <a:txBody>
                    <a:bodyPr/>
                    <a:lstStyle/>
                    <a:p>
                      <a:r>
                        <a:rPr lang="en-US" sz="1400" b="0" dirty="0" smtClean="0"/>
                        <a:t>30</a:t>
                      </a:r>
                      <a:r>
                        <a:rPr lang="en-US" sz="1400" b="0" baseline="0" dirty="0" smtClean="0"/>
                        <a:t> min</a:t>
                      </a:r>
                      <a:endParaRPr lang="en-US" sz="14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b="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11863">
                <a:tc>
                  <a:txBody>
                    <a:bodyPr/>
                    <a:lstStyle/>
                    <a:p>
                      <a:r>
                        <a:rPr lang="en-US" sz="1400" dirty="0" smtClean="0"/>
                        <a:t>35</a:t>
                      </a:r>
                      <a:r>
                        <a:rPr lang="en-US" sz="1400" baseline="0" dirty="0" smtClean="0"/>
                        <a:t> min</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Working</a:t>
                      </a:r>
                      <a:r>
                        <a:rPr lang="en-US" sz="1400" baseline="0" dirty="0" smtClean="0"/>
                        <a:t> in groups</a:t>
                      </a:r>
                      <a:endParaRPr lang="en-US" sz="140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11863">
                <a:tc>
                  <a:txBody>
                    <a:bodyPr/>
                    <a:lstStyle/>
                    <a:p>
                      <a:r>
                        <a:rPr lang="en-US" sz="1400" dirty="0" smtClean="0"/>
                        <a:t>15</a:t>
                      </a:r>
                      <a:r>
                        <a:rPr lang="en-US" sz="1400" baseline="0" dirty="0" smtClean="0"/>
                        <a:t> min</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11863">
                <a:tc>
                  <a:txBody>
                    <a:bodyPr/>
                    <a:lstStyle/>
                    <a:p>
                      <a:r>
                        <a:rPr lang="en-US" sz="1400" dirty="0" smtClean="0"/>
                        <a:t>30</a:t>
                      </a:r>
                      <a:r>
                        <a:rPr lang="en-US" sz="1400" baseline="0" dirty="0" smtClean="0"/>
                        <a:t> min</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311863">
                <a:tc>
                  <a:txBody>
                    <a:bodyPr/>
                    <a:lstStyle/>
                    <a:p>
                      <a:r>
                        <a:rPr lang="en-US" sz="1400" dirty="0" smtClean="0"/>
                        <a:t>30</a:t>
                      </a:r>
                      <a:r>
                        <a:rPr lang="en-US" sz="1400" baseline="0" dirty="0" smtClean="0"/>
                        <a:t> min</a:t>
                      </a:r>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311863">
                <a:tc>
                  <a:txBody>
                    <a:bodyPr/>
                    <a:lstStyle/>
                    <a:p>
                      <a:r>
                        <a:rPr lang="en-US" sz="1400" dirty="0" smtClean="0"/>
                        <a:t>35</a:t>
                      </a:r>
                      <a:r>
                        <a:rPr lang="en-US" sz="1400" baseline="0" dirty="0" smtClean="0"/>
                        <a:t> min</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11863">
                <a:tc>
                  <a:txBody>
                    <a:bodyPr/>
                    <a:lstStyle/>
                    <a:p>
                      <a:r>
                        <a:rPr lang="en-US" sz="1400" dirty="0" smtClean="0"/>
                        <a:t>15</a:t>
                      </a:r>
                      <a:r>
                        <a:rPr lang="en-US" sz="1400" baseline="0" dirty="0" smtClean="0"/>
                        <a:t> min</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11863">
                <a:tc>
                  <a:txBody>
                    <a:bodyPr/>
                    <a:lstStyle/>
                    <a:p>
                      <a:r>
                        <a:rPr lang="en-US" sz="1400" dirty="0" smtClean="0"/>
                        <a:t>10 min</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sp>
        <p:nvSpPr>
          <p:cNvPr id="19" name="Rectangle 19"/>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create some more activities. </a:t>
            </a:r>
            <a:r>
              <a:rPr lang="en-US" dirty="0"/>
              <a:t>The colors of the activity respond to type of activity: presentation = blue; group work = red; discussion = green; break = </a:t>
            </a:r>
            <a:r>
              <a:rPr lang="en-US"/>
              <a:t>yellow</a:t>
            </a:r>
            <a:r>
              <a:rPr lang="en-US" smtClean="0"/>
              <a:t>. </a:t>
            </a:r>
            <a:endParaRPr lang="en-US" dirty="0"/>
          </a:p>
        </p:txBody>
      </p:sp>
      <p:graphicFrame>
        <p:nvGraphicFramePr>
          <p:cNvPr id="32" name="Content Placeholder 3"/>
          <p:cNvGraphicFramePr>
            <a:graphicFrameLocks/>
          </p:cNvGraphicFramePr>
          <p:nvPr>
            <p:extLst>
              <p:ext uri="{D42A27DB-BD31-4B8C-83A1-F6EECF244321}">
                <p14:modId xmlns:p14="http://schemas.microsoft.com/office/powerpoint/2010/main" val="2514329332"/>
              </p:ext>
            </p:extLst>
          </p:nvPr>
        </p:nvGraphicFramePr>
        <p:xfrm>
          <a:off x="1295400" y="2590800"/>
          <a:ext cx="2874536" cy="304800"/>
        </p:xfrm>
        <a:graphic>
          <a:graphicData uri="http://schemas.openxmlformats.org/drawingml/2006/table">
            <a:tbl>
              <a:tblPr firstRow="1" bandRow="1">
                <a:tableStyleId>{69CF1AB2-1976-4502-BF36-3FF5EA218861}</a:tableStyleId>
              </a:tblPr>
              <a:tblGrid>
                <a:gridCol w="819056"/>
                <a:gridCol w="2055480"/>
              </a:tblGrid>
              <a:tr h="304697">
                <a:tc>
                  <a:txBody>
                    <a:bodyPr/>
                    <a:lstStyle/>
                    <a:p>
                      <a:r>
                        <a:rPr lang="en-US" sz="1400" b="0" dirty="0" smtClean="0"/>
                        <a:t>08:00</a:t>
                      </a:r>
                      <a:endParaRPr lang="en-US" sz="14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bl>
          </a:graphicData>
        </a:graphic>
      </p:graphicFrame>
      <p:sp>
        <p:nvSpPr>
          <p:cNvPr id="33" name="TextBox 4"/>
          <p:cNvSpPr txBox="1"/>
          <p:nvPr/>
        </p:nvSpPr>
        <p:spPr>
          <a:xfrm>
            <a:off x="1295400" y="1825823"/>
            <a:ext cx="1745991" cy="307777"/>
          </a:xfrm>
          <a:prstGeom prst="rect">
            <a:avLst/>
          </a:prstGeom>
          <a:noFill/>
        </p:spPr>
        <p:txBody>
          <a:bodyPr wrap="none" rtlCol="0">
            <a:spAutoFit/>
          </a:bodyPr>
          <a:lstStyle/>
          <a:p>
            <a:r>
              <a:rPr lang="en-US" sz="1400" dirty="0" smtClean="0"/>
              <a:t>Total Length:   10 min</a:t>
            </a:r>
            <a:endParaRPr lang="en-US" sz="1400" dirty="0"/>
          </a:p>
        </p:txBody>
      </p:sp>
      <p:sp>
        <p:nvSpPr>
          <p:cNvPr id="34" name="TextBox 4"/>
          <p:cNvSpPr txBox="1"/>
          <p:nvPr/>
        </p:nvSpPr>
        <p:spPr>
          <a:xfrm>
            <a:off x="1295400" y="1528046"/>
            <a:ext cx="1418978" cy="307777"/>
          </a:xfrm>
          <a:prstGeom prst="rect">
            <a:avLst/>
          </a:prstGeom>
          <a:noFill/>
        </p:spPr>
        <p:txBody>
          <a:bodyPr wrap="none" rtlCol="0">
            <a:spAutoFit/>
          </a:bodyPr>
          <a:lstStyle/>
          <a:p>
            <a:r>
              <a:rPr lang="en-US" sz="1400" dirty="0" smtClean="0"/>
              <a:t>End time:   08:10</a:t>
            </a:r>
            <a:endParaRPr lang="en-US" sz="1400" dirty="0"/>
          </a:p>
        </p:txBody>
      </p:sp>
    </p:spTree>
    <p:extLst>
      <p:ext uri="{BB962C8B-B14F-4D97-AF65-F5344CB8AC3E}">
        <p14:creationId xmlns:p14="http://schemas.microsoft.com/office/powerpoint/2010/main" val="924663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5"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11"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2" name="直角三角形 1"/>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14">
            <a:hlinkClick r:id="rId3" action="ppaction://hlinksldjump"/>
          </p:cNvPr>
          <p:cNvSpPr/>
          <p:nvPr/>
        </p:nvSpPr>
        <p:spPr>
          <a:xfrm>
            <a:off x="3517136" y="1249748"/>
            <a:ext cx="609102" cy="411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8" name="Rectangle 15">
            <a:hlinkClick r:id="rId3" action="ppaction://hlinksldjump"/>
          </p:cNvPr>
          <p:cNvSpPr/>
          <p:nvPr/>
        </p:nvSpPr>
        <p:spPr>
          <a:xfrm>
            <a:off x="3517136" y="1498999"/>
            <a:ext cx="609102" cy="35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9" name="Rectangle 19">
            <a:hlinkClick r:id="rId3" action="ppaction://hlinksldjump"/>
          </p:cNvPr>
          <p:cNvSpPr/>
          <p:nvPr/>
        </p:nvSpPr>
        <p:spPr>
          <a:xfrm>
            <a:off x="3517136" y="1771206"/>
            <a:ext cx="609102" cy="2330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0" name="Rectangle 20">
            <a:hlinkClick r:id="rId3" action="ppaction://hlinksldjump"/>
          </p:cNvPr>
          <p:cNvSpPr/>
          <p:nvPr/>
        </p:nvSpPr>
        <p:spPr>
          <a:xfrm>
            <a:off x="3517136" y="1923606"/>
            <a:ext cx="609102" cy="2330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graphicFrame>
        <p:nvGraphicFramePr>
          <p:cNvPr id="32" name="Content Placeholder 3"/>
          <p:cNvGraphicFramePr>
            <a:graphicFrameLocks/>
          </p:cNvGraphicFramePr>
          <p:nvPr>
            <p:extLst>
              <p:ext uri="{D42A27DB-BD31-4B8C-83A1-F6EECF244321}">
                <p14:modId xmlns:p14="http://schemas.microsoft.com/office/powerpoint/2010/main" val="427802302"/>
              </p:ext>
            </p:extLst>
          </p:nvPr>
        </p:nvGraphicFramePr>
        <p:xfrm>
          <a:off x="1264000" y="2652756"/>
          <a:ext cx="2862238" cy="3024600"/>
        </p:xfrm>
        <a:graphic>
          <a:graphicData uri="http://schemas.openxmlformats.org/drawingml/2006/table">
            <a:tbl>
              <a:tblPr firstRow="1" bandRow="1">
                <a:tableStyleId>{69CF1AB2-1976-4502-BF36-3FF5EA218861}</a:tableStyleId>
              </a:tblPr>
              <a:tblGrid>
                <a:gridCol w="815552"/>
                <a:gridCol w="2046686"/>
              </a:tblGrid>
              <a:tr h="295242">
                <a:tc>
                  <a:txBody>
                    <a:bodyPr/>
                    <a:lstStyle/>
                    <a:p>
                      <a:r>
                        <a:rPr lang="en-US" sz="1400" b="0" dirty="0" smtClean="0"/>
                        <a:t>08:00</a:t>
                      </a:r>
                      <a:endParaRPr lang="en-US" sz="14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9975">
                <a:tc>
                  <a:txBody>
                    <a:bodyPr/>
                    <a:lstStyle/>
                    <a:p>
                      <a:r>
                        <a:rPr lang="en-US" sz="1400" dirty="0" smtClean="0"/>
                        <a:t>08:10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9975">
                <a:tc>
                  <a:txBody>
                    <a:bodyPr/>
                    <a:lstStyle/>
                    <a:p>
                      <a:r>
                        <a:rPr lang="en-US" sz="1400" dirty="0" smtClean="0"/>
                        <a:t>08:40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Working</a:t>
                      </a:r>
                      <a:r>
                        <a:rPr lang="en-US" sz="1400" baseline="0" dirty="0" smtClean="0"/>
                        <a:t> in groups</a:t>
                      </a:r>
                      <a:endParaRPr lang="en-US" sz="140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9975">
                <a:tc>
                  <a:txBody>
                    <a:bodyPr/>
                    <a:lstStyle/>
                    <a:p>
                      <a:r>
                        <a:rPr lang="en-US" sz="1400" dirty="0" smtClean="0"/>
                        <a:t>09:15</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9975">
                <a:tc>
                  <a:txBody>
                    <a:bodyPr/>
                    <a:lstStyle/>
                    <a:p>
                      <a:r>
                        <a:rPr lang="en-US" sz="1400" dirty="0" smtClean="0"/>
                        <a:t>09:30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339975">
                <a:tc>
                  <a:txBody>
                    <a:bodyPr/>
                    <a:lstStyle/>
                    <a:p>
                      <a:r>
                        <a:rPr lang="en-US" sz="1400" dirty="0" smtClean="0"/>
                        <a:t>10:00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339975">
                <a:tc>
                  <a:txBody>
                    <a:bodyPr/>
                    <a:lstStyle/>
                    <a:p>
                      <a:r>
                        <a:rPr lang="en-US" sz="1400" dirty="0" smtClean="0"/>
                        <a:t>10:30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9975">
                <a:tc>
                  <a:txBody>
                    <a:bodyPr/>
                    <a:lstStyle/>
                    <a:p>
                      <a:r>
                        <a:rPr lang="en-US" sz="1400" dirty="0" smtClean="0"/>
                        <a:t>10:55</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9975">
                <a:tc>
                  <a:txBody>
                    <a:bodyPr/>
                    <a:lstStyle/>
                    <a:p>
                      <a:r>
                        <a:rPr lang="en-US" sz="1400" dirty="0" smtClean="0"/>
                        <a:t>11:10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sp>
        <p:nvSpPr>
          <p:cNvPr id="22" name="Rectangle 21"/>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add them to the day. </a:t>
            </a:r>
          </a:p>
        </p:txBody>
      </p:sp>
      <p:sp>
        <p:nvSpPr>
          <p:cNvPr id="36" name="TextBox 4"/>
          <p:cNvSpPr txBox="1"/>
          <p:nvPr/>
        </p:nvSpPr>
        <p:spPr>
          <a:xfrm>
            <a:off x="1295400" y="1825823"/>
            <a:ext cx="1837362" cy="307777"/>
          </a:xfrm>
          <a:prstGeom prst="rect">
            <a:avLst/>
          </a:prstGeom>
          <a:noFill/>
        </p:spPr>
        <p:txBody>
          <a:bodyPr wrap="none" rtlCol="0">
            <a:spAutoFit/>
          </a:bodyPr>
          <a:lstStyle/>
          <a:p>
            <a:r>
              <a:rPr lang="en-US" sz="1400" dirty="0" smtClean="0"/>
              <a:t>Total Length:   200 min</a:t>
            </a:r>
            <a:endParaRPr lang="en-US" sz="1400" dirty="0"/>
          </a:p>
        </p:txBody>
      </p:sp>
      <p:sp>
        <p:nvSpPr>
          <p:cNvPr id="37" name="TextBox 4"/>
          <p:cNvSpPr txBox="1"/>
          <p:nvPr/>
        </p:nvSpPr>
        <p:spPr>
          <a:xfrm>
            <a:off x="1295400" y="1528046"/>
            <a:ext cx="1418978" cy="307777"/>
          </a:xfrm>
          <a:prstGeom prst="rect">
            <a:avLst/>
          </a:prstGeom>
          <a:noFill/>
        </p:spPr>
        <p:txBody>
          <a:bodyPr wrap="none" rtlCol="0">
            <a:spAutoFit/>
          </a:bodyPr>
          <a:lstStyle/>
          <a:p>
            <a:r>
              <a:rPr lang="en-US" sz="1400" dirty="0" smtClean="0"/>
              <a:t>End time:   11:20</a:t>
            </a:r>
            <a:endParaRPr lang="en-US" sz="1400" dirty="0"/>
          </a:p>
        </p:txBody>
      </p:sp>
    </p:spTree>
    <p:extLst>
      <p:ext uri="{BB962C8B-B14F-4D97-AF65-F5344CB8AC3E}">
        <p14:creationId xmlns:p14="http://schemas.microsoft.com/office/powerpoint/2010/main" val="3628130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p:cNvSpPr/>
          <p:nvPr/>
        </p:nvSpPr>
        <p:spPr>
          <a:xfrm>
            <a:off x="2743200" y="990600"/>
            <a:ext cx="357113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Idea 2</a:t>
            </a:r>
            <a:endParaRPr lang="en-US" dirty="0">
              <a:solidFill>
                <a:schemeClr val="tx1">
                  <a:lumMod val="50000"/>
                  <a:lumOff val="50000"/>
                </a:schemeClr>
              </a:solidFill>
            </a:endParaRPr>
          </a:p>
        </p:txBody>
      </p:sp>
      <p:sp>
        <p:nvSpPr>
          <p:cNvPr id="14" name="Rectangle 7"/>
          <p:cNvSpPr/>
          <p:nvPr/>
        </p:nvSpPr>
        <p:spPr>
          <a:xfrm>
            <a:off x="2743201" y="1516602"/>
            <a:ext cx="138569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30</a:t>
            </a:r>
            <a:endParaRPr lang="en-US" dirty="0">
              <a:solidFill>
                <a:schemeClr val="tx1">
                  <a:lumMod val="50000"/>
                  <a:lumOff val="50000"/>
                </a:schemeClr>
              </a:solidFill>
            </a:endParaRPr>
          </a:p>
        </p:txBody>
      </p:sp>
      <p:sp>
        <p:nvSpPr>
          <p:cNvPr id="17" name="TextBox 8"/>
          <p:cNvSpPr txBox="1"/>
          <p:nvPr/>
        </p:nvSpPr>
        <p:spPr>
          <a:xfrm>
            <a:off x="4267200" y="1524000"/>
            <a:ext cx="1428452" cy="400110"/>
          </a:xfrm>
          <a:prstGeom prst="rect">
            <a:avLst/>
          </a:prstGeom>
          <a:noFill/>
        </p:spPr>
        <p:txBody>
          <a:bodyPr wrap="square" rtlCol="0">
            <a:spAutoFit/>
          </a:bodyPr>
          <a:lstStyle/>
          <a:p>
            <a:r>
              <a:rPr lang="en-US" sz="2000" dirty="0" smtClean="0">
                <a:solidFill>
                  <a:schemeClr val="tx1">
                    <a:lumMod val="65000"/>
                    <a:lumOff val="35000"/>
                  </a:schemeClr>
                </a:solidFill>
              </a:rPr>
              <a:t>min</a:t>
            </a:r>
            <a:endParaRPr lang="en-US" sz="2000" dirty="0">
              <a:solidFill>
                <a:schemeClr val="tx1">
                  <a:lumMod val="65000"/>
                  <a:lumOff val="35000"/>
                </a:schemeClr>
              </a:solidFill>
            </a:endParaRPr>
          </a:p>
        </p:txBody>
      </p:sp>
      <p:sp>
        <p:nvSpPr>
          <p:cNvPr id="18" name="Rectangle 9"/>
          <p:cNvSpPr/>
          <p:nvPr/>
        </p:nvSpPr>
        <p:spPr>
          <a:xfrm>
            <a:off x="2743200" y="2050002"/>
            <a:ext cx="357113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Presentation</a:t>
            </a:r>
            <a:endParaRPr lang="en-US" dirty="0">
              <a:solidFill>
                <a:schemeClr val="tx1">
                  <a:lumMod val="50000"/>
                  <a:lumOff val="50000"/>
                </a:schemeClr>
              </a:solidFill>
            </a:endParaRPr>
          </a:p>
        </p:txBody>
      </p:sp>
      <p:sp>
        <p:nvSpPr>
          <p:cNvPr id="19" name="Isosceles Triangle 10"/>
          <p:cNvSpPr/>
          <p:nvPr/>
        </p:nvSpPr>
        <p:spPr>
          <a:xfrm rot="10800000">
            <a:off x="5943601" y="2199873"/>
            <a:ext cx="217032" cy="126602"/>
          </a:xfrm>
          <a:prstGeom prst="triangle">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11"/>
          <p:cNvSpPr/>
          <p:nvPr/>
        </p:nvSpPr>
        <p:spPr>
          <a:xfrm>
            <a:off x="2743200" y="2765115"/>
            <a:ext cx="3571131" cy="2380754"/>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CN" dirty="0">
                <a:solidFill>
                  <a:schemeClr val="tx1">
                    <a:lumMod val="50000"/>
                    <a:lumOff val="50000"/>
                  </a:schemeClr>
                </a:solidFill>
              </a:rPr>
              <a:t>John presents 2</a:t>
            </a:r>
            <a:r>
              <a:rPr lang="en-US" altLang="zh-CN" baseline="30000" dirty="0">
                <a:solidFill>
                  <a:schemeClr val="tx1">
                    <a:lumMod val="50000"/>
                    <a:lumOff val="50000"/>
                  </a:schemeClr>
                </a:solidFill>
              </a:rPr>
              <a:t>nd</a:t>
            </a:r>
            <a:r>
              <a:rPr lang="en-US" altLang="zh-CN" dirty="0">
                <a:solidFill>
                  <a:schemeClr val="tx1">
                    <a:lumMod val="50000"/>
                    <a:lumOff val="50000"/>
                  </a:schemeClr>
                </a:solidFill>
              </a:rPr>
              <a:t> idea</a:t>
            </a:r>
          </a:p>
        </p:txBody>
      </p:sp>
      <p:sp>
        <p:nvSpPr>
          <p:cNvPr id="21" name="Rectangle 14"/>
          <p:cNvSpPr/>
          <p:nvPr/>
        </p:nvSpPr>
        <p:spPr>
          <a:xfrm>
            <a:off x="5123954" y="5584507"/>
            <a:ext cx="1190377" cy="357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Save</a:t>
            </a:r>
            <a:endParaRPr lang="en-US" b="1" dirty="0"/>
          </a:p>
        </p:txBody>
      </p:sp>
      <p:sp>
        <p:nvSpPr>
          <p:cNvPr id="22" name="Rectangle 15"/>
          <p:cNvSpPr/>
          <p:nvPr/>
        </p:nvSpPr>
        <p:spPr>
          <a:xfrm>
            <a:off x="2743200" y="5584508"/>
            <a:ext cx="1190377" cy="3571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Cancel</a:t>
            </a:r>
            <a:endParaRPr lang="en-US" b="1" dirty="0"/>
          </a:p>
        </p:txBody>
      </p:sp>
    </p:spTree>
    <p:extLst>
      <p:ext uri="{BB962C8B-B14F-4D97-AF65-F5344CB8AC3E}">
        <p14:creationId xmlns:p14="http://schemas.microsoft.com/office/powerpoint/2010/main" val="1066088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p:nvPr/>
        </p:nvSpPr>
        <p:spPr>
          <a:xfrm>
            <a:off x="2743200" y="990600"/>
            <a:ext cx="357113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Idea 2</a:t>
            </a:r>
            <a:endParaRPr lang="en-US" dirty="0">
              <a:solidFill>
                <a:schemeClr val="tx1">
                  <a:lumMod val="50000"/>
                  <a:lumOff val="50000"/>
                </a:schemeClr>
              </a:solidFill>
            </a:endParaRPr>
          </a:p>
        </p:txBody>
      </p:sp>
      <p:sp>
        <p:nvSpPr>
          <p:cNvPr id="12" name="Rectangle 7"/>
          <p:cNvSpPr/>
          <p:nvPr/>
        </p:nvSpPr>
        <p:spPr>
          <a:xfrm>
            <a:off x="2743201" y="1516602"/>
            <a:ext cx="138569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lumMod val="50000"/>
                    <a:lumOff val="50000"/>
                  </a:schemeClr>
                </a:solidFill>
              </a:rPr>
              <a:t>2</a:t>
            </a:r>
            <a:r>
              <a:rPr lang="en-US" dirty="0" smtClean="0">
                <a:solidFill>
                  <a:schemeClr val="tx1">
                    <a:lumMod val="50000"/>
                    <a:lumOff val="50000"/>
                  </a:schemeClr>
                </a:solidFill>
              </a:rPr>
              <a:t>0</a:t>
            </a:r>
            <a:endParaRPr lang="en-US" dirty="0">
              <a:solidFill>
                <a:schemeClr val="tx1">
                  <a:lumMod val="50000"/>
                  <a:lumOff val="50000"/>
                </a:schemeClr>
              </a:solidFill>
            </a:endParaRPr>
          </a:p>
        </p:txBody>
      </p:sp>
      <p:sp>
        <p:nvSpPr>
          <p:cNvPr id="15" name="TextBox 8"/>
          <p:cNvSpPr txBox="1"/>
          <p:nvPr/>
        </p:nvSpPr>
        <p:spPr>
          <a:xfrm>
            <a:off x="4267200" y="1524000"/>
            <a:ext cx="1428452" cy="400110"/>
          </a:xfrm>
          <a:prstGeom prst="rect">
            <a:avLst/>
          </a:prstGeom>
          <a:noFill/>
        </p:spPr>
        <p:txBody>
          <a:bodyPr wrap="square" rtlCol="0">
            <a:spAutoFit/>
          </a:bodyPr>
          <a:lstStyle/>
          <a:p>
            <a:r>
              <a:rPr lang="en-US" sz="2000" dirty="0" smtClean="0">
                <a:solidFill>
                  <a:schemeClr val="tx1">
                    <a:lumMod val="65000"/>
                    <a:lumOff val="35000"/>
                  </a:schemeClr>
                </a:solidFill>
              </a:rPr>
              <a:t>min</a:t>
            </a:r>
            <a:endParaRPr lang="en-US" sz="2000" dirty="0">
              <a:solidFill>
                <a:schemeClr val="tx1">
                  <a:lumMod val="65000"/>
                  <a:lumOff val="35000"/>
                </a:schemeClr>
              </a:solidFill>
            </a:endParaRPr>
          </a:p>
        </p:txBody>
      </p:sp>
      <p:sp>
        <p:nvSpPr>
          <p:cNvPr id="16" name="Rectangle 9"/>
          <p:cNvSpPr/>
          <p:nvPr/>
        </p:nvSpPr>
        <p:spPr>
          <a:xfrm>
            <a:off x="2743200" y="2050002"/>
            <a:ext cx="357113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Presentation</a:t>
            </a:r>
            <a:endParaRPr lang="en-US" dirty="0">
              <a:solidFill>
                <a:schemeClr val="tx1">
                  <a:lumMod val="50000"/>
                  <a:lumOff val="50000"/>
                </a:schemeClr>
              </a:solidFill>
            </a:endParaRPr>
          </a:p>
        </p:txBody>
      </p:sp>
      <p:sp>
        <p:nvSpPr>
          <p:cNvPr id="24" name="Isosceles Triangle 10"/>
          <p:cNvSpPr/>
          <p:nvPr/>
        </p:nvSpPr>
        <p:spPr>
          <a:xfrm rot="10800000">
            <a:off x="5943601" y="2199873"/>
            <a:ext cx="217032" cy="126602"/>
          </a:xfrm>
          <a:prstGeom prst="triangle">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11"/>
          <p:cNvSpPr/>
          <p:nvPr/>
        </p:nvSpPr>
        <p:spPr>
          <a:xfrm>
            <a:off x="2743200" y="2765115"/>
            <a:ext cx="3571131" cy="2380754"/>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CN" dirty="0">
                <a:solidFill>
                  <a:schemeClr val="tx1">
                    <a:lumMod val="50000"/>
                    <a:lumOff val="50000"/>
                  </a:schemeClr>
                </a:solidFill>
              </a:rPr>
              <a:t>John presents 2</a:t>
            </a:r>
            <a:r>
              <a:rPr lang="en-US" altLang="zh-CN" baseline="30000" dirty="0">
                <a:solidFill>
                  <a:schemeClr val="tx1">
                    <a:lumMod val="50000"/>
                    <a:lumOff val="50000"/>
                  </a:schemeClr>
                </a:solidFill>
              </a:rPr>
              <a:t>nd</a:t>
            </a:r>
            <a:r>
              <a:rPr lang="en-US" altLang="zh-CN" dirty="0">
                <a:solidFill>
                  <a:schemeClr val="tx1">
                    <a:lumMod val="50000"/>
                    <a:lumOff val="50000"/>
                  </a:schemeClr>
                </a:solidFill>
              </a:rPr>
              <a:t> idea</a:t>
            </a:r>
          </a:p>
        </p:txBody>
      </p:sp>
      <p:sp>
        <p:nvSpPr>
          <p:cNvPr id="26" name="Rectangle 14"/>
          <p:cNvSpPr/>
          <p:nvPr/>
        </p:nvSpPr>
        <p:spPr>
          <a:xfrm>
            <a:off x="5123954" y="5584507"/>
            <a:ext cx="1190377" cy="357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Save</a:t>
            </a:r>
            <a:endParaRPr lang="en-US" b="1" dirty="0"/>
          </a:p>
        </p:txBody>
      </p:sp>
      <p:sp>
        <p:nvSpPr>
          <p:cNvPr id="27" name="Rectangle 15"/>
          <p:cNvSpPr/>
          <p:nvPr/>
        </p:nvSpPr>
        <p:spPr>
          <a:xfrm>
            <a:off x="2743200" y="5584508"/>
            <a:ext cx="1190377" cy="3571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Cancel</a:t>
            </a:r>
            <a:endParaRPr lang="en-US" b="1" dirty="0"/>
          </a:p>
        </p:txBody>
      </p:sp>
    </p:spTree>
    <p:extLst>
      <p:ext uri="{BB962C8B-B14F-4D97-AF65-F5344CB8AC3E}">
        <p14:creationId xmlns:p14="http://schemas.microsoft.com/office/powerpoint/2010/main" val="1767095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6"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5"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11"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2" name="直角三角形 1"/>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14">
            <a:hlinkClick r:id="rId3" action="ppaction://hlinksldjump"/>
          </p:cNvPr>
          <p:cNvSpPr/>
          <p:nvPr/>
        </p:nvSpPr>
        <p:spPr>
          <a:xfrm>
            <a:off x="3517136" y="1249748"/>
            <a:ext cx="609102" cy="411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8" name="Rectangle 15">
            <a:hlinkClick r:id="rId3" action="ppaction://hlinksldjump"/>
          </p:cNvPr>
          <p:cNvSpPr/>
          <p:nvPr/>
        </p:nvSpPr>
        <p:spPr>
          <a:xfrm>
            <a:off x="3517136" y="1498999"/>
            <a:ext cx="609102" cy="35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29" name="Rectangle 19">
            <a:hlinkClick r:id="rId3" action="ppaction://hlinksldjump"/>
          </p:cNvPr>
          <p:cNvSpPr/>
          <p:nvPr/>
        </p:nvSpPr>
        <p:spPr>
          <a:xfrm>
            <a:off x="3517136" y="1771206"/>
            <a:ext cx="609102" cy="2330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0" name="Rectangle 20">
            <a:hlinkClick r:id="rId3" action="ppaction://hlinksldjump"/>
          </p:cNvPr>
          <p:cNvSpPr/>
          <p:nvPr/>
        </p:nvSpPr>
        <p:spPr>
          <a:xfrm>
            <a:off x="3517136" y="1923606"/>
            <a:ext cx="609102" cy="2330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graphicFrame>
        <p:nvGraphicFramePr>
          <p:cNvPr id="32" name="Content Placeholder 3"/>
          <p:cNvGraphicFramePr>
            <a:graphicFrameLocks/>
          </p:cNvGraphicFramePr>
          <p:nvPr>
            <p:extLst>
              <p:ext uri="{D42A27DB-BD31-4B8C-83A1-F6EECF244321}">
                <p14:modId xmlns:p14="http://schemas.microsoft.com/office/powerpoint/2010/main" val="4069245156"/>
              </p:ext>
            </p:extLst>
          </p:nvPr>
        </p:nvGraphicFramePr>
        <p:xfrm>
          <a:off x="1264000" y="2652756"/>
          <a:ext cx="2862238" cy="3024600"/>
        </p:xfrm>
        <a:graphic>
          <a:graphicData uri="http://schemas.openxmlformats.org/drawingml/2006/table">
            <a:tbl>
              <a:tblPr firstRow="1" bandRow="1">
                <a:tableStyleId>{69CF1AB2-1976-4502-BF36-3FF5EA218861}</a:tableStyleId>
              </a:tblPr>
              <a:tblGrid>
                <a:gridCol w="815552"/>
                <a:gridCol w="2046686"/>
              </a:tblGrid>
              <a:tr h="295242">
                <a:tc>
                  <a:txBody>
                    <a:bodyPr/>
                    <a:lstStyle/>
                    <a:p>
                      <a:r>
                        <a:rPr lang="en-US" sz="1400" b="0" dirty="0" smtClean="0"/>
                        <a:t>08:00</a:t>
                      </a:r>
                      <a:endParaRPr lang="en-US" sz="14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9975">
                <a:tc>
                  <a:txBody>
                    <a:bodyPr/>
                    <a:lstStyle/>
                    <a:p>
                      <a:r>
                        <a:rPr lang="en-US" sz="1400" dirty="0" smtClean="0"/>
                        <a:t>08:10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9975">
                <a:tc>
                  <a:txBody>
                    <a:bodyPr/>
                    <a:lstStyle/>
                    <a:p>
                      <a:r>
                        <a:rPr lang="en-US" sz="1400" dirty="0" smtClean="0"/>
                        <a:t>08:40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Working</a:t>
                      </a:r>
                      <a:r>
                        <a:rPr lang="en-US" sz="1400" baseline="0" dirty="0" smtClean="0"/>
                        <a:t> in groups</a:t>
                      </a:r>
                      <a:endParaRPr lang="en-US" sz="140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9975">
                <a:tc>
                  <a:txBody>
                    <a:bodyPr/>
                    <a:lstStyle/>
                    <a:p>
                      <a:r>
                        <a:rPr lang="en-US" sz="1400" dirty="0" smtClean="0"/>
                        <a:t>09:15</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9975">
                <a:tc>
                  <a:txBody>
                    <a:bodyPr/>
                    <a:lstStyle/>
                    <a:p>
                      <a:r>
                        <a:rPr lang="en-US" sz="1400" dirty="0" smtClean="0"/>
                        <a:t>09:30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339975">
                <a:tc>
                  <a:txBody>
                    <a:bodyPr/>
                    <a:lstStyle/>
                    <a:p>
                      <a:r>
                        <a:rPr lang="en-US" sz="1400" dirty="0" smtClean="0"/>
                        <a:t>10:00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339975">
                <a:tc>
                  <a:txBody>
                    <a:bodyPr/>
                    <a:lstStyle/>
                    <a:p>
                      <a:r>
                        <a:rPr lang="en-US" sz="1400" dirty="0" smtClean="0"/>
                        <a:t>10:20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9975">
                <a:tc>
                  <a:txBody>
                    <a:bodyPr/>
                    <a:lstStyle/>
                    <a:p>
                      <a:r>
                        <a:rPr lang="en-US" sz="1400" dirty="0" smtClean="0"/>
                        <a:t>10:45</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9975">
                <a:tc>
                  <a:txBody>
                    <a:bodyPr/>
                    <a:lstStyle/>
                    <a:p>
                      <a:r>
                        <a:rPr lang="en-US" sz="1400" dirty="0" smtClean="0"/>
                        <a:t>11:00</a:t>
                      </a:r>
                      <a:endParaRPr lang="en-US" sz="14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sp>
        <p:nvSpPr>
          <p:cNvPr id="24" name="TextBox 4"/>
          <p:cNvSpPr txBox="1"/>
          <p:nvPr/>
        </p:nvSpPr>
        <p:spPr>
          <a:xfrm>
            <a:off x="1295400" y="1825823"/>
            <a:ext cx="1837362" cy="307777"/>
          </a:xfrm>
          <a:prstGeom prst="rect">
            <a:avLst/>
          </a:prstGeom>
          <a:noFill/>
        </p:spPr>
        <p:txBody>
          <a:bodyPr wrap="none" rtlCol="0">
            <a:spAutoFit/>
          </a:bodyPr>
          <a:lstStyle/>
          <a:p>
            <a:r>
              <a:rPr lang="en-US" sz="1400" dirty="0" smtClean="0"/>
              <a:t>Total Length:   190 min</a:t>
            </a:r>
            <a:endParaRPr lang="en-US" sz="1400" dirty="0"/>
          </a:p>
        </p:txBody>
      </p:sp>
      <p:sp>
        <p:nvSpPr>
          <p:cNvPr id="25" name="TextBox 4"/>
          <p:cNvSpPr txBox="1"/>
          <p:nvPr/>
        </p:nvSpPr>
        <p:spPr>
          <a:xfrm>
            <a:off x="1295400" y="1528046"/>
            <a:ext cx="1418978" cy="307777"/>
          </a:xfrm>
          <a:prstGeom prst="rect">
            <a:avLst/>
          </a:prstGeom>
          <a:noFill/>
        </p:spPr>
        <p:txBody>
          <a:bodyPr wrap="none" rtlCol="0">
            <a:spAutoFit/>
          </a:bodyPr>
          <a:lstStyle/>
          <a:p>
            <a:r>
              <a:rPr lang="en-US" sz="1400" dirty="0" smtClean="0"/>
              <a:t>End time:   11:10</a:t>
            </a:r>
            <a:endParaRPr lang="en-US" sz="1400" dirty="0"/>
          </a:p>
        </p:txBody>
      </p:sp>
    </p:spTree>
    <p:extLst>
      <p:ext uri="{BB962C8B-B14F-4D97-AF65-F5344CB8AC3E}">
        <p14:creationId xmlns:p14="http://schemas.microsoft.com/office/powerpoint/2010/main" val="1579511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26"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29"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0"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4" name="直角三角形 33"/>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直角三角形 34"/>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14">
            <a:hlinkClick r:id="rId3" action="ppaction://hlinksldjump"/>
          </p:cNvPr>
          <p:cNvSpPr/>
          <p:nvPr/>
        </p:nvSpPr>
        <p:spPr>
          <a:xfrm>
            <a:off x="3517136" y="1249748"/>
            <a:ext cx="609102" cy="411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7" name="Rectangle 15">
            <a:hlinkClick r:id="rId3" action="ppaction://hlinksldjump"/>
          </p:cNvPr>
          <p:cNvSpPr/>
          <p:nvPr/>
        </p:nvSpPr>
        <p:spPr>
          <a:xfrm>
            <a:off x="3517136" y="1498999"/>
            <a:ext cx="609102" cy="35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8" name="Rectangle 19">
            <a:hlinkClick r:id="rId3" action="ppaction://hlinksldjump"/>
          </p:cNvPr>
          <p:cNvSpPr/>
          <p:nvPr/>
        </p:nvSpPr>
        <p:spPr>
          <a:xfrm>
            <a:off x="3517136" y="1771206"/>
            <a:ext cx="609102" cy="2330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9" name="Rectangle 20">
            <a:hlinkClick r:id="rId3" action="ppaction://hlinksldjump"/>
          </p:cNvPr>
          <p:cNvSpPr/>
          <p:nvPr/>
        </p:nvSpPr>
        <p:spPr>
          <a:xfrm>
            <a:off x="3517136" y="1923606"/>
            <a:ext cx="609102" cy="2330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graphicFrame>
        <p:nvGraphicFramePr>
          <p:cNvPr id="41" name="Content Placeholder 3"/>
          <p:cNvGraphicFramePr>
            <a:graphicFrameLocks/>
          </p:cNvGraphicFramePr>
          <p:nvPr>
            <p:extLst>
              <p:ext uri="{D42A27DB-BD31-4B8C-83A1-F6EECF244321}">
                <p14:modId xmlns:p14="http://schemas.microsoft.com/office/powerpoint/2010/main" val="4008489623"/>
              </p:ext>
            </p:extLst>
          </p:nvPr>
        </p:nvGraphicFramePr>
        <p:xfrm>
          <a:off x="1282143" y="2614450"/>
          <a:ext cx="2862239" cy="3039957"/>
        </p:xfrm>
        <a:graphic>
          <a:graphicData uri="http://schemas.openxmlformats.org/drawingml/2006/table">
            <a:tbl>
              <a:tblPr firstRow="1" bandRow="1">
                <a:tableStyleId>{69CF1AB2-1976-4502-BF36-3FF5EA218861}</a:tableStyleId>
              </a:tblPr>
              <a:tblGrid>
                <a:gridCol w="815552"/>
                <a:gridCol w="2046687"/>
              </a:tblGrid>
              <a:tr h="337773">
                <a:tc>
                  <a:txBody>
                    <a:bodyPr/>
                    <a:lstStyle/>
                    <a:p>
                      <a:r>
                        <a:rPr lang="en-US" sz="1600" b="0" dirty="0" smtClean="0"/>
                        <a:t>08:00</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7773">
                <a:tc>
                  <a:txBody>
                    <a:bodyPr/>
                    <a:lstStyle/>
                    <a:p>
                      <a:r>
                        <a:rPr lang="en-US" sz="1600" dirty="0" smtClean="0"/>
                        <a:t>08:10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7773">
                <a:tc>
                  <a:txBody>
                    <a:bodyPr/>
                    <a:lstStyle/>
                    <a:p>
                      <a:r>
                        <a:rPr lang="en-US" sz="1600" dirty="0" smtClean="0"/>
                        <a:t>08:40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Working</a:t>
                      </a:r>
                      <a:r>
                        <a:rPr lang="en-US" sz="1600" baseline="0" dirty="0" smtClean="0"/>
                        <a:t> in groups</a:t>
                      </a:r>
                      <a:endParaRPr lang="en-US" sz="160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7773">
                <a:tc>
                  <a:txBody>
                    <a:bodyPr/>
                    <a:lstStyle/>
                    <a:p>
                      <a:r>
                        <a:rPr lang="en-US" sz="1600" dirty="0" smtClean="0"/>
                        <a:t>09:15</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7773">
                <a:tc>
                  <a:txBody>
                    <a:bodyPr/>
                    <a:lstStyle/>
                    <a:p>
                      <a:r>
                        <a:rPr lang="en-US" sz="1600" b="0" dirty="0" smtClean="0"/>
                        <a:t>09:30</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2</a:t>
                      </a:r>
                      <a:endParaRPr lang="en-US" sz="1600" b="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337773">
                <a:tc>
                  <a:txBody>
                    <a:bodyPr/>
                    <a:lstStyle/>
                    <a:p>
                      <a:r>
                        <a:rPr lang="en-US" sz="1600" dirty="0" smtClean="0"/>
                        <a:t>09:50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337773">
                <a:tc>
                  <a:txBody>
                    <a:bodyPr/>
                    <a:lstStyle/>
                    <a:p>
                      <a:r>
                        <a:rPr lang="en-US" sz="1600" dirty="0" smtClean="0"/>
                        <a:t>10:20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7773">
                <a:tc>
                  <a:txBody>
                    <a:bodyPr/>
                    <a:lstStyle/>
                    <a:p>
                      <a:r>
                        <a:rPr lang="en-US" sz="1600" dirty="0" smtClean="0"/>
                        <a:t>10:45</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7773">
                <a:tc>
                  <a:txBody>
                    <a:bodyPr/>
                    <a:lstStyle/>
                    <a:p>
                      <a:r>
                        <a:rPr lang="en-US" sz="1600" dirty="0" smtClean="0"/>
                        <a:t>11:00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sp>
        <p:nvSpPr>
          <p:cNvPr id="44" name="TextBox 4"/>
          <p:cNvSpPr txBox="1"/>
          <p:nvPr/>
        </p:nvSpPr>
        <p:spPr>
          <a:xfrm>
            <a:off x="1295400" y="1825823"/>
            <a:ext cx="1837362" cy="307777"/>
          </a:xfrm>
          <a:prstGeom prst="rect">
            <a:avLst/>
          </a:prstGeom>
          <a:noFill/>
        </p:spPr>
        <p:txBody>
          <a:bodyPr wrap="none" rtlCol="0">
            <a:spAutoFit/>
          </a:bodyPr>
          <a:lstStyle/>
          <a:p>
            <a:r>
              <a:rPr lang="en-US" sz="1400" dirty="0" smtClean="0"/>
              <a:t>Total Length:   190 min</a:t>
            </a:r>
            <a:endParaRPr lang="en-US" sz="1400" dirty="0"/>
          </a:p>
        </p:txBody>
      </p:sp>
      <p:sp>
        <p:nvSpPr>
          <p:cNvPr id="45" name="TextBox 4"/>
          <p:cNvSpPr txBox="1"/>
          <p:nvPr/>
        </p:nvSpPr>
        <p:spPr>
          <a:xfrm>
            <a:off x="1295400" y="1528046"/>
            <a:ext cx="1418978" cy="307777"/>
          </a:xfrm>
          <a:prstGeom prst="rect">
            <a:avLst/>
          </a:prstGeom>
          <a:noFill/>
        </p:spPr>
        <p:txBody>
          <a:bodyPr wrap="none" rtlCol="0">
            <a:spAutoFit/>
          </a:bodyPr>
          <a:lstStyle/>
          <a:p>
            <a:r>
              <a:rPr lang="en-US" sz="1400" dirty="0" smtClean="0"/>
              <a:t>End time:   11:10</a:t>
            </a:r>
            <a:endParaRPr lang="en-US" sz="1400" dirty="0"/>
          </a:p>
        </p:txBody>
      </p:sp>
    </p:spTree>
    <p:extLst>
      <p:ext uri="{BB962C8B-B14F-4D97-AF65-F5344CB8AC3E}">
        <p14:creationId xmlns:p14="http://schemas.microsoft.com/office/powerpoint/2010/main" val="923681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26"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29"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0"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4" name="直角三角形 33"/>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直角三角形 34"/>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14">
            <a:hlinkClick r:id="rId3" action="ppaction://hlinksldjump"/>
          </p:cNvPr>
          <p:cNvSpPr/>
          <p:nvPr/>
        </p:nvSpPr>
        <p:spPr>
          <a:xfrm>
            <a:off x="3517136" y="1249748"/>
            <a:ext cx="609102" cy="411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7" name="Rectangle 15">
            <a:hlinkClick r:id="rId3" action="ppaction://hlinksldjump"/>
          </p:cNvPr>
          <p:cNvSpPr/>
          <p:nvPr/>
        </p:nvSpPr>
        <p:spPr>
          <a:xfrm>
            <a:off x="3517136" y="1498999"/>
            <a:ext cx="609102" cy="35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8" name="Rectangle 19">
            <a:hlinkClick r:id="rId3" action="ppaction://hlinksldjump"/>
          </p:cNvPr>
          <p:cNvSpPr/>
          <p:nvPr/>
        </p:nvSpPr>
        <p:spPr>
          <a:xfrm>
            <a:off x="3517136" y="1771206"/>
            <a:ext cx="609102" cy="2330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9" name="Rectangle 20">
            <a:hlinkClick r:id="rId3" action="ppaction://hlinksldjump"/>
          </p:cNvPr>
          <p:cNvSpPr/>
          <p:nvPr/>
        </p:nvSpPr>
        <p:spPr>
          <a:xfrm>
            <a:off x="3517136" y="1923606"/>
            <a:ext cx="609102" cy="2330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graphicFrame>
        <p:nvGraphicFramePr>
          <p:cNvPr id="40" name="Content Placeholder 3"/>
          <p:cNvGraphicFramePr>
            <a:graphicFrameLocks/>
          </p:cNvGraphicFramePr>
          <p:nvPr>
            <p:extLst>
              <p:ext uri="{D42A27DB-BD31-4B8C-83A1-F6EECF244321}">
                <p14:modId xmlns:p14="http://schemas.microsoft.com/office/powerpoint/2010/main" val="2412014051"/>
              </p:ext>
            </p:extLst>
          </p:nvPr>
        </p:nvGraphicFramePr>
        <p:xfrm>
          <a:off x="1282143" y="2614450"/>
          <a:ext cx="2862239" cy="3039957"/>
        </p:xfrm>
        <a:graphic>
          <a:graphicData uri="http://schemas.openxmlformats.org/drawingml/2006/table">
            <a:tbl>
              <a:tblPr firstRow="1" bandRow="1">
                <a:tableStyleId>{69CF1AB2-1976-4502-BF36-3FF5EA218861}</a:tableStyleId>
              </a:tblPr>
              <a:tblGrid>
                <a:gridCol w="815552"/>
                <a:gridCol w="2046687"/>
              </a:tblGrid>
              <a:tr h="337773">
                <a:tc>
                  <a:txBody>
                    <a:bodyPr/>
                    <a:lstStyle/>
                    <a:p>
                      <a:r>
                        <a:rPr lang="en-US" sz="1600" b="0" dirty="0" smtClean="0"/>
                        <a:t>08:00</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7773">
                <a:tc>
                  <a:txBody>
                    <a:bodyPr/>
                    <a:lstStyle/>
                    <a:p>
                      <a:r>
                        <a:rPr lang="en-US" sz="1600" dirty="0" smtClean="0"/>
                        <a:t>08:10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7773">
                <a:tc>
                  <a:txBody>
                    <a:bodyPr/>
                    <a:lstStyle/>
                    <a:p>
                      <a:r>
                        <a:rPr lang="en-US" sz="1600" dirty="0" smtClean="0"/>
                        <a:t>08:40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Working</a:t>
                      </a:r>
                      <a:r>
                        <a:rPr lang="en-US" sz="1600" baseline="0" dirty="0" smtClean="0"/>
                        <a:t> in groups</a:t>
                      </a:r>
                      <a:endParaRPr lang="en-US" sz="160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7773">
                <a:tc>
                  <a:txBody>
                    <a:bodyPr/>
                    <a:lstStyle/>
                    <a:p>
                      <a:r>
                        <a:rPr lang="en-US" sz="1600" dirty="0" smtClean="0"/>
                        <a:t>09:15</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7773">
                <a:tc>
                  <a:txBody>
                    <a:bodyPr/>
                    <a:lstStyle/>
                    <a:p>
                      <a:r>
                        <a:rPr lang="en-US" sz="1600" b="0" dirty="0" smtClean="0"/>
                        <a:t>09:30</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2</a:t>
                      </a:r>
                      <a:endParaRPr lang="en-US" sz="1600" b="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337773">
                <a:tc>
                  <a:txBody>
                    <a:bodyPr/>
                    <a:lstStyle/>
                    <a:p>
                      <a:r>
                        <a:rPr lang="en-US" sz="1600" dirty="0" smtClean="0"/>
                        <a:t>09:50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337773">
                <a:tc>
                  <a:txBody>
                    <a:bodyPr/>
                    <a:lstStyle/>
                    <a:p>
                      <a:r>
                        <a:rPr lang="en-US" sz="1600" dirty="0" smtClean="0"/>
                        <a:t>10:20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7773">
                <a:tc>
                  <a:txBody>
                    <a:bodyPr/>
                    <a:lstStyle/>
                    <a:p>
                      <a:r>
                        <a:rPr lang="en-US" sz="1600" dirty="0" smtClean="0"/>
                        <a:t>10:45</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7773">
                <a:tc>
                  <a:txBody>
                    <a:bodyPr/>
                    <a:lstStyle/>
                    <a:p>
                      <a:r>
                        <a:rPr lang="en-US" sz="1600" dirty="0" smtClean="0"/>
                        <a:t>11:00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graphicFrame>
        <p:nvGraphicFramePr>
          <p:cNvPr id="41" name="Content Placeholder 3"/>
          <p:cNvGraphicFramePr>
            <a:graphicFrameLocks/>
          </p:cNvGraphicFramePr>
          <p:nvPr>
            <p:extLst>
              <p:ext uri="{D42A27DB-BD31-4B8C-83A1-F6EECF244321}">
                <p14:modId xmlns:p14="http://schemas.microsoft.com/office/powerpoint/2010/main" val="1311378251"/>
              </p:ext>
            </p:extLst>
          </p:nvPr>
        </p:nvGraphicFramePr>
        <p:xfrm>
          <a:off x="5106937" y="1345540"/>
          <a:ext cx="2812695" cy="381000"/>
        </p:xfrm>
        <a:graphic>
          <a:graphicData uri="http://schemas.openxmlformats.org/drawingml/2006/table">
            <a:tbl>
              <a:tblPr firstRow="1" bandRow="1">
                <a:tableStyleId>{69CF1AB2-1976-4502-BF36-3FF5EA218861}</a:tableStyleId>
              </a:tblPr>
              <a:tblGrid>
                <a:gridCol w="801435"/>
                <a:gridCol w="2011260"/>
              </a:tblGrid>
              <a:tr h="381000">
                <a:tc>
                  <a:txBody>
                    <a:bodyPr/>
                    <a:lstStyle/>
                    <a:p>
                      <a:r>
                        <a:rPr lang="en-US" sz="1600" b="0" dirty="0" smtClean="0"/>
                        <a:t>15</a:t>
                      </a:r>
                      <a:r>
                        <a:rPr lang="en-US" sz="1600" b="0" baseline="0" dirty="0" smtClean="0"/>
                        <a:t> min</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bl>
          </a:graphicData>
        </a:graphic>
      </p:graphicFrame>
      <p:sp>
        <p:nvSpPr>
          <p:cNvPr id="42" name="TextBox 4"/>
          <p:cNvSpPr txBox="1"/>
          <p:nvPr/>
        </p:nvSpPr>
        <p:spPr>
          <a:xfrm>
            <a:off x="1295400" y="1825823"/>
            <a:ext cx="1837362" cy="307777"/>
          </a:xfrm>
          <a:prstGeom prst="rect">
            <a:avLst/>
          </a:prstGeom>
          <a:noFill/>
        </p:spPr>
        <p:txBody>
          <a:bodyPr wrap="none" rtlCol="0">
            <a:spAutoFit/>
          </a:bodyPr>
          <a:lstStyle/>
          <a:p>
            <a:r>
              <a:rPr lang="en-US" sz="1400" dirty="0" smtClean="0"/>
              <a:t>Total Length:   175 min</a:t>
            </a:r>
            <a:endParaRPr lang="en-US" sz="1400" dirty="0"/>
          </a:p>
        </p:txBody>
      </p:sp>
      <p:sp>
        <p:nvSpPr>
          <p:cNvPr id="43" name="TextBox 4"/>
          <p:cNvSpPr txBox="1"/>
          <p:nvPr/>
        </p:nvSpPr>
        <p:spPr>
          <a:xfrm>
            <a:off x="1295400" y="1528046"/>
            <a:ext cx="1418978" cy="307777"/>
          </a:xfrm>
          <a:prstGeom prst="rect">
            <a:avLst/>
          </a:prstGeom>
          <a:noFill/>
        </p:spPr>
        <p:txBody>
          <a:bodyPr wrap="none" rtlCol="0">
            <a:spAutoFit/>
          </a:bodyPr>
          <a:lstStyle/>
          <a:p>
            <a:r>
              <a:rPr lang="en-US" sz="1400" dirty="0" smtClean="0"/>
              <a:t>End time:   10:55</a:t>
            </a:r>
            <a:endParaRPr lang="en-US" sz="1400" dirty="0"/>
          </a:p>
        </p:txBody>
      </p:sp>
    </p:spTree>
    <p:extLst>
      <p:ext uri="{BB962C8B-B14F-4D97-AF65-F5344CB8AC3E}">
        <p14:creationId xmlns:p14="http://schemas.microsoft.com/office/powerpoint/2010/main" val="3233635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31"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34"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5"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2016-4-01</a:t>
            </a:r>
            <a:endParaRPr lang="en-US" sz="1400" dirty="0"/>
          </a:p>
        </p:txBody>
      </p:sp>
      <p:sp>
        <p:nvSpPr>
          <p:cNvPr id="39" name="直角三角形 38"/>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6" name="Content Placeholder 3"/>
          <p:cNvGraphicFramePr>
            <a:graphicFrameLocks/>
          </p:cNvGraphicFramePr>
          <p:nvPr>
            <p:extLst>
              <p:ext uri="{D42A27DB-BD31-4B8C-83A1-F6EECF244321}">
                <p14:modId xmlns:p14="http://schemas.microsoft.com/office/powerpoint/2010/main" val="1565038562"/>
              </p:ext>
            </p:extLst>
          </p:nvPr>
        </p:nvGraphicFramePr>
        <p:xfrm>
          <a:off x="5106937" y="1345540"/>
          <a:ext cx="2812695" cy="381000"/>
        </p:xfrm>
        <a:graphic>
          <a:graphicData uri="http://schemas.openxmlformats.org/drawingml/2006/table">
            <a:tbl>
              <a:tblPr firstRow="1" bandRow="1">
                <a:tableStyleId>{69CF1AB2-1976-4502-BF36-3FF5EA218861}</a:tableStyleId>
              </a:tblPr>
              <a:tblGrid>
                <a:gridCol w="801435"/>
                <a:gridCol w="2011260"/>
              </a:tblGrid>
              <a:tr h="381000">
                <a:tc>
                  <a:txBody>
                    <a:bodyPr/>
                    <a:lstStyle/>
                    <a:p>
                      <a:r>
                        <a:rPr lang="en-US" sz="1600" b="0" dirty="0" smtClean="0"/>
                        <a:t>15</a:t>
                      </a:r>
                      <a:r>
                        <a:rPr lang="en-US" sz="1600" b="0" baseline="0" dirty="0" smtClean="0"/>
                        <a:t> min</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bl>
          </a:graphicData>
        </a:graphic>
      </p:graphicFrame>
      <p:sp>
        <p:nvSpPr>
          <p:cNvPr id="47" name="TextBox 4"/>
          <p:cNvSpPr txBox="1"/>
          <p:nvPr/>
        </p:nvSpPr>
        <p:spPr>
          <a:xfrm>
            <a:off x="1295400" y="1825823"/>
            <a:ext cx="1654620" cy="307777"/>
          </a:xfrm>
          <a:prstGeom prst="rect">
            <a:avLst/>
          </a:prstGeom>
          <a:noFill/>
        </p:spPr>
        <p:txBody>
          <a:bodyPr wrap="none" rtlCol="0">
            <a:spAutoFit/>
          </a:bodyPr>
          <a:lstStyle/>
          <a:p>
            <a:r>
              <a:rPr lang="en-US" sz="1400" dirty="0" smtClean="0"/>
              <a:t>Total Length:   </a:t>
            </a:r>
            <a:r>
              <a:rPr lang="en-US" sz="1400" dirty="0"/>
              <a:t>0</a:t>
            </a:r>
            <a:r>
              <a:rPr lang="en-US" sz="1400" dirty="0" smtClean="0"/>
              <a:t> </a:t>
            </a:r>
            <a:r>
              <a:rPr lang="en-US" sz="1400" dirty="0" smtClean="0"/>
              <a:t>min</a:t>
            </a:r>
            <a:endParaRPr lang="en-US" sz="1400" dirty="0"/>
          </a:p>
        </p:txBody>
      </p:sp>
      <p:sp>
        <p:nvSpPr>
          <p:cNvPr id="48" name="TextBox 4"/>
          <p:cNvSpPr txBox="1"/>
          <p:nvPr/>
        </p:nvSpPr>
        <p:spPr>
          <a:xfrm>
            <a:off x="1295400" y="1528046"/>
            <a:ext cx="1418978" cy="307777"/>
          </a:xfrm>
          <a:prstGeom prst="rect">
            <a:avLst/>
          </a:prstGeom>
          <a:noFill/>
        </p:spPr>
        <p:txBody>
          <a:bodyPr wrap="none" rtlCol="0">
            <a:spAutoFit/>
          </a:bodyPr>
          <a:lstStyle/>
          <a:p>
            <a:r>
              <a:rPr lang="en-US" sz="1400" dirty="0" smtClean="0"/>
              <a:t>End time:   </a:t>
            </a:r>
            <a:r>
              <a:rPr lang="en-US" sz="1400" dirty="0" smtClean="0"/>
              <a:t>08:00</a:t>
            </a:r>
            <a:endParaRPr lang="en-US" sz="1400" dirty="0"/>
          </a:p>
        </p:txBody>
      </p:sp>
    </p:spTree>
    <p:extLst>
      <p:ext uri="{BB962C8B-B14F-4D97-AF65-F5344CB8AC3E}">
        <p14:creationId xmlns:p14="http://schemas.microsoft.com/office/powerpoint/2010/main" val="3653848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26"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29"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0"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4" name="直角三角形 33"/>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直角三角形 34"/>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14">
            <a:hlinkClick r:id="rId3" action="ppaction://hlinksldjump"/>
          </p:cNvPr>
          <p:cNvSpPr/>
          <p:nvPr/>
        </p:nvSpPr>
        <p:spPr>
          <a:xfrm>
            <a:off x="3517136" y="1249748"/>
            <a:ext cx="609102" cy="411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7" name="Rectangle 15">
            <a:hlinkClick r:id="rId3" action="ppaction://hlinksldjump"/>
          </p:cNvPr>
          <p:cNvSpPr/>
          <p:nvPr/>
        </p:nvSpPr>
        <p:spPr>
          <a:xfrm>
            <a:off x="3517136" y="1498999"/>
            <a:ext cx="609102" cy="35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8" name="Rectangle 19">
            <a:hlinkClick r:id="rId3" action="ppaction://hlinksldjump"/>
          </p:cNvPr>
          <p:cNvSpPr/>
          <p:nvPr/>
        </p:nvSpPr>
        <p:spPr>
          <a:xfrm>
            <a:off x="3517136" y="1771206"/>
            <a:ext cx="609102" cy="2330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39" name="Rectangle 20">
            <a:hlinkClick r:id="rId3" action="ppaction://hlinksldjump"/>
          </p:cNvPr>
          <p:cNvSpPr/>
          <p:nvPr/>
        </p:nvSpPr>
        <p:spPr>
          <a:xfrm>
            <a:off x="3517136" y="1923606"/>
            <a:ext cx="609102" cy="2330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graphicFrame>
        <p:nvGraphicFramePr>
          <p:cNvPr id="40" name="Content Placeholder 3"/>
          <p:cNvGraphicFramePr>
            <a:graphicFrameLocks/>
          </p:cNvGraphicFramePr>
          <p:nvPr>
            <p:extLst/>
          </p:nvPr>
        </p:nvGraphicFramePr>
        <p:xfrm>
          <a:off x="1282143" y="2614450"/>
          <a:ext cx="2862239" cy="3039957"/>
        </p:xfrm>
        <a:graphic>
          <a:graphicData uri="http://schemas.openxmlformats.org/drawingml/2006/table">
            <a:tbl>
              <a:tblPr firstRow="1" bandRow="1">
                <a:tableStyleId>{69CF1AB2-1976-4502-BF36-3FF5EA218861}</a:tableStyleId>
              </a:tblPr>
              <a:tblGrid>
                <a:gridCol w="815552"/>
                <a:gridCol w="2046687"/>
              </a:tblGrid>
              <a:tr h="337773">
                <a:tc>
                  <a:txBody>
                    <a:bodyPr/>
                    <a:lstStyle/>
                    <a:p>
                      <a:r>
                        <a:rPr lang="en-US" sz="1600" b="0" dirty="0" smtClean="0"/>
                        <a:t>08:00</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7773">
                <a:tc>
                  <a:txBody>
                    <a:bodyPr/>
                    <a:lstStyle/>
                    <a:p>
                      <a:r>
                        <a:rPr lang="en-US" sz="1600" dirty="0" smtClean="0"/>
                        <a:t>08:10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r>
              <a:tr h="337773">
                <a:tc>
                  <a:txBody>
                    <a:bodyPr/>
                    <a:lstStyle/>
                    <a:p>
                      <a:r>
                        <a:rPr lang="en-US" sz="1600" dirty="0" smtClean="0"/>
                        <a:t>08:40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Working</a:t>
                      </a:r>
                      <a:r>
                        <a:rPr lang="en-US" sz="1600" baseline="0" dirty="0" smtClean="0"/>
                        <a:t> in groups</a:t>
                      </a:r>
                      <a:endParaRPr lang="en-US" sz="160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7773">
                <a:tc>
                  <a:txBody>
                    <a:bodyPr/>
                    <a:lstStyle/>
                    <a:p>
                      <a:r>
                        <a:rPr lang="en-US" sz="1600" dirty="0" smtClean="0"/>
                        <a:t>09:15</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Idea 1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7773">
                <a:tc>
                  <a:txBody>
                    <a:bodyPr/>
                    <a:lstStyle/>
                    <a:p>
                      <a:r>
                        <a:rPr lang="en-US" sz="1600" b="0" dirty="0" smtClean="0"/>
                        <a:t>09:30</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2</a:t>
                      </a:r>
                      <a:endParaRPr lang="en-US" sz="1600" b="0" dirty="0" smtClean="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r>
              <a:tr h="337773">
                <a:tc>
                  <a:txBody>
                    <a:bodyPr/>
                    <a:lstStyle/>
                    <a:p>
                      <a:r>
                        <a:rPr lang="en-US" sz="1600" dirty="0" smtClean="0"/>
                        <a:t>09:50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Coffee break</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00"/>
                    </a:solidFill>
                  </a:tcPr>
                </a:tc>
              </a:tr>
              <a:tr h="337773">
                <a:tc>
                  <a:txBody>
                    <a:bodyPr/>
                    <a:lstStyle/>
                    <a:p>
                      <a:r>
                        <a:rPr lang="en-US" sz="1600" dirty="0" smtClean="0"/>
                        <a:t>10:20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Working in groups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r>
              <a:tr h="337773">
                <a:tc>
                  <a:txBody>
                    <a:bodyPr/>
                    <a:lstStyle/>
                    <a:p>
                      <a:r>
                        <a:rPr lang="en-US" sz="1600" dirty="0" smtClean="0"/>
                        <a:t>10:45</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r h="337773">
                <a:tc>
                  <a:txBody>
                    <a:bodyPr/>
                    <a:lstStyle/>
                    <a:p>
                      <a:r>
                        <a:rPr lang="en-US" sz="1600" dirty="0" smtClean="0"/>
                        <a:t>11:00</a:t>
                      </a:r>
                      <a:endParaRPr lang="en-US" sz="160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dirty="0" smtClean="0"/>
                        <a:t>Conclusion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tx2">
                        <a:lumMod val="20000"/>
                        <a:lumOff val="80000"/>
                      </a:schemeClr>
                    </a:solidFill>
                  </a:tcPr>
                </a:tc>
              </a:tr>
            </a:tbl>
          </a:graphicData>
        </a:graphic>
      </p:graphicFrame>
      <p:graphicFrame>
        <p:nvGraphicFramePr>
          <p:cNvPr id="41" name="Content Placeholder 3"/>
          <p:cNvGraphicFramePr>
            <a:graphicFrameLocks/>
          </p:cNvGraphicFramePr>
          <p:nvPr>
            <p:extLst/>
          </p:nvPr>
        </p:nvGraphicFramePr>
        <p:xfrm>
          <a:off x="5106937" y="1345540"/>
          <a:ext cx="2812695" cy="381000"/>
        </p:xfrm>
        <a:graphic>
          <a:graphicData uri="http://schemas.openxmlformats.org/drawingml/2006/table">
            <a:tbl>
              <a:tblPr firstRow="1" bandRow="1">
                <a:tableStyleId>{69CF1AB2-1976-4502-BF36-3FF5EA218861}</a:tableStyleId>
              </a:tblPr>
              <a:tblGrid>
                <a:gridCol w="801435"/>
                <a:gridCol w="2011260"/>
              </a:tblGrid>
              <a:tr h="381000">
                <a:tc>
                  <a:txBody>
                    <a:bodyPr/>
                    <a:lstStyle/>
                    <a:p>
                      <a:r>
                        <a:rPr lang="en-US" sz="1600" b="0" dirty="0" smtClean="0"/>
                        <a:t>15</a:t>
                      </a:r>
                      <a:r>
                        <a:rPr lang="en-US" sz="1600" b="0" baseline="0" dirty="0" smtClean="0"/>
                        <a:t> min</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bl>
          </a:graphicData>
        </a:graphic>
      </p:graphicFrame>
      <p:sp>
        <p:nvSpPr>
          <p:cNvPr id="42" name="TextBox 4"/>
          <p:cNvSpPr txBox="1"/>
          <p:nvPr/>
        </p:nvSpPr>
        <p:spPr>
          <a:xfrm>
            <a:off x="1295400" y="1825823"/>
            <a:ext cx="1837362" cy="307777"/>
          </a:xfrm>
          <a:prstGeom prst="rect">
            <a:avLst/>
          </a:prstGeom>
          <a:noFill/>
        </p:spPr>
        <p:txBody>
          <a:bodyPr wrap="none" rtlCol="0">
            <a:spAutoFit/>
          </a:bodyPr>
          <a:lstStyle/>
          <a:p>
            <a:r>
              <a:rPr lang="en-US" sz="1400" dirty="0" smtClean="0"/>
              <a:t>Total Length:   175 min</a:t>
            </a:r>
            <a:endParaRPr lang="en-US" sz="1400" dirty="0"/>
          </a:p>
        </p:txBody>
      </p:sp>
      <p:sp>
        <p:nvSpPr>
          <p:cNvPr id="43" name="TextBox 4"/>
          <p:cNvSpPr txBox="1"/>
          <p:nvPr/>
        </p:nvSpPr>
        <p:spPr>
          <a:xfrm>
            <a:off x="1295400" y="1528046"/>
            <a:ext cx="1418978" cy="307777"/>
          </a:xfrm>
          <a:prstGeom prst="rect">
            <a:avLst/>
          </a:prstGeom>
          <a:noFill/>
        </p:spPr>
        <p:txBody>
          <a:bodyPr wrap="none" rtlCol="0">
            <a:spAutoFit/>
          </a:bodyPr>
          <a:lstStyle/>
          <a:p>
            <a:r>
              <a:rPr lang="en-US" sz="1400" dirty="0" smtClean="0"/>
              <a:t>End time:   10:55</a:t>
            </a:r>
            <a:endParaRPr lang="en-US" sz="1400" dirty="0"/>
          </a:p>
        </p:txBody>
      </p:sp>
      <p:sp>
        <p:nvSpPr>
          <p:cNvPr id="2" name="矩形 1"/>
          <p:cNvSpPr/>
          <p:nvPr/>
        </p:nvSpPr>
        <p:spPr>
          <a:xfrm>
            <a:off x="1175655" y="1004300"/>
            <a:ext cx="3127829" cy="1310564"/>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4"/>
          <a:srcRect t="9592" b="6470"/>
          <a:stretch/>
        </p:blipFill>
        <p:spPr>
          <a:xfrm>
            <a:off x="1393597" y="1006646"/>
            <a:ext cx="2639330" cy="1295400"/>
          </a:xfrm>
          <a:prstGeom prst="rect">
            <a:avLst/>
          </a:prstGeom>
        </p:spPr>
      </p:pic>
      <p:sp>
        <p:nvSpPr>
          <p:cNvPr id="21" name="Rectangle 15"/>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can click the button aside the date to turn to another day around. </a:t>
            </a:r>
            <a:r>
              <a:rPr lang="en-US" smtClean="0"/>
              <a:t>Or you </a:t>
            </a:r>
            <a:r>
              <a:rPr lang="en-US" dirty="0" smtClean="0"/>
              <a:t>can directly  click on the date and choose the date from calendar. </a:t>
            </a:r>
            <a:r>
              <a:rPr lang="zh-CN" altLang="en-US" dirty="0" smtClean="0"/>
              <a:t>（原谅我截了个其他的图，我会在视觉稿里好好做，相信我</a:t>
            </a:r>
            <a:r>
              <a:rPr lang="en-US" altLang="zh-CN" dirty="0" smtClean="0"/>
              <a:t>~</a:t>
            </a:r>
            <a:r>
              <a:rPr lang="zh-CN" altLang="en-US" dirty="0" smtClean="0"/>
              <a:t>）</a:t>
            </a:r>
            <a:endParaRPr lang="en-US" dirty="0"/>
          </a:p>
        </p:txBody>
      </p:sp>
    </p:spTree>
    <p:extLst>
      <p:ext uri="{BB962C8B-B14F-4D97-AF65-F5344CB8AC3E}">
        <p14:creationId xmlns:p14="http://schemas.microsoft.com/office/powerpoint/2010/main" val="3187110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p:nvPr/>
        </p:nvSpPr>
        <p:spPr>
          <a:xfrm>
            <a:off x="1295400" y="1825823"/>
            <a:ext cx="1694695" cy="307777"/>
          </a:xfrm>
          <a:prstGeom prst="rect">
            <a:avLst/>
          </a:prstGeom>
          <a:noFill/>
        </p:spPr>
        <p:txBody>
          <a:bodyPr wrap="none" rtlCol="0">
            <a:spAutoFit/>
          </a:bodyPr>
          <a:lstStyle/>
          <a:p>
            <a:r>
              <a:rPr lang="en-US" sz="1400" dirty="0" smtClean="0"/>
              <a:t>Total Length:   0 min</a:t>
            </a:r>
            <a:endParaRPr lang="en-US" sz="1400" dirty="0"/>
          </a:p>
        </p:txBody>
      </p:sp>
      <p:sp>
        <p:nvSpPr>
          <p:cNvPr id="27"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28"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31"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2"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4" name="TextBox 4"/>
          <p:cNvSpPr txBox="1"/>
          <p:nvPr/>
        </p:nvSpPr>
        <p:spPr>
          <a:xfrm>
            <a:off x="1295400" y="1528046"/>
            <a:ext cx="1418978" cy="307777"/>
          </a:xfrm>
          <a:prstGeom prst="rect">
            <a:avLst/>
          </a:prstGeom>
          <a:noFill/>
        </p:spPr>
        <p:txBody>
          <a:bodyPr wrap="none" rtlCol="0">
            <a:spAutoFit/>
          </a:bodyPr>
          <a:lstStyle/>
          <a:p>
            <a:r>
              <a:rPr lang="en-US" sz="1400" dirty="0" smtClean="0"/>
              <a:t>End time:   08:00</a:t>
            </a:r>
            <a:endParaRPr lang="en-US" sz="1400" dirty="0"/>
          </a:p>
        </p:txBody>
      </p:sp>
      <p:sp>
        <p:nvSpPr>
          <p:cNvPr id="36" name="直角三角形 35"/>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8229600" y="6400799"/>
            <a:ext cx="287836" cy="287836"/>
            <a:chOff x="8759371" y="-19822"/>
            <a:chExt cx="384629" cy="384629"/>
          </a:xfrm>
        </p:grpSpPr>
        <p:sp>
          <p:nvSpPr>
            <p:cNvPr id="23" name="Rectangle 3">
              <a:hlinkClick r:id="rId3" action="ppaction://hlinksldjump"/>
            </p:cNvPr>
            <p:cNvSpPr/>
            <p:nvPr/>
          </p:nvSpPr>
          <p:spPr>
            <a:xfrm>
              <a:off x="8759371" y="-9525"/>
              <a:ext cx="384629" cy="364036"/>
            </a:xfrm>
            <a:prstGeom prst="rect">
              <a:avLst/>
            </a:prstGeom>
            <a:solidFill>
              <a:schemeClr val="tx2">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dirty="0"/>
            </a:p>
          </p:txBody>
        </p:sp>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9371" y="-19822"/>
              <a:ext cx="384629" cy="384629"/>
            </a:xfrm>
            <a:prstGeom prst="rect">
              <a:avLst/>
            </a:prstGeom>
          </p:spPr>
        </p:pic>
      </p:grpSp>
      <p:grpSp>
        <p:nvGrpSpPr>
          <p:cNvPr id="38" name="组合 37"/>
          <p:cNvGrpSpPr/>
          <p:nvPr/>
        </p:nvGrpSpPr>
        <p:grpSpPr>
          <a:xfrm>
            <a:off x="8672922" y="6416210"/>
            <a:ext cx="287836" cy="272425"/>
            <a:chOff x="8672922" y="6416210"/>
            <a:chExt cx="287836" cy="272425"/>
          </a:xfrm>
        </p:grpSpPr>
        <p:sp>
          <p:nvSpPr>
            <p:cNvPr id="39" name="Rectangle 3">
              <a:hlinkClick r:id="rId3" action="ppaction://hlinksldjump"/>
            </p:cNvPr>
            <p:cNvSpPr/>
            <p:nvPr/>
          </p:nvSpPr>
          <p:spPr>
            <a:xfrm>
              <a:off x="8672922" y="6416210"/>
              <a:ext cx="287836" cy="272425"/>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dirty="0"/>
            </a:p>
          </p:txBody>
        </p:sp>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6525" y="6431976"/>
              <a:ext cx="240629" cy="240629"/>
            </a:xfrm>
            <a:prstGeom prst="rect">
              <a:avLst/>
            </a:prstGeom>
          </p:spPr>
        </p:pic>
      </p:grpSp>
      <p:sp>
        <p:nvSpPr>
          <p:cNvPr id="41" name="Rectangle 2"/>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initial state. </a:t>
            </a:r>
            <a:endParaRPr lang="en-US" dirty="0"/>
          </a:p>
        </p:txBody>
      </p:sp>
    </p:spTree>
    <p:extLst>
      <p:ext uri="{BB962C8B-B14F-4D97-AF65-F5344CB8AC3E}">
        <p14:creationId xmlns:p14="http://schemas.microsoft.com/office/powerpoint/2010/main" val="3510694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33"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36"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7"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2016-4-01</a:t>
            </a:r>
            <a:endParaRPr lang="en-US" sz="1400" dirty="0"/>
          </a:p>
        </p:txBody>
      </p:sp>
      <p:sp>
        <p:nvSpPr>
          <p:cNvPr id="41" name="直角三角形 40"/>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15">
            <a:hlinkClick r:id="rId3" action="ppaction://hlinksldjump"/>
          </p:cNvPr>
          <p:cNvSpPr/>
          <p:nvPr/>
        </p:nvSpPr>
        <p:spPr>
          <a:xfrm>
            <a:off x="3517136" y="1182902"/>
            <a:ext cx="609102" cy="8838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graphicFrame>
        <p:nvGraphicFramePr>
          <p:cNvPr id="47" name="Content Placeholder 3"/>
          <p:cNvGraphicFramePr>
            <a:graphicFrameLocks/>
          </p:cNvGraphicFramePr>
          <p:nvPr>
            <p:extLst>
              <p:ext uri="{D42A27DB-BD31-4B8C-83A1-F6EECF244321}">
                <p14:modId xmlns:p14="http://schemas.microsoft.com/office/powerpoint/2010/main" val="2976722046"/>
              </p:ext>
            </p:extLst>
          </p:nvPr>
        </p:nvGraphicFramePr>
        <p:xfrm>
          <a:off x="1313543" y="2625807"/>
          <a:ext cx="2812695" cy="381000"/>
        </p:xfrm>
        <a:graphic>
          <a:graphicData uri="http://schemas.openxmlformats.org/drawingml/2006/table">
            <a:tbl>
              <a:tblPr firstRow="1" bandRow="1">
                <a:tableStyleId>{69CF1AB2-1976-4502-BF36-3FF5EA218861}</a:tableStyleId>
              </a:tblPr>
              <a:tblGrid>
                <a:gridCol w="801435"/>
                <a:gridCol w="2011260"/>
              </a:tblGrid>
              <a:tr h="381000">
                <a:tc>
                  <a:txBody>
                    <a:bodyPr/>
                    <a:lstStyle/>
                    <a:p>
                      <a:r>
                        <a:rPr lang="en-US" sz="1600" b="0" dirty="0" smtClean="0"/>
                        <a:t>15</a:t>
                      </a:r>
                      <a:r>
                        <a:rPr lang="en-US" sz="1600" b="0" baseline="0" dirty="0" smtClean="0"/>
                        <a:t> min</a:t>
                      </a:r>
                      <a:endParaRPr lang="en-US" sz="16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dirty="0" smtClean="0"/>
                        <a:t>Idea 2 discussion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60000"/>
                        <a:lumOff val="40000"/>
                      </a:schemeClr>
                    </a:solidFill>
                  </a:tcPr>
                </a:tc>
              </a:tr>
            </a:tbl>
          </a:graphicData>
        </a:graphic>
      </p:graphicFrame>
      <p:sp>
        <p:nvSpPr>
          <p:cNvPr id="48" name="TextBox 4"/>
          <p:cNvSpPr txBox="1"/>
          <p:nvPr/>
        </p:nvSpPr>
        <p:spPr>
          <a:xfrm>
            <a:off x="1295400" y="1825823"/>
            <a:ext cx="1837362" cy="307777"/>
          </a:xfrm>
          <a:prstGeom prst="rect">
            <a:avLst/>
          </a:prstGeom>
          <a:noFill/>
        </p:spPr>
        <p:txBody>
          <a:bodyPr wrap="none" rtlCol="0">
            <a:spAutoFit/>
          </a:bodyPr>
          <a:lstStyle/>
          <a:p>
            <a:r>
              <a:rPr lang="en-US" sz="1400" dirty="0" smtClean="0"/>
              <a:t>Total Length:   175 min</a:t>
            </a:r>
            <a:endParaRPr lang="en-US" sz="1400" dirty="0"/>
          </a:p>
        </p:txBody>
      </p:sp>
      <p:sp>
        <p:nvSpPr>
          <p:cNvPr id="49" name="TextBox 4"/>
          <p:cNvSpPr txBox="1"/>
          <p:nvPr/>
        </p:nvSpPr>
        <p:spPr>
          <a:xfrm>
            <a:off x="1295400" y="1528046"/>
            <a:ext cx="1418978" cy="307777"/>
          </a:xfrm>
          <a:prstGeom prst="rect">
            <a:avLst/>
          </a:prstGeom>
          <a:noFill/>
        </p:spPr>
        <p:txBody>
          <a:bodyPr wrap="none" rtlCol="0">
            <a:spAutoFit/>
          </a:bodyPr>
          <a:lstStyle/>
          <a:p>
            <a:r>
              <a:rPr lang="en-US" sz="1400" dirty="0" smtClean="0"/>
              <a:t>End time:   10:55</a:t>
            </a:r>
            <a:endParaRPr lang="en-US" sz="1400" dirty="0"/>
          </a:p>
        </p:txBody>
      </p:sp>
    </p:spTree>
    <p:extLst>
      <p:ext uri="{BB962C8B-B14F-4D97-AF65-F5344CB8AC3E}">
        <p14:creationId xmlns:p14="http://schemas.microsoft.com/office/powerpoint/2010/main" val="2374177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p:nvPr/>
        </p:nvSpPr>
        <p:spPr>
          <a:xfrm>
            <a:off x="1295400" y="1825823"/>
            <a:ext cx="1694695" cy="307777"/>
          </a:xfrm>
          <a:prstGeom prst="rect">
            <a:avLst/>
          </a:prstGeom>
          <a:noFill/>
        </p:spPr>
        <p:txBody>
          <a:bodyPr wrap="none" rtlCol="0">
            <a:spAutoFit/>
          </a:bodyPr>
          <a:lstStyle/>
          <a:p>
            <a:r>
              <a:rPr lang="en-US" sz="1400" dirty="0" smtClean="0"/>
              <a:t>Total Length:   0 min</a:t>
            </a:r>
            <a:endParaRPr lang="en-US" sz="1400" dirty="0"/>
          </a:p>
        </p:txBody>
      </p:sp>
      <p:sp>
        <p:nvSpPr>
          <p:cNvPr id="27"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28"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31"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2"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4" name="TextBox 4"/>
          <p:cNvSpPr txBox="1"/>
          <p:nvPr/>
        </p:nvSpPr>
        <p:spPr>
          <a:xfrm>
            <a:off x="1295400" y="1528046"/>
            <a:ext cx="1418978" cy="307777"/>
          </a:xfrm>
          <a:prstGeom prst="rect">
            <a:avLst/>
          </a:prstGeom>
          <a:noFill/>
        </p:spPr>
        <p:txBody>
          <a:bodyPr wrap="none" rtlCol="0">
            <a:spAutoFit/>
          </a:bodyPr>
          <a:lstStyle/>
          <a:p>
            <a:r>
              <a:rPr lang="en-US" sz="1400" dirty="0" smtClean="0"/>
              <a:t>End time:   08:00</a:t>
            </a:r>
            <a:endParaRPr lang="en-US" sz="1400" dirty="0"/>
          </a:p>
        </p:txBody>
      </p:sp>
      <p:sp>
        <p:nvSpPr>
          <p:cNvPr id="36" name="直角三角形 35"/>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8229600" y="6400799"/>
            <a:ext cx="287836" cy="287836"/>
            <a:chOff x="8759371" y="-19822"/>
            <a:chExt cx="384629" cy="384629"/>
          </a:xfrm>
        </p:grpSpPr>
        <p:sp>
          <p:nvSpPr>
            <p:cNvPr id="13" name="Rectangle 3">
              <a:hlinkClick r:id="rId3" action="ppaction://hlinksldjump"/>
            </p:cNvPr>
            <p:cNvSpPr/>
            <p:nvPr/>
          </p:nvSpPr>
          <p:spPr>
            <a:xfrm>
              <a:off x="8759371" y="-9525"/>
              <a:ext cx="384629" cy="364036"/>
            </a:xfrm>
            <a:prstGeom prst="rect">
              <a:avLst/>
            </a:prstGeom>
            <a:solidFill>
              <a:schemeClr val="tx2">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9371" y="-19822"/>
              <a:ext cx="384629" cy="384629"/>
            </a:xfrm>
            <a:prstGeom prst="rect">
              <a:avLst/>
            </a:prstGeom>
          </p:spPr>
        </p:pic>
      </p:grpSp>
      <p:grpSp>
        <p:nvGrpSpPr>
          <p:cNvPr id="7" name="组合 6"/>
          <p:cNvGrpSpPr/>
          <p:nvPr/>
        </p:nvGrpSpPr>
        <p:grpSpPr>
          <a:xfrm>
            <a:off x="8672922" y="6416210"/>
            <a:ext cx="287836" cy="272425"/>
            <a:chOff x="8672922" y="6416210"/>
            <a:chExt cx="287836" cy="272425"/>
          </a:xfrm>
        </p:grpSpPr>
        <p:sp>
          <p:nvSpPr>
            <p:cNvPr id="17" name="Rectangle 3">
              <a:hlinkClick r:id="rId3" action="ppaction://hlinksldjump"/>
            </p:cNvPr>
            <p:cNvSpPr/>
            <p:nvPr/>
          </p:nvSpPr>
          <p:spPr>
            <a:xfrm>
              <a:off x="8672922" y="6416210"/>
              <a:ext cx="287836" cy="272425"/>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dirty="0"/>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6525" y="6431976"/>
              <a:ext cx="240629" cy="240629"/>
            </a:xfrm>
            <a:prstGeom prst="rect">
              <a:avLst/>
            </a:prstGeom>
          </p:spPr>
        </p:pic>
      </p:grpSp>
      <p:sp>
        <p:nvSpPr>
          <p:cNvPr id="19" name="Rectangle 2"/>
          <p:cNvSpPr/>
          <p:nvPr/>
        </p:nvSpPr>
        <p:spPr>
          <a:xfrm>
            <a:off x="0" y="5341883"/>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get the latest changes of it, you need to input your e-mail address to synchronize your content to the Google Calendar.</a:t>
            </a:r>
            <a:r>
              <a:rPr lang="en-US" altLang="zh-CN" dirty="0"/>
              <a:t> At the right corner of the page, there is a button for inputting your e-mail.</a:t>
            </a:r>
          </a:p>
          <a:p>
            <a:pPr algn="ctr"/>
            <a:endParaRPr lang="en-US" dirty="0"/>
          </a:p>
        </p:txBody>
      </p:sp>
    </p:spTree>
    <p:extLst>
      <p:ext uri="{BB962C8B-B14F-4D97-AF65-F5344CB8AC3E}">
        <p14:creationId xmlns:p14="http://schemas.microsoft.com/office/powerpoint/2010/main" val="3186529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p:nvPr/>
        </p:nvSpPr>
        <p:spPr>
          <a:xfrm>
            <a:off x="1295400" y="1825823"/>
            <a:ext cx="1694695" cy="307777"/>
          </a:xfrm>
          <a:prstGeom prst="rect">
            <a:avLst/>
          </a:prstGeom>
          <a:noFill/>
        </p:spPr>
        <p:txBody>
          <a:bodyPr wrap="none" rtlCol="0">
            <a:spAutoFit/>
          </a:bodyPr>
          <a:lstStyle/>
          <a:p>
            <a:r>
              <a:rPr lang="en-US" sz="1400" dirty="0" smtClean="0"/>
              <a:t>Total Length:   0 min</a:t>
            </a:r>
            <a:endParaRPr lang="en-US" sz="1400" dirty="0"/>
          </a:p>
        </p:txBody>
      </p:sp>
      <p:sp>
        <p:nvSpPr>
          <p:cNvPr id="27"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28"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31"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2"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4" name="TextBox 4"/>
          <p:cNvSpPr txBox="1"/>
          <p:nvPr/>
        </p:nvSpPr>
        <p:spPr>
          <a:xfrm>
            <a:off x="1295400" y="1528046"/>
            <a:ext cx="1418978" cy="307777"/>
          </a:xfrm>
          <a:prstGeom prst="rect">
            <a:avLst/>
          </a:prstGeom>
          <a:noFill/>
        </p:spPr>
        <p:txBody>
          <a:bodyPr wrap="none" rtlCol="0">
            <a:spAutoFit/>
          </a:bodyPr>
          <a:lstStyle/>
          <a:p>
            <a:r>
              <a:rPr lang="en-US" sz="1400" dirty="0" smtClean="0"/>
              <a:t>End time:   08:00</a:t>
            </a:r>
            <a:endParaRPr lang="en-US" sz="1400" dirty="0"/>
          </a:p>
        </p:txBody>
      </p:sp>
      <p:sp>
        <p:nvSpPr>
          <p:cNvPr id="36" name="直角三角形 35"/>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8229600" y="6400799"/>
            <a:ext cx="287836" cy="287836"/>
            <a:chOff x="8759371" y="-19822"/>
            <a:chExt cx="384629" cy="384629"/>
          </a:xfrm>
        </p:grpSpPr>
        <p:sp>
          <p:nvSpPr>
            <p:cNvPr id="13" name="Rectangle 3">
              <a:hlinkClick r:id="rId3" action="ppaction://hlinksldjump"/>
            </p:cNvPr>
            <p:cNvSpPr/>
            <p:nvPr/>
          </p:nvSpPr>
          <p:spPr>
            <a:xfrm>
              <a:off x="8759371" y="-9525"/>
              <a:ext cx="384629" cy="364036"/>
            </a:xfrm>
            <a:prstGeom prst="rect">
              <a:avLst/>
            </a:prstGeom>
            <a:solidFill>
              <a:schemeClr val="tx2">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9371" y="-19822"/>
              <a:ext cx="384629" cy="384629"/>
            </a:xfrm>
            <a:prstGeom prst="rect">
              <a:avLst/>
            </a:prstGeom>
          </p:spPr>
        </p:pic>
      </p:grpSp>
      <p:grpSp>
        <p:nvGrpSpPr>
          <p:cNvPr id="7" name="组合 6"/>
          <p:cNvGrpSpPr/>
          <p:nvPr/>
        </p:nvGrpSpPr>
        <p:grpSpPr>
          <a:xfrm>
            <a:off x="8672922" y="6416210"/>
            <a:ext cx="287836" cy="272425"/>
            <a:chOff x="8672922" y="6416210"/>
            <a:chExt cx="287836" cy="272425"/>
          </a:xfrm>
        </p:grpSpPr>
        <p:sp>
          <p:nvSpPr>
            <p:cNvPr id="17" name="Rectangle 3">
              <a:hlinkClick r:id="rId3" action="ppaction://hlinksldjump"/>
            </p:cNvPr>
            <p:cNvSpPr/>
            <p:nvPr/>
          </p:nvSpPr>
          <p:spPr>
            <a:xfrm>
              <a:off x="8672922" y="6416210"/>
              <a:ext cx="287836" cy="272425"/>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dirty="0"/>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6525" y="6431976"/>
              <a:ext cx="240629" cy="240629"/>
            </a:xfrm>
            <a:prstGeom prst="rect">
              <a:avLst/>
            </a:prstGeom>
          </p:spPr>
        </p:pic>
      </p:grpSp>
      <p:sp>
        <p:nvSpPr>
          <p:cNvPr id="9" name="矩形 8"/>
          <p:cNvSpPr/>
          <p:nvPr/>
        </p:nvSpPr>
        <p:spPr>
          <a:xfrm>
            <a:off x="0" y="0"/>
            <a:ext cx="9144000" cy="6873907"/>
          </a:xfrm>
          <a:prstGeom prst="rect">
            <a:avLst/>
          </a:prstGeom>
          <a:solidFill>
            <a:srgbClr val="C0C0C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93408" y="1334937"/>
            <a:ext cx="5257800" cy="37063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9" name="Rectangle 2"/>
          <p:cNvSpPr/>
          <p:nvPr/>
        </p:nvSpPr>
        <p:spPr>
          <a:xfrm>
            <a:off x="0" y="5341883"/>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Clicking on the button, you can input all your information in the chart.</a:t>
            </a:r>
            <a:endParaRPr lang="en-US" dirty="0"/>
          </a:p>
        </p:txBody>
      </p:sp>
      <p:sp>
        <p:nvSpPr>
          <p:cNvPr id="10" name="矩形 9"/>
          <p:cNvSpPr/>
          <p:nvPr/>
        </p:nvSpPr>
        <p:spPr>
          <a:xfrm>
            <a:off x="2324100" y="2740552"/>
            <a:ext cx="4495800" cy="43723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smtClean="0">
                <a:solidFill>
                  <a:schemeClr val="bg1">
                    <a:lumMod val="50000"/>
                  </a:schemeClr>
                </a:solidFill>
              </a:rPr>
              <a:t> email</a:t>
            </a:r>
            <a:endParaRPr lang="zh-CN" altLang="en-US" dirty="0">
              <a:solidFill>
                <a:schemeClr val="bg1">
                  <a:lumMod val="50000"/>
                </a:schemeClr>
              </a:solidFill>
            </a:endParaRPr>
          </a:p>
        </p:txBody>
      </p:sp>
      <p:sp>
        <p:nvSpPr>
          <p:cNvPr id="25" name="矩形 24"/>
          <p:cNvSpPr/>
          <p:nvPr/>
        </p:nvSpPr>
        <p:spPr>
          <a:xfrm>
            <a:off x="2324100" y="3478396"/>
            <a:ext cx="4495800" cy="43723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smtClean="0">
                <a:solidFill>
                  <a:schemeClr val="bg1">
                    <a:lumMod val="50000"/>
                  </a:schemeClr>
                </a:solidFill>
              </a:rPr>
              <a:t> password</a:t>
            </a:r>
            <a:endParaRPr lang="zh-CN" altLang="en-US" dirty="0">
              <a:solidFill>
                <a:schemeClr val="bg1">
                  <a:lumMod val="50000"/>
                </a:schemeClr>
              </a:solidFill>
            </a:endParaRPr>
          </a:p>
        </p:txBody>
      </p:sp>
      <p:sp>
        <p:nvSpPr>
          <p:cNvPr id="11" name="文本框 10"/>
          <p:cNvSpPr txBox="1"/>
          <p:nvPr/>
        </p:nvSpPr>
        <p:spPr>
          <a:xfrm>
            <a:off x="2508247" y="1617638"/>
            <a:ext cx="4516469" cy="880369"/>
          </a:xfrm>
          <a:prstGeom prst="rect">
            <a:avLst/>
          </a:prstGeom>
          <a:noFill/>
        </p:spPr>
        <p:txBody>
          <a:bodyPr wrap="square" rtlCol="0">
            <a:spAutoFit/>
          </a:bodyPr>
          <a:lstStyle/>
          <a:p>
            <a:pPr>
              <a:lnSpc>
                <a:spcPct val="150000"/>
              </a:lnSpc>
            </a:pPr>
            <a:r>
              <a:rPr lang="en-US" altLang="zh-CN" dirty="0" smtClean="0">
                <a:solidFill>
                  <a:schemeClr val="tx1">
                    <a:lumMod val="75000"/>
                    <a:lumOff val="25000"/>
                  </a:schemeClr>
                </a:solidFill>
              </a:rPr>
              <a:t>To synchronize the latest changes, please input your e-mail address and password.</a:t>
            </a:r>
            <a:endParaRPr lang="zh-CN" altLang="en-US" dirty="0">
              <a:solidFill>
                <a:schemeClr val="tx1">
                  <a:lumMod val="75000"/>
                  <a:lumOff val="25000"/>
                </a:schemeClr>
              </a:solidFill>
            </a:endParaRPr>
          </a:p>
        </p:txBody>
      </p:sp>
      <p:sp>
        <p:nvSpPr>
          <p:cNvPr id="33" name="Rectangle 14"/>
          <p:cNvSpPr/>
          <p:nvPr/>
        </p:nvSpPr>
        <p:spPr>
          <a:xfrm>
            <a:off x="5123954" y="4299897"/>
            <a:ext cx="1190377" cy="357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Save</a:t>
            </a:r>
            <a:endParaRPr lang="en-US" b="1" dirty="0"/>
          </a:p>
        </p:txBody>
      </p:sp>
      <p:sp>
        <p:nvSpPr>
          <p:cNvPr id="35" name="Rectangle 15"/>
          <p:cNvSpPr/>
          <p:nvPr/>
        </p:nvSpPr>
        <p:spPr>
          <a:xfrm>
            <a:off x="2743200" y="4299898"/>
            <a:ext cx="1190377" cy="3571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Cancel</a:t>
            </a:r>
            <a:endParaRPr lang="en-US" b="1" dirty="0"/>
          </a:p>
        </p:txBody>
      </p:sp>
    </p:spTree>
    <p:extLst>
      <p:ext uri="{BB962C8B-B14F-4D97-AF65-F5344CB8AC3E}">
        <p14:creationId xmlns:p14="http://schemas.microsoft.com/office/powerpoint/2010/main" val="1881428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p:nvPr/>
        </p:nvSpPr>
        <p:spPr>
          <a:xfrm>
            <a:off x="1295400" y="1825823"/>
            <a:ext cx="1694695" cy="307777"/>
          </a:xfrm>
          <a:prstGeom prst="rect">
            <a:avLst/>
          </a:prstGeom>
          <a:noFill/>
        </p:spPr>
        <p:txBody>
          <a:bodyPr wrap="none" rtlCol="0">
            <a:spAutoFit/>
          </a:bodyPr>
          <a:lstStyle/>
          <a:p>
            <a:r>
              <a:rPr lang="en-US" sz="1400" dirty="0" smtClean="0"/>
              <a:t>Total Length:   0 min</a:t>
            </a:r>
            <a:endParaRPr lang="en-US" sz="1400" dirty="0"/>
          </a:p>
        </p:txBody>
      </p:sp>
      <p:sp>
        <p:nvSpPr>
          <p:cNvPr id="27"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28"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31"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2"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4" name="TextBox 4"/>
          <p:cNvSpPr txBox="1"/>
          <p:nvPr/>
        </p:nvSpPr>
        <p:spPr>
          <a:xfrm>
            <a:off x="1295400" y="1528046"/>
            <a:ext cx="1418978" cy="307777"/>
          </a:xfrm>
          <a:prstGeom prst="rect">
            <a:avLst/>
          </a:prstGeom>
          <a:noFill/>
        </p:spPr>
        <p:txBody>
          <a:bodyPr wrap="none" rtlCol="0">
            <a:spAutoFit/>
          </a:bodyPr>
          <a:lstStyle/>
          <a:p>
            <a:r>
              <a:rPr lang="en-US" sz="1400" dirty="0" smtClean="0"/>
              <a:t>End time:   08:00</a:t>
            </a:r>
            <a:endParaRPr lang="en-US" sz="1400" dirty="0"/>
          </a:p>
        </p:txBody>
      </p:sp>
      <p:sp>
        <p:nvSpPr>
          <p:cNvPr id="36" name="直角三角形 35"/>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858000" y="6324600"/>
            <a:ext cx="1738617" cy="338554"/>
          </a:xfrm>
          <a:prstGeom prst="rect">
            <a:avLst/>
          </a:prstGeom>
          <a:noFill/>
        </p:spPr>
        <p:txBody>
          <a:bodyPr wrap="none" rtlCol="0">
            <a:spAutoFit/>
          </a:bodyPr>
          <a:lstStyle/>
          <a:p>
            <a:r>
              <a:rPr lang="en-US" altLang="zh-CN" sz="1600" dirty="0">
                <a:solidFill>
                  <a:schemeClr val="tx1">
                    <a:lumMod val="50000"/>
                    <a:lumOff val="50000"/>
                  </a:schemeClr>
                </a:solidFill>
              </a:rPr>
              <a:t>h</a:t>
            </a:r>
            <a:r>
              <a:rPr lang="en-US" altLang="zh-CN" sz="1600" dirty="0" smtClean="0">
                <a:solidFill>
                  <a:schemeClr val="tx1">
                    <a:lumMod val="50000"/>
                    <a:lumOff val="50000"/>
                  </a:schemeClr>
                </a:solidFill>
              </a:rPr>
              <a:t>owie@gmail.com</a:t>
            </a:r>
            <a:endParaRPr lang="zh-CN" altLang="en-US" sz="1600" dirty="0">
              <a:solidFill>
                <a:schemeClr val="tx1">
                  <a:lumMod val="50000"/>
                  <a:lumOff val="50000"/>
                </a:schemeClr>
              </a:solidFill>
            </a:endParaRPr>
          </a:p>
        </p:txBody>
      </p:sp>
      <p:grpSp>
        <p:nvGrpSpPr>
          <p:cNvPr id="18" name="组合 17"/>
          <p:cNvGrpSpPr/>
          <p:nvPr/>
        </p:nvGrpSpPr>
        <p:grpSpPr>
          <a:xfrm>
            <a:off x="8672922" y="6416210"/>
            <a:ext cx="287836" cy="272425"/>
            <a:chOff x="8672922" y="6416210"/>
            <a:chExt cx="287836" cy="272425"/>
          </a:xfrm>
        </p:grpSpPr>
        <p:sp>
          <p:nvSpPr>
            <p:cNvPr id="19" name="Rectangle 3">
              <a:hlinkClick r:id="rId3" action="ppaction://hlinksldjump"/>
            </p:cNvPr>
            <p:cNvSpPr/>
            <p:nvPr/>
          </p:nvSpPr>
          <p:spPr>
            <a:xfrm>
              <a:off x="8672922" y="6416210"/>
              <a:ext cx="287836" cy="272425"/>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dirty="0"/>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6525" y="6431976"/>
              <a:ext cx="240629" cy="240629"/>
            </a:xfrm>
            <a:prstGeom prst="rect">
              <a:avLst/>
            </a:prstGeom>
          </p:spPr>
        </p:pic>
      </p:grpSp>
      <p:sp>
        <p:nvSpPr>
          <p:cNvPr id="16" name="Rectangle 2"/>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inputting your e-mail, you also need to click the “synchronize” button to send the latest changes to Google Calendar </a:t>
            </a:r>
            <a:endParaRPr lang="en-US" dirty="0"/>
          </a:p>
        </p:txBody>
      </p:sp>
    </p:spTree>
    <p:extLst>
      <p:ext uri="{BB962C8B-B14F-4D97-AF65-F5344CB8AC3E}">
        <p14:creationId xmlns:p14="http://schemas.microsoft.com/office/powerpoint/2010/main" val="2753374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200" y="990600"/>
            <a:ext cx="357113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Name</a:t>
            </a:r>
            <a:endParaRPr lang="en-US" dirty="0">
              <a:solidFill>
                <a:schemeClr val="tx1">
                  <a:lumMod val="50000"/>
                  <a:lumOff val="50000"/>
                </a:schemeClr>
              </a:solidFill>
            </a:endParaRPr>
          </a:p>
        </p:txBody>
      </p:sp>
      <p:sp>
        <p:nvSpPr>
          <p:cNvPr id="8" name="Rectangle 7"/>
          <p:cNvSpPr/>
          <p:nvPr/>
        </p:nvSpPr>
        <p:spPr>
          <a:xfrm>
            <a:off x="2743201" y="1516602"/>
            <a:ext cx="138569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Length</a:t>
            </a:r>
            <a:endParaRPr lang="en-US" dirty="0">
              <a:solidFill>
                <a:schemeClr val="tx1">
                  <a:lumMod val="50000"/>
                  <a:lumOff val="50000"/>
                </a:schemeClr>
              </a:solidFill>
            </a:endParaRPr>
          </a:p>
        </p:txBody>
      </p:sp>
      <p:sp>
        <p:nvSpPr>
          <p:cNvPr id="9" name="TextBox 8"/>
          <p:cNvSpPr txBox="1"/>
          <p:nvPr/>
        </p:nvSpPr>
        <p:spPr>
          <a:xfrm>
            <a:off x="4267200" y="1524000"/>
            <a:ext cx="1428452" cy="400110"/>
          </a:xfrm>
          <a:prstGeom prst="rect">
            <a:avLst/>
          </a:prstGeom>
          <a:noFill/>
        </p:spPr>
        <p:txBody>
          <a:bodyPr wrap="square" rtlCol="0">
            <a:spAutoFit/>
          </a:bodyPr>
          <a:lstStyle/>
          <a:p>
            <a:r>
              <a:rPr lang="en-US" sz="2000" dirty="0" smtClean="0">
                <a:solidFill>
                  <a:schemeClr val="tx1">
                    <a:lumMod val="65000"/>
                    <a:lumOff val="35000"/>
                  </a:schemeClr>
                </a:solidFill>
              </a:rPr>
              <a:t>min</a:t>
            </a:r>
            <a:endParaRPr lang="en-US" sz="2000" dirty="0">
              <a:solidFill>
                <a:schemeClr val="tx1">
                  <a:lumMod val="65000"/>
                  <a:lumOff val="35000"/>
                </a:schemeClr>
              </a:solidFill>
            </a:endParaRPr>
          </a:p>
        </p:txBody>
      </p:sp>
      <p:sp>
        <p:nvSpPr>
          <p:cNvPr id="10" name="Rectangle 9"/>
          <p:cNvSpPr/>
          <p:nvPr/>
        </p:nvSpPr>
        <p:spPr>
          <a:xfrm>
            <a:off x="2743200" y="2050002"/>
            <a:ext cx="357113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Type</a:t>
            </a:r>
            <a:endParaRPr lang="en-US" dirty="0">
              <a:solidFill>
                <a:schemeClr val="tx1">
                  <a:lumMod val="50000"/>
                  <a:lumOff val="50000"/>
                </a:schemeClr>
              </a:solidFill>
            </a:endParaRPr>
          </a:p>
        </p:txBody>
      </p:sp>
      <p:sp>
        <p:nvSpPr>
          <p:cNvPr id="11" name="Isosceles Triangle 10"/>
          <p:cNvSpPr/>
          <p:nvPr/>
        </p:nvSpPr>
        <p:spPr>
          <a:xfrm rot="10800000">
            <a:off x="5943601" y="2199873"/>
            <a:ext cx="217032" cy="126602"/>
          </a:xfrm>
          <a:prstGeom prst="triangle">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2743200" y="2765115"/>
            <a:ext cx="3571131" cy="2380754"/>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lumMod val="50000"/>
                    <a:lumOff val="50000"/>
                  </a:schemeClr>
                </a:solidFill>
              </a:rPr>
              <a:t>Description</a:t>
            </a:r>
            <a:endParaRPr lang="en-US" dirty="0">
              <a:solidFill>
                <a:schemeClr val="tx1">
                  <a:lumMod val="50000"/>
                  <a:lumOff val="50000"/>
                </a:schemeClr>
              </a:solidFill>
            </a:endParaRPr>
          </a:p>
        </p:txBody>
      </p:sp>
      <p:sp>
        <p:nvSpPr>
          <p:cNvPr id="15" name="Rectangle 14"/>
          <p:cNvSpPr/>
          <p:nvPr/>
        </p:nvSpPr>
        <p:spPr>
          <a:xfrm>
            <a:off x="5123954" y="5584508"/>
            <a:ext cx="1190377" cy="357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Save</a:t>
            </a:r>
            <a:endParaRPr lang="en-US" b="1" dirty="0"/>
          </a:p>
        </p:txBody>
      </p:sp>
      <p:sp>
        <p:nvSpPr>
          <p:cNvPr id="16" name="Rectangle 15"/>
          <p:cNvSpPr/>
          <p:nvPr/>
        </p:nvSpPr>
        <p:spPr>
          <a:xfrm>
            <a:off x="2743200" y="5584509"/>
            <a:ext cx="1190377" cy="3571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Cancel</a:t>
            </a:r>
            <a:endParaRPr lang="en-US" b="1" dirty="0"/>
          </a:p>
        </p:txBody>
      </p:sp>
      <p:sp>
        <p:nvSpPr>
          <p:cNvPr id="14" name="Rectangle 12"/>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 clicking on the "Add Activity" on the previous screen you get this form to input the information about the activity. You can choose yourself if this will be a new screen, or popup dialog, or edit in place. This also depends on which platform you use and what's most natural for the users of that platform.</a:t>
            </a:r>
            <a:endParaRPr lang="en-US" dirty="0"/>
          </a:p>
        </p:txBody>
      </p:sp>
    </p:spTree>
    <p:extLst>
      <p:ext uri="{BB962C8B-B14F-4D97-AF65-F5344CB8AC3E}">
        <p14:creationId xmlns:p14="http://schemas.microsoft.com/office/powerpoint/2010/main" val="3441362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200" y="990600"/>
            <a:ext cx="357113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Introduction</a:t>
            </a:r>
            <a:endParaRPr lang="en-US" dirty="0">
              <a:solidFill>
                <a:schemeClr val="tx1">
                  <a:lumMod val="50000"/>
                  <a:lumOff val="50000"/>
                </a:schemeClr>
              </a:solidFill>
            </a:endParaRPr>
          </a:p>
        </p:txBody>
      </p:sp>
      <p:sp>
        <p:nvSpPr>
          <p:cNvPr id="8" name="Rectangle 7"/>
          <p:cNvSpPr/>
          <p:nvPr/>
        </p:nvSpPr>
        <p:spPr>
          <a:xfrm>
            <a:off x="2743201" y="1516602"/>
            <a:ext cx="138569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10</a:t>
            </a:r>
            <a:endParaRPr lang="en-US" dirty="0">
              <a:solidFill>
                <a:schemeClr val="tx1">
                  <a:lumMod val="50000"/>
                  <a:lumOff val="50000"/>
                </a:schemeClr>
              </a:solidFill>
            </a:endParaRPr>
          </a:p>
        </p:txBody>
      </p:sp>
      <p:sp>
        <p:nvSpPr>
          <p:cNvPr id="9" name="TextBox 8"/>
          <p:cNvSpPr txBox="1"/>
          <p:nvPr/>
        </p:nvSpPr>
        <p:spPr>
          <a:xfrm>
            <a:off x="4267200" y="1524000"/>
            <a:ext cx="1428452" cy="400110"/>
          </a:xfrm>
          <a:prstGeom prst="rect">
            <a:avLst/>
          </a:prstGeom>
          <a:noFill/>
        </p:spPr>
        <p:txBody>
          <a:bodyPr wrap="square" rtlCol="0">
            <a:spAutoFit/>
          </a:bodyPr>
          <a:lstStyle/>
          <a:p>
            <a:r>
              <a:rPr lang="en-US" sz="2000" dirty="0" smtClean="0">
                <a:solidFill>
                  <a:schemeClr val="tx1">
                    <a:lumMod val="65000"/>
                    <a:lumOff val="35000"/>
                  </a:schemeClr>
                </a:solidFill>
              </a:rPr>
              <a:t>min</a:t>
            </a:r>
            <a:endParaRPr lang="en-US" sz="2000" dirty="0">
              <a:solidFill>
                <a:schemeClr val="tx1">
                  <a:lumMod val="65000"/>
                  <a:lumOff val="35000"/>
                </a:schemeClr>
              </a:solidFill>
            </a:endParaRPr>
          </a:p>
        </p:txBody>
      </p:sp>
      <p:sp>
        <p:nvSpPr>
          <p:cNvPr id="10" name="Rectangle 9"/>
          <p:cNvSpPr/>
          <p:nvPr/>
        </p:nvSpPr>
        <p:spPr>
          <a:xfrm>
            <a:off x="2743200" y="2050002"/>
            <a:ext cx="3571131" cy="416632"/>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lumMod val="50000"/>
                    <a:lumOff val="50000"/>
                  </a:schemeClr>
                </a:solidFill>
              </a:rPr>
              <a:t>Presentation</a:t>
            </a:r>
            <a:endParaRPr lang="en-US" dirty="0">
              <a:solidFill>
                <a:schemeClr val="tx1">
                  <a:lumMod val="50000"/>
                  <a:lumOff val="50000"/>
                </a:schemeClr>
              </a:solidFill>
            </a:endParaRPr>
          </a:p>
        </p:txBody>
      </p:sp>
      <p:sp>
        <p:nvSpPr>
          <p:cNvPr id="11" name="Isosceles Triangle 10"/>
          <p:cNvSpPr/>
          <p:nvPr/>
        </p:nvSpPr>
        <p:spPr>
          <a:xfrm rot="10800000">
            <a:off x="5943601" y="2199873"/>
            <a:ext cx="217032" cy="126602"/>
          </a:xfrm>
          <a:prstGeom prst="triangle">
            <a:avLst/>
          </a:prstGeom>
          <a:solidFill>
            <a:schemeClr val="tx1">
              <a:lumMod val="50000"/>
              <a:lumOff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2743200" y="2765115"/>
            <a:ext cx="3571131" cy="2380754"/>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zh-CN" dirty="0">
                <a:solidFill>
                  <a:schemeClr val="tx1">
                    <a:lumMod val="50000"/>
                    <a:lumOff val="50000"/>
                  </a:schemeClr>
                </a:solidFill>
              </a:rPr>
              <a:t>Give the introduction to the meeting and present the agenda</a:t>
            </a:r>
          </a:p>
        </p:txBody>
      </p:sp>
      <p:sp>
        <p:nvSpPr>
          <p:cNvPr id="15" name="Rectangle 14"/>
          <p:cNvSpPr/>
          <p:nvPr/>
        </p:nvSpPr>
        <p:spPr>
          <a:xfrm>
            <a:off x="5123954" y="5584508"/>
            <a:ext cx="1190377" cy="357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Save</a:t>
            </a:r>
            <a:endParaRPr lang="en-US" b="1" dirty="0"/>
          </a:p>
        </p:txBody>
      </p:sp>
      <p:sp>
        <p:nvSpPr>
          <p:cNvPr id="16" name="Rectangle 15"/>
          <p:cNvSpPr/>
          <p:nvPr/>
        </p:nvSpPr>
        <p:spPr>
          <a:xfrm>
            <a:off x="2743200" y="5584509"/>
            <a:ext cx="1190377" cy="3571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Cancel</a:t>
            </a:r>
            <a:endParaRPr lang="en-US" b="1" dirty="0"/>
          </a:p>
        </p:txBody>
      </p:sp>
      <p:sp>
        <p:nvSpPr>
          <p:cNvPr id="13" name="Rectangle 12"/>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fill in some data for the new activity. The type of activity can be of the following: Presentation, Discussion, Group Work, Break. </a:t>
            </a:r>
          </a:p>
        </p:txBody>
      </p:sp>
    </p:spTree>
    <p:extLst>
      <p:ext uri="{BB962C8B-B14F-4D97-AF65-F5344CB8AC3E}">
        <p14:creationId xmlns:p14="http://schemas.microsoft.com/office/powerpoint/2010/main" val="4253076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22"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28"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29"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3" name="直角三角形 32"/>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Content Placeholder 3"/>
          <p:cNvGraphicFramePr>
            <a:graphicFrameLocks/>
          </p:cNvGraphicFramePr>
          <p:nvPr>
            <p:extLst>
              <p:ext uri="{D42A27DB-BD31-4B8C-83A1-F6EECF244321}">
                <p14:modId xmlns:p14="http://schemas.microsoft.com/office/powerpoint/2010/main" val="267690572"/>
              </p:ext>
            </p:extLst>
          </p:nvPr>
        </p:nvGraphicFramePr>
        <p:xfrm>
          <a:off x="4949371" y="1295400"/>
          <a:ext cx="2986878" cy="289560"/>
        </p:xfrm>
        <a:graphic>
          <a:graphicData uri="http://schemas.openxmlformats.org/drawingml/2006/table">
            <a:tbl>
              <a:tblPr firstRow="1" bandRow="1">
                <a:tableStyleId>{69CF1AB2-1976-4502-BF36-3FF5EA218861}</a:tableStyleId>
              </a:tblPr>
              <a:tblGrid>
                <a:gridCol w="851066"/>
                <a:gridCol w="2135812"/>
              </a:tblGrid>
              <a:tr h="289560">
                <a:tc>
                  <a:txBody>
                    <a:bodyPr/>
                    <a:lstStyle/>
                    <a:p>
                      <a:pPr algn="ctr"/>
                      <a:r>
                        <a:rPr lang="en-US" sz="1200" b="0" dirty="0" smtClean="0"/>
                        <a:t>10</a:t>
                      </a:r>
                      <a:r>
                        <a:rPr lang="en-US" sz="1200" b="0" baseline="0" dirty="0" smtClean="0"/>
                        <a:t> min</a:t>
                      </a:r>
                      <a:endParaRPr lang="en-US" sz="12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bl>
          </a:graphicData>
        </a:graphic>
      </p:graphicFrame>
      <p:sp>
        <p:nvSpPr>
          <p:cNvPr id="38" name="Rectangle 11"/>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you added the activity it appears among the parked activities.</a:t>
            </a:r>
            <a:endParaRPr lang="en-US" dirty="0"/>
          </a:p>
        </p:txBody>
      </p:sp>
      <p:sp>
        <p:nvSpPr>
          <p:cNvPr id="39" name="TextBox 4"/>
          <p:cNvSpPr txBox="1"/>
          <p:nvPr/>
        </p:nvSpPr>
        <p:spPr>
          <a:xfrm>
            <a:off x="1295400" y="1825823"/>
            <a:ext cx="1694695" cy="307777"/>
          </a:xfrm>
          <a:prstGeom prst="rect">
            <a:avLst/>
          </a:prstGeom>
          <a:noFill/>
        </p:spPr>
        <p:txBody>
          <a:bodyPr wrap="none" rtlCol="0">
            <a:spAutoFit/>
          </a:bodyPr>
          <a:lstStyle/>
          <a:p>
            <a:r>
              <a:rPr lang="en-US" sz="1400" dirty="0" smtClean="0"/>
              <a:t>Total Length:   0 min</a:t>
            </a:r>
            <a:endParaRPr lang="en-US" sz="1400" dirty="0"/>
          </a:p>
        </p:txBody>
      </p:sp>
      <p:sp>
        <p:nvSpPr>
          <p:cNvPr id="40" name="TextBox 4"/>
          <p:cNvSpPr txBox="1"/>
          <p:nvPr/>
        </p:nvSpPr>
        <p:spPr>
          <a:xfrm>
            <a:off x="1295400" y="1528046"/>
            <a:ext cx="1418978" cy="307777"/>
          </a:xfrm>
          <a:prstGeom prst="rect">
            <a:avLst/>
          </a:prstGeom>
          <a:noFill/>
        </p:spPr>
        <p:txBody>
          <a:bodyPr wrap="none" rtlCol="0">
            <a:spAutoFit/>
          </a:bodyPr>
          <a:lstStyle/>
          <a:p>
            <a:r>
              <a:rPr lang="en-US" sz="1400" dirty="0" smtClean="0"/>
              <a:t>End time:   08:00</a:t>
            </a:r>
            <a:endParaRPr lang="en-US" sz="1400" dirty="0"/>
          </a:p>
        </p:txBody>
      </p:sp>
    </p:spTree>
    <p:extLst>
      <p:ext uri="{BB962C8B-B14F-4D97-AF65-F5344CB8AC3E}">
        <p14:creationId xmlns:p14="http://schemas.microsoft.com/office/powerpoint/2010/main" val="3881994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hlinkClick r:id="rId3" action="ppaction://hlinksldjump"/>
          </p:cNvPr>
          <p:cNvSpPr/>
          <p:nvPr/>
        </p:nvSpPr>
        <p:spPr>
          <a:xfrm>
            <a:off x="4949371" y="622830"/>
            <a:ext cx="3127829" cy="3640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 Add activity</a:t>
            </a:r>
            <a:endParaRPr lang="en-US" sz="1400" b="1" dirty="0"/>
          </a:p>
        </p:txBody>
      </p:sp>
      <p:sp>
        <p:nvSpPr>
          <p:cNvPr id="30" name="Rectangle 5"/>
          <p:cNvSpPr/>
          <p:nvPr/>
        </p:nvSpPr>
        <p:spPr>
          <a:xfrm>
            <a:off x="4953000" y="1204096"/>
            <a:ext cx="3124200" cy="4815704"/>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p:cNvSpPr/>
          <p:nvPr/>
        </p:nvSpPr>
        <p:spPr>
          <a:xfrm>
            <a:off x="1175656" y="2462153"/>
            <a:ext cx="3127829" cy="3679727"/>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p:cNvSpPr/>
          <p:nvPr/>
        </p:nvSpPr>
        <p:spPr>
          <a:xfrm>
            <a:off x="2253739" y="1208561"/>
            <a:ext cx="679813" cy="266700"/>
          </a:xfrm>
          <a:prstGeom prst="rect">
            <a:avLst/>
          </a:prstGeom>
          <a:ln w="190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lumMod val="50000"/>
                    <a:lumOff val="50000"/>
                  </a:schemeClr>
                </a:solidFill>
              </a:rPr>
              <a:t>08:00</a:t>
            </a:r>
            <a:endParaRPr lang="en-US" sz="1400" dirty="0">
              <a:solidFill>
                <a:schemeClr val="tx1">
                  <a:lumMod val="50000"/>
                  <a:lumOff val="50000"/>
                </a:schemeClr>
              </a:solidFill>
            </a:endParaRPr>
          </a:p>
        </p:txBody>
      </p:sp>
      <p:sp>
        <p:nvSpPr>
          <p:cNvPr id="33" name="TextBox 4"/>
          <p:cNvSpPr txBox="1"/>
          <p:nvPr/>
        </p:nvSpPr>
        <p:spPr>
          <a:xfrm>
            <a:off x="1295400" y="1208561"/>
            <a:ext cx="958339" cy="307777"/>
          </a:xfrm>
          <a:prstGeom prst="rect">
            <a:avLst/>
          </a:prstGeom>
          <a:noFill/>
        </p:spPr>
        <p:txBody>
          <a:bodyPr wrap="none" rtlCol="0">
            <a:spAutoFit/>
          </a:bodyPr>
          <a:lstStyle/>
          <a:p>
            <a:r>
              <a:rPr lang="en-US" sz="1400" dirty="0" smtClean="0"/>
              <a:t>Start time:</a:t>
            </a:r>
            <a:endParaRPr lang="en-US" sz="1400" dirty="0"/>
          </a:p>
        </p:txBody>
      </p:sp>
      <p:sp>
        <p:nvSpPr>
          <p:cNvPr id="34" name="TextBox 16"/>
          <p:cNvSpPr txBox="1"/>
          <p:nvPr/>
        </p:nvSpPr>
        <p:spPr>
          <a:xfrm>
            <a:off x="2127033" y="622830"/>
            <a:ext cx="1225076" cy="307777"/>
          </a:xfrm>
          <a:prstGeom prst="rect">
            <a:avLst/>
          </a:prstGeom>
          <a:noFill/>
          <a:ln w="19050">
            <a:solidFill>
              <a:schemeClr val="bg1">
                <a:lumMod val="50000"/>
              </a:schemeClr>
            </a:solidFill>
          </a:ln>
        </p:spPr>
        <p:txBody>
          <a:bodyPr wrap="square" rtlCol="0">
            <a:spAutoFit/>
          </a:bodyPr>
          <a:lstStyle/>
          <a:p>
            <a:pPr algn="ctr"/>
            <a:r>
              <a:rPr lang="en-US" sz="1400" dirty="0" smtClean="0"/>
              <a:t>  2016-3-31</a:t>
            </a:r>
            <a:endParaRPr lang="en-US" sz="1400" dirty="0"/>
          </a:p>
        </p:txBody>
      </p:sp>
      <p:sp>
        <p:nvSpPr>
          <p:cNvPr id="38" name="直角三角形 37"/>
          <p:cNvSpPr/>
          <p:nvPr/>
        </p:nvSpPr>
        <p:spPr>
          <a:xfrm rot="2700000">
            <a:off x="1773221" y="731816"/>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rot="13500000">
            <a:off x="3613613" y="734162"/>
            <a:ext cx="99566" cy="9956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Content Placeholder 3"/>
          <p:cNvGraphicFramePr>
            <a:graphicFrameLocks/>
          </p:cNvGraphicFramePr>
          <p:nvPr>
            <p:extLst>
              <p:ext uri="{D42A27DB-BD31-4B8C-83A1-F6EECF244321}">
                <p14:modId xmlns:p14="http://schemas.microsoft.com/office/powerpoint/2010/main" val="1176614431"/>
              </p:ext>
            </p:extLst>
          </p:nvPr>
        </p:nvGraphicFramePr>
        <p:xfrm>
          <a:off x="4953000" y="1320341"/>
          <a:ext cx="2986878" cy="289560"/>
        </p:xfrm>
        <a:graphic>
          <a:graphicData uri="http://schemas.openxmlformats.org/drawingml/2006/table">
            <a:tbl>
              <a:tblPr firstRow="1" bandRow="1">
                <a:tableStyleId>{69CF1AB2-1976-4502-BF36-3FF5EA218861}</a:tableStyleId>
              </a:tblPr>
              <a:tblGrid>
                <a:gridCol w="851066"/>
                <a:gridCol w="2135812"/>
              </a:tblGrid>
              <a:tr h="289560">
                <a:tc>
                  <a:txBody>
                    <a:bodyPr/>
                    <a:lstStyle/>
                    <a:p>
                      <a:pPr algn="ctr"/>
                      <a:r>
                        <a:rPr lang="en-US" sz="1200" b="0" dirty="0" smtClean="0"/>
                        <a:t>10</a:t>
                      </a:r>
                      <a:r>
                        <a:rPr lang="en-US" sz="1200" b="0" baseline="0" dirty="0" smtClean="0"/>
                        <a:t> min</a:t>
                      </a:r>
                      <a:endParaRPr lang="en-US" sz="1200" b="0" dirty="0"/>
                    </a:p>
                  </a:txBody>
                  <a:tcP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smtClean="0"/>
                        <a:t>Introduction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bl>
          </a:graphicData>
        </a:graphic>
      </p:graphicFrame>
      <p:cxnSp>
        <p:nvCxnSpPr>
          <p:cNvPr id="18" name="Straight Arrow Connector 2"/>
          <p:cNvCxnSpPr/>
          <p:nvPr/>
        </p:nvCxnSpPr>
        <p:spPr>
          <a:xfrm flipH="1">
            <a:off x="3945777" y="2903034"/>
            <a:ext cx="433513" cy="58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6"/>
          <p:cNvSpPr txBox="1"/>
          <p:nvPr/>
        </p:nvSpPr>
        <p:spPr>
          <a:xfrm rot="18512087">
            <a:off x="3838558" y="2178868"/>
            <a:ext cx="1817669" cy="369332"/>
          </a:xfrm>
          <a:prstGeom prst="rect">
            <a:avLst/>
          </a:prstGeom>
          <a:solidFill>
            <a:schemeClr val="bg1"/>
          </a:solidFill>
          <a:ln>
            <a:solidFill>
              <a:schemeClr val="bg2"/>
            </a:solidFill>
          </a:ln>
        </p:spPr>
        <p:txBody>
          <a:bodyPr wrap="square" rtlCol="0">
            <a:spAutoFit/>
          </a:bodyPr>
          <a:lstStyle/>
          <a:p>
            <a:r>
              <a:rPr lang="en-US" dirty="0" smtClean="0"/>
              <a:t>Drag &amp; Drop</a:t>
            </a:r>
            <a:endParaRPr lang="en-US" dirty="0"/>
          </a:p>
        </p:txBody>
      </p:sp>
      <p:sp>
        <p:nvSpPr>
          <p:cNvPr id="27" name="Rectangle 14"/>
          <p:cNvSpPr/>
          <p:nvPr/>
        </p:nvSpPr>
        <p:spPr>
          <a:xfrm>
            <a:off x="0" y="5334000"/>
            <a:ext cx="9144000" cy="1524000"/>
          </a:xfrm>
          <a:prstGeom prst="rect">
            <a:avLst/>
          </a:prstGeom>
          <a:solidFill>
            <a:srgbClr val="7F7F7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can use drag and drop to add it to the day.</a:t>
            </a:r>
            <a:endParaRPr lang="en-US" dirty="0"/>
          </a:p>
        </p:txBody>
      </p:sp>
      <p:sp>
        <p:nvSpPr>
          <p:cNvPr id="43" name="TextBox 4"/>
          <p:cNvSpPr txBox="1"/>
          <p:nvPr/>
        </p:nvSpPr>
        <p:spPr>
          <a:xfrm>
            <a:off x="1295400" y="1825823"/>
            <a:ext cx="1694695" cy="307777"/>
          </a:xfrm>
          <a:prstGeom prst="rect">
            <a:avLst/>
          </a:prstGeom>
          <a:noFill/>
        </p:spPr>
        <p:txBody>
          <a:bodyPr wrap="none" rtlCol="0">
            <a:spAutoFit/>
          </a:bodyPr>
          <a:lstStyle/>
          <a:p>
            <a:r>
              <a:rPr lang="en-US" sz="1400" dirty="0" smtClean="0"/>
              <a:t>Total Length:   0 min</a:t>
            </a:r>
            <a:endParaRPr lang="en-US" sz="1400" dirty="0"/>
          </a:p>
        </p:txBody>
      </p:sp>
      <p:sp>
        <p:nvSpPr>
          <p:cNvPr id="44" name="TextBox 4"/>
          <p:cNvSpPr txBox="1"/>
          <p:nvPr/>
        </p:nvSpPr>
        <p:spPr>
          <a:xfrm>
            <a:off x="1295400" y="1528046"/>
            <a:ext cx="1418978" cy="307777"/>
          </a:xfrm>
          <a:prstGeom prst="rect">
            <a:avLst/>
          </a:prstGeom>
          <a:noFill/>
        </p:spPr>
        <p:txBody>
          <a:bodyPr wrap="none" rtlCol="0">
            <a:spAutoFit/>
          </a:bodyPr>
          <a:lstStyle/>
          <a:p>
            <a:r>
              <a:rPr lang="en-US" sz="1400" dirty="0" smtClean="0"/>
              <a:t>End time:   08:00</a:t>
            </a:r>
            <a:endParaRPr lang="en-US" sz="1400" dirty="0"/>
          </a:p>
        </p:txBody>
      </p:sp>
    </p:spTree>
    <p:extLst>
      <p:ext uri="{BB962C8B-B14F-4D97-AF65-F5344CB8AC3E}">
        <p14:creationId xmlns:p14="http://schemas.microsoft.com/office/powerpoint/2010/main" val="623039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6430</TotalTime>
  <Words>1320</Words>
  <Application>Microsoft Office PowerPoint</Application>
  <PresentationFormat>全屏显示(4:3)</PresentationFormat>
  <Paragraphs>299</Paragraphs>
  <Slides>20</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宋体</vt:lpstr>
      <vt:lpstr>Arial</vt:lpstr>
      <vt:lpstr>Calibri</vt:lpstr>
      <vt:lpstr>Office Theme</vt:lpstr>
      <vt:lpstr>IDEA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Kis</dc:creator>
  <cp:lastModifiedBy>Mengyang Wang</cp:lastModifiedBy>
  <cp:revision>69</cp:revision>
  <dcterms:created xsi:type="dcterms:W3CDTF">2012-02-08T09:27:55Z</dcterms:created>
  <dcterms:modified xsi:type="dcterms:W3CDTF">2016-04-01T18:03:57Z</dcterms:modified>
</cp:coreProperties>
</file>