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9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6374" autoAdjust="0"/>
  </p:normalViewPr>
  <p:slideViewPr>
    <p:cSldViewPr snapToGrid="0" showGuides="1">
      <p:cViewPr varScale="1">
        <p:scale>
          <a:sx n="61" d="100"/>
          <a:sy n="61" d="100"/>
        </p:scale>
        <p:origin x="90" y="125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altLang="en-US" sz="4445" dirty="0">
                <a:latin typeface="Bahnschrift Condensed" panose="020B0502040204020203" pitchFamily="34" charset="0"/>
              </a:rPr>
              <a:t>Проектная работа</a:t>
            </a:r>
            <a:br>
              <a:rPr lang="en-US" altLang="ru-RU" sz="4445" dirty="0">
                <a:latin typeface="Bahnschrift Condensed" panose="020B0502040204020203" pitchFamily="34" charset="0"/>
              </a:rPr>
            </a:br>
            <a:r>
              <a:rPr lang="ru-RU" altLang="ru-RU" sz="4445" dirty="0">
                <a:latin typeface="Bahnschrift Condensed" panose="020B0502040204020203" pitchFamily="34" charset="0"/>
              </a:rPr>
              <a:t>«Терминал</a:t>
            </a:r>
            <a:r>
              <a:rPr lang="en-US" altLang="ru-RU" sz="4445" dirty="0">
                <a:latin typeface="Bahnschrift Condensed" panose="020B0502040204020203" pitchFamily="34" charset="0"/>
              </a:rPr>
              <a:t> </a:t>
            </a:r>
            <a:r>
              <a:rPr lang="ru-RU" altLang="ru-RU" sz="4445" dirty="0">
                <a:latin typeface="Bahnschrift Condensed" panose="020B0502040204020203" pitchFamily="34" charset="0"/>
              </a:rPr>
              <a:t>Охраны предприятия»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782348" y="4893943"/>
            <a:ext cx="9144000" cy="1655762"/>
          </a:xfrm>
        </p:spPr>
        <p:txBody>
          <a:bodyPr/>
          <a:lstStyle/>
          <a:p>
            <a:pPr algn="r"/>
            <a:r>
              <a:rPr lang="ru-RU" altLang="en-US" dirty="0">
                <a:latin typeface="Bahnschrift Condensed" panose="020B0502040204020203" pitchFamily="34" charset="0"/>
              </a:rPr>
              <a:t>Над проектом работал</a:t>
            </a:r>
            <a:r>
              <a:rPr lang="en-US" altLang="en-US" dirty="0">
                <a:latin typeface="Bahnschrift Condensed" panose="020B0502040204020203" pitchFamily="34" charset="0"/>
              </a:rPr>
              <a:t>:</a:t>
            </a:r>
            <a:r>
              <a:rPr lang="ru-RU" altLang="en-US" dirty="0">
                <a:latin typeface="Bahnschrift Condensed" panose="020B0502040204020203" pitchFamily="34" charset="0"/>
              </a:rPr>
              <a:t> Меньших М. И.</a:t>
            </a:r>
          </a:p>
          <a:p>
            <a:pPr algn="r"/>
            <a:r>
              <a:rPr lang="en-US" altLang="en-US" dirty="0">
                <a:latin typeface="Bahnschrift Condensed" panose="020B0502040204020203" pitchFamily="34" charset="0"/>
              </a:rPr>
              <a:t> </a:t>
            </a:r>
            <a:r>
              <a:rPr lang="ru-RU" altLang="en-US" dirty="0">
                <a:latin typeface="Bahnschrift Condensed" panose="020B0502040204020203" pitchFamily="34" charset="0"/>
              </a:rPr>
              <a:t>2023-ФГиИБ-ИСиТ-2б</a:t>
            </a:r>
          </a:p>
          <a:p>
            <a:pPr algn="r"/>
            <a:r>
              <a:rPr lang="ru-RU" altLang="en-US" dirty="0">
                <a:latin typeface="Bahnschrift Condensed" panose="020B0502040204020203" pitchFamily="34" charset="0"/>
              </a:rPr>
              <a:t>преподаватель</a:t>
            </a:r>
            <a:r>
              <a:rPr lang="en-US" altLang="en-US" dirty="0">
                <a:latin typeface="Bahnschrift Condensed" panose="020B0502040204020203" pitchFamily="34" charset="0"/>
              </a:rPr>
              <a:t>: </a:t>
            </a:r>
            <a:r>
              <a:rPr lang="ru-RU" altLang="en-US" dirty="0">
                <a:latin typeface="Bahnschrift Condensed" panose="020B0502040204020203" pitchFamily="34" charset="0"/>
              </a:rPr>
              <a:t>Лазуренко Наталья Сергеевна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>
                <a:latin typeface="Bahnschrift Condensed" panose="020B0502040204020203" pitchFamily="34" charset="0"/>
              </a:rPr>
              <a:t>Итоги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Данный проект готов к дальнейшей эксплуатации.</a:t>
            </a:r>
          </a:p>
          <a:p>
            <a:endParaRPr lang="ru-RU" altLang="en-US" dirty="0">
              <a:solidFill>
                <a:schemeClr val="accent2">
                  <a:lumMod val="75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ru-RU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Проект может быть использован в реальных условиях, при условии его дальнейшей доработки, например: Фото сотрудника в базе данных, возможность менять время действия гостевого пропуска и т. д.</a:t>
            </a:r>
          </a:p>
          <a:p>
            <a:endParaRPr lang="ru-RU" altLang="en-US" dirty="0">
              <a:solidFill>
                <a:schemeClr val="accent2">
                  <a:lumMod val="75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ru-RU" altLang="en-US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Касательно предложений о его улучшении: предлагаю установить сканер отпечатка пальца или иной другой сканер, имеющий возможность точно определить личность человека.</a:t>
            </a:r>
          </a:p>
          <a:p>
            <a:endParaRPr lang="ru-RU" altLang="en-US" dirty="0">
              <a:solidFill>
                <a:schemeClr val="accent2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>
                <a:latin typeface="Bahnschrift Condensed" panose="020B0502040204020203" pitchFamily="34" charset="0"/>
              </a:rPr>
              <a:t>Введение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243330"/>
            <a:ext cx="10515600" cy="5375910"/>
          </a:xfrm>
        </p:spPr>
        <p:txBody>
          <a:bodyPr>
            <a:normAutofit lnSpcReduction="10000"/>
          </a:bodyPr>
          <a:lstStyle/>
          <a:p>
            <a:r>
              <a:rPr lang="ru-RU" altLang="en-US" dirty="0"/>
              <a:t> </a:t>
            </a:r>
            <a:r>
              <a:rPr lang="ru-RU" altLang="en-US" b="1" dirty="0">
                <a:latin typeface="Bahnschrift Condensed" panose="020B0502040204020203" pitchFamily="34" charset="0"/>
              </a:rPr>
              <a:t>Цели</a:t>
            </a:r>
            <a:r>
              <a:rPr lang="en-US" altLang="en-US" b="1" dirty="0">
                <a:latin typeface="Bahnschrift Condensed" panose="020B0502040204020203" pitchFamily="34" charset="0"/>
              </a:rPr>
              <a:t>: </a:t>
            </a:r>
            <a:endParaRPr lang="en-US" altLang="en-US" dirty="0">
              <a:latin typeface="Bahnschrift Condensed" panose="020B0502040204020203" pitchFamily="34" charset="0"/>
            </a:endParaRPr>
          </a:p>
          <a:p>
            <a:r>
              <a:rPr lang="ru-RU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1. Оптимизация контроля персонала.</a:t>
            </a:r>
          </a:p>
          <a:p>
            <a:r>
              <a:rPr lang="ru-RU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2. Улучшения качества безопасности и работоспособности охранного персонала.</a:t>
            </a:r>
          </a:p>
          <a:p>
            <a:r>
              <a:rPr lang="ru-RU" altLang="en-US" b="1" dirty="0">
                <a:latin typeface="Bahnschrift Condensed" panose="020B0502040204020203" pitchFamily="34" charset="0"/>
              </a:rPr>
              <a:t>Задачи</a:t>
            </a:r>
            <a:r>
              <a:rPr lang="en-US" altLang="en-US" b="1" dirty="0">
                <a:latin typeface="Bahnschrift Condensed" panose="020B0502040204020203" pitchFamily="34" charset="0"/>
              </a:rPr>
              <a:t>:</a:t>
            </a:r>
            <a:endParaRPr lang="ru-RU" altLang="en-US" b="1" dirty="0">
              <a:latin typeface="Bahnschrift Condensed" panose="020B0502040204020203" pitchFamily="34" charset="0"/>
            </a:endParaRPr>
          </a:p>
          <a:p>
            <a:r>
              <a:rPr lang="ru-RU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Создание приложения, позволяющего вести учет посещения предприятия сотрудниками и гостями, а также обладать сведениями о времени их прохода через КПП.</a:t>
            </a:r>
          </a:p>
          <a:p>
            <a:r>
              <a:rPr lang="ru-RU" altLang="en-US" b="1" dirty="0">
                <a:latin typeface="Bahnschrift Condensed" panose="020B0502040204020203" pitchFamily="34" charset="0"/>
              </a:rPr>
              <a:t>Актуальность</a:t>
            </a:r>
            <a:r>
              <a:rPr lang="en-US" altLang="en-US" b="1" dirty="0">
                <a:latin typeface="Bahnschrift Condensed" panose="020B0502040204020203" pitchFamily="34" charset="0"/>
              </a:rPr>
              <a:t>: </a:t>
            </a:r>
            <a:endParaRPr lang="ru-RU" altLang="en-US" b="1" dirty="0">
              <a:latin typeface="Bahnschrift Condensed" panose="020B0502040204020203" pitchFamily="34" charset="0"/>
            </a:endParaRPr>
          </a:p>
          <a:p>
            <a:r>
              <a:rPr lang="ru-RU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Данная система призвана усилить контроль за процессом входа и выхода сотрудников, а также гостей предприятия. Что позволит, избежать несанкционированного проникновения на территорию и обеспечит информацией о посещаемости сотрудников.</a:t>
            </a:r>
            <a:r>
              <a:rPr lang="ru-RU" altLang="en-US" dirty="0">
                <a:latin typeface="Bahnschrift Condensed" panose="020B0502040204020203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975995"/>
          </a:xfrm>
        </p:spPr>
        <p:txBody>
          <a:bodyPr/>
          <a:lstStyle/>
          <a:p>
            <a:r>
              <a:rPr lang="ru-RU" altLang="en-US" dirty="0">
                <a:latin typeface="Bahnschrift Condensed" panose="020B0502040204020203" pitchFamily="34" charset="0"/>
              </a:rPr>
              <a:t>Функциональность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234440"/>
            <a:ext cx="10515600" cy="4942840"/>
          </a:xfrm>
        </p:spPr>
        <p:txBody>
          <a:bodyPr>
            <a:normAutofit/>
          </a:bodyPr>
          <a:lstStyle/>
          <a:p>
            <a:r>
              <a:rPr lang="ru-RU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Интерфейс приложения представляет собой два окна: «Терминал охраны», «Гостевой Терминал». </a:t>
            </a:r>
          </a:p>
          <a:p>
            <a:r>
              <a:rPr lang="ru-RU" altLang="en-US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«Терминал охраны» </a:t>
            </a:r>
            <a:r>
              <a:rPr lang="ru-RU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- главное окно программы, в нем осуществляется ввод данных о сотруднике, а также его потребность  в парковочном месте. С данного окна можно осуществить переход ко второму окну «Гостевой Терминал».</a:t>
            </a:r>
          </a:p>
          <a:p>
            <a:r>
              <a:rPr lang="ru-RU" altLang="en-US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«Гостевой Терминал»</a:t>
            </a:r>
            <a:r>
              <a:rPr lang="ru-RU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 – второе окно, осуществляющее функции регистрации временных пропусков на территорию предприятия.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>
                <a:latin typeface="Bahnschrift Condensed" panose="020B0502040204020203" pitchFamily="34" charset="0"/>
              </a:rPr>
              <a:t>Архитектура приложения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ru-RU" altLang="en-US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Алгоритм программы был написан на языке программирования 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Python</a:t>
            </a:r>
            <a:r>
              <a:rPr lang="ru-RU" altLang="en-US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 через использование интегрированной среды разработки </a:t>
            </a:r>
            <a:r>
              <a:rPr lang="en-US" altLang="en-US" b="1" dirty="0" err="1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Pycharm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.</a:t>
            </a:r>
            <a:endParaRPr lang="ru-RU" altLang="en-US" b="1" dirty="0">
              <a:solidFill>
                <a:schemeClr val="accent2">
                  <a:lumMod val="75000"/>
                </a:schemeClr>
              </a:solidFill>
              <a:latin typeface="Bahnschrift Condensed" panose="020B0502040204020203" pitchFamily="34" charset="0"/>
            </a:endParaRPr>
          </a:p>
          <a:p>
            <a:pPr marL="514350" indent="-514350">
              <a:buAutoNum type="arabicParenR"/>
            </a:pPr>
            <a:endParaRPr lang="en-US" altLang="en-US" b="1" dirty="0">
              <a:solidFill>
                <a:schemeClr val="accent2">
                  <a:lumMod val="75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en-US" altLang="ru-RU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2) </a:t>
            </a:r>
            <a:r>
              <a:rPr lang="ru-RU" altLang="ru-RU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для создания визуализации использовалась библиотека </a:t>
            </a:r>
            <a:r>
              <a:rPr lang="en-US" altLang="ru-RU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PyQt6</a:t>
            </a:r>
            <a:r>
              <a:rPr lang="ru-RU" altLang="ru-RU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.</a:t>
            </a:r>
          </a:p>
          <a:p>
            <a:endParaRPr lang="ru-RU" altLang="ru-RU" b="1" dirty="0">
              <a:solidFill>
                <a:schemeClr val="accent2">
                  <a:lumMod val="75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ru-RU" altLang="ru-RU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3) для работы с базами данных, использовалась библиотека </a:t>
            </a:r>
            <a:r>
              <a:rPr lang="en-US" altLang="ru-RU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Sqlite3</a:t>
            </a:r>
            <a:r>
              <a:rPr lang="ru-RU" altLang="ru-RU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.</a:t>
            </a:r>
            <a:endParaRPr lang="en-US" altLang="ru-RU" b="1" dirty="0">
              <a:solidFill>
                <a:schemeClr val="accent2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876935"/>
          </a:xfrm>
        </p:spPr>
        <p:txBody>
          <a:bodyPr/>
          <a:lstStyle/>
          <a:p>
            <a:r>
              <a:rPr lang="ru-RU" altLang="en-US" dirty="0">
                <a:latin typeface="Bahnschrift Condensed" panose="020B0502040204020203" pitchFamily="34" charset="0"/>
              </a:rPr>
              <a:t>Тестирование приложения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134745"/>
            <a:ext cx="10515600" cy="5042535"/>
          </a:xfrm>
        </p:spPr>
        <p:txBody>
          <a:bodyPr>
            <a:normAutofit lnSpcReduction="10000"/>
          </a:bodyPr>
          <a:lstStyle/>
          <a:p>
            <a:r>
              <a:rPr lang="ru-RU" altLang="en-US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Тест №1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: </a:t>
            </a:r>
            <a:r>
              <a:rPr lang="ru-RU" altLang="en-US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вход и выход сотрудника.</a:t>
            </a:r>
          </a:p>
          <a:p>
            <a:pPr marL="514350" indent="-514350">
              <a:buAutoNum type="arabicPeriod"/>
            </a:pPr>
            <a:r>
              <a:rPr lang="ru-RU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возьмем имеющегося сотрудника предприятия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:</a:t>
            </a:r>
            <a:endParaRPr lang="ru-RU" altLang="en-US" dirty="0">
              <a:solidFill>
                <a:schemeClr val="accent2">
                  <a:lumMod val="75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ru-RU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После того, как мы ввели данные этого сотрудника в соответствующие поля, появится соответствующие сообщение в терминале, содержащую информацию о том, что сотрудник вошел на территорию предприятия. А </a:t>
            </a:r>
            <a:r>
              <a:rPr lang="ru-RU" altLang="en-US" dirty="0" err="1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соответсвующая</a:t>
            </a:r>
            <a:r>
              <a:rPr lang="ru-RU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 строка в базе данных сотрудников пополнится временем входа.</a:t>
            </a:r>
          </a:p>
          <a:p>
            <a:endParaRPr lang="ru-RU" altLang="en-US" dirty="0">
              <a:solidFill>
                <a:schemeClr val="accent2">
                  <a:lumMod val="75000"/>
                </a:schemeClr>
              </a:solidFill>
              <a:latin typeface="Bahnschrift Condensed" panose="020B0502040204020203" pitchFamily="34" charset="0"/>
            </a:endParaRPr>
          </a:p>
          <a:p>
            <a:endParaRPr lang="ru-RU" altLang="en-US" dirty="0">
              <a:solidFill>
                <a:schemeClr val="accent2">
                  <a:lumMod val="75000"/>
                </a:schemeClr>
              </a:solidFill>
              <a:latin typeface="Bahnschrift Condensed" panose="020B0502040204020203" pitchFamily="34" charset="0"/>
            </a:endParaRPr>
          </a:p>
          <a:p>
            <a:endParaRPr lang="ru-RU" altLang="en-US" dirty="0">
              <a:solidFill>
                <a:schemeClr val="accent2">
                  <a:lumMod val="75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ru-RU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2. Выполняя те же действия на выход, получаем такую же картину, но с надписью об уходе с предприятия и времени ухода.</a:t>
            </a:r>
          </a:p>
          <a:p>
            <a:endParaRPr lang="ru-RU" altLang="en-US" dirty="0"/>
          </a:p>
          <a:p>
            <a:endParaRPr lang="ru-RU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D5560F-D644-C05E-2E22-BBEFDB3A6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241" y="3266626"/>
            <a:ext cx="1368638" cy="149931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ECA60C4-3014-E1D1-A813-B35677E74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035" y="3355804"/>
            <a:ext cx="2572109" cy="1810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CC1F9C6-8072-2521-F8B2-031747DFA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035" y="3656012"/>
            <a:ext cx="2229161" cy="2286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>
                <a:latin typeface="Bahnschrift Condensed" panose="020B0502040204020203" pitchFamily="34" charset="0"/>
              </a:rPr>
              <a:t>Тестирование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140970" y="1253331"/>
            <a:ext cx="11529060" cy="4351338"/>
          </a:xfrm>
        </p:spPr>
        <p:txBody>
          <a:bodyPr/>
          <a:lstStyle/>
          <a:p>
            <a:r>
              <a:rPr lang="ru-RU" altLang="en-US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Тест №2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: </a:t>
            </a:r>
            <a:r>
              <a:rPr lang="ru-RU" altLang="en-US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попытка осуществления входа несуществующего сотрудника.</a:t>
            </a:r>
          </a:p>
          <a:p>
            <a:r>
              <a:rPr lang="ru-RU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Если на предприятие решит зайти человек не имеющий данных для входа и введет несоответствующие для входа данные, то программа выдаст в терминале </a:t>
            </a:r>
            <a:r>
              <a:rPr lang="ru-RU" altLang="en-US" dirty="0" err="1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соответсвующее</a:t>
            </a:r>
            <a:r>
              <a:rPr lang="ru-RU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 предупреждение: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DDF2165-E603-8CC9-E2F8-D7638DDD4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11" y="3194672"/>
            <a:ext cx="1876687" cy="207674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E55BC0D-6B4D-8DDA-3C5B-E3D02F9A7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939" y="3209894"/>
            <a:ext cx="2781688" cy="2191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>
                <a:latin typeface="Bahnschrift Condensed" panose="020B0502040204020203" pitchFamily="34" charset="0"/>
              </a:rPr>
              <a:t>Тестирование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Тест №3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: </a:t>
            </a:r>
            <a:r>
              <a:rPr lang="ru-RU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Создание гостевого пропуска, вход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/</a:t>
            </a:r>
            <a:r>
              <a:rPr lang="ru-RU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выход в установленный срок.</a:t>
            </a:r>
          </a:p>
          <a:p>
            <a:r>
              <a:rPr lang="ru-RU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Переходим в окно создания гостевого пропуска и вводим соответствующие данные. Далее, согласно установленному временному ограничению, нажав кнопку выход, покидаем предприятие. На выходе мы получим следующие данные в терминале: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F33A30-0880-98EF-A61C-15A4F15A2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3721478"/>
            <a:ext cx="1479627" cy="283157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0110CB9-2C56-1A46-9589-0E64EF710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237" y="4470420"/>
            <a:ext cx="5449060" cy="6668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>
                <a:latin typeface="Bahnschrift Condensed" panose="020B0502040204020203" pitchFamily="34" charset="0"/>
              </a:rPr>
              <a:t>Тестирование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  <a:sym typeface="+mn-ea"/>
              </a:rPr>
              <a:t>Тест №4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  <a:sym typeface="+mn-ea"/>
              </a:rPr>
              <a:t>: </a:t>
            </a:r>
            <a:r>
              <a:rPr lang="ru-RU" altLang="en-US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  <a:sym typeface="+mn-ea"/>
              </a:rPr>
              <a:t>Создание гостевого пропуска, вход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  <a:sym typeface="+mn-ea"/>
              </a:rPr>
              <a:t>/</a:t>
            </a:r>
            <a:r>
              <a:rPr lang="ru-RU" altLang="en-US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  <a:sym typeface="+mn-ea"/>
              </a:rPr>
              <a:t>выход с превышением доступного времени.</a:t>
            </a:r>
            <a:endParaRPr lang="ru-RU" altLang="en-US" b="1" dirty="0">
              <a:solidFill>
                <a:schemeClr val="accent2">
                  <a:lumMod val="75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ru-RU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  <a:sym typeface="+mn-ea"/>
              </a:rPr>
              <a:t>Заполняем данные гостя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  <a:sym typeface="+mn-ea"/>
              </a:rPr>
              <a:t> </a:t>
            </a:r>
            <a:r>
              <a:rPr lang="ru-RU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  <a:sym typeface="+mn-ea"/>
              </a:rPr>
              <a:t>и осуществляем вход и выход, но проводим время на территории, превышающее допустимое:</a:t>
            </a:r>
            <a:endParaRPr lang="ru-RU" altLang="en-US" dirty="0">
              <a:solidFill>
                <a:schemeClr val="accent2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0F64228-793C-939F-C07F-F77969C83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3846786"/>
            <a:ext cx="1347130" cy="257179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C4CC343-7F3B-1E58-D126-BA0D17550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573" y="4013912"/>
            <a:ext cx="7544853" cy="6477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>
                <a:latin typeface="Bahnschrift Condensed" panose="020B0502040204020203" pitchFamily="34" charset="0"/>
                <a:sym typeface="+mn-ea"/>
              </a:rPr>
              <a:t>Тестирование</a:t>
            </a:r>
            <a:endParaRPr lang="ru-RU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  <a:sym typeface="+mn-ea"/>
              </a:rPr>
              <a:t>Тест №5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  <a:sym typeface="+mn-ea"/>
              </a:rPr>
              <a:t>:</a:t>
            </a:r>
            <a:r>
              <a:rPr lang="ru-RU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  <a:sym typeface="+mn-ea"/>
              </a:rPr>
              <a:t>попытка пройти по гостевому пропуску по одной и той же почте одновременно.</a:t>
            </a:r>
          </a:p>
          <a:p>
            <a:r>
              <a:rPr lang="ru-RU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  <a:sym typeface="+mn-ea"/>
              </a:rPr>
              <a:t>Если кто-то зарегистрировал гостевой пропуск через почту и прошел по нему на территорию, при этом не выходя с нее. И через некоторое время кто-либо другой попробует пройти через эту же почту, программа выдаст надпись о том, что пользователь с такой почтой уже существует: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A118410-4278-7C3E-39E4-002B43C1A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040" y="4001294"/>
            <a:ext cx="1355308" cy="258614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FB1675E-6BE7-5FBC-4925-61FE0FBC9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160" y="4001294"/>
            <a:ext cx="3419952" cy="4001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547</Words>
  <Application>Microsoft Office PowerPoint</Application>
  <PresentationFormat>Широкоэкранный</PresentationFormat>
  <Paragraphs>50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微软雅黑</vt:lpstr>
      <vt:lpstr>Arial</vt:lpstr>
      <vt:lpstr>Bahnschrift Condensed</vt:lpstr>
      <vt:lpstr>Calibri</vt:lpstr>
      <vt:lpstr>Calibri Light</vt:lpstr>
      <vt:lpstr>Office Theme</vt:lpstr>
      <vt:lpstr>Проектная работа «Терминал Охраны предприятия»</vt:lpstr>
      <vt:lpstr>Введение</vt:lpstr>
      <vt:lpstr>Функциональность</vt:lpstr>
      <vt:lpstr>Архитектура приложения</vt:lpstr>
      <vt:lpstr>Тестирование приложения</vt:lpstr>
      <vt:lpstr>Тестирование</vt:lpstr>
      <vt:lpstr>Тестирование</vt:lpstr>
      <vt:lpstr>Тестирование</vt:lpstr>
      <vt:lpstr>Тестирование</vt:lpstr>
      <vt:lpstr>Итоги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Lntfalls</dc:creator>
  <cp:lastModifiedBy>Lntfalls</cp:lastModifiedBy>
  <cp:revision>5</cp:revision>
  <dcterms:created xsi:type="dcterms:W3CDTF">2023-12-22T20:28:00Z</dcterms:created>
  <dcterms:modified xsi:type="dcterms:W3CDTF">2023-12-23T00:58:30Z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1049-12.2.0.13362</vt:lpwstr>
  </property>
  <property fmtid="{D5CDD505-2E9C-101B-9397-08002B2CF9AE}" pid="3" name="ICV">
    <vt:lpwstr>FF976A0C13C64D81AAA5917FE4440843_11</vt:lpwstr>
  </property>
</Properties>
</file>