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7" r:id="rId2"/>
    <p:sldId id="270" r:id="rId3"/>
    <p:sldId id="288" r:id="rId4"/>
    <p:sldId id="269" r:id="rId5"/>
    <p:sldId id="273" r:id="rId6"/>
    <p:sldId id="263" r:id="rId7"/>
    <p:sldId id="289" r:id="rId8"/>
    <p:sldId id="266" r:id="rId9"/>
    <p:sldId id="27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065" autoAdjust="0"/>
  </p:normalViewPr>
  <p:slideViewPr>
    <p:cSldViewPr snapToGrid="0">
      <p:cViewPr varScale="1">
        <p:scale>
          <a:sx n="151" d="100"/>
          <a:sy n="151" d="100"/>
        </p:scale>
        <p:origin x="432"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DBAB7-9073-490D-BB29-F507F3B0F29B}" type="datetimeFigureOut">
              <a:rPr lang="en-US" smtClean="0"/>
              <a:t>3/28/21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8F91F-7BF9-4B1D-ABB2-8A18D66668E6}" type="slidenum">
              <a:rPr lang="en-US" smtClean="0"/>
              <a:t>‹#›</a:t>
            </a:fld>
            <a:endParaRPr lang="en-US"/>
          </a:p>
        </p:txBody>
      </p:sp>
    </p:spTree>
    <p:extLst>
      <p:ext uri="{BB962C8B-B14F-4D97-AF65-F5344CB8AC3E}">
        <p14:creationId xmlns:p14="http://schemas.microsoft.com/office/powerpoint/2010/main" val="616435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626BF2-C429-4888-8607-738CC9DDDD12}"/>
              </a:ext>
            </a:extLst>
          </p:cNvPr>
          <p:cNvSpPr>
            <a:spLocks noGrp="1"/>
          </p:cNvSpPr>
          <p:nvPr>
            <p:ph type="subTitle" idx="1"/>
          </p:nvPr>
        </p:nvSpPr>
        <p:spPr>
          <a:xfrm>
            <a:off x="838200" y="3536724"/>
            <a:ext cx="5492620" cy="1655762"/>
          </a:xfrm>
        </p:spPr>
        <p:txBody>
          <a:bodyPr>
            <a:normAutofit/>
          </a:bodyPr>
          <a:lstStyle>
            <a:lvl1pPr marL="0" indent="0" algn="l">
              <a:buNone/>
              <a:defRPr sz="2800">
                <a:solidFill>
                  <a:srgbClr val="FFCC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06909098-BCE6-468E-8C73-8FAD2BF1765B}"/>
              </a:ext>
            </a:extLst>
          </p:cNvPr>
          <p:cNvSpPr>
            <a:spLocks noGrp="1"/>
          </p:cNvSpPr>
          <p:nvPr>
            <p:ph type="ctrTitle"/>
          </p:nvPr>
        </p:nvSpPr>
        <p:spPr>
          <a:xfrm>
            <a:off x="838200" y="802432"/>
            <a:ext cx="5492620" cy="2203677"/>
          </a:xfrm>
        </p:spPr>
        <p:txBody>
          <a:bodyPr anchor="t"/>
          <a:lstStyle>
            <a:lvl1pPr algn="l">
              <a:defRPr sz="6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2294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BBF7C21A-B889-4A6E-B51F-B0F799CCCF6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Picture Placeholder 2">
            <a:extLst>
              <a:ext uri="{FF2B5EF4-FFF2-40B4-BE49-F238E27FC236}">
                <a16:creationId xmlns:a16="http://schemas.microsoft.com/office/drawing/2014/main" id="{348EE639-0007-456A-BAB4-6C4F0C0B5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69061BE-7322-4175-8D2A-F69E6C89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07598149-BD54-445A-A155-A6F498CED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14224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7516204-D174-45B3-81C2-D323DF455D0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Vertical Text Placeholder 2">
            <a:extLst>
              <a:ext uri="{FF2B5EF4-FFF2-40B4-BE49-F238E27FC236}">
                <a16:creationId xmlns:a16="http://schemas.microsoft.com/office/drawing/2014/main" id="{2BB620D0-09B9-46A1-9CEB-EA8593BD53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5A2B01E-2810-4024-9DE3-8CB98778DD8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42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3DF47E-6BCC-CD4C-9893-6F9DB31E9925}" type="datetimeFigureOut">
              <a:rPr lang="en-US" smtClean="0"/>
              <a:t>3/28/21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D6E39-4156-F74F-A266-289F9D7958A6}"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989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B7DD7C25-8F30-4A55-8419-5619CA4BB09B}"/>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E9009347-1DF8-4561-B392-ADA71A20E8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620FB69-94D0-4FE2-A9CB-2E8A02081CF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9150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p:nvPr>
        </p:nvSpPr>
        <p:spPr>
          <a:xfrm>
            <a:off x="694064" y="4846638"/>
            <a:ext cx="10352761" cy="1629318"/>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p:nvPr>
        </p:nvSpPr>
        <p:spPr>
          <a:xfrm>
            <a:off x="531225" y="4045907"/>
            <a:ext cx="10515600" cy="691933"/>
          </a:xfrm>
        </p:spPr>
        <p:txBody>
          <a:bodyPr anchor="b">
            <a:noAutofit/>
          </a:bodyPr>
          <a:lstStyle>
            <a:lvl1pPr>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9591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890DE-6280-4C14-8B1A-71C00576A320}"/>
              </a:ext>
            </a:extLst>
          </p:cNvPr>
          <p:cNvSpPr>
            <a:spLocks noGrp="1"/>
          </p:cNvSpPr>
          <p:nvPr>
            <p:ph type="body" idx="1" hasCustomPrompt="1"/>
          </p:nvPr>
        </p:nvSpPr>
        <p:spPr>
          <a:xfrm>
            <a:off x="838200" y="4864295"/>
            <a:ext cx="7504134" cy="1500187"/>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None/>
              <a:tabLst/>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Click to edit Master subtitle style</a:t>
            </a:r>
          </a:p>
        </p:txBody>
      </p:sp>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122724" y="4057812"/>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1869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E8D6-3DFA-49EE-B381-4C214EFE50E6}"/>
              </a:ext>
            </a:extLst>
          </p:cNvPr>
          <p:cNvSpPr>
            <a:spLocks noGrp="1"/>
          </p:cNvSpPr>
          <p:nvPr>
            <p:ph type="title" hasCustomPrompt="1"/>
          </p:nvPr>
        </p:nvSpPr>
        <p:spPr>
          <a:xfrm>
            <a:off x="0" y="493518"/>
            <a:ext cx="10515600" cy="531651"/>
          </a:xfrm>
        </p:spPr>
        <p:txBody>
          <a:bodyPr anchor="b">
            <a:normAutofit/>
          </a:bodyPr>
          <a:lstStyle>
            <a:lvl1pPr>
              <a:defRPr sz="2800" b="1">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647903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E2111EB-2EF3-472B-B5D1-ACBAF066B52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4" name="Content Placeholder 3">
            <a:extLst>
              <a:ext uri="{FF2B5EF4-FFF2-40B4-BE49-F238E27FC236}">
                <a16:creationId xmlns:a16="http://schemas.microsoft.com/office/drawing/2014/main" id="{B5241CED-C6CB-40CC-9379-936C49E69E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0DA0B74-29A1-446A-878B-CEE87706BC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81D5B35-D807-4DE5-BA25-742E698BF71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0042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8FA1C50B-1266-4D20-B584-DF8D9F5829B1}"/>
              </a:ext>
            </a:extLst>
          </p:cNvPr>
          <p:cNvSpPr>
            <a:spLocks noGrp="1"/>
          </p:cNvSpPr>
          <p:nvPr>
            <p:ph type="ftr" sz="quarter" idx="10"/>
          </p:nvPr>
        </p:nvSpPr>
        <p:spPr>
          <a:xfrm>
            <a:off x="7239000" y="6292502"/>
            <a:ext cx="4114800" cy="365125"/>
          </a:xfrm>
          <a:prstGeom prst="rect">
            <a:avLst/>
          </a:prstGeom>
        </p:spPr>
        <p:txBody>
          <a:bodyPr/>
          <a:lstStyle>
            <a:lvl1pPr algn="r">
              <a:defRPr sz="1400" spc="150" baseline="0">
                <a:solidFill>
                  <a:schemeClr val="bg1">
                    <a:lumMod val="50000"/>
                  </a:schemeClr>
                </a:solidFill>
              </a:defRPr>
            </a:lvl1pPr>
          </a:lstStyle>
          <a:p>
            <a:r>
              <a:rPr lang="en-US"/>
              <a:t>GEORGE MASON UNIVERSITY</a:t>
            </a:r>
            <a:endParaRPr lang="en-US" dirty="0"/>
          </a:p>
        </p:txBody>
      </p:sp>
      <p:sp>
        <p:nvSpPr>
          <p:cNvPr id="6" name="Content Placeholder 5">
            <a:extLst>
              <a:ext uri="{FF2B5EF4-FFF2-40B4-BE49-F238E27FC236}">
                <a16:creationId xmlns:a16="http://schemas.microsoft.com/office/drawing/2014/main" id="{4DD4A299-5AEE-4473-88D5-DE7ACA673B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E59AA6-029B-4239-980A-C07DB2AF8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C31B8B-3E67-4A71-AA3A-A4CE2567C3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C3DB9CF8-1169-456E-A3E2-DF576D78DC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a:extLst>
              <a:ext uri="{FF2B5EF4-FFF2-40B4-BE49-F238E27FC236}">
                <a16:creationId xmlns:a16="http://schemas.microsoft.com/office/drawing/2014/main" id="{015953B9-94EE-4EAC-8F2E-E1627AA74774}"/>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Tree>
    <p:extLst>
      <p:ext uri="{BB962C8B-B14F-4D97-AF65-F5344CB8AC3E}">
        <p14:creationId xmlns:p14="http://schemas.microsoft.com/office/powerpoint/2010/main" val="102863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40126AC-8D97-4DE2-B3DA-26369DF8A181}"/>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2" name="Title 1">
            <a:extLst>
              <a:ext uri="{FF2B5EF4-FFF2-40B4-BE49-F238E27FC236}">
                <a16:creationId xmlns:a16="http://schemas.microsoft.com/office/drawing/2014/main" id="{506F9D4D-0BCA-483A-95BD-DE4F2706CC7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523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0F4A0ED-F78D-4E25-A27F-3FE64BC64783}"/>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Content Placeholder 2">
            <a:extLst>
              <a:ext uri="{FF2B5EF4-FFF2-40B4-BE49-F238E27FC236}">
                <a16:creationId xmlns:a16="http://schemas.microsoft.com/office/drawing/2014/main" id="{26B03BB2-1967-4D91-BCCA-9CB2E9415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ACA6B3-26B5-4C58-9C99-BAFF7419D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 name="Title 1">
            <a:extLst>
              <a:ext uri="{FF2B5EF4-FFF2-40B4-BE49-F238E27FC236}">
                <a16:creationId xmlns:a16="http://schemas.microsoft.com/office/drawing/2014/main" id="{16B0B8EF-AE6F-4A7E-AE8A-454F7B29A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137565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2C08BE9-E2FF-4547-84A3-F8D710C37378}"/>
              </a:ext>
            </a:extLst>
          </p:cNvPr>
          <p:cNvSpPr>
            <a:spLocks noGrp="1"/>
          </p:cNvSpPr>
          <p:nvPr>
            <p:ph type="ftr" sz="quarter" idx="3"/>
          </p:nvPr>
        </p:nvSpPr>
        <p:spPr>
          <a:xfrm>
            <a:off x="7239000" y="6311900"/>
            <a:ext cx="4114800" cy="365125"/>
          </a:xfrm>
          <a:prstGeom prst="rect">
            <a:avLst/>
          </a:prstGeom>
        </p:spPr>
        <p:txBody>
          <a:bodyPr/>
          <a:lstStyle>
            <a:lvl1pPr>
              <a:defRPr sz="1400" spc="150" baseline="0">
                <a:solidFill>
                  <a:schemeClr val="bg1">
                    <a:lumMod val="50000"/>
                  </a:schemeClr>
                </a:solidFill>
              </a:defRPr>
            </a:lvl1pPr>
          </a:lstStyle>
          <a:p>
            <a:pPr algn="r"/>
            <a:r>
              <a:rPr lang="en-US" dirty="0"/>
              <a:t>GEORGE MASON UNIVERSITY</a:t>
            </a:r>
          </a:p>
        </p:txBody>
      </p:sp>
      <p:sp>
        <p:nvSpPr>
          <p:cNvPr id="3" name="Text Placeholder 2">
            <a:extLst>
              <a:ext uri="{FF2B5EF4-FFF2-40B4-BE49-F238E27FC236}">
                <a16:creationId xmlns:a16="http://schemas.microsoft.com/office/drawing/2014/main" id="{5C3541C3-51CD-44DC-AA98-E4969E41A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081C55C5-CF07-4139-ACC9-E239E1E07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842662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6" r:id="rId9"/>
    <p:sldLayoutId id="2147483657" r:id="rId10"/>
    <p:sldLayoutId id="2147483658" r:id="rId11"/>
    <p:sldLayoutId id="2147483662" r:id="rId12"/>
  </p:sldLayoutIdLst>
  <p:hf sldNum="0" hd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dirty="0"/>
              <a:t>Team Carbon</a:t>
            </a:r>
          </a:p>
        </p:txBody>
      </p:sp>
      <p:sp>
        <p:nvSpPr>
          <p:cNvPr id="3" name="Subtitle 2"/>
          <p:cNvSpPr>
            <a:spLocks noGrp="1"/>
          </p:cNvSpPr>
          <p:nvPr>
            <p:ph type="subTitle" idx="1"/>
          </p:nvPr>
        </p:nvSpPr>
        <p:spPr>
          <a:xfrm>
            <a:off x="918210" y="3396953"/>
            <a:ext cx="6400800" cy="1219200"/>
          </a:xfrm>
        </p:spPr>
        <p:txBody>
          <a:bodyPr>
            <a:noAutofit/>
          </a:bodyPr>
          <a:lstStyle/>
          <a:p>
            <a:r>
              <a:rPr lang="en-US" dirty="0"/>
              <a:t>Sprint 1</a:t>
            </a:r>
          </a:p>
          <a:p>
            <a:r>
              <a:rPr lang="en-US" dirty="0"/>
              <a:t>CS504 Team Project</a:t>
            </a:r>
          </a:p>
          <a:p>
            <a:r>
              <a:rPr lang="en-US" dirty="0"/>
              <a:t>Spring 2021</a:t>
            </a:r>
          </a:p>
        </p:txBody>
      </p:sp>
    </p:spTree>
    <p:extLst>
      <p:ext uri="{BB962C8B-B14F-4D97-AF65-F5344CB8AC3E}">
        <p14:creationId xmlns:p14="http://schemas.microsoft.com/office/powerpoint/2010/main" val="353820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are assuming the quality of the data provided in Kaggle will be appropriate to answer our problem</a:t>
            </a:r>
          </a:p>
          <a:p>
            <a:r>
              <a:rPr lang="en-US" sz="1800" dirty="0">
                <a:latin typeface="Times New Roman" panose="02020603050405020304" pitchFamily="18" charset="0"/>
                <a:cs typeface="Times New Roman" panose="02020603050405020304" pitchFamily="18" charset="0"/>
              </a:rPr>
              <a:t>We are also assuming that we will have enough resources to process and analyze the data set</a:t>
            </a:r>
          </a:p>
        </p:txBody>
      </p:sp>
      <p:sp>
        <p:nvSpPr>
          <p:cNvPr id="2" name="Title 1"/>
          <p:cNvSpPr>
            <a:spLocks noGrp="1"/>
          </p:cNvSpPr>
          <p:nvPr>
            <p:ph type="title"/>
          </p:nvPr>
        </p:nvSpPr>
        <p:spPr/>
        <p:txBody>
          <a:bodyPr/>
          <a:lstStyle/>
          <a:p>
            <a:r>
              <a:rPr lang="en-US" dirty="0"/>
              <a:t>Assumptions</a:t>
            </a:r>
          </a:p>
        </p:txBody>
      </p:sp>
    </p:spTree>
    <p:extLst>
      <p:ext uri="{BB962C8B-B14F-4D97-AF65-F5344CB8AC3E}">
        <p14:creationId xmlns:p14="http://schemas.microsoft.com/office/powerpoint/2010/main" val="1079016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DA6FCE-A49C-5843-A91D-F3E2BE214D58}"/>
              </a:ext>
            </a:extLst>
          </p:cNvPr>
          <p:cNvGraphicFramePr>
            <a:graphicFrameLocks noGrp="1"/>
          </p:cNvGraphicFramePr>
          <p:nvPr>
            <p:extLst>
              <p:ext uri="{D42A27DB-BD31-4B8C-83A1-F6EECF244321}">
                <p14:modId xmlns:p14="http://schemas.microsoft.com/office/powerpoint/2010/main" val="2430385002"/>
              </p:ext>
            </p:extLst>
          </p:nvPr>
        </p:nvGraphicFramePr>
        <p:xfrm>
          <a:off x="471539" y="817880"/>
          <a:ext cx="11182350" cy="6040120"/>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407745151"/>
                    </a:ext>
                  </a:extLst>
                </a:gridCol>
                <a:gridCol w="5077460">
                  <a:extLst>
                    <a:ext uri="{9D8B030D-6E8A-4147-A177-3AD203B41FA5}">
                      <a16:colId xmlns:a16="http://schemas.microsoft.com/office/drawing/2014/main" val="3264255832"/>
                    </a:ext>
                  </a:extLst>
                </a:gridCol>
                <a:gridCol w="3727450">
                  <a:extLst>
                    <a:ext uri="{9D8B030D-6E8A-4147-A177-3AD203B41FA5}">
                      <a16:colId xmlns:a16="http://schemas.microsoft.com/office/drawing/2014/main" val="2452542118"/>
                    </a:ext>
                  </a:extLst>
                </a:gridCol>
              </a:tblGrid>
              <a:tr h="370840">
                <a:tc>
                  <a:txBody>
                    <a:bodyPr/>
                    <a:lstStyle/>
                    <a:p>
                      <a:r>
                        <a:rPr lang="en-US" sz="1400" dirty="0"/>
                        <a:t>Sprint</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Milestone Goals</a:t>
                      </a:r>
                    </a:p>
                  </a:txBody>
                  <a:tcPr>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r>
                        <a:rPr lang="en-US" sz="1400" dirty="0"/>
                        <a:t>Presentation</a:t>
                      </a:r>
                    </a:p>
                  </a:txBody>
                  <a:tcPr>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997663559"/>
                  </a:ext>
                </a:extLst>
              </a:tr>
              <a:tr h="175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0 - Team Formation</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Team Members &amp; Roles</a:t>
                      </a:r>
                    </a:p>
                    <a:p>
                      <a:pPr marL="112710" indent="-112710">
                        <a:buFont typeface="Arial"/>
                        <a:buChar char="•"/>
                      </a:pPr>
                      <a:r>
                        <a:rPr lang="en-US" sz="1400" dirty="0">
                          <a:latin typeface="Arial Narrow"/>
                          <a:cs typeface="Arial Narrow"/>
                        </a:rPr>
                        <a:t>Brief description of Team Problem</a:t>
                      </a:r>
                    </a:p>
                    <a:p>
                      <a:pPr marL="112710" indent="-112710">
                        <a:buFont typeface="Arial"/>
                        <a:buChar char="•"/>
                      </a:pPr>
                      <a:r>
                        <a:rPr lang="en-US" sz="1400" dirty="0">
                          <a:solidFill>
                            <a:srgbClr val="000000"/>
                          </a:solidFill>
                          <a:latin typeface="Arial Narrow"/>
                          <a:cs typeface="Arial Narrow"/>
                        </a:rPr>
                        <a:t>Request WebEx with instructor</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Arial Narrow"/>
                        </a:rPr>
                        <a:t>Week 1</a:t>
                      </a:r>
                      <a:endParaRPr lang="en-US" sz="1400" dirty="0"/>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44334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1 - Problem Definition and Project Plans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solidFill>
                            <a:srgbClr val="000000"/>
                          </a:solidFill>
                          <a:latin typeface="Arial Narrow"/>
                          <a:cs typeface="Arial Narrow"/>
                        </a:rPr>
                        <a:t>Problem (decision)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Understanding of complexity</a:t>
                      </a:r>
                    </a:p>
                    <a:p>
                      <a:pPr marL="112710" indent="-112710">
                        <a:buFont typeface="Arial"/>
                        <a:buChar char="•"/>
                      </a:pPr>
                      <a:r>
                        <a:rPr lang="en-US" sz="1400" dirty="0">
                          <a:solidFill>
                            <a:srgbClr val="000000"/>
                          </a:solidFill>
                          <a:latin typeface="Arial Narrow"/>
                          <a:cs typeface="Arial Narrow"/>
                        </a:rPr>
                        <a:t>Potential data source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Potential analytics identified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Project schedule defined</a:t>
                      </a:r>
                      <a:endParaRPr lang="en-US" sz="1400" dirty="0">
                        <a:solidFill>
                          <a:schemeClr val="dk1"/>
                        </a:solidFill>
                      </a:endParaRPr>
                    </a:p>
                    <a:p>
                      <a:pPr marL="112710" indent="-112710">
                        <a:buFont typeface="Arial"/>
                        <a:buChar char="•"/>
                      </a:pPr>
                      <a:r>
                        <a:rPr lang="en-US" sz="1400" dirty="0">
                          <a:solidFill>
                            <a:srgbClr val="000000"/>
                          </a:solidFill>
                          <a:latin typeface="Arial Narrow"/>
                          <a:cs typeface="Arial Narrow"/>
                        </a:rPr>
                        <a:t>Participant roles assigned</a:t>
                      </a:r>
                    </a:p>
                    <a:p>
                      <a:pPr marL="112710" indent="-112710">
                        <a:buFont typeface="Arial"/>
                        <a:buChar char="•"/>
                      </a:pPr>
                      <a:r>
                        <a:rPr lang="en-US" sz="1400" dirty="0">
                          <a:solidFill>
                            <a:srgbClr val="000000"/>
                          </a:solidFill>
                          <a:latin typeface="Arial Narrow"/>
                          <a:cs typeface="Arial Narrow"/>
                        </a:rPr>
                        <a:t>Risks identified and mitigation plan</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7104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2 - Data Sets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Data located and accessed</a:t>
                      </a:r>
                    </a:p>
                    <a:p>
                      <a:pPr marL="112710" indent="-112710">
                        <a:buFont typeface="Arial"/>
                        <a:buChar char="•"/>
                      </a:pPr>
                      <a:r>
                        <a:rPr lang="en-US" sz="1400" dirty="0">
                          <a:latin typeface="Arial Narrow"/>
                          <a:cs typeface="Arial Narrow"/>
                        </a:rPr>
                        <a:t>Initial processing underway</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25132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Narrow"/>
                          <a:cs typeface="Arial Narrow"/>
                        </a:rPr>
                        <a:t>3 - Analytics/algorithms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Algorithms defined and coded</a:t>
                      </a:r>
                    </a:p>
                    <a:p>
                      <a:pPr marL="112710" indent="-112710">
                        <a:buFont typeface="Arial"/>
                        <a:buChar char="•"/>
                      </a:pPr>
                      <a:r>
                        <a:rPr lang="en-US" sz="1400" dirty="0">
                          <a:latin typeface="Arial Narrow"/>
                          <a:cs typeface="Arial Narrow"/>
                        </a:rPr>
                        <a:t>Initial applications completed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2142082"/>
                  </a:ext>
                </a:extLst>
              </a:tr>
              <a:tr h="370840">
                <a:tc>
                  <a:txBody>
                    <a:bodyPr/>
                    <a:lstStyle/>
                    <a:p>
                      <a:r>
                        <a:rPr lang="en-US" sz="1400" dirty="0"/>
                        <a:t>4- Visualizations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Visualization concepts defined</a:t>
                      </a:r>
                    </a:p>
                    <a:p>
                      <a:pPr marL="112710" indent="-112710">
                        <a:buFont typeface="Arial"/>
                        <a:buChar char="•"/>
                      </a:pPr>
                      <a:r>
                        <a:rPr lang="en-US" sz="1400" dirty="0">
                          <a:latin typeface="Arial Narrow"/>
                          <a:cs typeface="Arial Narrow"/>
                        </a:rPr>
                        <a:t>Visualization implemented</a:t>
                      </a:r>
                    </a:p>
                    <a:p>
                      <a:pPr marL="112710" indent="-112710">
                        <a:buFont typeface="Arial"/>
                        <a:buChar char="•"/>
                      </a:pPr>
                      <a:r>
                        <a:rPr lang="en-US" sz="1400" dirty="0">
                          <a:solidFill>
                            <a:srgbClr val="000000"/>
                          </a:solidFill>
                          <a:latin typeface="Arial Narrow"/>
                          <a:cs typeface="Arial Narrow"/>
                        </a:rPr>
                        <a:t>Risks identified and mitigated</a:t>
                      </a:r>
                      <a:endParaRPr lang="en-US" sz="1400" dirty="0">
                        <a:latin typeface="Arial Narrow"/>
                        <a:cs typeface="Arial Narrow"/>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50984"/>
                  </a:ext>
                </a:extLst>
              </a:tr>
              <a:tr h="370840">
                <a:tc>
                  <a:txBody>
                    <a:bodyPr/>
                    <a:lstStyle/>
                    <a:p>
                      <a:r>
                        <a:rPr lang="en-US" sz="1400" dirty="0"/>
                        <a:t>Final Presentations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12710" indent="-112710">
                        <a:buFont typeface="Arial"/>
                        <a:buChar char="•"/>
                      </a:pPr>
                      <a:r>
                        <a:rPr lang="en-US" sz="1400" dirty="0">
                          <a:latin typeface="Arial Narrow"/>
                          <a:cs typeface="Arial Narrow"/>
                        </a:rPr>
                        <a:t>Project components completed</a:t>
                      </a:r>
                    </a:p>
                    <a:p>
                      <a:pPr marL="112710" indent="-112710">
                        <a:buFont typeface="Arial"/>
                        <a:buChar char="•"/>
                      </a:pPr>
                      <a:r>
                        <a:rPr lang="en-US" sz="1400" dirty="0">
                          <a:latin typeface="Arial Narrow"/>
                          <a:cs typeface="Arial Narrow"/>
                        </a:rPr>
                        <a:t>Project components integrated</a:t>
                      </a:r>
                    </a:p>
                    <a:p>
                      <a:pPr marL="112710" indent="-112710">
                        <a:buFont typeface="Arial"/>
                        <a:buChar char="•"/>
                      </a:pPr>
                      <a:r>
                        <a:rPr lang="en-US" sz="1400" dirty="0">
                          <a:latin typeface="Arial Narrow"/>
                          <a:cs typeface="Arial Narrow"/>
                        </a:rPr>
                        <a:t>Project supports final decision</a:t>
                      </a:r>
                    </a:p>
                    <a:p>
                      <a:pPr marL="112710" indent="-112710">
                        <a:buFont typeface="Arial"/>
                        <a:buChar char="•"/>
                      </a:pPr>
                      <a:r>
                        <a:rPr lang="en-US" sz="1400" dirty="0">
                          <a:latin typeface="Arial Narrow"/>
                          <a:cs typeface="Arial Narrow"/>
                        </a:rPr>
                        <a:t>Presentation made</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Week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4980029"/>
                  </a:ext>
                </a:extLst>
              </a:tr>
            </a:tbl>
          </a:graphicData>
        </a:graphic>
      </p:graphicFrame>
      <p:sp>
        <p:nvSpPr>
          <p:cNvPr id="36" name="Title 1">
            <a:extLst>
              <a:ext uri="{FF2B5EF4-FFF2-40B4-BE49-F238E27FC236}">
                <a16:creationId xmlns:a16="http://schemas.microsoft.com/office/drawing/2014/main" id="{B5594DD9-F62F-7C4F-ACDE-E5890E4A7CE2}"/>
              </a:ext>
            </a:extLst>
          </p:cNvPr>
          <p:cNvSpPr>
            <a:spLocks noGrp="1"/>
          </p:cNvSpPr>
          <p:nvPr>
            <p:ph type="title"/>
          </p:nvPr>
        </p:nvSpPr>
        <p:spPr>
          <a:xfrm>
            <a:off x="471539" y="-137795"/>
            <a:ext cx="10515600" cy="1325563"/>
          </a:xfrm>
        </p:spPr>
        <p:txBody>
          <a:bodyPr anchor="ctr" anchorCtr="0"/>
          <a:lstStyle/>
          <a:p>
            <a:pPr fontAlgn="t">
              <a:spcBef>
                <a:spcPts val="0"/>
              </a:spcBef>
            </a:pPr>
            <a:r>
              <a:rPr lang="en-US" dirty="0"/>
              <a:t>CS 504 Project Sprints</a:t>
            </a:r>
          </a:p>
        </p:txBody>
      </p:sp>
    </p:spTree>
    <p:extLst>
      <p:ext uri="{BB962C8B-B14F-4D97-AF65-F5344CB8AC3E}">
        <p14:creationId xmlns:p14="http://schemas.microsoft.com/office/powerpoint/2010/main" val="218787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EEEB-13DE-8C4E-8DB4-74D6D2E62203}"/>
              </a:ext>
            </a:extLst>
          </p:cNvPr>
          <p:cNvSpPr>
            <a:spLocks noGrp="1"/>
          </p:cNvSpPr>
          <p:nvPr>
            <p:ph type="title"/>
          </p:nvPr>
        </p:nvSpPr>
        <p:spPr/>
        <p:txBody>
          <a:bodyPr/>
          <a:lstStyle/>
          <a:p>
            <a:r>
              <a:rPr lang="en-US" dirty="0"/>
              <a:t>SPRINT 0: TEAM FORMATION</a:t>
            </a:r>
          </a:p>
        </p:txBody>
      </p:sp>
    </p:spTree>
    <p:extLst>
      <p:ext uri="{BB962C8B-B14F-4D97-AF65-F5344CB8AC3E}">
        <p14:creationId xmlns:p14="http://schemas.microsoft.com/office/powerpoint/2010/main" val="386336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Participant roles assigned</a:t>
            </a:r>
          </a:p>
          <a:p>
            <a:r>
              <a:rPr lang="en-US" dirty="0"/>
              <a:t>Project schedule defined</a:t>
            </a:r>
          </a:p>
          <a:p>
            <a:r>
              <a:rPr lang="en-US" dirty="0"/>
              <a:t>Problem (decision) defined</a:t>
            </a:r>
          </a:p>
          <a:p>
            <a:r>
              <a:rPr lang="en-US" dirty="0"/>
              <a:t>Understanding of complexity</a:t>
            </a:r>
          </a:p>
          <a:p>
            <a:r>
              <a:rPr lang="en-US" dirty="0"/>
              <a:t>Risks identified and mitigation plan</a:t>
            </a:r>
          </a:p>
        </p:txBody>
      </p:sp>
      <p:sp>
        <p:nvSpPr>
          <p:cNvPr id="2" name="Title 1"/>
          <p:cNvSpPr>
            <a:spLocks noGrp="1"/>
          </p:cNvSpPr>
          <p:nvPr>
            <p:ph type="title"/>
          </p:nvPr>
        </p:nvSpPr>
        <p:spPr/>
        <p:txBody>
          <a:bodyPr anchor="ctr" anchorCtr="0"/>
          <a:lstStyle/>
          <a:p>
            <a:r>
              <a:rPr lang="en-US" dirty="0"/>
              <a:t>Sprint Goals </a:t>
            </a:r>
          </a:p>
        </p:txBody>
      </p:sp>
    </p:spTree>
    <p:extLst>
      <p:ext uri="{BB962C8B-B14F-4D97-AF65-F5344CB8AC3E}">
        <p14:creationId xmlns:p14="http://schemas.microsoft.com/office/powerpoint/2010/main" val="161441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b="1" dirty="0"/>
              <a:t>Team Roles:</a:t>
            </a:r>
            <a:endParaRPr lang="en-US" sz="5400" b="1" dirty="0"/>
          </a:p>
          <a:p>
            <a:pPr lvl="1" fontAlgn="base"/>
            <a:r>
              <a:rPr lang="en-US" dirty="0"/>
              <a:t>Product Owner – Spencer Marlen-Starr</a:t>
            </a:r>
            <a:endParaRPr lang="en-US" sz="4000" dirty="0"/>
          </a:p>
          <a:p>
            <a:pPr lvl="1" fontAlgn="base"/>
            <a:r>
              <a:rPr lang="en-US" dirty="0"/>
              <a:t>Scrum Master – </a:t>
            </a:r>
            <a:r>
              <a:rPr lang="en-US" dirty="0" err="1"/>
              <a:t>Jhony</a:t>
            </a:r>
            <a:r>
              <a:rPr lang="en-US" dirty="0"/>
              <a:t> Islam</a:t>
            </a:r>
            <a:endParaRPr lang="en-US" sz="4000" dirty="0"/>
          </a:p>
          <a:p>
            <a:pPr lvl="1" fontAlgn="base"/>
            <a:r>
              <a:rPr lang="en-US" dirty="0"/>
              <a:t>Developer – Cassidy </a:t>
            </a:r>
            <a:r>
              <a:rPr lang="en-US" dirty="0" err="1"/>
              <a:t>Laskodi</a:t>
            </a:r>
            <a:endParaRPr lang="en-US" sz="4000" dirty="0"/>
          </a:p>
          <a:p>
            <a:pPr lvl="1" fontAlgn="base"/>
            <a:r>
              <a:rPr lang="en-US" dirty="0"/>
              <a:t>Developer – Radha Kanuri </a:t>
            </a:r>
            <a:endParaRPr lang="en-US" sz="4000" dirty="0"/>
          </a:p>
          <a:p>
            <a:pPr lvl="1" fontAlgn="base"/>
            <a:r>
              <a:rPr lang="en-US" dirty="0"/>
              <a:t>Developer – Stavros </a:t>
            </a:r>
            <a:r>
              <a:rPr lang="en-US" dirty="0" err="1"/>
              <a:t>Kalamatianos</a:t>
            </a:r>
            <a:endParaRPr lang="en-US" sz="4000" dirty="0"/>
          </a:p>
          <a:p>
            <a:pPr fontAlgn="base"/>
            <a:r>
              <a:rPr lang="en-US" b="1" dirty="0"/>
              <a:t>Tools</a:t>
            </a:r>
            <a:endParaRPr lang="en-US" sz="5400" b="1" dirty="0"/>
          </a:p>
          <a:p>
            <a:pPr lvl="1" fontAlgn="base"/>
            <a:r>
              <a:rPr lang="en-US" dirty="0"/>
              <a:t>Team still researching best collaboration tool for storing and querying data.</a:t>
            </a:r>
            <a:endParaRPr lang="en-US" sz="4000" dirty="0"/>
          </a:p>
          <a:p>
            <a:pPr lvl="1" fontAlgn="base"/>
            <a:r>
              <a:rPr lang="en-US" dirty="0"/>
              <a:t>Team will use GitHub as our development resource. </a:t>
            </a:r>
            <a:endParaRPr lang="en-US" sz="4000" dirty="0"/>
          </a:p>
          <a:p>
            <a:pPr lvl="1" fontAlgn="base"/>
            <a:r>
              <a:rPr lang="en-US" dirty="0"/>
              <a:t>Will use </a:t>
            </a:r>
            <a:r>
              <a:rPr lang="en-US" dirty="0" err="1"/>
              <a:t>YouTrack</a:t>
            </a:r>
            <a:r>
              <a:rPr lang="en-US" dirty="0"/>
              <a:t> for tracking all Sprints.</a:t>
            </a:r>
            <a:endParaRPr lang="en-US" sz="4000" dirty="0"/>
          </a:p>
          <a:p>
            <a:pPr lvl="1" fontAlgn="base"/>
            <a:r>
              <a:rPr lang="en-US" dirty="0"/>
              <a:t>Google Drive for file sharing and collaboration. </a:t>
            </a:r>
            <a:endParaRPr lang="en-US" sz="4000" dirty="0"/>
          </a:p>
          <a:p>
            <a:pPr fontAlgn="base"/>
            <a:br>
              <a:rPr lang="en-US" dirty="0"/>
            </a:br>
            <a:r>
              <a:rPr lang="en-US" b="1" dirty="0"/>
              <a:t>Business Rhythm:</a:t>
            </a:r>
            <a:endParaRPr lang="en-US" sz="5400" b="1" dirty="0"/>
          </a:p>
          <a:p>
            <a:pPr lvl="1" fontAlgn="base"/>
            <a:r>
              <a:rPr lang="en-US" dirty="0"/>
              <a:t>Team will meet at least twice a week over zoom for working sessions and to discuss phases of the project.</a:t>
            </a:r>
            <a:endParaRPr lang="en-US" sz="4000" dirty="0"/>
          </a:p>
        </p:txBody>
      </p:sp>
      <p:sp>
        <p:nvSpPr>
          <p:cNvPr id="2" name="Title 1"/>
          <p:cNvSpPr>
            <a:spLocks noGrp="1"/>
          </p:cNvSpPr>
          <p:nvPr>
            <p:ph type="title"/>
          </p:nvPr>
        </p:nvSpPr>
        <p:spPr/>
        <p:txBody>
          <a:bodyPr anchor="ctr">
            <a:normAutofit/>
          </a:bodyPr>
          <a:lstStyle/>
          <a:p>
            <a:r>
              <a:rPr lang="en-US" dirty="0"/>
              <a:t>Team Carbon Organization</a:t>
            </a:r>
            <a:endParaRPr lang="en-US" sz="4800" dirty="0"/>
          </a:p>
        </p:txBody>
      </p:sp>
    </p:spTree>
    <p:extLst>
      <p:ext uri="{BB962C8B-B14F-4D97-AF65-F5344CB8AC3E}">
        <p14:creationId xmlns:p14="http://schemas.microsoft.com/office/powerpoint/2010/main" val="171604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3B5FD-5D95-3749-B475-D9D3D4B28E58}"/>
              </a:ext>
            </a:extLst>
          </p:cNvPr>
          <p:cNvSpPr>
            <a:spLocks noGrp="1"/>
          </p:cNvSpPr>
          <p:nvPr>
            <p:ph idx="1"/>
          </p:nvPr>
        </p:nvSpPr>
        <p:spPr>
          <a:xfrm>
            <a:off x="838200" y="1551305"/>
            <a:ext cx="10515600" cy="4351338"/>
          </a:xfrm>
        </p:spPr>
        <p:txBody>
          <a:bodyPr>
            <a:normAutofit fontScale="55000" lnSpcReduction="20000"/>
          </a:bodyPr>
          <a:lstStyle/>
          <a:p>
            <a:pPr marL="0" indent="0">
              <a:buNone/>
            </a:pPr>
            <a:r>
              <a:rPr lang="en-US" sz="3300" b="1" dirty="0"/>
              <a:t>Combined Sprint Backlog and Planning meeting</a:t>
            </a:r>
          </a:p>
          <a:p>
            <a:pPr marL="577850" indent="-341313">
              <a:buFont typeface="+mj-lt"/>
              <a:buAutoNum type="alphaLcParenR"/>
            </a:pPr>
            <a:r>
              <a:rPr lang="en-US" dirty="0"/>
              <a:t>Initial set of stories (Backlog)</a:t>
            </a:r>
          </a:p>
          <a:p>
            <a:pPr marL="577850" indent="-341313">
              <a:buFont typeface="+mj-lt"/>
              <a:buAutoNum type="alphaLcParenR"/>
            </a:pPr>
            <a:r>
              <a:rPr lang="en-US" dirty="0"/>
              <a:t>Each story the team will define a set of tasks to complete the story</a:t>
            </a:r>
          </a:p>
          <a:p>
            <a:pPr marL="577850" indent="-341313">
              <a:buFont typeface="+mj-lt"/>
              <a:buAutoNum type="alphaLcParenR"/>
            </a:pPr>
            <a:r>
              <a:rPr lang="en-US" dirty="0"/>
              <a:t>Each story will have evaluation criteria for exiting the story (basically we have a high degree confidence that it is complete)</a:t>
            </a:r>
          </a:p>
          <a:p>
            <a:pPr marL="577850" indent="-341313">
              <a:buFont typeface="+mj-lt"/>
              <a:buAutoNum type="alphaLcParenR"/>
            </a:pPr>
            <a:r>
              <a:rPr lang="en-US" dirty="0"/>
              <a:t>These stories will be entered into </a:t>
            </a:r>
            <a:r>
              <a:rPr lang="en-US" dirty="0" err="1"/>
              <a:t>YouTrack</a:t>
            </a:r>
            <a:r>
              <a:rPr lang="en-US" dirty="0"/>
              <a:t> Tool</a:t>
            </a:r>
          </a:p>
          <a:p>
            <a:pPr marL="577850" indent="-341313">
              <a:buFont typeface="+mj-lt"/>
              <a:buAutoNum type="alphaLcParenR"/>
            </a:pPr>
            <a:r>
              <a:rPr lang="en-US" dirty="0"/>
              <a:t>At this point has created a set of stories for Sprint 1 (most likely this will be all the stories since they will be focused Problem </a:t>
            </a:r>
          </a:p>
          <a:p>
            <a:pPr marL="577850" indent="-341313">
              <a:buFont typeface="+mj-lt"/>
              <a:buAutoNum type="alphaLcParenR"/>
            </a:pPr>
            <a:r>
              <a:rPr lang="en-US" dirty="0"/>
              <a:t>Definition for the Project Team)</a:t>
            </a:r>
          </a:p>
          <a:p>
            <a:pPr marL="577850" indent="-341313">
              <a:buFont typeface="+mj-lt"/>
              <a:buAutoNum type="alphaLcParenR"/>
            </a:pPr>
            <a:r>
              <a:rPr lang="en-US" dirty="0"/>
              <a:t>The Business Owner (CS 504 Instructor3) will provide questions and feedback.</a:t>
            </a:r>
          </a:p>
          <a:p>
            <a:pPr marL="577850" indent="-341313">
              <a:buFont typeface="+mj-lt"/>
              <a:buAutoNum type="alphaLcParenR"/>
            </a:pPr>
            <a:r>
              <a:rPr lang="en-US" dirty="0"/>
              <a:t>The Project Team should be creating Sprint 2 stories and entering them in the Project Backlog on </a:t>
            </a:r>
            <a:r>
              <a:rPr lang="en-US" dirty="0" err="1"/>
              <a:t>YouTrack</a:t>
            </a:r>
            <a:endParaRPr lang="en-US" dirty="0"/>
          </a:p>
          <a:p>
            <a:endParaRPr lang="en-US" dirty="0"/>
          </a:p>
          <a:p>
            <a:pPr marL="0" indent="0">
              <a:buNone/>
            </a:pPr>
            <a:r>
              <a:rPr lang="en-US" sz="3300" b="1" dirty="0"/>
              <a:t>Sprint 1 - Demo—Week 1</a:t>
            </a:r>
          </a:p>
          <a:p>
            <a:r>
              <a:rPr lang="en-US" dirty="0"/>
              <a:t>Product Owner - initial overview of the stories and each story will be briefed by a combination of Product Owner and Product Team Members</a:t>
            </a:r>
          </a:p>
          <a:p>
            <a:r>
              <a:rPr lang="en-US" dirty="0"/>
              <a:t>Business Owner - questions and feedback. </a:t>
            </a:r>
          </a:p>
        </p:txBody>
      </p:sp>
      <p:sp>
        <p:nvSpPr>
          <p:cNvPr id="2" name="Title 1"/>
          <p:cNvSpPr>
            <a:spLocks noGrp="1"/>
          </p:cNvSpPr>
          <p:nvPr>
            <p:ph type="title"/>
          </p:nvPr>
        </p:nvSpPr>
        <p:spPr/>
        <p:txBody>
          <a:bodyPr anchor="ctr" anchorCtr="0"/>
          <a:lstStyle/>
          <a:p>
            <a:r>
              <a:rPr lang="en-US" dirty="0"/>
              <a:t>Sprint  Tracking</a:t>
            </a:r>
          </a:p>
        </p:txBody>
      </p:sp>
    </p:spTree>
    <p:extLst>
      <p:ext uri="{BB962C8B-B14F-4D97-AF65-F5344CB8AC3E}">
        <p14:creationId xmlns:p14="http://schemas.microsoft.com/office/powerpoint/2010/main" val="36561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6E15-EB45-8C45-9925-21EE250F6D85}"/>
              </a:ext>
            </a:extLst>
          </p:cNvPr>
          <p:cNvSpPr>
            <a:spLocks noGrp="1"/>
          </p:cNvSpPr>
          <p:nvPr>
            <p:ph type="title"/>
          </p:nvPr>
        </p:nvSpPr>
        <p:spPr/>
        <p:txBody>
          <a:bodyPr/>
          <a:lstStyle/>
          <a:p>
            <a:r>
              <a:rPr lang="en-US" dirty="0"/>
              <a:t>SPRINT 1: PROBLEM DEFINITION AND PROJECT SCHEDULE</a:t>
            </a:r>
          </a:p>
        </p:txBody>
      </p:sp>
    </p:spTree>
    <p:extLst>
      <p:ext uri="{BB962C8B-B14F-4D97-AF65-F5344CB8AC3E}">
        <p14:creationId xmlns:p14="http://schemas.microsoft.com/office/powerpoint/2010/main" val="278367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0025"/>
            <a:ext cx="10515600" cy="4351338"/>
          </a:xfrm>
        </p:spPr>
        <p:txBody>
          <a:bodyPr>
            <a:noAutofit/>
          </a:bodyPr>
          <a:lstStyle/>
          <a:p>
            <a:pPr marL="0" indent="0">
              <a:buNone/>
            </a:pPr>
            <a:r>
              <a:rPr lang="en-US" dirty="0"/>
              <a:t>In this study, we look at homes in London, England and attempt to find out how people consume energy in their homes. The data is a sample of 5,567 homes in the London area from November 2011 to February 2014. This data comes from “smart meters'' placed in people’s homes by the British Government at the European Union’s recommendation. The weather data is from a </a:t>
            </a:r>
            <a:r>
              <a:rPr lang="en-US" dirty="0" err="1"/>
              <a:t>darksky</a:t>
            </a:r>
            <a:r>
              <a:rPr lang="en-US" dirty="0"/>
              <a:t> Application Programming Interface (API). </a:t>
            </a:r>
          </a:p>
        </p:txBody>
      </p:sp>
      <p:sp>
        <p:nvSpPr>
          <p:cNvPr id="2" name="Title 1"/>
          <p:cNvSpPr>
            <a:spLocks noGrp="1"/>
          </p:cNvSpPr>
          <p:nvPr>
            <p:ph type="title"/>
          </p:nvPr>
        </p:nvSpPr>
        <p:spPr/>
        <p:txBody>
          <a:bodyPr anchor="ctr" anchorCtr="0"/>
          <a:lstStyle/>
          <a:p>
            <a:r>
              <a:rPr lang="en-US" dirty="0"/>
              <a:t>Problem Definition</a:t>
            </a:r>
          </a:p>
        </p:txBody>
      </p:sp>
    </p:spTree>
    <p:extLst>
      <p:ext uri="{BB962C8B-B14F-4D97-AF65-F5344CB8AC3E}">
        <p14:creationId xmlns:p14="http://schemas.microsoft.com/office/powerpoint/2010/main" val="3413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fontAlgn="base"/>
            <a:r>
              <a:rPr lang="en-US" sz="2400" dirty="0"/>
              <a:t>Risk: Sample is too small</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Identify a different dataset</a:t>
            </a:r>
          </a:p>
          <a:p>
            <a:pPr fontAlgn="base"/>
            <a:r>
              <a:rPr lang="en-US" sz="2400" dirty="0"/>
              <a:t>Risk: Computing power may not be enough</a:t>
            </a:r>
          </a:p>
          <a:p>
            <a:pPr lvl="1" fontAlgn="base"/>
            <a:r>
              <a:rPr lang="en-US" sz="2000" dirty="0"/>
              <a:t>Probability: low</a:t>
            </a:r>
          </a:p>
          <a:p>
            <a:pPr lvl="1" fontAlgn="base"/>
            <a:r>
              <a:rPr lang="en-US" sz="2000" dirty="0"/>
              <a:t>Impact: high</a:t>
            </a:r>
          </a:p>
          <a:p>
            <a:pPr lvl="1" fontAlgn="base"/>
            <a:r>
              <a:rPr lang="en-US" sz="2000" dirty="0"/>
              <a:t>Mitigations:</a:t>
            </a:r>
          </a:p>
          <a:p>
            <a:pPr lvl="2" fontAlgn="base"/>
            <a:r>
              <a:rPr lang="en-US" sz="1800" dirty="0"/>
              <a:t>Partitioning the dataset</a:t>
            </a:r>
          </a:p>
          <a:p>
            <a:pPr lvl="2" fontAlgn="base"/>
            <a:endParaRPr lang="en-US" sz="2200" dirty="0"/>
          </a:p>
          <a:p>
            <a:pPr fontAlgn="base"/>
            <a:r>
              <a:rPr lang="en-US" sz="2400" dirty="0"/>
              <a:t>Risk: Integrity of data may not be up to standards</a:t>
            </a:r>
          </a:p>
          <a:p>
            <a:pPr lvl="1" fontAlgn="base"/>
            <a:r>
              <a:rPr lang="en-US" sz="2000" dirty="0"/>
              <a:t>Probability: medium</a:t>
            </a:r>
          </a:p>
          <a:p>
            <a:pPr lvl="1" fontAlgn="base"/>
            <a:r>
              <a:rPr lang="en-US" sz="2000" dirty="0"/>
              <a:t>Impact: high</a:t>
            </a:r>
          </a:p>
          <a:p>
            <a:pPr lvl="1" fontAlgn="base"/>
            <a:r>
              <a:rPr lang="en-US" sz="2000" dirty="0"/>
              <a:t>Mitigation:</a:t>
            </a:r>
          </a:p>
          <a:p>
            <a:pPr lvl="2" fontAlgn="base"/>
            <a:r>
              <a:rPr lang="en-US" sz="1800" dirty="0"/>
              <a:t>Scrub the data</a:t>
            </a:r>
          </a:p>
        </p:txBody>
      </p:sp>
      <p:sp>
        <p:nvSpPr>
          <p:cNvPr id="2" name="Title 1"/>
          <p:cNvSpPr>
            <a:spLocks noGrp="1"/>
          </p:cNvSpPr>
          <p:nvPr>
            <p:ph type="title"/>
          </p:nvPr>
        </p:nvSpPr>
        <p:spPr>
          <a:xfrm>
            <a:off x="838200" y="649341"/>
            <a:ext cx="10515600" cy="757130"/>
          </a:xfrm>
        </p:spPr>
        <p:txBody>
          <a:bodyPr anchor="ctr" anchorCtr="0">
            <a:spAutoFit/>
          </a:bodyPr>
          <a:lstStyle/>
          <a:p>
            <a:r>
              <a:rPr lang="en-US" sz="4800" dirty="0"/>
              <a:t>Risks and Planned Mitigations</a:t>
            </a:r>
          </a:p>
        </p:txBody>
      </p:sp>
    </p:spTree>
    <p:extLst>
      <p:ext uri="{BB962C8B-B14F-4D97-AF65-F5344CB8AC3E}">
        <p14:creationId xmlns:p14="http://schemas.microsoft.com/office/powerpoint/2010/main" val="2275300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21D2731B-9EBE-0146-B4C9-46DFF2197232}" vid="{899635A8-6EB7-A546-AEA7-0479189531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1190</TotalTime>
  <Words>603</Words>
  <Application>Microsoft Macintosh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Calibri Light</vt:lpstr>
      <vt:lpstr>Times New Roman</vt:lpstr>
      <vt:lpstr>Office Theme</vt:lpstr>
      <vt:lpstr>Team Carbon</vt:lpstr>
      <vt:lpstr>CS 504 Project Sprints</vt:lpstr>
      <vt:lpstr>SPRINT 0: TEAM FORMATION</vt:lpstr>
      <vt:lpstr>Sprint Goals </vt:lpstr>
      <vt:lpstr>Team Carbon Organization</vt:lpstr>
      <vt:lpstr>Sprint  Tracking</vt:lpstr>
      <vt:lpstr>SPRINT 1: PROBLEM DEFINITION AND PROJECT SCHEDULE</vt:lpstr>
      <vt:lpstr>Problem Definition</vt:lpstr>
      <vt:lpstr>Risks and Planned Mitigations</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Liz</dc:creator>
  <cp:lastModifiedBy>jislam2</cp:lastModifiedBy>
  <cp:revision>10</cp:revision>
  <dcterms:created xsi:type="dcterms:W3CDTF">2019-01-16T15:47:14Z</dcterms:created>
  <dcterms:modified xsi:type="dcterms:W3CDTF">2021-03-28T21:11:35Z</dcterms:modified>
</cp:coreProperties>
</file>