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0" y="25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58" y="822620"/>
            <a:ext cx="8878186" cy="1470025"/>
          </a:xfrm>
        </p:spPr>
        <p:txBody>
          <a:bodyPr>
            <a:normAutofit fontScale="90000"/>
          </a:bodyPr>
          <a:lstStyle/>
          <a:p>
            <a:r>
              <a:rPr dirty="0"/>
              <a:t>CV Elastic Net (</a:t>
            </a:r>
            <a:r>
              <a:rPr lang="en-US" dirty="0"/>
              <a:t>Perf Metric: </a:t>
            </a:r>
            <a:r>
              <a:rPr dirty="0"/>
              <a:t>Overall R²)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on Wide Grids of </a:t>
            </a:r>
            <a:br>
              <a:rPr lang="en-US" dirty="0"/>
            </a:br>
            <a:r>
              <a:rPr lang="en-US" dirty="0"/>
              <a:t>transformed Feature-Target Cartesian Combinations using </a:t>
            </a:r>
            <a:r>
              <a:rPr lang="en-US" dirty="0" err="1"/>
              <a:t>Memmap</a:t>
            </a:r>
            <a:r>
              <a:rPr lang="en-US" dirty="0"/>
              <a:t> Grid 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2651" y="3886200"/>
            <a:ext cx="8782493" cy="1752600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How the pipeline works, the statistics behind it, </a:t>
            </a:r>
            <a:endParaRPr lang="en-US" dirty="0"/>
          </a:p>
          <a:p>
            <a:r>
              <a:rPr lang="en-US" dirty="0"/>
              <a:t>p</a:t>
            </a:r>
            <a:r>
              <a:rPr dirty="0"/>
              <a:t>ractical tips</a:t>
            </a:r>
            <a:r>
              <a:rPr lang="en-US" dirty="0"/>
              <a:t> &amp; tricks</a:t>
            </a:r>
            <a:endParaRPr dirty="0"/>
          </a:p>
          <a:p>
            <a:r>
              <a:rPr dirty="0"/>
              <a:t>Designed for wide feature grids with categorical encodings and numeric transforms</a:t>
            </a:r>
            <a:r>
              <a:rPr lang="en-US" dirty="0"/>
              <a:t>, supports imputation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Algorithm: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713" y="1318437"/>
            <a:ext cx="8644268" cy="5348177"/>
          </a:xfrm>
        </p:spPr>
        <p:txBody>
          <a:bodyPr>
            <a:normAutofit fontScale="85000" lnSpcReduction="10000"/>
          </a:bodyPr>
          <a:lstStyle/>
          <a:p>
            <a:r>
              <a:rPr dirty="0"/>
              <a:t>1) Pick </a:t>
            </a:r>
            <a:r>
              <a:rPr lang="en-US" dirty="0"/>
              <a:t>one</a:t>
            </a:r>
            <a:r>
              <a:rPr dirty="0"/>
              <a:t> target</a:t>
            </a:r>
            <a:r>
              <a:rPr lang="en-US" dirty="0"/>
              <a:t> at a time among a set of </a:t>
            </a:r>
            <a:r>
              <a:rPr dirty="0"/>
              <a:t>other </a:t>
            </a:r>
            <a:r>
              <a:rPr lang="en-US" dirty="0"/>
              <a:t>flag-defined </a:t>
            </a:r>
            <a:r>
              <a:rPr dirty="0"/>
              <a:t>targets from </a:t>
            </a:r>
            <a:r>
              <a:rPr lang="en-US" dirty="0"/>
              <a:t>the </a:t>
            </a:r>
            <a:r>
              <a:rPr dirty="0"/>
              <a:t>predictors</a:t>
            </a:r>
            <a:r>
              <a:rPr lang="en-US" dirty="0"/>
              <a:t>’ list</a:t>
            </a:r>
            <a:endParaRPr dirty="0"/>
          </a:p>
          <a:p>
            <a:r>
              <a:rPr dirty="0"/>
              <a:t>2) Enumerate base predictor combos (size ≥ 2)</a:t>
            </a:r>
          </a:p>
          <a:p>
            <a:r>
              <a:rPr dirty="0"/>
              <a:t>3) For </a:t>
            </a:r>
            <a:r>
              <a:rPr lang="en-US" dirty="0"/>
              <a:t>each</a:t>
            </a:r>
            <a:r>
              <a:rPr dirty="0"/>
              <a:t> combo</a:t>
            </a:r>
            <a:r>
              <a:rPr lang="en-US" dirty="0"/>
              <a:t>:</a:t>
            </a:r>
            <a:r>
              <a:rPr dirty="0"/>
              <a:t> build per-predictor </a:t>
            </a:r>
            <a:r>
              <a:rPr lang="en-US" dirty="0"/>
              <a:t>transformation </a:t>
            </a:r>
            <a:r>
              <a:rPr dirty="0"/>
              <a:t>option menus </a:t>
            </a:r>
            <a:r>
              <a:rPr lang="en-US" dirty="0"/>
              <a:t>using the </a:t>
            </a:r>
            <a:r>
              <a:rPr dirty="0"/>
              <a:t>flags</a:t>
            </a:r>
          </a:p>
          <a:p>
            <a:r>
              <a:rPr dirty="0"/>
              <a:t>4) Form full cartesian product of choices (grids)</a:t>
            </a:r>
            <a:r>
              <a:rPr lang="en-US" dirty="0"/>
              <a:t> and</a:t>
            </a:r>
            <a:r>
              <a:rPr dirty="0"/>
              <a:t> apply </a:t>
            </a:r>
            <a:r>
              <a:rPr lang="en-US" dirty="0"/>
              <a:t>flag-defined </a:t>
            </a:r>
            <a:r>
              <a:rPr dirty="0"/>
              <a:t>caps</a:t>
            </a:r>
            <a:r>
              <a:rPr lang="en-US" dirty="0"/>
              <a:t> if necessary</a:t>
            </a:r>
            <a:endParaRPr dirty="0"/>
          </a:p>
          <a:p>
            <a:r>
              <a:rPr dirty="0"/>
              <a:t>5) For each grid: assemble </a:t>
            </a:r>
            <a:r>
              <a:rPr dirty="0" err="1"/>
              <a:t>memmap</a:t>
            </a:r>
            <a:r>
              <a:rPr dirty="0"/>
              <a:t>, mean-fill </a:t>
            </a:r>
            <a:r>
              <a:rPr dirty="0" err="1"/>
              <a:t>NaNs</a:t>
            </a:r>
            <a:r>
              <a:rPr lang="en-US" dirty="0"/>
              <a:t> and calc </a:t>
            </a:r>
            <a:r>
              <a:rPr dirty="0"/>
              <a:t>optional z-score</a:t>
            </a:r>
          </a:p>
          <a:p>
            <a:r>
              <a:rPr dirty="0"/>
              <a:t>6) Run nested CV Elastic Net → </a:t>
            </a:r>
            <a:r>
              <a:rPr lang="en-US" dirty="0"/>
              <a:t>calc </a:t>
            </a:r>
            <a:r>
              <a:rPr dirty="0"/>
              <a:t>out-of-sample R²</a:t>
            </a:r>
          </a:p>
          <a:p>
            <a:r>
              <a:rPr dirty="0"/>
              <a:t>7) Log: target, </a:t>
            </a:r>
            <a:r>
              <a:rPr dirty="0" err="1"/>
              <a:t>combo_id</a:t>
            </a:r>
            <a:r>
              <a:rPr dirty="0"/>
              <a:t>, </a:t>
            </a:r>
            <a:r>
              <a:rPr dirty="0" err="1"/>
              <a:t>grid_id</a:t>
            </a:r>
            <a:r>
              <a:rPr dirty="0"/>
              <a:t>, variant, </a:t>
            </a:r>
            <a:r>
              <a:rPr dirty="0" err="1"/>
              <a:t>n_rows</a:t>
            </a:r>
            <a:r>
              <a:rPr dirty="0"/>
              <a:t>, </a:t>
            </a:r>
            <a:r>
              <a:rPr dirty="0" err="1"/>
              <a:t>n_cols</a:t>
            </a:r>
            <a:r>
              <a:rPr dirty="0"/>
              <a:t>, R² stats, α, 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CSV </a:t>
            </a:r>
            <a:r>
              <a:rPr lang="en-US" dirty="0"/>
              <a:t>Metrics Output </a:t>
            </a:r>
            <a:r>
              <a:rPr dirty="0"/>
              <a:t>&amp;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651" y="1417638"/>
            <a:ext cx="8761228" cy="5165724"/>
          </a:xfrm>
        </p:spPr>
        <p:txBody>
          <a:bodyPr>
            <a:normAutofit/>
          </a:bodyPr>
          <a:lstStyle/>
          <a:p>
            <a:r>
              <a:rPr sz="3400" dirty="0"/>
              <a:t>r2_mean</a:t>
            </a:r>
            <a:r>
              <a:rPr lang="en-US" sz="3400" dirty="0"/>
              <a:t> (scored on outer-CV folds)</a:t>
            </a:r>
            <a:r>
              <a:rPr sz="3400" dirty="0"/>
              <a:t>: out-of-sample </a:t>
            </a:r>
            <a:r>
              <a:rPr lang="en-US" sz="3400" dirty="0"/>
              <a:t>explained target variance </a:t>
            </a:r>
            <a:r>
              <a:rPr sz="3400" dirty="0"/>
              <a:t>(</a:t>
            </a:r>
            <a:r>
              <a:rPr lang="en-US" sz="3400" dirty="0"/>
              <a:t>may be &lt;0 </a:t>
            </a:r>
            <a:r>
              <a:rPr sz="3400" dirty="0"/>
              <a:t>if worse than baseline mean)</a:t>
            </a:r>
          </a:p>
          <a:p>
            <a:r>
              <a:rPr sz="3400" dirty="0"/>
              <a:t>r2_std: variability across folds (stability indicator)</a:t>
            </a:r>
          </a:p>
          <a:p>
            <a:r>
              <a:rPr sz="3400" dirty="0"/>
              <a:t>alpha, l1_ratio: averaged tuned hyperparameters (not a final refit)</a:t>
            </a:r>
          </a:p>
          <a:p>
            <a:r>
              <a:rPr sz="3400" dirty="0" err="1"/>
              <a:t>n_cols</a:t>
            </a:r>
            <a:r>
              <a:rPr sz="3400" dirty="0"/>
              <a:t> often ≫ #predictors due to one-hot; consider rare-grouping to control width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Efficiency Tips &amp; Tricks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917" y="1509824"/>
            <a:ext cx="8729330" cy="5220586"/>
          </a:xfrm>
        </p:spPr>
        <p:txBody>
          <a:bodyPr>
            <a:noAutofit/>
          </a:bodyPr>
          <a:lstStyle/>
          <a:p>
            <a:r>
              <a:rPr sz="2800" dirty="0"/>
              <a:t>Use SSD for </a:t>
            </a:r>
            <a:r>
              <a:rPr lang="en-US" sz="2800" dirty="0"/>
              <a:t>effective </a:t>
            </a:r>
            <a:r>
              <a:rPr sz="2800" dirty="0"/>
              <a:t>--</a:t>
            </a:r>
            <a:r>
              <a:rPr sz="2800" dirty="0" err="1"/>
              <a:t>memmap_dir</a:t>
            </a:r>
            <a:r>
              <a:rPr sz="2800" dirty="0"/>
              <a:t> </a:t>
            </a:r>
            <a:r>
              <a:rPr lang="en-US" sz="2800" dirty="0"/>
              <a:t>and </a:t>
            </a:r>
            <a:r>
              <a:rPr sz="2800" dirty="0"/>
              <a:t>ensure free disk &gt;&gt; expected X size</a:t>
            </a:r>
          </a:p>
          <a:p>
            <a:r>
              <a:rPr sz="2800" dirty="0"/>
              <a:t>Start with tight grids: disable families 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</a:t>
            </a:r>
            <a:r>
              <a:rPr sz="2600" dirty="0"/>
              <a:t>(e.g., --</a:t>
            </a:r>
            <a:r>
              <a:rPr sz="2600" dirty="0" err="1"/>
              <a:t>disable_cat_oof</a:t>
            </a:r>
            <a:r>
              <a:rPr sz="2600" dirty="0"/>
              <a:t>, --</a:t>
            </a:r>
            <a:r>
              <a:rPr sz="2600" dirty="0" err="1"/>
              <a:t>disable_num_imputer_scalers</a:t>
            </a:r>
            <a:r>
              <a:rPr sz="2600" dirty="0"/>
              <a:t>)</a:t>
            </a:r>
          </a:p>
          <a:p>
            <a:r>
              <a:rPr sz="2800" dirty="0"/>
              <a:t>C</a:t>
            </a:r>
            <a:r>
              <a:rPr lang="en-US" sz="2800" dirty="0"/>
              <a:t>ombos</a:t>
            </a:r>
            <a:r>
              <a:rPr sz="2800" dirty="0"/>
              <a:t> </a:t>
            </a:r>
            <a:r>
              <a:rPr lang="en-US" sz="2800" dirty="0"/>
              <a:t>Mngt</a:t>
            </a:r>
            <a:r>
              <a:rPr sz="2800" dirty="0"/>
              <a:t>: --</a:t>
            </a:r>
            <a:r>
              <a:rPr sz="2800" dirty="0" err="1"/>
              <a:t>max_combos_per_target</a:t>
            </a:r>
            <a:r>
              <a:rPr sz="2800" dirty="0"/>
              <a:t> and --</a:t>
            </a:r>
            <a:r>
              <a:rPr sz="2800" dirty="0" err="1"/>
              <a:t>max_grids_per_combo</a:t>
            </a:r>
            <a:endParaRPr sz="2800" dirty="0"/>
          </a:p>
          <a:p>
            <a:r>
              <a:rPr lang="en-US" sz="2800" dirty="0"/>
              <a:t>Enable </a:t>
            </a:r>
            <a:r>
              <a:rPr sz="2800" dirty="0"/>
              <a:t>--</a:t>
            </a:r>
            <a:r>
              <a:rPr sz="2800" dirty="0" err="1"/>
              <a:t>min_count_threshold</a:t>
            </a:r>
            <a:r>
              <a:rPr sz="2800" dirty="0"/>
              <a:t> to shrink one-hot width</a:t>
            </a:r>
          </a:p>
          <a:p>
            <a:r>
              <a:rPr sz="2800" dirty="0"/>
              <a:t>Enable --standardize for fair penalization across features</a:t>
            </a:r>
          </a:p>
          <a:p>
            <a:r>
              <a:rPr sz="2800" dirty="0"/>
              <a:t>Tune --</a:t>
            </a:r>
            <a:r>
              <a:rPr sz="2800" dirty="0" err="1"/>
              <a:t>block_size</a:t>
            </a:r>
            <a:r>
              <a:rPr sz="2800" dirty="0"/>
              <a:t> to match RAM (bigger is faster if </a:t>
            </a:r>
            <a:r>
              <a:rPr lang="en-US" sz="2800" dirty="0"/>
              <a:t>RAM availability </a:t>
            </a:r>
            <a:r>
              <a:rPr sz="2800" dirty="0"/>
              <a:t>allows)</a:t>
            </a:r>
          </a:p>
          <a:p>
            <a:r>
              <a:rPr sz="2600" dirty="0"/>
              <a:t>Set stable seeds (--</a:t>
            </a:r>
            <a:r>
              <a:rPr sz="2600" dirty="0" err="1"/>
              <a:t>random_state</a:t>
            </a:r>
            <a:r>
              <a:rPr sz="2600" dirty="0"/>
              <a:t>) for </a:t>
            </a:r>
            <a:r>
              <a:rPr lang="en-US" sz="2600" dirty="0"/>
              <a:t>results’ </a:t>
            </a:r>
            <a:r>
              <a:rPr sz="2600" dirty="0"/>
              <a:t>reproducibility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283" y="1600199"/>
            <a:ext cx="8633637" cy="5087679"/>
          </a:xfrm>
        </p:spPr>
        <p:txBody>
          <a:bodyPr>
            <a:normAutofit/>
          </a:bodyPr>
          <a:lstStyle/>
          <a:p>
            <a:r>
              <a:rPr dirty="0" err="1"/>
              <a:t>MemoryError</a:t>
            </a:r>
            <a:r>
              <a:rPr dirty="0"/>
              <a:t> </a:t>
            </a:r>
            <a:r>
              <a:rPr lang="en-US" dirty="0"/>
              <a:t>or</a:t>
            </a:r>
            <a:r>
              <a:rPr dirty="0"/>
              <a:t> slow I</a:t>
            </a:r>
            <a:r>
              <a:rPr lang="en-US" dirty="0"/>
              <a:t>/</a:t>
            </a:r>
            <a:r>
              <a:rPr dirty="0"/>
              <a:t>O: lower --</a:t>
            </a:r>
            <a:r>
              <a:rPr dirty="0" err="1"/>
              <a:t>block_size</a:t>
            </a:r>
            <a:r>
              <a:rPr dirty="0"/>
              <a:t>, disable families, reduce grids</a:t>
            </a:r>
          </a:p>
          <a:p>
            <a:r>
              <a:rPr dirty="0"/>
              <a:t>Negative R² across folds: </a:t>
            </a:r>
            <a:r>
              <a:rPr lang="en-US" dirty="0"/>
              <a:t>review </a:t>
            </a:r>
            <a:r>
              <a:rPr dirty="0"/>
              <a:t>feature quality, encoding leakage, or </a:t>
            </a:r>
            <a:r>
              <a:rPr lang="en-US" dirty="0"/>
              <a:t>potential </a:t>
            </a:r>
            <a:r>
              <a:rPr dirty="0"/>
              <a:t>nonlinearity</a:t>
            </a:r>
          </a:p>
          <a:p>
            <a:r>
              <a:rPr dirty="0"/>
              <a:t>Very high </a:t>
            </a:r>
            <a:r>
              <a:rPr dirty="0" err="1"/>
              <a:t>n_cols</a:t>
            </a:r>
            <a:r>
              <a:rPr dirty="0"/>
              <a:t>: increase </a:t>
            </a:r>
            <a:r>
              <a:rPr dirty="0" err="1"/>
              <a:t>min_count_threshold</a:t>
            </a:r>
            <a:r>
              <a:rPr dirty="0"/>
              <a:t>; prefer target encodings for high-cardinality</a:t>
            </a:r>
            <a:r>
              <a:rPr lang="en-US" dirty="0"/>
              <a:t> features</a:t>
            </a:r>
            <a:endParaRPr dirty="0"/>
          </a:p>
          <a:p>
            <a:r>
              <a:rPr dirty="0"/>
              <a:t>Binary targets: switch to logistic </a:t>
            </a:r>
            <a:r>
              <a:rPr lang="en-US" dirty="0"/>
              <a:t>&amp;</a:t>
            </a:r>
            <a:r>
              <a:rPr dirty="0"/>
              <a:t> ROC-AUC </a:t>
            </a:r>
            <a:r>
              <a:rPr lang="en-US" dirty="0"/>
              <a:t>(</a:t>
            </a:r>
            <a:r>
              <a:rPr dirty="0"/>
              <a:t>if classification</a:t>
            </a:r>
            <a:r>
              <a:rPr lang="en-US" dirty="0"/>
              <a:t> is the analysis goal)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1619" cy="4983162"/>
          </a:xfrm>
        </p:spPr>
        <p:txBody>
          <a:bodyPr>
            <a:normAutofit/>
          </a:bodyPr>
          <a:lstStyle/>
          <a:p>
            <a:r>
              <a:rPr dirty="0"/>
              <a:t>Code walkthrough and module map</a:t>
            </a:r>
            <a:endParaRPr lang="en-US" dirty="0"/>
          </a:p>
          <a:p>
            <a:r>
              <a:rPr dirty="0"/>
              <a:t>Data transformations &amp; feature assembly (</a:t>
            </a:r>
            <a:r>
              <a:rPr dirty="0" err="1"/>
              <a:t>memmap</a:t>
            </a:r>
            <a:r>
              <a:rPr dirty="0"/>
              <a:t>)</a:t>
            </a:r>
            <a:endParaRPr lang="en-US" dirty="0"/>
          </a:p>
          <a:p>
            <a:r>
              <a:rPr lang="en-US" dirty="0"/>
              <a:t>How many combinations are evaluated?</a:t>
            </a:r>
            <a:endParaRPr dirty="0"/>
          </a:p>
          <a:p>
            <a:r>
              <a:rPr dirty="0"/>
              <a:t>Cross-validated Elastic Net: math &amp; rationale</a:t>
            </a:r>
          </a:p>
          <a:p>
            <a:r>
              <a:rPr dirty="0"/>
              <a:t>Full algorithm: step-by-step</a:t>
            </a:r>
          </a:p>
          <a:p>
            <a:r>
              <a:rPr dirty="0"/>
              <a:t>Outputs &amp; interpretation</a:t>
            </a:r>
          </a:p>
          <a:p>
            <a:r>
              <a:rPr dirty="0"/>
              <a:t>Performance tips and troubleshooting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Code Walkthrough: Modules &amp;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7550"/>
            <a:ext cx="8229600" cy="4525963"/>
          </a:xfrm>
        </p:spPr>
        <p:txBody>
          <a:bodyPr>
            <a:noAutofit/>
          </a:bodyPr>
          <a:lstStyle/>
          <a:p>
            <a:r>
              <a:rPr sz="1600" dirty="0" err="1"/>
              <a:t>parse_args</a:t>
            </a:r>
            <a:r>
              <a:rPr sz="1600" dirty="0"/>
              <a:t>()</a:t>
            </a:r>
          </a:p>
          <a:p>
            <a:pPr lvl="1"/>
            <a:r>
              <a:rPr sz="1600" dirty="0"/>
              <a:t>• Parses CLI flags: IO, grid controls, CV, family-disables</a:t>
            </a:r>
          </a:p>
          <a:p>
            <a:r>
              <a:rPr sz="1600" dirty="0" err="1"/>
              <a:t>read_data</a:t>
            </a:r>
            <a:r>
              <a:rPr sz="1600" dirty="0"/>
              <a:t>()</a:t>
            </a:r>
          </a:p>
          <a:p>
            <a:pPr lvl="1"/>
            <a:r>
              <a:rPr sz="1600" dirty="0"/>
              <a:t>• Reads CSV/XLSX</a:t>
            </a:r>
          </a:p>
          <a:p>
            <a:r>
              <a:rPr sz="1600" dirty="0" err="1"/>
              <a:t>identify_column_types</a:t>
            </a:r>
            <a:r>
              <a:rPr sz="1600" dirty="0"/>
              <a:t>()</a:t>
            </a:r>
          </a:p>
          <a:p>
            <a:pPr lvl="1"/>
            <a:r>
              <a:rPr sz="1600" dirty="0"/>
              <a:t>• Splits predictors into categorical vs numeric per target</a:t>
            </a:r>
          </a:p>
          <a:p>
            <a:r>
              <a:rPr sz="1600" dirty="0" err="1"/>
              <a:t>categorical_options</a:t>
            </a:r>
            <a:r>
              <a:rPr sz="1600" dirty="0"/>
              <a:t>() / </a:t>
            </a:r>
            <a:r>
              <a:rPr sz="1600" dirty="0" err="1"/>
              <a:t>numeric_options</a:t>
            </a:r>
            <a:r>
              <a:rPr sz="1600" dirty="0"/>
              <a:t>()</a:t>
            </a:r>
          </a:p>
          <a:p>
            <a:pPr lvl="1"/>
            <a:r>
              <a:rPr sz="1600" dirty="0"/>
              <a:t>• Build per-predictor transformation menus from flags</a:t>
            </a:r>
          </a:p>
          <a:p>
            <a:r>
              <a:rPr sz="1600" dirty="0" err="1"/>
              <a:t>build_transform_grid_for_combo</a:t>
            </a:r>
            <a:r>
              <a:rPr sz="1600" dirty="0"/>
              <a:t>()</a:t>
            </a:r>
          </a:p>
          <a:p>
            <a:pPr lvl="1"/>
            <a:r>
              <a:rPr sz="1600" dirty="0"/>
              <a:t>• Full cartesian product across predictors' options (grids)</a:t>
            </a:r>
          </a:p>
          <a:p>
            <a:r>
              <a:rPr sz="1600" dirty="0" err="1"/>
              <a:t>create_memmap</a:t>
            </a:r>
            <a:r>
              <a:rPr sz="1600" dirty="0"/>
              <a:t>()</a:t>
            </a:r>
          </a:p>
          <a:p>
            <a:pPr lvl="1"/>
            <a:r>
              <a:rPr sz="1600" dirty="0"/>
              <a:t>• Writes chosen transform blocks to disk-backed matrix, mean-fills </a:t>
            </a:r>
            <a:r>
              <a:rPr sz="1600" dirty="0" err="1"/>
              <a:t>NaNs</a:t>
            </a:r>
            <a:endParaRPr sz="1600" dirty="0"/>
          </a:p>
          <a:p>
            <a:r>
              <a:rPr sz="1600" dirty="0" err="1"/>
              <a:t>standardize_memmap_inplace</a:t>
            </a:r>
            <a:r>
              <a:rPr sz="1600" dirty="0"/>
              <a:t>()</a:t>
            </a:r>
          </a:p>
          <a:p>
            <a:pPr lvl="1"/>
            <a:r>
              <a:rPr sz="1600" dirty="0"/>
              <a:t>• Optional z-scoring per column in blocks</a:t>
            </a:r>
          </a:p>
          <a:p>
            <a:r>
              <a:rPr sz="1600" dirty="0"/>
              <a:t>cv_elasticnet_r2()</a:t>
            </a:r>
          </a:p>
          <a:p>
            <a:pPr lvl="1"/>
            <a:r>
              <a:rPr sz="1600" dirty="0"/>
              <a:t>• Nested CV: outer R², inner </a:t>
            </a:r>
            <a:r>
              <a:rPr sz="1600" dirty="0" err="1"/>
              <a:t>ElasticNetCV</a:t>
            </a:r>
            <a:r>
              <a:rPr sz="1600" dirty="0"/>
              <a:t> hyperparameter tuning</a:t>
            </a:r>
          </a:p>
          <a:p>
            <a:r>
              <a:rPr sz="1600" dirty="0"/>
              <a:t>main()</a:t>
            </a:r>
          </a:p>
          <a:p>
            <a:pPr lvl="1"/>
            <a:r>
              <a:rPr sz="1600" dirty="0"/>
              <a:t>• Loops targets → combos → grids → CSV rows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Transformations 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58940" cy="4525963"/>
          </a:xfrm>
        </p:spPr>
        <p:txBody>
          <a:bodyPr>
            <a:normAutofit/>
          </a:bodyPr>
          <a:lstStyle/>
          <a:p>
            <a:r>
              <a:rPr dirty="0">
                <a:solidFill>
                  <a:srgbClr val="00B0F0"/>
                </a:solidFill>
              </a:rPr>
              <a:t>Categorical</a:t>
            </a:r>
            <a:r>
              <a:rPr dirty="0"/>
              <a:t>: one-hot, one-hot (rare grouped), out-of-fold target encoding, smoothed target encoding</a:t>
            </a:r>
          </a:p>
          <a:p>
            <a:r>
              <a:rPr dirty="0">
                <a:solidFill>
                  <a:srgbClr val="00B050"/>
                </a:solidFill>
              </a:rPr>
              <a:t>Numeric</a:t>
            </a:r>
            <a:r>
              <a:rPr dirty="0"/>
              <a:t>: raw,</a:t>
            </a:r>
            <a:r>
              <a:rPr lang="en-US" dirty="0"/>
              <a:t> </a:t>
            </a:r>
            <a:r>
              <a:rPr sz="2900" dirty="0" err="1"/>
              <a:t>raw+</a:t>
            </a:r>
            <a:r>
              <a:rPr lang="en-US" sz="2900" dirty="0" err="1"/>
              <a:t>scalers</a:t>
            </a:r>
            <a:r>
              <a:rPr sz="2900" dirty="0"/>
              <a:t>{</a:t>
            </a:r>
            <a:r>
              <a:rPr sz="2900" dirty="0" err="1"/>
              <a:t>standard|minmax|robust</a:t>
            </a:r>
            <a:r>
              <a:rPr sz="2900" dirty="0"/>
              <a:t>}</a:t>
            </a:r>
            <a:endParaRPr lang="en-US" sz="2900" dirty="0"/>
          </a:p>
          <a:p>
            <a:r>
              <a:rPr lang="en-US" dirty="0">
                <a:solidFill>
                  <a:schemeClr val="accent2"/>
                </a:solidFill>
              </a:rPr>
              <a:t>I</a:t>
            </a:r>
            <a:r>
              <a:rPr dirty="0">
                <a:solidFill>
                  <a:schemeClr val="accent2"/>
                </a:solidFill>
              </a:rPr>
              <a:t>mputers</a:t>
            </a:r>
            <a:r>
              <a:rPr dirty="0"/>
              <a:t> {</a:t>
            </a:r>
            <a:r>
              <a:rPr dirty="0" err="1"/>
              <a:t>mean|median|most_frequent</a:t>
            </a:r>
            <a:r>
              <a:rPr dirty="0"/>
              <a:t>}</a:t>
            </a:r>
            <a:endParaRPr lang="en-US" dirty="0"/>
          </a:p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Mix &amp; Match</a:t>
            </a:r>
            <a:r>
              <a:rPr lang="en-US" dirty="0"/>
              <a:t>: </a:t>
            </a:r>
            <a:r>
              <a:rPr dirty="0" err="1"/>
              <a:t>imputed+scaler</a:t>
            </a:r>
            <a:endParaRPr dirty="0"/>
          </a:p>
          <a:p>
            <a:r>
              <a:rPr dirty="0"/>
              <a:t>Family disable flags </a:t>
            </a:r>
            <a:r>
              <a:rPr lang="en-US" dirty="0"/>
              <a:t>decrease</a:t>
            </a:r>
            <a:r>
              <a:rPr dirty="0"/>
              <a:t> option sets </a:t>
            </a:r>
            <a:r>
              <a:rPr lang="en-US" dirty="0"/>
              <a:t>population </a:t>
            </a:r>
            <a:r>
              <a:rPr dirty="0"/>
              <a:t>to control combinatorial explosion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642" y="-7125"/>
            <a:ext cx="8920716" cy="783302"/>
          </a:xfrm>
        </p:spPr>
        <p:txBody>
          <a:bodyPr>
            <a:normAutofit fontScale="90000"/>
          </a:bodyPr>
          <a:lstStyle/>
          <a:p>
            <a:r>
              <a:rPr dirty="0"/>
              <a:t>How many combinations are evaluated?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642" y="776177"/>
            <a:ext cx="8920716" cy="5826642"/>
          </a:xfrm>
        </p:spPr>
        <p:txBody>
          <a:bodyPr>
            <a:noAutofit/>
          </a:bodyPr>
          <a:lstStyle/>
          <a:p>
            <a:r>
              <a:rPr sz="2600" dirty="0"/>
              <a:t>Base predictor sets: with P predictors, combos of size ≥2 = 2^P − P − 1.</a:t>
            </a:r>
          </a:p>
          <a:p>
            <a:r>
              <a:rPr sz="2600" dirty="0"/>
              <a:t>For one base set with k predictors, if predictor </a:t>
            </a:r>
            <a:r>
              <a:rPr sz="2600" dirty="0" err="1"/>
              <a:t>i</a:t>
            </a:r>
            <a:r>
              <a:rPr sz="2600" dirty="0"/>
              <a:t> has </a:t>
            </a:r>
            <a:r>
              <a:rPr sz="2600" dirty="0" err="1"/>
              <a:t>m_i</a:t>
            </a:r>
            <a:r>
              <a:rPr sz="2600" dirty="0"/>
              <a:t> enabled options, grids = Π</a:t>
            </a:r>
            <a:r>
              <a:rPr lang="en-US" sz="2600" dirty="0"/>
              <a:t>(</a:t>
            </a:r>
            <a:r>
              <a:rPr sz="2600" dirty="0" err="1"/>
              <a:t>m_i</a:t>
            </a:r>
            <a:r>
              <a:rPr lang="en-US" sz="2600" dirty="0"/>
              <a:t>), where </a:t>
            </a:r>
            <a:r>
              <a:rPr lang="el-GR" sz="2600" dirty="0"/>
              <a:t>Π</a:t>
            </a:r>
            <a:r>
              <a:rPr lang="en-US" sz="2600" dirty="0"/>
              <a:t> is the multiplication counterpart of </a:t>
            </a:r>
            <a:r>
              <a:rPr lang="el-GR" sz="2600" dirty="0"/>
              <a:t>Σ</a:t>
            </a:r>
            <a:r>
              <a:rPr lang="en-US" sz="2600" dirty="0"/>
              <a:t> (Sum)</a:t>
            </a:r>
            <a:r>
              <a:rPr lang="el-GR" sz="2600" dirty="0"/>
              <a:t>.</a:t>
            </a:r>
            <a:endParaRPr sz="2600" dirty="0"/>
          </a:p>
          <a:p>
            <a:r>
              <a:rPr sz="2600" dirty="0"/>
              <a:t>Defaults: categorical m=4; numeric m=16 (raw=1, </a:t>
            </a:r>
            <a:r>
              <a:rPr sz="2600" dirty="0" err="1"/>
              <a:t>raw+scalers</a:t>
            </a:r>
            <a:r>
              <a:rPr sz="2600" dirty="0"/>
              <a:t>=3, imputers=3, </a:t>
            </a:r>
            <a:r>
              <a:rPr sz="2600" dirty="0" err="1"/>
              <a:t>imputed+scalers</a:t>
            </a:r>
            <a:r>
              <a:rPr sz="2600" dirty="0"/>
              <a:t>=9).</a:t>
            </a:r>
          </a:p>
          <a:p>
            <a:r>
              <a:rPr lang="en-US" sz="2600" dirty="0"/>
              <a:t>We control </a:t>
            </a:r>
            <a:r>
              <a:rPr sz="2600" dirty="0" err="1"/>
              <a:t>m_i</a:t>
            </a:r>
            <a:r>
              <a:rPr sz="2600" dirty="0"/>
              <a:t> </a:t>
            </a:r>
            <a:r>
              <a:rPr lang="en-US" sz="2600" dirty="0"/>
              <a:t>size with flags </a:t>
            </a:r>
            <a:r>
              <a:rPr sz="2600" dirty="0"/>
              <a:t>(e.g., disable OOF &amp; smoothed → categorical m=2; disable </a:t>
            </a:r>
            <a:r>
              <a:rPr sz="2600" dirty="0" err="1"/>
              <a:t>imputed+scalers</a:t>
            </a:r>
            <a:r>
              <a:rPr sz="2600" dirty="0"/>
              <a:t> → numeric m=7).</a:t>
            </a:r>
          </a:p>
          <a:p>
            <a:r>
              <a:rPr sz="2600" dirty="0"/>
              <a:t>Per-target total = Σ </a:t>
            </a:r>
            <a:r>
              <a:rPr lang="en-US" sz="2600" dirty="0"/>
              <a:t>(Sum) </a:t>
            </a:r>
            <a:r>
              <a:rPr sz="2600" dirty="0"/>
              <a:t>over base sets</a:t>
            </a:r>
            <a:r>
              <a:rPr lang="en-US" sz="2600" dirty="0"/>
              <a:t>, or </a:t>
            </a:r>
            <a:r>
              <a:rPr sz="2600" dirty="0"/>
              <a:t>Π</a:t>
            </a:r>
            <a:r>
              <a:rPr lang="en-US" sz="2600" dirty="0"/>
              <a:t>(</a:t>
            </a:r>
            <a:r>
              <a:rPr sz="2600" dirty="0" err="1"/>
              <a:t>m_i</a:t>
            </a:r>
            <a:r>
              <a:rPr sz="2600" dirty="0"/>
              <a:t>). Example: 6 cat + 4 num → 4^6 × 16^4 ≈ 2.684×10^8</a:t>
            </a:r>
            <a:r>
              <a:rPr lang="en-US" sz="2600" dirty="0"/>
              <a:t> </a:t>
            </a:r>
          </a:p>
          <a:p>
            <a:r>
              <a:rPr lang="en-US" sz="2600" dirty="0"/>
              <a:t>(&gt;268 million)</a:t>
            </a:r>
            <a:r>
              <a:rPr sz="2600" dirty="0"/>
              <a:t> grids before </a:t>
            </a:r>
            <a:r>
              <a:rPr lang="en-US" sz="2600" dirty="0" err="1"/>
              <a:t>app’n</a:t>
            </a:r>
            <a:r>
              <a:rPr lang="en-US" sz="2600" dirty="0"/>
              <a:t> of any </a:t>
            </a:r>
            <a:r>
              <a:rPr sz="2600" dirty="0"/>
              <a:t>caps</a:t>
            </a:r>
            <a:r>
              <a:rPr lang="en-US" sz="2600" dirty="0"/>
              <a:t> using flags</a:t>
            </a:r>
            <a:r>
              <a:rPr sz="2600" dirty="0"/>
              <a:t>.</a:t>
            </a:r>
          </a:p>
          <a:p>
            <a:r>
              <a:rPr sz="2600" dirty="0"/>
              <a:t>Control growth: use </a:t>
            </a:r>
            <a:r>
              <a:rPr lang="en-US" sz="2600" dirty="0"/>
              <a:t>flag-enforced </a:t>
            </a:r>
            <a:r>
              <a:rPr sz="2600" dirty="0"/>
              <a:t>caps, family-disables, and higher </a:t>
            </a:r>
            <a:r>
              <a:rPr sz="2600" dirty="0" err="1"/>
              <a:t>min_count_threshold</a:t>
            </a:r>
            <a:r>
              <a:rPr sz="2600" dirty="0"/>
              <a:t> (reduces width, not grid count).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Disk-Backed </a:t>
            </a:r>
            <a:r>
              <a:rPr dirty="0" err="1"/>
              <a:t>Assembly</a:t>
            </a:r>
            <a:r>
              <a:rPr lang="en-US" dirty="0" err="1"/>
              <a:t>supported</a:t>
            </a:r>
            <a:r>
              <a:rPr lang="en-US" dirty="0"/>
              <a:t> by </a:t>
            </a:r>
            <a:r>
              <a:rPr dirty="0"/>
              <a:t> </a:t>
            </a:r>
            <a:r>
              <a:rPr i="1" dirty="0" err="1"/>
              <a:t>numpy.memmap</a:t>
            </a:r>
            <a:endParaRPr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Rationale</a:t>
            </a:r>
            <a:r>
              <a:rPr dirty="0"/>
              <a:t>: avoid in-RAM concatenation of very wide matrices</a:t>
            </a:r>
          </a:p>
          <a:p>
            <a:r>
              <a:rPr dirty="0"/>
              <a:t>Process: for each grid, stream transformed blocks → </a:t>
            </a:r>
            <a:r>
              <a:rPr dirty="0" err="1"/>
              <a:t>memmap</a:t>
            </a:r>
            <a:r>
              <a:rPr dirty="0"/>
              <a:t>[:, </a:t>
            </a:r>
            <a:r>
              <a:rPr dirty="0" err="1"/>
              <a:t>col_start:col_end</a:t>
            </a:r>
            <a:r>
              <a:rPr dirty="0"/>
              <a:t>]</a:t>
            </a:r>
          </a:p>
          <a:p>
            <a:r>
              <a:rPr dirty="0" err="1"/>
              <a:t>NaN</a:t>
            </a:r>
            <a:r>
              <a:rPr dirty="0"/>
              <a:t> handling: </a:t>
            </a:r>
            <a:r>
              <a:rPr lang="en-US" dirty="0"/>
              <a:t>replaces with</a:t>
            </a:r>
            <a:r>
              <a:rPr dirty="0"/>
              <a:t> per-column mean</a:t>
            </a:r>
            <a:r>
              <a:rPr lang="en-US" dirty="0"/>
              <a:t> to ensure </a:t>
            </a:r>
            <a:r>
              <a:rPr dirty="0"/>
              <a:t>finite stats</a:t>
            </a:r>
            <a:r>
              <a:rPr lang="en-US" dirty="0"/>
              <a:t> </a:t>
            </a:r>
            <a:r>
              <a:rPr dirty="0"/>
              <a:t>and </a:t>
            </a:r>
            <a:r>
              <a:rPr lang="en-US" dirty="0"/>
              <a:t>code </a:t>
            </a:r>
            <a:r>
              <a:rPr dirty="0"/>
              <a:t>stability</a:t>
            </a:r>
          </a:p>
          <a:p>
            <a:r>
              <a:rPr dirty="0"/>
              <a:t>Optional in-place standardization: 2-pass block algorithm 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dirty="0"/>
              <a:t>ompute μ,</a:t>
            </a:r>
            <a:r>
              <a:rPr lang="en-US" dirty="0"/>
              <a:t> </a:t>
            </a:r>
            <a:r>
              <a:rPr dirty="0"/>
              <a:t>σ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Calculate </a:t>
            </a:r>
            <a:r>
              <a:rPr dirty="0"/>
              <a:t>(X−μ)/σ)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Elastic Net: Objective &amp; Intuition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(1/2n)||y−Xβ||² + α[(1−ρ)/2||β||² + ρ||β||₁]</a:t>
            </a:r>
          </a:p>
          <a:p>
            <a:r>
              <a:t>ρ=l1_ratio∈[0,1] (ridge↔lasso); α&gt;0 controls shrinkage</a:t>
            </a:r>
          </a:p>
          <a:p>
            <a:r>
              <a:t>Benefits: handles multicollinearity, encourages sparsity, stable with wide/collinear features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Nested Cross-Validation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Outer K-fold (</a:t>
            </a:r>
            <a:r>
              <a:rPr dirty="0" err="1"/>
              <a:t>cv_folds</a:t>
            </a:r>
            <a:r>
              <a:rPr dirty="0"/>
              <a:t>): estimates out-of-sample R²</a:t>
            </a:r>
          </a:p>
          <a:p>
            <a:r>
              <a:rPr dirty="0"/>
              <a:t>Inner K-fold (</a:t>
            </a:r>
            <a:r>
              <a:rPr dirty="0" err="1"/>
              <a:t>enet_cv_folds</a:t>
            </a:r>
            <a:r>
              <a:rPr dirty="0"/>
              <a:t>): </a:t>
            </a:r>
            <a:r>
              <a:rPr dirty="0" err="1"/>
              <a:t>ElasticNetCV</a:t>
            </a:r>
            <a:r>
              <a:rPr dirty="0"/>
              <a:t> tunes α and ρ on training fold</a:t>
            </a:r>
          </a:p>
          <a:p>
            <a:r>
              <a:rPr dirty="0"/>
              <a:t>Report: </a:t>
            </a:r>
            <a:r>
              <a:rPr dirty="0" err="1"/>
              <a:t>mean±std</a:t>
            </a:r>
            <a:r>
              <a:rPr dirty="0"/>
              <a:t> of outer-fold R²</a:t>
            </a:r>
            <a:r>
              <a:rPr lang="en-US" dirty="0"/>
              <a:t> and</a:t>
            </a:r>
            <a:r>
              <a:rPr dirty="0"/>
              <a:t> </a:t>
            </a:r>
            <a:r>
              <a:rPr lang="en-US" dirty="0"/>
              <a:t>the </a:t>
            </a:r>
            <a:r>
              <a:rPr dirty="0"/>
              <a:t>average tuned α and ρ as </a:t>
            </a:r>
            <a:r>
              <a:rPr lang="en-US" dirty="0"/>
              <a:t>a </a:t>
            </a:r>
            <a:r>
              <a:rPr dirty="0"/>
              <a:t>reference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Encoding Details (Categorical)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One-hot: expands a column into 0/1 indicators (</a:t>
            </a:r>
            <a:r>
              <a:rPr lang="en-US" dirty="0"/>
              <a:t>most likely </a:t>
            </a:r>
            <a:r>
              <a:rPr dirty="0"/>
              <a:t>wide)</a:t>
            </a:r>
          </a:p>
          <a:p>
            <a:r>
              <a:rPr dirty="0"/>
              <a:t>Rare one-hot: group low-frequency levels into 'Other' using </a:t>
            </a:r>
            <a:r>
              <a:rPr dirty="0" err="1"/>
              <a:t>min_count_threshold</a:t>
            </a:r>
            <a:r>
              <a:rPr lang="en-US" dirty="0"/>
              <a:t> to control predictor explosion</a:t>
            </a:r>
            <a:endParaRPr dirty="0"/>
          </a:p>
          <a:p>
            <a:r>
              <a:rPr dirty="0"/>
              <a:t>OOF target encode: per fold, map</a:t>
            </a:r>
            <a:r>
              <a:rPr lang="en-US" dirty="0"/>
              <a:t>s</a:t>
            </a:r>
            <a:r>
              <a:rPr dirty="0"/>
              <a:t> </a:t>
            </a:r>
            <a:r>
              <a:rPr dirty="0" err="1"/>
              <a:t>category→mean</a:t>
            </a:r>
            <a:r>
              <a:rPr dirty="0"/>
              <a:t>(y) on train</a:t>
            </a:r>
            <a:r>
              <a:rPr lang="en-US" dirty="0"/>
              <a:t> and </a:t>
            </a:r>
            <a:r>
              <a:rPr dirty="0"/>
              <a:t>appl</a:t>
            </a:r>
            <a:r>
              <a:rPr lang="en-US" dirty="0"/>
              <a:t>ies</a:t>
            </a:r>
            <a:r>
              <a:rPr dirty="0"/>
              <a:t> to </a:t>
            </a:r>
            <a:r>
              <a:rPr dirty="0" err="1"/>
              <a:t>val</a:t>
            </a:r>
            <a:r>
              <a:rPr dirty="0"/>
              <a:t> (prevents leakage)</a:t>
            </a:r>
          </a:p>
          <a:p>
            <a:r>
              <a:rPr dirty="0"/>
              <a:t>Smoothed target encode: (</a:t>
            </a:r>
            <a:r>
              <a:rPr dirty="0" err="1"/>
              <a:t>n_c·ȳ_c</a:t>
            </a:r>
            <a:r>
              <a:rPr dirty="0"/>
              <a:t> + </a:t>
            </a:r>
            <a:r>
              <a:rPr dirty="0" err="1"/>
              <a:t>m·ȳ</a:t>
            </a:r>
            <a:r>
              <a:rPr dirty="0"/>
              <a:t>)/(</a:t>
            </a:r>
            <a:r>
              <a:rPr dirty="0" err="1"/>
              <a:t>n_c</a:t>
            </a:r>
            <a:r>
              <a:rPr dirty="0"/>
              <a:t> + m) with m≈10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3050</TotalTime>
  <Words>1146</Words>
  <Application>Microsoft Office PowerPoint</Application>
  <PresentationFormat>On-screen Show (4:3)</PresentationFormat>
  <Paragraphs>92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CV Elastic Net (Perf Metric: Overall R²)  on Wide Grids of  transformed Feature-Target Cartesian Combinations using Memmap Grid </vt:lpstr>
      <vt:lpstr>Agenda</vt:lpstr>
      <vt:lpstr>Code Walkthrough: Modules &amp; Flow</vt:lpstr>
      <vt:lpstr>Transformations Supported</vt:lpstr>
      <vt:lpstr>How many combinations are evaluated?</vt:lpstr>
      <vt:lpstr>Disk-Backed Assemblysupported by  numpy.memmap</vt:lpstr>
      <vt:lpstr>Elastic Net: Objective &amp; Intuition</vt:lpstr>
      <vt:lpstr>Nested Cross-Validation</vt:lpstr>
      <vt:lpstr>Encoding Details (Categorical)</vt:lpstr>
      <vt:lpstr>Algorithm: Step-by-Step</vt:lpstr>
      <vt:lpstr>CSV Metrics Output &amp; Interpretation</vt:lpstr>
      <vt:lpstr>Efficiency Tips &amp; Tricks</vt:lpstr>
      <vt:lpstr>Troubleshooting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23</cp:revision>
  <dcterms:created xsi:type="dcterms:W3CDTF">2013-01-27T09:14:16Z</dcterms:created>
  <dcterms:modified xsi:type="dcterms:W3CDTF">2025-08-20T21:12:42Z</dcterms:modified>
  <cp:category/>
</cp:coreProperties>
</file>