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14"/>
  </p:notesMasterIdLst>
  <p:sldIdLst>
    <p:sldId id="313" r:id="rId2"/>
    <p:sldId id="341" r:id="rId3"/>
    <p:sldId id="321" r:id="rId4"/>
    <p:sldId id="326" r:id="rId5"/>
    <p:sldId id="333" r:id="rId6"/>
    <p:sldId id="322" r:id="rId7"/>
    <p:sldId id="328" r:id="rId8"/>
    <p:sldId id="337" r:id="rId9"/>
    <p:sldId id="317" r:id="rId10"/>
    <p:sldId id="338" r:id="rId11"/>
    <p:sldId id="339" r:id="rId12"/>
    <p:sldId id="29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e" initials="M" lastIdx="1" clrIdx="0">
    <p:extLst>
      <p:ext uri="{19B8F6BF-5375-455C-9EA6-DF929625EA0E}">
        <p15:presenceInfo xmlns:p15="http://schemas.microsoft.com/office/powerpoint/2012/main" userId="Marie" providerId="None"/>
      </p:ext>
    </p:extLst>
  </p:cmAuthor>
  <p:cmAuthor id="2" name="Eddwi Hesky HASDEO" initials="EHH" lastIdx="2" clrIdx="1">
    <p:extLst>
      <p:ext uri="{19B8F6BF-5375-455C-9EA6-DF929625EA0E}">
        <p15:presenceInfo xmlns:p15="http://schemas.microsoft.com/office/powerpoint/2012/main" userId="S::hesky.hasdeo@uni.lu::23b7df1f-e626-4122-850b-e8ebb8fdd1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3792" autoAdjust="0"/>
  </p:normalViewPr>
  <p:slideViewPr>
    <p:cSldViewPr snapToGrid="0">
      <p:cViewPr>
        <p:scale>
          <a:sx n="75" d="100"/>
          <a:sy n="75" d="100"/>
        </p:scale>
        <p:origin x="132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83290-ED2A-4028-A104-4799A4C4B3AC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A2996-2F3B-42E4-B8C2-A1AFF2D1F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74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3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4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0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2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7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7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1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2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0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8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1/23/2024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8640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1461F1-7693-44DE-A7D8-B200A4535B79}"/>
              </a:ext>
            </a:extLst>
          </p:cNvPr>
          <p:cNvSpPr txBox="1"/>
          <p:nvPr/>
        </p:nvSpPr>
        <p:spPr>
          <a:xfrm>
            <a:off x="0" y="6493933"/>
            <a:ext cx="1219199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Data Visualization: January 24</a:t>
            </a:r>
            <a:r>
              <a:rPr lang="en-GB" baseline="30000" dirty="0">
                <a:solidFill>
                  <a:schemeClr val="bg1"/>
                </a:solidFill>
              </a:rPr>
              <a:t>th</a:t>
            </a:r>
            <a:r>
              <a:rPr lang="en-GB" dirty="0">
                <a:solidFill>
                  <a:schemeClr val="bg1"/>
                </a:solidFill>
              </a:rPr>
              <a:t>,  2024                                                                                                                                                         </a:t>
            </a:r>
            <a:r>
              <a:rPr lang="en-GB" dirty="0"/>
              <a:t>1/10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72FE6C-45D0-499F-9A65-06BC69B6FA26}"/>
              </a:ext>
            </a:extLst>
          </p:cNvPr>
          <p:cNvSpPr txBox="1"/>
          <p:nvPr/>
        </p:nvSpPr>
        <p:spPr>
          <a:xfrm>
            <a:off x="3883441" y="4527918"/>
            <a:ext cx="4148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Speaker:  Marie LONTSIE </a:t>
            </a:r>
          </a:p>
          <a:p>
            <a:endParaRPr lang="en-GB" dirty="0"/>
          </a:p>
          <a:p>
            <a:r>
              <a:rPr lang="en-GB" b="1" dirty="0"/>
              <a:t>Course’s Instructor: </a:t>
            </a:r>
            <a:r>
              <a:rPr lang="en-GB" b="1" dirty="0" err="1"/>
              <a:t>Dr.</a:t>
            </a:r>
            <a:r>
              <a:rPr lang="en-GB" b="1" dirty="0"/>
              <a:t> Roland Krause</a:t>
            </a:r>
          </a:p>
          <a:p>
            <a:endParaRPr lang="en-GB" b="1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1B6219C9-B1C9-40FD-9519-E34D3A52F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1516"/>
            <a:ext cx="528053" cy="442418"/>
          </a:xfrm>
          <a:prstGeom prst="rect">
            <a:avLst/>
          </a:prstGeom>
        </p:spPr>
      </p:pic>
      <p:pic>
        <p:nvPicPr>
          <p:cNvPr id="3" name="Picture 2" descr="A white background with green text&#10;&#10;Description automatically generated">
            <a:extLst>
              <a:ext uri="{FF2B5EF4-FFF2-40B4-BE49-F238E27FC236}">
                <a16:creationId xmlns:a16="http://schemas.microsoft.com/office/drawing/2014/main" id="{6B1EC40A-5BF9-05FD-F9FA-214BD6295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2" y="171450"/>
            <a:ext cx="11401426" cy="40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6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E75764-5507-4955-AB96-B8B5A7B1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10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3600" b="1" dirty="0"/>
              <a:t>Conclusion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E2866B0-F5FF-486F-B43D-4C98BB421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1516"/>
            <a:ext cx="528053" cy="442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A1E824-8D19-47FA-AFE2-DA129275D7A9}"/>
              </a:ext>
            </a:extLst>
          </p:cNvPr>
          <p:cNvSpPr txBox="1"/>
          <p:nvPr/>
        </p:nvSpPr>
        <p:spPr>
          <a:xfrm>
            <a:off x="0" y="6517176"/>
            <a:ext cx="12192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Data Visualization: January 24</a:t>
            </a:r>
            <a:r>
              <a:rPr lang="en-GB" baseline="30000" dirty="0"/>
              <a:t>th</a:t>
            </a:r>
            <a:r>
              <a:rPr lang="en-GB" dirty="0"/>
              <a:t>, 2024                                                                                                                                                        10/10</a:t>
            </a:r>
          </a:p>
        </p:txBody>
      </p:sp>
    </p:spTree>
    <p:extLst>
      <p:ext uri="{BB962C8B-B14F-4D97-AF65-F5344CB8AC3E}">
        <p14:creationId xmlns:p14="http://schemas.microsoft.com/office/powerpoint/2010/main" val="93405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CF7A13F-605A-459F-AB2A-82D554C0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10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5400" b="1" dirty="0" err="1"/>
              <a:t>Aknowledgment</a:t>
            </a:r>
            <a:endParaRPr lang="en-GB" sz="5400" b="1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B807C1A-CEE6-4B23-A7C2-1FA3C41D5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1516"/>
            <a:ext cx="528053" cy="442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C03FD5-20D1-4854-AE90-AC1F8A609A0B}"/>
              </a:ext>
            </a:extLst>
          </p:cNvPr>
          <p:cNvSpPr txBox="1"/>
          <p:nvPr/>
        </p:nvSpPr>
        <p:spPr>
          <a:xfrm>
            <a:off x="0" y="6517176"/>
            <a:ext cx="12192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Data Visualization: January 24</a:t>
            </a:r>
            <a:r>
              <a:rPr lang="en-GB" baseline="30000" dirty="0"/>
              <a:t>th</a:t>
            </a:r>
            <a:r>
              <a:rPr lang="en-GB" dirty="0"/>
              <a:t>, 2024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C4372-3720-CAA5-0EAE-70C0CD1F003F}"/>
              </a:ext>
            </a:extLst>
          </p:cNvPr>
          <p:cNvSpPr txBox="1"/>
          <p:nvPr/>
        </p:nvSpPr>
        <p:spPr>
          <a:xfrm flipH="1">
            <a:off x="1439332" y="1752600"/>
            <a:ext cx="96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4000" b="1" dirty="0">
                <a:solidFill>
                  <a:schemeClr val="accent1"/>
                </a:solidFill>
              </a:rPr>
              <a:t>I </a:t>
            </a:r>
            <a:r>
              <a:rPr lang="fr-LU" sz="4000" b="1" dirty="0" err="1">
                <a:solidFill>
                  <a:schemeClr val="accent1"/>
                </a:solidFill>
              </a:rPr>
              <a:t>will</a:t>
            </a:r>
            <a:r>
              <a:rPr lang="fr-LU" sz="4000" b="1" dirty="0">
                <a:solidFill>
                  <a:schemeClr val="accent1"/>
                </a:solidFill>
              </a:rPr>
              <a:t> like to </a:t>
            </a:r>
            <a:r>
              <a:rPr lang="fr-LU" sz="4000" b="1" dirty="0" err="1">
                <a:solidFill>
                  <a:schemeClr val="accent1"/>
                </a:solidFill>
              </a:rPr>
              <a:t>Thank</a:t>
            </a:r>
            <a:r>
              <a:rPr lang="fr-LU" sz="4000" b="1" dirty="0">
                <a:solidFill>
                  <a:schemeClr val="accent1"/>
                </a:solidFill>
              </a:rPr>
              <a:t> Dr. Roland for </a:t>
            </a:r>
            <a:r>
              <a:rPr lang="fr-LU" sz="4000" b="1" dirty="0" err="1">
                <a:solidFill>
                  <a:schemeClr val="accent1"/>
                </a:solidFill>
              </a:rPr>
              <a:t>his</a:t>
            </a:r>
            <a:r>
              <a:rPr lang="fr-LU" sz="4000" b="1" dirty="0">
                <a:solidFill>
                  <a:schemeClr val="accent1"/>
                </a:solidFill>
              </a:rPr>
              <a:t> </a:t>
            </a:r>
            <a:r>
              <a:rPr lang="fr-LU" sz="4000" b="1" dirty="0" err="1">
                <a:solidFill>
                  <a:schemeClr val="accent1"/>
                </a:solidFill>
              </a:rPr>
              <a:t>valuable</a:t>
            </a:r>
            <a:r>
              <a:rPr lang="fr-LU" sz="4000" b="1" dirty="0">
                <a:solidFill>
                  <a:schemeClr val="accent1"/>
                </a:solidFill>
              </a:rPr>
              <a:t> guidelines </a:t>
            </a:r>
            <a:r>
              <a:rPr lang="fr-LU" sz="4000" b="1" dirty="0" err="1">
                <a:solidFill>
                  <a:schemeClr val="accent1"/>
                </a:solidFill>
              </a:rPr>
              <a:t>throughout</a:t>
            </a:r>
            <a:r>
              <a:rPr lang="fr-LU" sz="4000" b="1" dirty="0">
                <a:solidFill>
                  <a:schemeClr val="accent1"/>
                </a:solidFill>
              </a:rPr>
              <a:t> </a:t>
            </a:r>
            <a:r>
              <a:rPr lang="fr-LU" sz="4000" b="1" dirty="0" err="1">
                <a:solidFill>
                  <a:schemeClr val="accent1"/>
                </a:solidFill>
              </a:rPr>
              <a:t>this</a:t>
            </a:r>
            <a:r>
              <a:rPr lang="fr-LU" sz="4000" b="1" dirty="0">
                <a:solidFill>
                  <a:schemeClr val="accent1"/>
                </a:solidFill>
              </a:rPr>
              <a:t> course</a:t>
            </a:r>
            <a:endParaRPr lang="en-US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3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71429-FB55-4B3D-BC98-51AFFC017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2854960"/>
            <a:ext cx="11531600" cy="114808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                 </a:t>
            </a:r>
            <a:r>
              <a:rPr lang="en-GB" sz="5400" b="1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31384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5A0A44-773D-4E3D-9B45-D6921B5D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048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3600" b="1" dirty="0"/>
              <a:t>Outline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5B5BB27-2CD5-4B64-A4F4-21FF9BDC1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1516"/>
            <a:ext cx="528053" cy="442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2188D1-76D3-4A04-B7C6-7A9AA0F3EBE6}"/>
              </a:ext>
            </a:extLst>
          </p:cNvPr>
          <p:cNvSpPr txBox="1"/>
          <p:nvPr/>
        </p:nvSpPr>
        <p:spPr>
          <a:xfrm>
            <a:off x="1" y="6485466"/>
            <a:ext cx="1219199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Data Visualization: January 24</a:t>
            </a:r>
            <a:r>
              <a:rPr lang="en-GB" baseline="30000" dirty="0"/>
              <a:t>th</a:t>
            </a:r>
            <a:r>
              <a:rPr lang="en-GB" dirty="0"/>
              <a:t> , 2024                                                                                                                                                         2/10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30EA5-3DDF-4523-9F0D-DAD5B14B4A2E}"/>
              </a:ext>
            </a:extLst>
          </p:cNvPr>
          <p:cNvSpPr txBox="1"/>
          <p:nvPr/>
        </p:nvSpPr>
        <p:spPr>
          <a:xfrm>
            <a:off x="264027" y="1002219"/>
            <a:ext cx="115363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000" dirty="0" err="1"/>
              <a:t>Childcategories</a:t>
            </a:r>
            <a:endParaRPr kumimoji="1"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Care Setting</a:t>
            </a:r>
          </a:p>
          <a:p>
            <a:r>
              <a:rPr kumimoji="1" lang="en-US" altLang="ja-JP" sz="2000" dirty="0"/>
              <a:t>       Center-based care and home-based or family-based care</a:t>
            </a:r>
          </a:p>
          <a:p>
            <a:endParaRPr kumimoji="1"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Childcare Costs over time in USA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comparison between </a:t>
            </a:r>
            <a:r>
              <a:rPr kumimoji="1" lang="en-US" altLang="ja-JP" sz="2000" dirty="0" err="1"/>
              <a:t>center_based</a:t>
            </a:r>
            <a:r>
              <a:rPr kumimoji="1" lang="en-US" altLang="ja-JP" sz="2000" dirty="0"/>
              <a:t> care and home-based care for different child category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Unemployment Rate over time</a:t>
            </a:r>
          </a:p>
          <a:p>
            <a:r>
              <a:rPr kumimoji="1" lang="en-US" altLang="ja-JP" sz="2000" dirty="0"/>
              <a:t>        Unemployment rate by gender and age group</a:t>
            </a:r>
          </a:p>
          <a:p>
            <a:r>
              <a:rPr kumimoji="1" lang="en-US" altLang="ja-JP" sz="2000" dirty="0"/>
              <a:t>        Unemployment rate correlation and childcare costs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Correlation between childcare costs, population size, and household income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Median County Childcare Price by age of children, care setting, and county population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Infant center-based care by county size</a:t>
            </a:r>
          </a:p>
        </p:txBody>
      </p:sp>
    </p:spTree>
    <p:extLst>
      <p:ext uri="{BB962C8B-B14F-4D97-AF65-F5344CB8AC3E}">
        <p14:creationId xmlns:p14="http://schemas.microsoft.com/office/powerpoint/2010/main" val="166813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5212-4A7E-4CA4-8EC4-5B16B671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3600" b="1" dirty="0"/>
              <a:t>Child Categories and care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4C24F-0DC2-4F20-A5F8-1FEC51F4DA3D}"/>
              </a:ext>
            </a:extLst>
          </p:cNvPr>
          <p:cNvSpPr txBox="1"/>
          <p:nvPr/>
        </p:nvSpPr>
        <p:spPr>
          <a:xfrm>
            <a:off x="0" y="6493934"/>
            <a:ext cx="12192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Data Visualization: January 24</a:t>
            </a:r>
            <a:r>
              <a:rPr lang="en-GB" baseline="30000" dirty="0"/>
              <a:t>th</a:t>
            </a:r>
            <a:r>
              <a:rPr lang="en-GB" dirty="0"/>
              <a:t>,   2021                                                                                                                                                        3/10</a:t>
            </a:r>
            <a:endParaRPr lang="en-GB" baseline="30000" dirty="0"/>
          </a:p>
        </p:txBody>
      </p:sp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18EB1241-B869-4A5B-9511-1A975AA34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1516"/>
            <a:ext cx="528053" cy="442418"/>
          </a:xfrm>
          <a:prstGeom prst="rect">
            <a:avLst/>
          </a:prstGeom>
        </p:spPr>
      </p:pic>
      <p:pic>
        <p:nvPicPr>
          <p:cNvPr id="10" name="Picture 9" descr="A baby lying on a bed&#10;&#10;Description automatically generated">
            <a:extLst>
              <a:ext uri="{FF2B5EF4-FFF2-40B4-BE49-F238E27FC236}">
                <a16:creationId xmlns:a16="http://schemas.microsoft.com/office/drawing/2014/main" id="{8701CA9D-87FB-BE14-4DF6-67349C97B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881062"/>
            <a:ext cx="2487639" cy="2133072"/>
          </a:xfrm>
          <a:prstGeom prst="rect">
            <a:avLst/>
          </a:prstGeom>
        </p:spPr>
      </p:pic>
      <p:pic>
        <p:nvPicPr>
          <p:cNvPr id="12" name="Picture 11" descr="A baby in a yellow shirt and khaki shorts&#10;&#10;Description automatically generated">
            <a:extLst>
              <a:ext uri="{FF2B5EF4-FFF2-40B4-BE49-F238E27FC236}">
                <a16:creationId xmlns:a16="http://schemas.microsoft.com/office/drawing/2014/main" id="{885A3346-1AD3-602A-D89F-AA31B5BC8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914" y="841322"/>
            <a:ext cx="1809751" cy="2235201"/>
          </a:xfrm>
          <a:prstGeom prst="rect">
            <a:avLst/>
          </a:prstGeom>
        </p:spPr>
      </p:pic>
      <p:pic>
        <p:nvPicPr>
          <p:cNvPr id="17" name="Picture 16" descr="A group of kids holding colored sticks&#10;&#10;Description automatically generated">
            <a:extLst>
              <a:ext uri="{FF2B5EF4-FFF2-40B4-BE49-F238E27FC236}">
                <a16:creationId xmlns:a16="http://schemas.microsoft.com/office/drawing/2014/main" id="{43BD0BA5-50AB-B0EB-C037-15B1366D97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606" y="736846"/>
            <a:ext cx="4159527" cy="2277288"/>
          </a:xfrm>
          <a:prstGeom prst="rect">
            <a:avLst/>
          </a:prstGeom>
        </p:spPr>
      </p:pic>
      <p:pic>
        <p:nvPicPr>
          <p:cNvPr id="23" name="Picture 22" descr="A group of children playing with toys&#10;&#10;Description automatically generated">
            <a:extLst>
              <a:ext uri="{FF2B5EF4-FFF2-40B4-BE49-F238E27FC236}">
                <a16:creationId xmlns:a16="http://schemas.microsoft.com/office/drawing/2014/main" id="{4AC0A7AD-69CE-3942-D660-8931AAF1C4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4" y="3843867"/>
            <a:ext cx="3072015" cy="2234302"/>
          </a:xfrm>
          <a:prstGeom prst="rect">
            <a:avLst/>
          </a:prstGeom>
        </p:spPr>
      </p:pic>
      <p:pic>
        <p:nvPicPr>
          <p:cNvPr id="25" name="Picture 24" descr="A group of children playing in a room&#10;&#10;Description automatically generated">
            <a:extLst>
              <a:ext uri="{FF2B5EF4-FFF2-40B4-BE49-F238E27FC236}">
                <a16:creationId xmlns:a16="http://schemas.microsoft.com/office/drawing/2014/main" id="{30CC0591-EFC5-81F3-5633-591EDEEF2D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65" y="3656084"/>
            <a:ext cx="3230590" cy="26487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9E15A46-B97A-88FB-6A44-EA46386E5311}"/>
              </a:ext>
            </a:extLst>
          </p:cNvPr>
          <p:cNvSpPr txBox="1"/>
          <p:nvPr/>
        </p:nvSpPr>
        <p:spPr>
          <a:xfrm>
            <a:off x="0" y="3058770"/>
            <a:ext cx="251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b="1" dirty="0"/>
              <a:t>Infant (0-23months)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65A4F5-535C-F7A9-9879-F3ED6701BE9F}"/>
              </a:ext>
            </a:extLst>
          </p:cNvPr>
          <p:cNvSpPr txBox="1"/>
          <p:nvPr/>
        </p:nvSpPr>
        <p:spPr>
          <a:xfrm>
            <a:off x="3799135" y="3069579"/>
            <a:ext cx="244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b="1" dirty="0" err="1"/>
              <a:t>Toddler</a:t>
            </a:r>
            <a:r>
              <a:rPr lang="fr-LU" b="1" dirty="0"/>
              <a:t> (24-35months)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B1F2D3-70CF-DAB9-6753-FC5D17892543}"/>
              </a:ext>
            </a:extLst>
          </p:cNvPr>
          <p:cNvSpPr txBox="1"/>
          <p:nvPr/>
        </p:nvSpPr>
        <p:spPr>
          <a:xfrm>
            <a:off x="8288867" y="3076523"/>
            <a:ext cx="287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b="1" dirty="0" err="1"/>
              <a:t>Preschool</a:t>
            </a:r>
            <a:r>
              <a:rPr lang="fr-LU" b="1" dirty="0"/>
              <a:t> (36-54months)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98A884-7079-2851-56FC-AF04CAB8A578}"/>
              </a:ext>
            </a:extLst>
          </p:cNvPr>
          <p:cNvSpPr txBox="1"/>
          <p:nvPr/>
        </p:nvSpPr>
        <p:spPr>
          <a:xfrm>
            <a:off x="3600069" y="4160837"/>
            <a:ext cx="244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b="1" dirty="0"/>
              <a:t>Center-</a:t>
            </a:r>
            <a:r>
              <a:rPr lang="fr-LU" b="1" dirty="0" err="1"/>
              <a:t>based</a:t>
            </a:r>
            <a:r>
              <a:rPr lang="fr-LU" b="1" dirty="0"/>
              <a:t> care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C24AF9-7907-012A-B0D0-525507E47B74}"/>
              </a:ext>
            </a:extLst>
          </p:cNvPr>
          <p:cNvSpPr txBox="1"/>
          <p:nvPr/>
        </p:nvSpPr>
        <p:spPr>
          <a:xfrm>
            <a:off x="9615774" y="4160837"/>
            <a:ext cx="234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b="1" dirty="0"/>
              <a:t>Home-</a:t>
            </a:r>
            <a:r>
              <a:rPr lang="fr-LU" b="1" dirty="0" err="1"/>
              <a:t>based</a:t>
            </a:r>
            <a:r>
              <a:rPr lang="fr-LU" b="1" dirty="0"/>
              <a:t> care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193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A0A8B-6F9A-42DE-8920-89917380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494"/>
            <a:ext cx="12192000" cy="58961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kumimoji="1" lang="fr-LU" altLang="ja-JP" sz="3600" b="1" dirty="0"/>
              <a:t>C</a:t>
            </a:r>
            <a:r>
              <a:rPr kumimoji="1" lang="en-US" altLang="ja-JP" sz="3600" b="1" dirty="0" err="1"/>
              <a:t>hildcare</a:t>
            </a:r>
            <a:r>
              <a:rPr kumimoji="1" lang="en-US" altLang="ja-JP" sz="3600" b="1" dirty="0"/>
              <a:t> Costs Over Time in USA(2008-2018)</a:t>
            </a:r>
            <a:endParaRPr kumimoji="1" lang="ja-JP" altLang="en-US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8440F8-1EB4-45A8-B938-2AA3C54549BB}"/>
              </a:ext>
            </a:extLst>
          </p:cNvPr>
          <p:cNvSpPr txBox="1"/>
          <p:nvPr/>
        </p:nvSpPr>
        <p:spPr>
          <a:xfrm>
            <a:off x="1" y="6493934"/>
            <a:ext cx="1219199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Data Visualization: January 24</a:t>
            </a:r>
            <a:r>
              <a:rPr lang="en-GB" baseline="30000" dirty="0"/>
              <a:t>th</a:t>
            </a:r>
            <a:r>
              <a:rPr lang="en-GB" dirty="0"/>
              <a:t>, 2024                                                                                                                                                          4/10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E67889-6BA7-4A19-8E54-88D01A9E7B03}"/>
              </a:ext>
            </a:extLst>
          </p:cNvPr>
          <p:cNvSpPr txBox="1"/>
          <p:nvPr/>
        </p:nvSpPr>
        <p:spPr>
          <a:xfrm>
            <a:off x="7035799" y="1612915"/>
            <a:ext cx="51561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fr-LU" altLang="ja-JP" sz="2400" dirty="0" err="1"/>
              <a:t>Both</a:t>
            </a:r>
            <a:r>
              <a:rPr kumimoji="1" lang="fr-LU" altLang="ja-JP" sz="2400" dirty="0"/>
              <a:t> care settings </a:t>
            </a:r>
            <a:r>
              <a:rPr kumimoji="1" lang="fr-LU" altLang="ja-JP" sz="2400" dirty="0" err="1"/>
              <a:t>increases</a:t>
            </a:r>
            <a:r>
              <a:rPr kumimoji="1" lang="fr-LU" altLang="ja-JP" sz="2400" dirty="0"/>
              <a:t> as time </a:t>
            </a:r>
            <a:r>
              <a:rPr kumimoji="1" lang="fr-LU" altLang="ja-JP" sz="2400" dirty="0" err="1"/>
              <a:t>goes</a:t>
            </a:r>
            <a:r>
              <a:rPr kumimoji="1" lang="fr-LU" altLang="ja-JP" sz="2400" dirty="0"/>
              <a:t>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fr-LU" altLang="ja-JP" sz="2400" b="0" dirty="0"/>
              <a:t>In </a:t>
            </a:r>
            <a:r>
              <a:rPr kumimoji="1" lang="fr-LU" altLang="ja-JP" sz="2400" b="0" dirty="0" err="1"/>
              <a:t>both</a:t>
            </a:r>
            <a:r>
              <a:rPr kumimoji="1" lang="fr-LU" altLang="ja-JP" sz="2400" b="0" dirty="0"/>
              <a:t> setting and </a:t>
            </a:r>
            <a:r>
              <a:rPr kumimoji="1" lang="fr-LU" altLang="ja-JP" sz="2400" b="0" dirty="0" err="1"/>
              <a:t>different</a:t>
            </a:r>
            <a:r>
              <a:rPr kumimoji="1" lang="fr-LU" altLang="ja-JP" sz="2400" b="0" dirty="0"/>
              <a:t> </a:t>
            </a:r>
            <a:r>
              <a:rPr kumimoji="1" lang="fr-LU" altLang="ja-JP" sz="2400" b="0" dirty="0" err="1"/>
              <a:t>age</a:t>
            </a:r>
            <a:r>
              <a:rPr kumimoji="1" lang="fr-LU" altLang="ja-JP" sz="2400" b="0" dirty="0"/>
              <a:t> groups, the </a:t>
            </a:r>
            <a:r>
              <a:rPr kumimoji="1" lang="fr-LU" altLang="ja-JP" sz="2400" b="0" dirty="0" err="1"/>
              <a:t>family-based</a:t>
            </a:r>
            <a:r>
              <a:rPr kumimoji="1" lang="fr-LU" altLang="ja-JP" sz="2400" b="0" dirty="0"/>
              <a:t> </a:t>
            </a:r>
            <a:r>
              <a:rPr kumimoji="1" lang="fr-LU" altLang="ja-JP" sz="2400" b="0" dirty="0" err="1"/>
              <a:t>appears</a:t>
            </a:r>
            <a:r>
              <a:rPr kumimoji="1" lang="fr-LU" altLang="ja-JP" sz="2400" b="0" dirty="0"/>
              <a:t> to </a:t>
            </a:r>
            <a:r>
              <a:rPr kumimoji="1" lang="fr-LU" altLang="ja-JP" sz="2400" b="0" dirty="0" err="1"/>
              <a:t>be</a:t>
            </a:r>
            <a:r>
              <a:rPr kumimoji="1" lang="fr-LU" altLang="ja-JP" sz="2400" b="0" dirty="0"/>
              <a:t> </a:t>
            </a:r>
            <a:r>
              <a:rPr kumimoji="1" lang="fr-LU" altLang="ja-JP" sz="2400" b="0" dirty="0" err="1"/>
              <a:t>lower</a:t>
            </a:r>
            <a:r>
              <a:rPr kumimoji="1" lang="fr-LU" altLang="ja-JP" sz="2400" b="0" dirty="0"/>
              <a:t> </a:t>
            </a:r>
            <a:r>
              <a:rPr kumimoji="1" lang="fr-LU" altLang="ja-JP" sz="2400" b="0" dirty="0" err="1"/>
              <a:t>than</a:t>
            </a:r>
            <a:r>
              <a:rPr kumimoji="1" lang="fr-LU" altLang="ja-JP" sz="2400" b="0" dirty="0"/>
              <a:t> the center-</a:t>
            </a:r>
            <a:r>
              <a:rPr kumimoji="1" lang="fr-LU" altLang="ja-JP" sz="2400" b="0" dirty="0" err="1"/>
              <a:t>based</a:t>
            </a:r>
            <a:endParaRPr kumimoji="1" lang="fr-LU" altLang="ja-JP" sz="2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fr-LU" altLang="ja-JP" sz="2400" dirty="0"/>
              <a:t>Infant center&gt;</a:t>
            </a:r>
            <a:r>
              <a:rPr kumimoji="1" lang="fr-LU" altLang="ja-JP" sz="2400" dirty="0" err="1"/>
              <a:t>Toddler</a:t>
            </a:r>
            <a:r>
              <a:rPr kumimoji="1" lang="fr-LU" altLang="ja-JP" sz="2400" dirty="0"/>
              <a:t> center&gt;</a:t>
            </a:r>
            <a:r>
              <a:rPr kumimoji="1" lang="fr-LU" altLang="ja-JP" sz="2400" dirty="0" err="1"/>
              <a:t>Preschool</a:t>
            </a:r>
            <a:r>
              <a:rPr kumimoji="1" lang="fr-LU" altLang="ja-JP" sz="2400" dirty="0"/>
              <a:t>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fr-LU" altLang="ja-JP" sz="2400" b="0" dirty="0"/>
              <a:t>Infant </a:t>
            </a:r>
            <a:r>
              <a:rPr kumimoji="1" lang="fr-LU" altLang="ja-JP" sz="2400" b="0" dirty="0" err="1"/>
              <a:t>family</a:t>
            </a:r>
            <a:r>
              <a:rPr kumimoji="1" lang="fr-LU" altLang="ja-JP" sz="2400" b="0" dirty="0"/>
              <a:t>&gt;</a:t>
            </a:r>
            <a:r>
              <a:rPr kumimoji="1" lang="fr-LU" altLang="ja-JP" sz="2400" b="0" dirty="0" err="1"/>
              <a:t>Toddler</a:t>
            </a:r>
            <a:r>
              <a:rPr kumimoji="1" lang="fr-LU" altLang="ja-JP" sz="2400" b="0" dirty="0"/>
              <a:t>&gt;</a:t>
            </a:r>
            <a:r>
              <a:rPr kumimoji="1" lang="fr-LU" altLang="ja-JP" sz="2400" b="0" dirty="0" err="1"/>
              <a:t>Preschool</a:t>
            </a:r>
            <a:endParaRPr kumimoji="1" lang="en-US" altLang="ja-JP" sz="2400" b="0" dirty="0"/>
          </a:p>
        </p:txBody>
      </p:sp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E3543049-6396-4181-A0FA-62F109965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1516"/>
            <a:ext cx="528053" cy="442418"/>
          </a:xfrm>
          <a:prstGeom prst="rect">
            <a:avLst/>
          </a:prstGeom>
        </p:spPr>
      </p:pic>
      <p:pic>
        <p:nvPicPr>
          <p:cNvPr id="21" name="Picture 20" descr="A graph of growth of infant and toddler&#10;&#10;Description automatically generated with medium confidence">
            <a:extLst>
              <a:ext uri="{FF2B5EF4-FFF2-40B4-BE49-F238E27FC236}">
                <a16:creationId xmlns:a16="http://schemas.microsoft.com/office/drawing/2014/main" id="{5AE40474-9162-B4B3-4FF4-49F0BE2FB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7" y="702734"/>
            <a:ext cx="6858000" cy="534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8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C3F95D-2941-459B-BAE3-198CB7F2853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10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fr-LU" altLang="ja-JP" sz="3600" b="1" dirty="0" err="1"/>
              <a:t>Unemployment</a:t>
            </a:r>
            <a:r>
              <a:rPr kumimoji="1" lang="fr-LU" altLang="ja-JP" sz="3600" b="1" dirty="0"/>
              <a:t> Rates Over Time in USA (2008-2018)</a:t>
            </a:r>
            <a:endParaRPr kumimoji="1" lang="ja-JP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2427A-A5A7-4187-95B7-3317EF0E03B0}"/>
              </a:ext>
            </a:extLst>
          </p:cNvPr>
          <p:cNvSpPr txBox="1"/>
          <p:nvPr/>
        </p:nvSpPr>
        <p:spPr>
          <a:xfrm>
            <a:off x="1" y="6493934"/>
            <a:ext cx="1219199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Data Visualization: January 24</a:t>
            </a:r>
            <a:r>
              <a:rPr lang="en-GB" baseline="30000" dirty="0"/>
              <a:t>th</a:t>
            </a:r>
            <a:r>
              <a:rPr lang="en-GB" dirty="0"/>
              <a:t>, 2024                                                                                                                                                     5/10              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9937A546-E122-4A10-8280-85E678B20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1516"/>
            <a:ext cx="528053" cy="442418"/>
          </a:xfrm>
          <a:prstGeom prst="rect">
            <a:avLst/>
          </a:prstGeom>
        </p:spPr>
      </p:pic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1E05663-1BC6-818D-0596-565E0CF8E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573"/>
            <a:ext cx="7795910" cy="44647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C126FE-E7FD-0D2B-4E52-9A5BD037FD3A}"/>
              </a:ext>
            </a:extLst>
          </p:cNvPr>
          <p:cNvSpPr txBox="1"/>
          <p:nvPr/>
        </p:nvSpPr>
        <p:spPr>
          <a:xfrm>
            <a:off x="7637700" y="736600"/>
            <a:ext cx="377536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LU" sz="2000" dirty="0" err="1"/>
              <a:t>Gender</a:t>
            </a:r>
            <a:r>
              <a:rPr lang="fr-LU" sz="2000" dirty="0"/>
              <a:t> and </a:t>
            </a:r>
            <a:r>
              <a:rPr lang="fr-LU" sz="2000" dirty="0" err="1"/>
              <a:t>age</a:t>
            </a:r>
            <a:r>
              <a:rPr lang="fr-LU" sz="2000" dirty="0"/>
              <a:t> groups follow the </a:t>
            </a:r>
            <a:r>
              <a:rPr lang="fr-LU" sz="2000" dirty="0" err="1"/>
              <a:t>same</a:t>
            </a:r>
            <a:r>
              <a:rPr lang="fr-LU" sz="2000" dirty="0"/>
              <a:t> trend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LU" sz="2000" dirty="0" err="1"/>
              <a:t>Unemployment</a:t>
            </a:r>
            <a:r>
              <a:rPr lang="fr-LU" sz="2000" dirty="0"/>
              <a:t> rates      </a:t>
            </a:r>
            <a:r>
              <a:rPr lang="fr-LU" sz="2000" dirty="0" err="1"/>
              <a:t>increases</a:t>
            </a:r>
            <a:r>
              <a:rPr lang="fr-LU" sz="2000" dirty="0"/>
              <a:t> </a:t>
            </a:r>
            <a:r>
              <a:rPr lang="fr-LU" sz="2000" dirty="0" err="1"/>
              <a:t>around</a:t>
            </a:r>
            <a:r>
              <a:rPr lang="fr-LU" sz="2000" dirty="0"/>
              <a:t> 2009-2013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LU" sz="2000" dirty="0" err="1"/>
              <a:t>Peaks</a:t>
            </a:r>
            <a:r>
              <a:rPr lang="fr-LU" sz="2000" dirty="0"/>
              <a:t> at 2013, </a:t>
            </a:r>
            <a:r>
              <a:rPr lang="fr-LU" sz="2000" dirty="0" err="1"/>
              <a:t>followed</a:t>
            </a:r>
            <a:r>
              <a:rPr lang="fr-LU" sz="2000" dirty="0"/>
              <a:t> by a </a:t>
            </a:r>
            <a:r>
              <a:rPr lang="fr-LU" sz="2000" dirty="0" err="1"/>
              <a:t>decrease</a:t>
            </a:r>
            <a:r>
              <a:rPr lang="fr-LU" sz="2000" dirty="0"/>
              <a:t> in </a:t>
            </a:r>
            <a:r>
              <a:rPr lang="fr-LU" sz="2000" dirty="0" err="1"/>
              <a:t>unemployment</a:t>
            </a:r>
            <a:r>
              <a:rPr lang="fr-LU" sz="2000" dirty="0"/>
              <a:t> rates for all </a:t>
            </a:r>
            <a:r>
              <a:rPr lang="fr-LU" sz="2000" dirty="0" err="1"/>
              <a:t>age</a:t>
            </a:r>
            <a:r>
              <a:rPr lang="fr-LU" sz="2000" dirty="0"/>
              <a:t>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L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LU" sz="2000" dirty="0"/>
              <a:t>In </a:t>
            </a:r>
            <a:r>
              <a:rPr lang="fr-LU" sz="2000" dirty="0" err="1"/>
              <a:t>both</a:t>
            </a:r>
            <a:r>
              <a:rPr lang="fr-LU" sz="2000" dirty="0"/>
              <a:t> </a:t>
            </a:r>
            <a:r>
              <a:rPr lang="fr-LU" sz="2000" dirty="0" err="1"/>
              <a:t>age</a:t>
            </a:r>
            <a:r>
              <a:rPr lang="fr-LU" sz="2000" dirty="0"/>
              <a:t> groups, male </a:t>
            </a:r>
            <a:r>
              <a:rPr lang="fr-LU" sz="2000" dirty="0" err="1"/>
              <a:t>unemployement</a:t>
            </a:r>
            <a:r>
              <a:rPr lang="fr-LU" sz="2000" dirty="0"/>
              <a:t> rate are </a:t>
            </a:r>
            <a:r>
              <a:rPr lang="fr-LU" sz="2000" dirty="0" err="1"/>
              <a:t>higher</a:t>
            </a:r>
            <a:r>
              <a:rPr lang="fr-LU" sz="2000" dirty="0"/>
              <a:t> </a:t>
            </a:r>
            <a:r>
              <a:rPr lang="fr-LU" sz="2000" dirty="0" err="1"/>
              <a:t>than</a:t>
            </a:r>
            <a:r>
              <a:rPr lang="fr-LU" sz="2000" dirty="0"/>
              <a:t> </a:t>
            </a:r>
            <a:r>
              <a:rPr lang="fr-LU" sz="2000" dirty="0" err="1"/>
              <a:t>female</a:t>
            </a:r>
            <a:r>
              <a:rPr lang="fr-LU" sz="2000" dirty="0"/>
              <a:t> rates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LU" sz="2000" dirty="0"/>
              <a:t>Age groups 20to64 </a:t>
            </a:r>
            <a:r>
              <a:rPr lang="fr-LU" sz="2000" dirty="0" err="1"/>
              <a:t>appear</a:t>
            </a:r>
            <a:r>
              <a:rPr lang="fr-LU" sz="2000" dirty="0"/>
              <a:t> to have </a:t>
            </a:r>
            <a:r>
              <a:rPr lang="fr-LU" sz="2000" dirty="0" err="1"/>
              <a:t>lower</a:t>
            </a:r>
            <a:r>
              <a:rPr lang="fr-LU" sz="2000" dirty="0"/>
              <a:t> rates </a:t>
            </a:r>
            <a:r>
              <a:rPr lang="fr-LU" sz="2000" dirty="0" err="1"/>
              <a:t>than</a:t>
            </a:r>
            <a:r>
              <a:rPr lang="fr-LU" sz="2000" dirty="0"/>
              <a:t> 16to19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L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3E42E-F68A-DC3A-54BB-3CB00315FB38}"/>
              </a:ext>
            </a:extLst>
          </p:cNvPr>
          <p:cNvSpPr txBox="1"/>
          <p:nvPr/>
        </p:nvSpPr>
        <p:spPr>
          <a:xfrm>
            <a:off x="1744133" y="5610023"/>
            <a:ext cx="951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2800" b="1" dirty="0">
                <a:solidFill>
                  <a:schemeClr val="accent1"/>
                </a:solidFill>
              </a:rPr>
              <a:t>Do the </a:t>
            </a:r>
            <a:r>
              <a:rPr lang="fr-LU" sz="2800" b="1" dirty="0" err="1">
                <a:solidFill>
                  <a:schemeClr val="accent1"/>
                </a:solidFill>
              </a:rPr>
              <a:t>unemployment</a:t>
            </a:r>
            <a:r>
              <a:rPr lang="fr-LU" sz="2800" b="1" dirty="0">
                <a:solidFill>
                  <a:schemeClr val="accent1"/>
                </a:solidFill>
              </a:rPr>
              <a:t> rate have an impact on </a:t>
            </a:r>
            <a:r>
              <a:rPr lang="fr-LU" sz="2800" b="1" dirty="0" err="1">
                <a:solidFill>
                  <a:schemeClr val="accent1"/>
                </a:solidFill>
              </a:rPr>
              <a:t>childcare</a:t>
            </a:r>
            <a:r>
              <a:rPr lang="fr-LU" sz="2800" b="1" dirty="0">
                <a:solidFill>
                  <a:schemeClr val="accent1"/>
                </a:solidFill>
              </a:rPr>
              <a:t> </a:t>
            </a:r>
            <a:r>
              <a:rPr lang="fr-LU" sz="2800" b="1" dirty="0" err="1">
                <a:solidFill>
                  <a:schemeClr val="accent1"/>
                </a:solidFill>
              </a:rPr>
              <a:t>costs</a:t>
            </a:r>
            <a:r>
              <a:rPr lang="fr-LU" sz="2800" b="1" dirty="0">
                <a:solidFill>
                  <a:schemeClr val="accent1"/>
                </a:solidFill>
              </a:rPr>
              <a:t>?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1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F33E-CCFD-4D2A-A6E1-9BC3FF891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654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3600" b="1" dirty="0"/>
              <a:t>Unemployment Rate and Childcare costs (Infant care settings)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543EF-288E-44D2-AA8A-114361470C7E}"/>
              </a:ext>
            </a:extLst>
          </p:cNvPr>
          <p:cNvSpPr txBox="1"/>
          <p:nvPr/>
        </p:nvSpPr>
        <p:spPr>
          <a:xfrm>
            <a:off x="0" y="6493935"/>
            <a:ext cx="121919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Data Visualization: January 24</a:t>
            </a:r>
            <a:r>
              <a:rPr lang="en-GB" baseline="30000" dirty="0"/>
              <a:t>th</a:t>
            </a:r>
            <a:r>
              <a:rPr lang="en-GB" dirty="0"/>
              <a:t>, 2024                                                                                                                                                          6/10        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6AFEB18C-56D4-485B-918B-E0F7B7F9D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1516"/>
            <a:ext cx="528053" cy="442418"/>
          </a:xfrm>
          <a:prstGeom prst="rect">
            <a:avLst/>
          </a:prstGeom>
        </p:spPr>
      </p:pic>
      <p:pic>
        <p:nvPicPr>
          <p:cNvPr id="6" name="Picture 5" descr="A graph of red squares with white text&#10;&#10;Description automatically generated">
            <a:extLst>
              <a:ext uri="{FF2B5EF4-FFF2-40B4-BE49-F238E27FC236}">
                <a16:creationId xmlns:a16="http://schemas.microsoft.com/office/drawing/2014/main" id="{BB7476B6-3064-4755-11F6-DF9F725C3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1" y="839276"/>
            <a:ext cx="7110112" cy="47286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8CA0BD-3350-A1A7-B576-9A945AB7FC1B}"/>
              </a:ext>
            </a:extLst>
          </p:cNvPr>
          <p:cNvSpPr txBox="1"/>
          <p:nvPr/>
        </p:nvSpPr>
        <p:spPr>
          <a:xfrm>
            <a:off x="8014314" y="886714"/>
            <a:ext cx="42418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LU" sz="2000" dirty="0"/>
              <a:t>There are </a:t>
            </a:r>
            <a:r>
              <a:rPr lang="fr-LU" sz="2000" dirty="0" err="1"/>
              <a:t>several</a:t>
            </a:r>
            <a:r>
              <a:rPr lang="fr-LU" sz="2000" dirty="0"/>
              <a:t> </a:t>
            </a:r>
            <a:r>
              <a:rPr lang="fr-LU" sz="2000" dirty="0" err="1"/>
              <a:t>cells</a:t>
            </a:r>
            <a:r>
              <a:rPr lang="fr-LU" sz="2000" dirty="0"/>
              <a:t> </a:t>
            </a:r>
            <a:r>
              <a:rPr lang="fr-LU" sz="2000" dirty="0" err="1"/>
              <a:t>with</a:t>
            </a:r>
            <a:r>
              <a:rPr lang="fr-LU" sz="2000" dirty="0"/>
              <a:t> values close to </a:t>
            </a:r>
            <a:r>
              <a:rPr lang="fr-LU" sz="2000" dirty="0" err="1"/>
              <a:t>zero</a:t>
            </a:r>
            <a:r>
              <a:rPr lang="fr-LU" sz="2000" dirty="0"/>
              <a:t>, </a:t>
            </a:r>
            <a:r>
              <a:rPr lang="fr-LU" sz="2000" dirty="0" err="1"/>
              <a:t>suggesting</a:t>
            </a:r>
            <a:r>
              <a:rPr lang="fr-LU" sz="2000" dirty="0"/>
              <a:t> no </a:t>
            </a:r>
            <a:r>
              <a:rPr lang="fr-LU" sz="2000" dirty="0" err="1"/>
              <a:t>correlation</a:t>
            </a:r>
            <a:r>
              <a:rPr lang="fr-LU" sz="2000" dirty="0"/>
              <a:t> </a:t>
            </a:r>
            <a:r>
              <a:rPr lang="fr-LU" sz="2000" dirty="0" err="1"/>
              <a:t>between</a:t>
            </a:r>
            <a:r>
              <a:rPr lang="fr-LU" sz="2000" dirty="0"/>
              <a:t> </a:t>
            </a:r>
            <a:r>
              <a:rPr lang="fr-LU" sz="2000" dirty="0" err="1"/>
              <a:t>corresponding</a:t>
            </a:r>
            <a:r>
              <a:rPr lang="fr-LU" sz="2000" dirty="0"/>
              <a:t> variables.</a:t>
            </a:r>
          </a:p>
          <a:p>
            <a:endParaRPr lang="fr-L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LU" sz="2000" dirty="0"/>
              <a:t>Diagonal </a:t>
            </a:r>
            <a:r>
              <a:rPr lang="fr-LU" sz="2000" dirty="0" err="1"/>
              <a:t>from</a:t>
            </a:r>
            <a:r>
              <a:rPr lang="fr-LU" sz="2000" dirty="0"/>
              <a:t> </a:t>
            </a:r>
            <a:r>
              <a:rPr lang="fr-LU" sz="2000" dirty="0" err="1"/>
              <a:t>bottom</a:t>
            </a:r>
            <a:r>
              <a:rPr lang="fr-LU" sz="2000" dirty="0"/>
              <a:t> </a:t>
            </a:r>
            <a:r>
              <a:rPr lang="fr-LU" sz="2000" dirty="0" err="1"/>
              <a:t>left</a:t>
            </a:r>
            <a:r>
              <a:rPr lang="fr-LU" sz="2000" dirty="0"/>
              <a:t> to top right shows </a:t>
            </a:r>
            <a:r>
              <a:rPr lang="fr-LU" sz="2000" dirty="0" err="1"/>
              <a:t>perfect</a:t>
            </a:r>
            <a:r>
              <a:rPr lang="fr-LU" sz="2000" dirty="0"/>
              <a:t> </a:t>
            </a:r>
            <a:r>
              <a:rPr lang="fr-LU" sz="2000" dirty="0" err="1"/>
              <a:t>correlation</a:t>
            </a:r>
            <a:endParaRPr lang="fr-LU" sz="2000" dirty="0"/>
          </a:p>
          <a:p>
            <a:endParaRPr lang="fr-L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LU" sz="2000" dirty="0"/>
              <a:t>The infant care settings shows </a:t>
            </a:r>
            <a:r>
              <a:rPr lang="fr-LU" sz="2000" dirty="0" err="1"/>
              <a:t>negative</a:t>
            </a:r>
            <a:r>
              <a:rPr lang="fr-LU" sz="2000" dirty="0"/>
              <a:t> (close to </a:t>
            </a:r>
            <a:r>
              <a:rPr lang="fr-LU" sz="2000" dirty="0" err="1"/>
              <a:t>zero</a:t>
            </a:r>
            <a:r>
              <a:rPr lang="fr-LU" sz="2000" dirty="0"/>
              <a:t>) </a:t>
            </a:r>
            <a:r>
              <a:rPr lang="fr-LU" sz="2000" dirty="0" err="1"/>
              <a:t>correlation</a:t>
            </a:r>
            <a:r>
              <a:rPr lang="fr-LU" sz="2000" dirty="0"/>
              <a:t> </a:t>
            </a:r>
            <a:r>
              <a:rPr lang="fr-LU" sz="2000" dirty="0" err="1"/>
              <a:t>with</a:t>
            </a:r>
            <a:r>
              <a:rPr lang="fr-LU" sz="2000" dirty="0"/>
              <a:t> </a:t>
            </a:r>
            <a:r>
              <a:rPr lang="fr-LU" sz="2000" dirty="0" err="1"/>
              <a:t>unemployment</a:t>
            </a:r>
            <a:r>
              <a:rPr lang="fr-LU" sz="2000" dirty="0"/>
              <a:t> rates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85A74F-5E27-09A8-4F2B-107E0B376A0A}"/>
              </a:ext>
            </a:extLst>
          </p:cNvPr>
          <p:cNvSpPr txBox="1"/>
          <p:nvPr/>
        </p:nvSpPr>
        <p:spPr>
          <a:xfrm>
            <a:off x="692537" y="5567925"/>
            <a:ext cx="11334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2400" b="1" dirty="0">
                <a:solidFill>
                  <a:schemeClr val="accent1"/>
                </a:solidFill>
              </a:rPr>
              <a:t>So </a:t>
            </a:r>
            <a:r>
              <a:rPr lang="fr-LU" sz="2400" b="1" dirty="0" err="1">
                <a:solidFill>
                  <a:schemeClr val="accent1"/>
                </a:solidFill>
              </a:rPr>
              <a:t>we</a:t>
            </a:r>
            <a:r>
              <a:rPr lang="fr-LU" sz="2400" b="1" dirty="0">
                <a:solidFill>
                  <a:schemeClr val="accent1"/>
                </a:solidFill>
              </a:rPr>
              <a:t> can </a:t>
            </a:r>
            <a:r>
              <a:rPr lang="fr-LU" sz="2400" b="1" dirty="0" err="1">
                <a:solidFill>
                  <a:schemeClr val="accent1"/>
                </a:solidFill>
              </a:rPr>
              <a:t>conclude</a:t>
            </a:r>
            <a:r>
              <a:rPr lang="fr-LU" sz="2400" b="1" dirty="0">
                <a:solidFill>
                  <a:schemeClr val="accent1"/>
                </a:solidFill>
              </a:rPr>
              <a:t> </a:t>
            </a:r>
            <a:r>
              <a:rPr lang="fr-LU" sz="2400" b="1" dirty="0" err="1">
                <a:solidFill>
                  <a:schemeClr val="accent1"/>
                </a:solidFill>
              </a:rPr>
              <a:t>that</a:t>
            </a:r>
            <a:r>
              <a:rPr lang="fr-LU" sz="2400" b="1" dirty="0">
                <a:solidFill>
                  <a:schemeClr val="accent1"/>
                </a:solidFill>
              </a:rPr>
              <a:t> </a:t>
            </a:r>
            <a:r>
              <a:rPr lang="fr-LU" sz="2400" b="1" dirty="0" err="1">
                <a:solidFill>
                  <a:schemeClr val="accent1"/>
                </a:solidFill>
              </a:rPr>
              <a:t>there’s</a:t>
            </a:r>
            <a:r>
              <a:rPr lang="fr-LU" sz="2400" b="1" dirty="0">
                <a:solidFill>
                  <a:schemeClr val="accent1"/>
                </a:solidFill>
              </a:rPr>
              <a:t> </a:t>
            </a:r>
            <a:r>
              <a:rPr lang="fr-LU" sz="2400" b="1" dirty="0" err="1">
                <a:solidFill>
                  <a:schemeClr val="accent1"/>
                </a:solidFill>
              </a:rPr>
              <a:t>almost</a:t>
            </a:r>
            <a:r>
              <a:rPr lang="fr-LU" sz="2400" b="1" dirty="0">
                <a:solidFill>
                  <a:schemeClr val="accent1"/>
                </a:solidFill>
              </a:rPr>
              <a:t> no </a:t>
            </a:r>
            <a:r>
              <a:rPr lang="fr-LU" sz="2400" b="1" dirty="0" err="1">
                <a:solidFill>
                  <a:schemeClr val="accent1"/>
                </a:solidFill>
              </a:rPr>
              <a:t>correlation</a:t>
            </a:r>
            <a:r>
              <a:rPr lang="fr-LU" sz="2400" b="1" dirty="0">
                <a:solidFill>
                  <a:schemeClr val="accent1"/>
                </a:solidFill>
              </a:rPr>
              <a:t> </a:t>
            </a:r>
            <a:r>
              <a:rPr lang="fr-LU" sz="2400" b="1" dirty="0" err="1">
                <a:solidFill>
                  <a:schemeClr val="accent1"/>
                </a:solidFill>
              </a:rPr>
              <a:t>between</a:t>
            </a:r>
            <a:r>
              <a:rPr lang="fr-LU" sz="2400" b="1" dirty="0">
                <a:solidFill>
                  <a:schemeClr val="accent1"/>
                </a:solidFill>
              </a:rPr>
              <a:t> </a:t>
            </a:r>
            <a:r>
              <a:rPr lang="fr-LU" sz="2400" b="1" dirty="0" err="1">
                <a:solidFill>
                  <a:schemeClr val="accent1"/>
                </a:solidFill>
              </a:rPr>
              <a:t>childcarecosts</a:t>
            </a:r>
            <a:r>
              <a:rPr lang="fr-LU" sz="2400" b="1" dirty="0">
                <a:solidFill>
                  <a:schemeClr val="accent1"/>
                </a:solidFill>
              </a:rPr>
              <a:t> and </a:t>
            </a:r>
            <a:r>
              <a:rPr lang="fr-LU" sz="2400" b="1" dirty="0" err="1">
                <a:solidFill>
                  <a:schemeClr val="accent1"/>
                </a:solidFill>
              </a:rPr>
              <a:t>unemployment</a:t>
            </a:r>
            <a:r>
              <a:rPr lang="fr-LU" sz="2400" b="1" dirty="0">
                <a:solidFill>
                  <a:schemeClr val="accent1"/>
                </a:solidFill>
              </a:rPr>
              <a:t> rates. </a:t>
            </a:r>
            <a:r>
              <a:rPr lang="fr-LU" sz="2400" b="1" dirty="0" err="1">
                <a:solidFill>
                  <a:schemeClr val="accent1"/>
                </a:solidFill>
              </a:rPr>
              <a:t>What</a:t>
            </a:r>
            <a:r>
              <a:rPr lang="fr-LU" sz="2400" b="1" dirty="0">
                <a:solidFill>
                  <a:schemeClr val="accent1"/>
                </a:solidFill>
              </a:rPr>
              <a:t> about population size and </a:t>
            </a:r>
            <a:r>
              <a:rPr lang="fr-LU" sz="2400" b="1" dirty="0" err="1">
                <a:solidFill>
                  <a:schemeClr val="accent1"/>
                </a:solidFill>
              </a:rPr>
              <a:t>household</a:t>
            </a:r>
            <a:r>
              <a:rPr lang="fr-LU" sz="2400" b="1" dirty="0">
                <a:solidFill>
                  <a:schemeClr val="accent1"/>
                </a:solidFill>
              </a:rPr>
              <a:t> </a:t>
            </a:r>
            <a:r>
              <a:rPr lang="fr-LU" sz="2400" b="1" dirty="0" err="1">
                <a:solidFill>
                  <a:schemeClr val="accent1"/>
                </a:solidFill>
              </a:rPr>
              <a:t>income</a:t>
            </a:r>
            <a:r>
              <a:rPr lang="fr-LU" sz="2400" b="1" dirty="0">
                <a:solidFill>
                  <a:schemeClr val="accent1"/>
                </a:solidFill>
              </a:rPr>
              <a:t>?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20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1894-1EC7-4033-8305-5953300E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kumimoji="1" lang="en-US" altLang="ja-JP" sz="3600" dirty="0"/>
              <a:t>Population size, Household income, and Infant care settings</a:t>
            </a:r>
            <a:endParaRPr kumimoji="1" lang="ja-JP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100D2-B6AC-40F1-B4A5-4180B94739BC}"/>
              </a:ext>
            </a:extLst>
          </p:cNvPr>
          <p:cNvSpPr txBox="1"/>
          <p:nvPr/>
        </p:nvSpPr>
        <p:spPr>
          <a:xfrm>
            <a:off x="-13813" y="6493934"/>
            <a:ext cx="122227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Data Visualization: January 24</a:t>
            </a:r>
            <a:r>
              <a:rPr lang="en-GB" baseline="30000" dirty="0"/>
              <a:t>th</a:t>
            </a:r>
            <a:r>
              <a:rPr lang="en-GB" dirty="0"/>
              <a:t>, 2024                                                                                                                                                7/10 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8FF3CD42-EAFD-4C10-A2DA-56AE5F916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1516"/>
            <a:ext cx="528053" cy="442418"/>
          </a:xfrm>
          <a:prstGeom prst="rect">
            <a:avLst/>
          </a:prstGeom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A32036AE-3A3E-FAA6-08EC-0984E2CA8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3" y="889000"/>
            <a:ext cx="7965244" cy="47931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3E7CFF-A973-2882-8ACA-DB7FA94A17D1}"/>
              </a:ext>
            </a:extLst>
          </p:cNvPr>
          <p:cNvSpPr txBox="1"/>
          <p:nvPr/>
        </p:nvSpPr>
        <p:spPr>
          <a:xfrm flipH="1">
            <a:off x="7899401" y="1346600"/>
            <a:ext cx="40555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LU" sz="2400" dirty="0" err="1"/>
              <a:t>Both</a:t>
            </a:r>
            <a:r>
              <a:rPr lang="fr-LU" sz="2400" dirty="0"/>
              <a:t> Infant care settings show a positive </a:t>
            </a:r>
            <a:r>
              <a:rPr lang="fr-LU" sz="2400" dirty="0" err="1"/>
              <a:t>correlation</a:t>
            </a:r>
            <a:r>
              <a:rPr lang="fr-LU" sz="2400" dirty="0"/>
              <a:t> </a:t>
            </a:r>
            <a:r>
              <a:rPr lang="fr-LU" sz="2400" dirty="0" err="1"/>
              <a:t>with</a:t>
            </a:r>
            <a:r>
              <a:rPr lang="fr-LU" sz="2400" dirty="0"/>
              <a:t> the total population and </a:t>
            </a:r>
            <a:r>
              <a:rPr lang="fr-LU" sz="2400" dirty="0" err="1"/>
              <a:t>household</a:t>
            </a:r>
            <a:r>
              <a:rPr lang="fr-LU" sz="2400" dirty="0"/>
              <a:t> </a:t>
            </a:r>
            <a:r>
              <a:rPr lang="fr-LU" sz="2400" dirty="0" err="1"/>
              <a:t>income</a:t>
            </a:r>
            <a:endParaRPr lang="fr-LU" sz="2400" dirty="0"/>
          </a:p>
          <a:p>
            <a:endParaRPr lang="fr-L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LU" sz="2400" dirty="0" err="1"/>
              <a:t>Household</a:t>
            </a:r>
            <a:r>
              <a:rPr lang="fr-LU" sz="2400" dirty="0"/>
              <a:t> </a:t>
            </a:r>
            <a:r>
              <a:rPr lang="fr-LU" sz="2400" dirty="0" err="1"/>
              <a:t>income</a:t>
            </a:r>
            <a:r>
              <a:rPr lang="fr-LU" sz="2400" dirty="0"/>
              <a:t> </a:t>
            </a:r>
            <a:r>
              <a:rPr lang="fr-LU" sz="2400" dirty="0" err="1"/>
              <a:t>is</a:t>
            </a:r>
            <a:r>
              <a:rPr lang="fr-LU" sz="2400" dirty="0"/>
              <a:t> </a:t>
            </a:r>
            <a:r>
              <a:rPr lang="fr-LU" sz="2400" dirty="0" err="1"/>
              <a:t>strongly</a:t>
            </a:r>
            <a:r>
              <a:rPr lang="fr-LU" sz="2400" dirty="0"/>
              <a:t> </a:t>
            </a:r>
            <a:r>
              <a:rPr lang="fr-LU" sz="2400" dirty="0" err="1"/>
              <a:t>correlated</a:t>
            </a:r>
            <a:r>
              <a:rPr lang="fr-LU" sz="2400" dirty="0"/>
              <a:t> to care settings compare to total population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157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35A9A1-E39B-4133-980D-9D6F5B78CAC7}"/>
              </a:ext>
            </a:extLst>
          </p:cNvPr>
          <p:cNvSpPr txBox="1"/>
          <p:nvPr/>
        </p:nvSpPr>
        <p:spPr>
          <a:xfrm>
            <a:off x="0" y="6517178"/>
            <a:ext cx="12192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Data Visualization: January 24</a:t>
            </a:r>
            <a:r>
              <a:rPr lang="en-GB" baseline="30000" dirty="0"/>
              <a:t>th</a:t>
            </a:r>
            <a:r>
              <a:rPr lang="en-GB" dirty="0"/>
              <a:t>, 2024                                                                                                                                                          8/10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525B81-B35E-470C-A92D-2760D50C9DF3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1514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fr-LU" altLang="ja-JP" sz="3600" dirty="0"/>
              <a:t>County </a:t>
            </a:r>
            <a:r>
              <a:rPr kumimoji="1" lang="fr-LU" altLang="ja-JP" sz="3600" dirty="0" err="1"/>
              <a:t>Childcare</a:t>
            </a:r>
            <a:r>
              <a:rPr kumimoji="1" lang="fr-LU" altLang="ja-JP" sz="3600" dirty="0"/>
              <a:t> Price by Age Group, Care Settings, and County</a:t>
            </a:r>
          </a:p>
          <a:p>
            <a:r>
              <a:rPr kumimoji="1" lang="fr-LU" altLang="ja-JP" sz="3600" dirty="0"/>
              <a:t>Population Size</a:t>
            </a:r>
            <a:endParaRPr kumimoji="1" lang="ja-JP" altLang="en-US" sz="3600" dirty="0"/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DF304A0D-A255-4D2C-9D1E-8C4FED2B3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1516"/>
            <a:ext cx="528053" cy="442418"/>
          </a:xfrm>
          <a:prstGeom prst="rect">
            <a:avLst/>
          </a:prstGeom>
        </p:spPr>
      </p:pic>
      <p:pic>
        <p:nvPicPr>
          <p:cNvPr id="9" name="Picture 8" descr="A chart with different colored triangles and numbers&#10;&#10;Description automatically generated">
            <a:extLst>
              <a:ext uri="{FF2B5EF4-FFF2-40B4-BE49-F238E27FC236}">
                <a16:creationId xmlns:a16="http://schemas.microsoft.com/office/drawing/2014/main" id="{E8058610-B8BA-1998-FC86-96E1009FE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711"/>
            <a:ext cx="7430613" cy="48768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E550E2-BE20-6297-2892-440BF869EFA2}"/>
              </a:ext>
            </a:extLst>
          </p:cNvPr>
          <p:cNvSpPr txBox="1"/>
          <p:nvPr/>
        </p:nvSpPr>
        <p:spPr>
          <a:xfrm>
            <a:off x="8356600" y="1674674"/>
            <a:ext cx="350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LU" sz="2000" dirty="0" err="1"/>
              <a:t>Larger</a:t>
            </a:r>
            <a:r>
              <a:rPr lang="fr-LU" sz="2000" dirty="0"/>
              <a:t> </a:t>
            </a:r>
            <a:r>
              <a:rPr lang="fr-LU" sz="2000" dirty="0" err="1"/>
              <a:t>counties</a:t>
            </a:r>
            <a:r>
              <a:rPr lang="fr-LU" sz="2000" dirty="0"/>
              <a:t> tends to have </a:t>
            </a:r>
            <a:r>
              <a:rPr lang="fr-LU" sz="2000" dirty="0" err="1"/>
              <a:t>higher</a:t>
            </a:r>
            <a:r>
              <a:rPr lang="fr-LU" sz="2000" dirty="0"/>
              <a:t> </a:t>
            </a:r>
            <a:r>
              <a:rPr lang="fr-LU" sz="2000" dirty="0" err="1"/>
              <a:t>childcare</a:t>
            </a:r>
            <a:r>
              <a:rPr lang="fr-LU" sz="2000" dirty="0"/>
              <a:t> </a:t>
            </a:r>
            <a:r>
              <a:rPr lang="fr-LU" sz="2000" dirty="0" err="1"/>
              <a:t>costs</a:t>
            </a:r>
            <a:endParaRPr lang="fr-LU" sz="2000" dirty="0"/>
          </a:p>
          <a:p>
            <a:endParaRPr lang="fr-L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LU" sz="2000" dirty="0"/>
              <a:t>Center-</a:t>
            </a:r>
            <a:r>
              <a:rPr lang="fr-LU" sz="2000" dirty="0" err="1"/>
              <a:t>based</a:t>
            </a:r>
            <a:r>
              <a:rPr lang="fr-LU" sz="2000" dirty="0"/>
              <a:t> care tends to </a:t>
            </a:r>
            <a:r>
              <a:rPr lang="fr-LU" sz="2000" dirty="0" err="1"/>
              <a:t>be</a:t>
            </a:r>
            <a:r>
              <a:rPr lang="fr-LU" sz="2000" dirty="0"/>
              <a:t> more </a:t>
            </a:r>
            <a:r>
              <a:rPr lang="fr-LU" sz="2000" dirty="0" err="1"/>
              <a:t>expensive</a:t>
            </a:r>
            <a:r>
              <a:rPr lang="fr-LU" sz="2000" dirty="0"/>
              <a:t>  </a:t>
            </a:r>
            <a:r>
              <a:rPr lang="fr-LU" sz="2000" dirty="0" err="1"/>
              <a:t>than</a:t>
            </a:r>
            <a:r>
              <a:rPr lang="fr-LU" sz="2000" dirty="0"/>
              <a:t> home-</a:t>
            </a:r>
            <a:r>
              <a:rPr lang="fr-LU" sz="2000" dirty="0" err="1"/>
              <a:t>based</a:t>
            </a:r>
            <a:r>
              <a:rPr lang="fr-LU" sz="2000" dirty="0"/>
              <a:t> care, </a:t>
            </a:r>
            <a:r>
              <a:rPr lang="fr-LU" sz="2000" dirty="0" err="1"/>
              <a:t>particularly</a:t>
            </a:r>
            <a:r>
              <a:rPr lang="fr-LU" sz="2000" dirty="0"/>
              <a:t> in </a:t>
            </a:r>
            <a:r>
              <a:rPr lang="fr-LU" sz="2000" dirty="0" err="1"/>
              <a:t>larger</a:t>
            </a:r>
            <a:r>
              <a:rPr lang="fr-LU" sz="2000" dirty="0"/>
              <a:t> </a:t>
            </a:r>
            <a:r>
              <a:rPr lang="fr-LU" sz="2000" dirty="0" err="1"/>
              <a:t>counties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798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7A80-7FC4-4BA6-AC72-A26F0C3F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4275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3600" b="1" dirty="0"/>
              <a:t>Infant </a:t>
            </a:r>
            <a:r>
              <a:rPr lang="en-GB" sz="3600" b="1" dirty="0" err="1"/>
              <a:t>Center</a:t>
            </a:r>
            <a:r>
              <a:rPr lang="en-GB" sz="3600" b="1" dirty="0"/>
              <a:t>-based Prices by County Size (2016-2018)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6BF983-861C-4ACF-AC2D-E6D47C7890BE}"/>
              </a:ext>
            </a:extLst>
          </p:cNvPr>
          <p:cNvSpPr txBox="1"/>
          <p:nvPr/>
        </p:nvSpPr>
        <p:spPr>
          <a:xfrm>
            <a:off x="0" y="6517178"/>
            <a:ext cx="12192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Data Visualization: January 24</a:t>
            </a:r>
            <a:r>
              <a:rPr lang="en-GB" baseline="30000" dirty="0"/>
              <a:t>th</a:t>
            </a:r>
            <a:r>
              <a:rPr lang="en-GB" dirty="0"/>
              <a:t>, 2024                                                                                                                                                          9/10</a:t>
            </a:r>
          </a:p>
        </p:txBody>
      </p: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33922B0E-FB07-49F5-AC40-6CD35E76E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1516"/>
            <a:ext cx="528053" cy="442418"/>
          </a:xfrm>
          <a:prstGeom prst="rect">
            <a:avLst/>
          </a:prstGeom>
        </p:spPr>
      </p:pic>
      <p:pic>
        <p:nvPicPr>
          <p:cNvPr id="4" name="Picture 3" descr="A map of the united states&#10;&#10;Description automatically generated">
            <a:extLst>
              <a:ext uri="{FF2B5EF4-FFF2-40B4-BE49-F238E27FC236}">
                <a16:creationId xmlns:a16="http://schemas.microsoft.com/office/drawing/2014/main" id="{D6D08927-F274-5769-65F4-C251346C2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7" y="806855"/>
            <a:ext cx="7203573" cy="517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506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Outline</vt:lpstr>
      <vt:lpstr>Child Categories and care settings</vt:lpstr>
      <vt:lpstr>Childcare Costs Over Time in USA(2008-2018)</vt:lpstr>
      <vt:lpstr>PowerPoint Presentation</vt:lpstr>
      <vt:lpstr>Unemployment Rate and Childcare costs (Infant care settings)</vt:lpstr>
      <vt:lpstr>Population size, Household income, and Infant care settings</vt:lpstr>
      <vt:lpstr>PowerPoint Presentation</vt:lpstr>
      <vt:lpstr>Infant Center-based Prices by County Size (2016-2018)</vt:lpstr>
      <vt:lpstr>Conclusion</vt:lpstr>
      <vt:lpstr>Aknowledgment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Marie LONTSIE Student Id:019071923B Course Title: Literature Seminar</dc:title>
  <dc:creator>Marie</dc:creator>
  <cp:lastModifiedBy>LONTSIE ZANMENE Marie</cp:lastModifiedBy>
  <cp:revision>558</cp:revision>
  <dcterms:created xsi:type="dcterms:W3CDTF">2021-03-11T13:11:25Z</dcterms:created>
  <dcterms:modified xsi:type="dcterms:W3CDTF">2024-01-23T22:57:21Z</dcterms:modified>
</cp:coreProperties>
</file>