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352" r:id="rId3"/>
    <p:sldId id="321" r:id="rId4"/>
    <p:sldId id="343" r:id="rId5"/>
    <p:sldId id="344" r:id="rId6"/>
    <p:sldId id="345" r:id="rId7"/>
    <p:sldId id="346" r:id="rId8"/>
    <p:sldId id="348" r:id="rId9"/>
    <p:sldId id="349" r:id="rId10"/>
    <p:sldId id="350" r:id="rId11"/>
    <p:sldId id="353" r:id="rId12"/>
    <p:sldId id="354" r:id="rId13"/>
    <p:sldId id="355" r:id="rId14"/>
    <p:sldId id="358" r:id="rId15"/>
    <p:sldId id="356" r:id="rId16"/>
    <p:sldId id="357" r:id="rId17"/>
    <p:sldId id="35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0" roundtripDataSignature="AMtx7mgYey1v7F7/kw9H0/fGqU5zmSzZ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A532"/>
    <a:srgbClr val="FFFF00"/>
    <a:srgbClr val="D3A933"/>
    <a:srgbClr val="B6A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07CEB8-A70F-4B2F-969D-873444579683}">
  <a:tblStyle styleId="{F207CEB8-A70F-4B2F-969D-87344457968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dk1"/>
          </a:solidFill>
        </a:fill>
      </a:tcStyle>
    </a:firstRow>
    <a:neCell>
      <a:tcTxStyle/>
      <a:tcStyle>
        <a:tcBdr/>
      </a:tcStyle>
    </a:neCell>
    <a:nwCell>
      <a:tcTxStyle/>
      <a:tcStyle>
        <a:tcBdr/>
      </a:tcStyle>
    </a:nwCell>
  </a:tblStyle>
  <a:tblStyle styleId="{162C409A-1558-49A4-89C4-0B6584FE02F1}"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76" autoAdjust="0"/>
  </p:normalViewPr>
  <p:slideViewPr>
    <p:cSldViewPr snapToGrid="0">
      <p:cViewPr varScale="1">
        <p:scale>
          <a:sx n="117" d="100"/>
          <a:sy n="117" d="100"/>
        </p:scale>
        <p:origin x="14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72"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notesMaster" Target="notesMasters/notesMaster1.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363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9651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4727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2031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7611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8131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0458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2059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27692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2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777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2984198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50242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73162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02239" y="3143250"/>
            <a:ext cx="3288024" cy="259677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10843100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7360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490002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9" name="Date Placeholder 8"/>
          <p:cNvSpPr>
            <a:spLocks noGrp="1"/>
          </p:cNvSpPr>
          <p:nvPr>
            <p:ph type="dt" sz="half" idx="10"/>
          </p:nvPr>
        </p:nvSpPr>
        <p:spPr/>
        <p:txBody>
          <a:bodyPr/>
          <a:lstStyle/>
          <a:p>
            <a:endParaRPr lang="zh-TW" alt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zh-TW" altLang="en-US"/>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5530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zh-TW" alt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zh-TW" altLang="en-US"/>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203120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endParaRPr lang="zh-TW" alt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zh-TW" alt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3905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44825" y="1776000"/>
            <a:ext cx="7772400" cy="2894061"/>
          </a:xfrm>
          <a:prstGeom prst="rect">
            <a:avLst/>
          </a:prstGeom>
          <a:noFill/>
          <a:ln>
            <a:noFill/>
          </a:ln>
        </p:spPr>
        <p:txBody>
          <a:bodyPr spcFirstLastPara="1" wrap="square" lIns="91425" tIns="45700" rIns="91425" bIns="45700" anchor="ctr" anchorCtr="0">
            <a:noAutofit/>
          </a:bodyPr>
          <a:lstStyle/>
          <a:p>
            <a:pPr marL="152400" marR="152400" algn="ctr">
              <a:spcAft>
                <a:spcPts val="1400"/>
              </a:spcAft>
            </a:pPr>
            <a:r>
              <a:rPr lang="zh-TW" altLang="zh-TW" sz="6000" b="1" dirty="0">
                <a:latin typeface="微軟正黑體" panose="020B0604030504040204" pitchFamily="34" charset="-120"/>
                <a:ea typeface="微軟正黑體" panose="020B0604030504040204" pitchFamily="34" charset="-120"/>
              </a:rPr>
              <a:t>運動與財經新聞</a:t>
            </a:r>
            <a:br>
              <a:rPr lang="en-US" altLang="zh-TW" sz="6000" b="1" dirty="0">
                <a:latin typeface="微軟正黑體" panose="020B0604030504040204" pitchFamily="34" charset="-120"/>
                <a:ea typeface="微軟正黑體" panose="020B0604030504040204" pitchFamily="34" charset="-120"/>
              </a:rPr>
            </a:br>
            <a:r>
              <a:rPr lang="zh-TW" altLang="zh-TW" sz="6000" b="1" dirty="0">
                <a:latin typeface="微軟正黑體" panose="020B0604030504040204" pitchFamily="34" charset="-120"/>
                <a:ea typeface="微軟正黑體" panose="020B0604030504040204" pitchFamily="34" charset="-120"/>
              </a:rPr>
              <a:t>趨勢追蹤分析</a:t>
            </a:r>
            <a:br>
              <a:rPr lang="zh-TW" altLang="zh-TW" sz="2400" b="1" kern="1400" cap="all" dirty="0">
                <a:solidFill>
                  <a:srgbClr val="2A2A2A"/>
                </a:solidFill>
                <a:effectLst/>
                <a:latin typeface="Verdana" panose="020B0604030504040204" pitchFamily="34" charset="0"/>
                <a:ea typeface="微軟正黑體" panose="020B0604030504040204" pitchFamily="34" charset="-120"/>
                <a:cs typeface="Times New Roman" panose="02020603050405020304" pitchFamily="18" charset="0"/>
              </a:rPr>
            </a:br>
            <a:endParaRPr sz="6000" b="1" dirty="0"/>
          </a:p>
        </p:txBody>
      </p:sp>
      <p:sp>
        <p:nvSpPr>
          <p:cNvPr id="5" name="Google Shape;89;p1">
            <a:extLst>
              <a:ext uri="{FF2B5EF4-FFF2-40B4-BE49-F238E27FC236}">
                <a16:creationId xmlns:a16="http://schemas.microsoft.com/office/drawing/2014/main" id="{12333E89-DDBD-4E46-8056-4F7E1FF28444}"/>
              </a:ext>
            </a:extLst>
          </p:cNvPr>
          <p:cNvSpPr txBox="1">
            <a:spLocks/>
          </p:cNvSpPr>
          <p:nvPr/>
        </p:nvSpPr>
        <p:spPr>
          <a:xfrm>
            <a:off x="1530625" y="4167735"/>
            <a:ext cx="6400800" cy="112272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spcBef>
                <a:spcPts val="0"/>
              </a:spcBef>
              <a:buSzPts val="2400"/>
            </a:pPr>
            <a:r>
              <a:rPr lang="zh-TW" altLang="en-US" sz="2400" dirty="0">
                <a:solidFill>
                  <a:schemeClr val="tx1"/>
                </a:solidFill>
                <a:latin typeface="微軟正黑體" panose="020B0604030504040204" pitchFamily="34" charset="-120"/>
                <a:ea typeface="微軟正黑體" panose="020B0604030504040204" pitchFamily="34" charset="-120"/>
              </a:rPr>
              <a:t>組員報告順序： </a:t>
            </a:r>
            <a:endParaRPr lang="en-US" altLang="zh-TW" sz="2400" dirty="0">
              <a:solidFill>
                <a:schemeClr val="tx1"/>
              </a:solidFill>
              <a:latin typeface="微軟正黑體" panose="020B0604030504040204" pitchFamily="34" charset="-120"/>
              <a:ea typeface="微軟正黑體" panose="020B0604030504040204" pitchFamily="34" charset="-120"/>
            </a:endParaRPr>
          </a:p>
          <a:p>
            <a:pPr marL="0" indent="0" algn="l">
              <a:spcBef>
                <a:spcPts val="0"/>
              </a:spcBef>
              <a:buSzPts val="2400"/>
            </a:pPr>
            <a:r>
              <a:rPr lang="zh-TW" altLang="zh-TW" sz="2400" dirty="0">
                <a:solidFill>
                  <a:schemeClr val="tx1"/>
                </a:solidFill>
                <a:latin typeface="微軟正黑體" panose="020B0604030504040204" pitchFamily="34" charset="-120"/>
                <a:ea typeface="微軟正黑體" panose="020B0604030504040204" pitchFamily="34" charset="-120"/>
              </a:rPr>
              <a:t>應統碩一</a:t>
            </a:r>
            <a:r>
              <a:rPr lang="en-US" altLang="zh-TW" sz="2400" dirty="0">
                <a:solidFill>
                  <a:schemeClr val="tx1"/>
                </a:solidFill>
                <a:latin typeface="微軟正黑體" panose="020B0604030504040204" pitchFamily="34" charset="-120"/>
                <a:ea typeface="微軟正黑體" panose="020B0604030504040204" pitchFamily="34" charset="-120"/>
              </a:rPr>
              <a:t> 410336130 </a:t>
            </a:r>
            <a:r>
              <a:rPr lang="zh-TW" altLang="zh-TW" sz="2400" dirty="0">
                <a:solidFill>
                  <a:schemeClr val="tx1"/>
                </a:solidFill>
                <a:latin typeface="微軟正黑體" panose="020B0604030504040204" pitchFamily="34" charset="-120"/>
                <a:ea typeface="微軟正黑體" panose="020B0604030504040204" pitchFamily="34" charset="-120"/>
              </a:rPr>
              <a:t>陳冠廷</a:t>
            </a:r>
            <a:endParaRPr lang="en-US" altLang="zh-TW" sz="2400" dirty="0">
              <a:solidFill>
                <a:schemeClr val="tx1"/>
              </a:solidFill>
              <a:latin typeface="微軟正黑體" panose="020B0604030504040204" pitchFamily="34" charset="-120"/>
              <a:ea typeface="微軟正黑體" panose="020B0604030504040204" pitchFamily="34" charset="-120"/>
            </a:endParaRPr>
          </a:p>
          <a:p>
            <a:pPr marL="0" indent="0" algn="l">
              <a:spcBef>
                <a:spcPts val="0"/>
              </a:spcBef>
              <a:buSzPts val="2400"/>
            </a:pPr>
            <a:r>
              <a:rPr lang="zh-TW" altLang="zh-TW" sz="2400" dirty="0">
                <a:solidFill>
                  <a:schemeClr val="tx1"/>
                </a:solidFill>
                <a:latin typeface="微軟正黑體" panose="020B0604030504040204" pitchFamily="34" charset="-120"/>
                <a:ea typeface="微軟正黑體" panose="020B0604030504040204" pitchFamily="34" charset="-120"/>
              </a:rPr>
              <a:t>應統職二</a:t>
            </a:r>
            <a:r>
              <a:rPr lang="en-US" altLang="zh-TW" sz="2400" dirty="0">
                <a:solidFill>
                  <a:schemeClr val="tx1"/>
                </a:solidFill>
                <a:latin typeface="微軟正黑體" panose="020B0604030504040204" pitchFamily="34" charset="-120"/>
                <a:ea typeface="微軟正黑體" panose="020B0604030504040204" pitchFamily="34" charset="-120"/>
              </a:rPr>
              <a:t> 408145137 </a:t>
            </a:r>
            <a:r>
              <a:rPr lang="zh-TW" altLang="zh-TW" sz="2400" dirty="0">
                <a:solidFill>
                  <a:schemeClr val="tx1"/>
                </a:solidFill>
                <a:latin typeface="微軟正黑體" panose="020B0604030504040204" pitchFamily="34" charset="-120"/>
                <a:ea typeface="微軟正黑體" panose="020B0604030504040204" pitchFamily="34" charset="-120"/>
              </a:rPr>
              <a:t>駱俊宏</a:t>
            </a:r>
            <a:endParaRPr lang="en-US" sz="2400" dirty="0">
              <a:solidFill>
                <a:schemeClr val="tx1"/>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A89B09-2432-47FA-89C9-248EA95A92A2}"/>
              </a:ext>
            </a:extLst>
          </p:cNvPr>
          <p:cNvSpPr/>
          <p:nvPr/>
        </p:nvSpPr>
        <p:spPr>
          <a:xfrm>
            <a:off x="0" y="0"/>
            <a:ext cx="6472518" cy="19722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CB344958-E338-46FB-8B5E-23720ACC0715}"/>
              </a:ext>
            </a:extLst>
          </p:cNvPr>
          <p:cNvSpPr/>
          <p:nvPr/>
        </p:nvSpPr>
        <p:spPr>
          <a:xfrm>
            <a:off x="2671482" y="696404"/>
            <a:ext cx="6472518" cy="197224"/>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12" name="標題 1">
            <a:extLst>
              <a:ext uri="{FF2B5EF4-FFF2-40B4-BE49-F238E27FC236}">
                <a16:creationId xmlns:a16="http://schemas.microsoft.com/office/drawing/2014/main" id="{9839FFAC-E85F-463A-9BDE-846BEB6620FB}"/>
              </a:ext>
            </a:extLst>
          </p:cNvPr>
          <p:cNvSpPr txBox="1">
            <a:spLocks/>
          </p:cNvSpPr>
          <p:nvPr/>
        </p:nvSpPr>
        <p:spPr>
          <a:xfrm>
            <a:off x="1046376" y="46764"/>
            <a:ext cx="7051248" cy="8001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zh-TW" altLang="zh-TW" sz="4000" dirty="0">
                <a:solidFill>
                  <a:schemeClr val="tx1"/>
                </a:solidFill>
                <a:latin typeface="微軟正黑體" panose="020B0604030504040204" pitchFamily="34" charset="-120"/>
                <a:ea typeface="微軟正黑體" panose="020B0604030504040204" pitchFamily="34" charset="-120"/>
              </a:rPr>
              <a:t>資料預處理</a:t>
            </a:r>
            <a:endParaRPr lang="zh-TW" altLang="en-US" sz="4000" dirty="0">
              <a:solidFill>
                <a:schemeClr val="tx1"/>
              </a:solidFill>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218EF0EE-8696-4E55-FBC8-DBACFF2161D8}"/>
              </a:ext>
            </a:extLst>
          </p:cNvPr>
          <p:cNvPicPr>
            <a:picLocks noChangeAspect="1"/>
          </p:cNvPicPr>
          <p:nvPr/>
        </p:nvPicPr>
        <p:blipFill>
          <a:blip r:embed="rId3"/>
          <a:stretch>
            <a:fillRect/>
          </a:stretch>
        </p:blipFill>
        <p:spPr>
          <a:xfrm>
            <a:off x="871903" y="1841612"/>
            <a:ext cx="7400194" cy="4005519"/>
          </a:xfrm>
          <a:prstGeom prst="rect">
            <a:avLst/>
          </a:prstGeom>
        </p:spPr>
      </p:pic>
    </p:spTree>
    <p:extLst>
      <p:ext uri="{BB962C8B-B14F-4D97-AF65-F5344CB8AC3E}">
        <p14:creationId xmlns:p14="http://schemas.microsoft.com/office/powerpoint/2010/main" val="308402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A213924-FD9C-4990-A940-B6179FCD64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9" name="矩形 8">
            <a:extLst>
              <a:ext uri="{FF2B5EF4-FFF2-40B4-BE49-F238E27FC236}">
                <a16:creationId xmlns:a16="http://schemas.microsoft.com/office/drawing/2014/main" id="{7AA55B95-1309-4417-B5C4-63B9578843F5}"/>
              </a:ext>
            </a:extLst>
          </p:cNvPr>
          <p:cNvSpPr/>
          <p:nvPr/>
        </p:nvSpPr>
        <p:spPr>
          <a:xfrm>
            <a:off x="2432376" y="865779"/>
            <a:ext cx="5807736" cy="197055"/>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8A19349C-7DA4-4DBE-B051-2569A2BD033A}"/>
              </a:ext>
            </a:extLst>
          </p:cNvPr>
          <p:cNvSpPr/>
          <p:nvPr/>
        </p:nvSpPr>
        <p:spPr>
          <a:xfrm>
            <a:off x="867176" y="-2053"/>
            <a:ext cx="6278336" cy="707886"/>
          </a:xfrm>
          <a:prstGeom prst="rect">
            <a:avLst/>
          </a:prstGeom>
        </p:spPr>
        <p:txBody>
          <a:bodyPr wrap="square">
            <a:spAutoFit/>
          </a:bodyPr>
          <a:lstStyle/>
          <a:p>
            <a:r>
              <a:rPr lang="zh-TW" altLang="en-US" sz="4000" dirty="0">
                <a:latin typeface="+mj-ea"/>
                <a:ea typeface="+mj-ea"/>
              </a:rPr>
              <a:t>文字探勘分析</a:t>
            </a:r>
          </a:p>
        </p:txBody>
      </p:sp>
      <p:sp>
        <p:nvSpPr>
          <p:cNvPr id="11" name="矩形 10">
            <a:extLst>
              <a:ext uri="{FF2B5EF4-FFF2-40B4-BE49-F238E27FC236}">
                <a16:creationId xmlns:a16="http://schemas.microsoft.com/office/drawing/2014/main" id="{4D897C2E-7AD1-464D-AF2F-A8DFEE9EDA29}"/>
              </a:ext>
            </a:extLst>
          </p:cNvPr>
          <p:cNvSpPr/>
          <p:nvPr/>
        </p:nvSpPr>
        <p:spPr>
          <a:xfrm>
            <a:off x="2336173" y="475001"/>
            <a:ext cx="5903939" cy="461665"/>
          </a:xfrm>
          <a:prstGeom prst="rect">
            <a:avLst/>
          </a:prstGeom>
        </p:spPr>
        <p:txBody>
          <a:bodyPr wrap="square">
            <a:spAutoFit/>
          </a:bodyPr>
          <a:lstStyle/>
          <a:p>
            <a:r>
              <a:rPr lang="en-US" altLang="zh-TW" sz="2400" dirty="0">
                <a:latin typeface="+mj-ea"/>
              </a:rPr>
              <a:t>Bag-of-words model-  </a:t>
            </a:r>
            <a:r>
              <a:rPr lang="en-US" altLang="zh-TW" b="1" dirty="0">
                <a:latin typeface="+mj-ea"/>
              </a:rPr>
              <a:t>matrix of token </a:t>
            </a:r>
            <a:r>
              <a:rPr lang="en-US" altLang="zh-TW" b="1" dirty="0">
                <a:solidFill>
                  <a:srgbClr val="FF0000"/>
                </a:solidFill>
                <a:latin typeface="+mj-ea"/>
              </a:rPr>
              <a:t>counts</a:t>
            </a:r>
            <a:endParaRPr lang="zh-TW" altLang="en-US" b="1" dirty="0">
              <a:solidFill>
                <a:srgbClr val="FF0000"/>
              </a:solidFill>
            </a:endParaRPr>
          </a:p>
        </p:txBody>
      </p:sp>
      <p:sp>
        <p:nvSpPr>
          <p:cNvPr id="13" name="文字方塊 12">
            <a:extLst>
              <a:ext uri="{FF2B5EF4-FFF2-40B4-BE49-F238E27FC236}">
                <a16:creationId xmlns:a16="http://schemas.microsoft.com/office/drawing/2014/main" id="{8F77A02D-58C8-49CD-8606-0CF08D757C44}"/>
              </a:ext>
            </a:extLst>
          </p:cNvPr>
          <p:cNvSpPr txBox="1"/>
          <p:nvPr/>
        </p:nvSpPr>
        <p:spPr>
          <a:xfrm>
            <a:off x="3052282" y="1293667"/>
            <a:ext cx="4384222" cy="707886"/>
          </a:xfrm>
          <a:prstGeom prst="rect">
            <a:avLst/>
          </a:prstGeom>
          <a:noFill/>
        </p:spPr>
        <p:txBody>
          <a:bodyPr wrap="square" rtlCol="0">
            <a:spAutoFit/>
          </a:bodyPr>
          <a:lstStyle/>
          <a:p>
            <a:r>
              <a:rPr lang="zh-TW" altLang="en-US" sz="2000" dirty="0"/>
              <a:t>詞頻計算</a:t>
            </a:r>
            <a:endParaRPr lang="en-US" altLang="zh-TW" sz="2000" dirty="0"/>
          </a:p>
          <a:p>
            <a:r>
              <a:rPr lang="en-US" altLang="zh-TW" sz="2000" dirty="0"/>
              <a:t>53</a:t>
            </a:r>
            <a:r>
              <a:rPr lang="zh-TW" altLang="en-US" sz="2000" dirty="0"/>
              <a:t>筆新聞內文詞頻的特徵</a:t>
            </a:r>
            <a:r>
              <a:rPr lang="en-US" altLang="zh-TW" sz="2000" dirty="0"/>
              <a:t>:</a:t>
            </a:r>
            <a:endParaRPr lang="zh-TW" altLang="en-US" sz="2000" dirty="0"/>
          </a:p>
        </p:txBody>
      </p:sp>
      <p:sp>
        <p:nvSpPr>
          <p:cNvPr id="14" name="矩形 13">
            <a:extLst>
              <a:ext uri="{FF2B5EF4-FFF2-40B4-BE49-F238E27FC236}">
                <a16:creationId xmlns:a16="http://schemas.microsoft.com/office/drawing/2014/main" id="{683E4AF2-465E-4974-BE87-4070A41928CD}"/>
              </a:ext>
            </a:extLst>
          </p:cNvPr>
          <p:cNvSpPr/>
          <p:nvPr/>
        </p:nvSpPr>
        <p:spPr>
          <a:xfrm>
            <a:off x="3052282" y="2358554"/>
            <a:ext cx="4278086" cy="3785652"/>
          </a:xfrm>
          <a:prstGeom prst="rect">
            <a:avLst/>
          </a:prstGeom>
        </p:spPr>
        <p:txBody>
          <a:bodyPr wrap="square">
            <a:spAutoFit/>
          </a:bodyPr>
          <a:lstStyle/>
          <a:p>
            <a:r>
              <a:rPr lang="zh-TW" altLang="en-US" sz="2000" dirty="0"/>
              <a:t>當最小詞頻條件為</a:t>
            </a:r>
            <a:r>
              <a:rPr lang="en-US" altLang="zh-TW" sz="2000" dirty="0"/>
              <a:t>2</a:t>
            </a:r>
            <a:r>
              <a:rPr lang="zh-TW" altLang="en-US" sz="2000" dirty="0"/>
              <a:t>時</a:t>
            </a:r>
            <a:endParaRPr lang="en-US" altLang="zh-TW" sz="2000" dirty="0"/>
          </a:p>
          <a:p>
            <a:r>
              <a:rPr lang="zh-TW" altLang="en-US" sz="2000" dirty="0"/>
              <a:t>共產生 </a:t>
            </a:r>
            <a:r>
              <a:rPr lang="en-US" altLang="zh-TW" sz="2000" dirty="0"/>
              <a:t>1607</a:t>
            </a:r>
            <a:r>
              <a:rPr lang="zh-TW" altLang="en-US" sz="2000" dirty="0"/>
              <a:t> 個詞組</a:t>
            </a:r>
            <a:r>
              <a:rPr lang="en-US" altLang="zh-TW" sz="2000" dirty="0"/>
              <a:t>(token)</a:t>
            </a:r>
            <a:r>
              <a:rPr lang="zh-TW" altLang="en-US" sz="2000" dirty="0"/>
              <a:t>，</a:t>
            </a:r>
            <a:endParaRPr lang="en-US" altLang="zh-TW" sz="2000" dirty="0"/>
          </a:p>
          <a:p>
            <a:r>
              <a:rPr lang="zh-TW" altLang="en-US" sz="2000" dirty="0"/>
              <a:t>詞組長度介於</a:t>
            </a:r>
            <a:r>
              <a:rPr lang="en-US" altLang="zh-TW" sz="2000" dirty="0"/>
              <a:t>2~9</a:t>
            </a:r>
            <a:r>
              <a:rPr lang="zh-TW" altLang="en-US" sz="2000" dirty="0"/>
              <a:t>之間</a:t>
            </a:r>
            <a:endParaRPr lang="en-US" altLang="zh-TW" sz="2000" dirty="0"/>
          </a:p>
          <a:p>
            <a:endParaRPr lang="en-US" altLang="zh-TW" sz="2000" dirty="0"/>
          </a:p>
          <a:p>
            <a:r>
              <a:rPr lang="zh-TW" altLang="en-US" sz="2000" dirty="0"/>
              <a:t>中文</a:t>
            </a:r>
            <a:r>
              <a:rPr lang="en-US" altLang="zh-TW" sz="2000" dirty="0"/>
              <a:t>:</a:t>
            </a:r>
          </a:p>
          <a:p>
            <a:r>
              <a:rPr lang="en-US" altLang="zh-TW" sz="2000" dirty="0"/>
              <a:t>Token </a:t>
            </a:r>
            <a:r>
              <a:rPr lang="zh-TW" altLang="en-US" sz="2000" dirty="0"/>
              <a:t>長度最大為</a:t>
            </a:r>
            <a:r>
              <a:rPr lang="en-US" altLang="zh-TW" sz="2000" dirty="0"/>
              <a:t>5(</a:t>
            </a:r>
            <a:r>
              <a:rPr lang="zh-TW" altLang="en-US" sz="2000" dirty="0"/>
              <a:t>體育用品業</a:t>
            </a:r>
            <a:r>
              <a:rPr lang="en-US" altLang="zh-TW" sz="2000" dirty="0"/>
              <a:t>)</a:t>
            </a:r>
          </a:p>
          <a:p>
            <a:endParaRPr lang="en-US" altLang="zh-TW" sz="2000" dirty="0"/>
          </a:p>
          <a:p>
            <a:r>
              <a:rPr lang="zh-TW" altLang="en-US" sz="2000" dirty="0"/>
              <a:t>英文</a:t>
            </a:r>
            <a:r>
              <a:rPr lang="en-US" altLang="zh-TW" sz="2000" dirty="0"/>
              <a:t>:</a:t>
            </a:r>
          </a:p>
          <a:p>
            <a:r>
              <a:rPr lang="zh-TW" altLang="en-US" sz="2000" dirty="0"/>
              <a:t>單字長度最大為</a:t>
            </a:r>
            <a:r>
              <a:rPr lang="en-US" altLang="zh-TW" sz="2000" dirty="0"/>
              <a:t>9</a:t>
            </a:r>
            <a:r>
              <a:rPr lang="zh-TW" altLang="en-US" sz="2000" dirty="0"/>
              <a:t> </a:t>
            </a:r>
            <a:r>
              <a:rPr lang="en-US" altLang="zh-TW" sz="2000" dirty="0"/>
              <a:t>(lululemon)</a:t>
            </a:r>
          </a:p>
          <a:p>
            <a:endParaRPr lang="en-US" altLang="zh-TW" sz="2000" dirty="0"/>
          </a:p>
          <a:p>
            <a:r>
              <a:rPr lang="zh-TW" altLang="en-US" sz="2000" dirty="0"/>
              <a:t>中英文的分割有明顯的差異。</a:t>
            </a:r>
            <a:endParaRPr lang="en-US" altLang="zh-TW" sz="2000" dirty="0"/>
          </a:p>
          <a:p>
            <a:r>
              <a:rPr lang="en-US" altLang="zh-TW" sz="2000" dirty="0"/>
              <a:t>=&gt;</a:t>
            </a:r>
            <a:r>
              <a:rPr lang="zh-TW" altLang="en-US" sz="2000" dirty="0"/>
              <a:t> 文字資料前處理可再改善</a:t>
            </a:r>
          </a:p>
        </p:txBody>
      </p:sp>
      <p:pic>
        <p:nvPicPr>
          <p:cNvPr id="15" name="圖片 14">
            <a:extLst>
              <a:ext uri="{FF2B5EF4-FFF2-40B4-BE49-F238E27FC236}">
                <a16:creationId xmlns:a16="http://schemas.microsoft.com/office/drawing/2014/main" id="{A793CC6C-E523-4268-A551-C21C2508E565}"/>
              </a:ext>
            </a:extLst>
          </p:cNvPr>
          <p:cNvPicPr>
            <a:picLocks noChangeAspect="1"/>
          </p:cNvPicPr>
          <p:nvPr/>
        </p:nvPicPr>
        <p:blipFill rotWithShape="1">
          <a:blip r:embed="rId2"/>
          <a:srcRect l="38395" t="1194" b="34285"/>
          <a:stretch/>
        </p:blipFill>
        <p:spPr>
          <a:xfrm>
            <a:off x="1126090" y="1028700"/>
            <a:ext cx="1306286" cy="5522638"/>
          </a:xfrm>
          <a:prstGeom prst="rect">
            <a:avLst/>
          </a:prstGeom>
        </p:spPr>
      </p:pic>
    </p:spTree>
    <p:extLst>
      <p:ext uri="{BB962C8B-B14F-4D97-AF65-F5344CB8AC3E}">
        <p14:creationId xmlns:p14="http://schemas.microsoft.com/office/powerpoint/2010/main" val="208658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A213924-FD9C-4990-A940-B6179FCD64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9" name="矩形 8">
            <a:extLst>
              <a:ext uri="{FF2B5EF4-FFF2-40B4-BE49-F238E27FC236}">
                <a16:creationId xmlns:a16="http://schemas.microsoft.com/office/drawing/2014/main" id="{7AA55B95-1309-4417-B5C4-63B9578843F5}"/>
              </a:ext>
            </a:extLst>
          </p:cNvPr>
          <p:cNvSpPr/>
          <p:nvPr/>
        </p:nvSpPr>
        <p:spPr>
          <a:xfrm>
            <a:off x="2432376" y="865779"/>
            <a:ext cx="5807736" cy="197055"/>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8A19349C-7DA4-4DBE-B051-2569A2BD033A}"/>
              </a:ext>
            </a:extLst>
          </p:cNvPr>
          <p:cNvSpPr/>
          <p:nvPr/>
        </p:nvSpPr>
        <p:spPr>
          <a:xfrm>
            <a:off x="867176" y="-2053"/>
            <a:ext cx="6278336" cy="707886"/>
          </a:xfrm>
          <a:prstGeom prst="rect">
            <a:avLst/>
          </a:prstGeom>
        </p:spPr>
        <p:txBody>
          <a:bodyPr wrap="square">
            <a:spAutoFit/>
          </a:bodyPr>
          <a:lstStyle/>
          <a:p>
            <a:r>
              <a:rPr lang="zh-TW" altLang="en-US" sz="4000" dirty="0">
                <a:latin typeface="+mj-ea"/>
                <a:ea typeface="+mj-ea"/>
              </a:rPr>
              <a:t>文字探勘分析</a:t>
            </a:r>
          </a:p>
        </p:txBody>
      </p:sp>
      <p:sp>
        <p:nvSpPr>
          <p:cNvPr id="11" name="矩形 10">
            <a:extLst>
              <a:ext uri="{FF2B5EF4-FFF2-40B4-BE49-F238E27FC236}">
                <a16:creationId xmlns:a16="http://schemas.microsoft.com/office/drawing/2014/main" id="{4D897C2E-7AD1-464D-AF2F-A8DFEE9EDA29}"/>
              </a:ext>
            </a:extLst>
          </p:cNvPr>
          <p:cNvSpPr/>
          <p:nvPr/>
        </p:nvSpPr>
        <p:spPr>
          <a:xfrm>
            <a:off x="2336173" y="475001"/>
            <a:ext cx="5903939" cy="461665"/>
          </a:xfrm>
          <a:prstGeom prst="rect">
            <a:avLst/>
          </a:prstGeom>
        </p:spPr>
        <p:txBody>
          <a:bodyPr wrap="square">
            <a:spAutoFit/>
          </a:bodyPr>
          <a:lstStyle/>
          <a:p>
            <a:r>
              <a:rPr lang="en-US" altLang="zh-TW" sz="2400" dirty="0">
                <a:latin typeface="+mj-ea"/>
              </a:rPr>
              <a:t>Bag-of-words model-  </a:t>
            </a:r>
            <a:r>
              <a:rPr lang="zh-TW" altLang="en-US" sz="2400" b="1" dirty="0">
                <a:latin typeface="+mj-ea"/>
              </a:rPr>
              <a:t>內文相似度分析</a:t>
            </a:r>
            <a:endParaRPr lang="zh-TW" altLang="en-US" b="1" dirty="0"/>
          </a:p>
        </p:txBody>
      </p:sp>
      <p:graphicFrame>
        <p:nvGraphicFramePr>
          <p:cNvPr id="2" name="表格 1">
            <a:extLst>
              <a:ext uri="{FF2B5EF4-FFF2-40B4-BE49-F238E27FC236}">
                <a16:creationId xmlns:a16="http://schemas.microsoft.com/office/drawing/2014/main" id="{C9E750DC-2223-4366-9733-DA99C15484DB}"/>
              </a:ext>
            </a:extLst>
          </p:cNvPr>
          <p:cNvGraphicFramePr>
            <a:graphicFrameLocks noGrp="1"/>
          </p:cNvGraphicFramePr>
          <p:nvPr>
            <p:extLst>
              <p:ext uri="{D42A27DB-BD31-4B8C-83A1-F6EECF244321}">
                <p14:modId xmlns:p14="http://schemas.microsoft.com/office/powerpoint/2010/main" val="1357010547"/>
              </p:ext>
            </p:extLst>
          </p:nvPr>
        </p:nvGraphicFramePr>
        <p:xfrm>
          <a:off x="106136" y="1289393"/>
          <a:ext cx="4021496" cy="1292545"/>
        </p:xfrm>
        <a:graphic>
          <a:graphicData uri="http://schemas.openxmlformats.org/drawingml/2006/table">
            <a:tbl>
              <a:tblPr firstRow="1" firstCol="1" bandRow="1">
                <a:tableStyleId>{F207CEB8-A70F-4B2F-969D-873444579683}</a:tableStyleId>
              </a:tblPr>
              <a:tblGrid>
                <a:gridCol w="759278">
                  <a:extLst>
                    <a:ext uri="{9D8B030D-6E8A-4147-A177-3AD203B41FA5}">
                      <a16:colId xmlns:a16="http://schemas.microsoft.com/office/drawing/2014/main" val="923630424"/>
                    </a:ext>
                  </a:extLst>
                </a:gridCol>
                <a:gridCol w="775607">
                  <a:extLst>
                    <a:ext uri="{9D8B030D-6E8A-4147-A177-3AD203B41FA5}">
                      <a16:colId xmlns:a16="http://schemas.microsoft.com/office/drawing/2014/main" val="1708175424"/>
                    </a:ext>
                  </a:extLst>
                </a:gridCol>
                <a:gridCol w="718458">
                  <a:extLst>
                    <a:ext uri="{9D8B030D-6E8A-4147-A177-3AD203B41FA5}">
                      <a16:colId xmlns:a16="http://schemas.microsoft.com/office/drawing/2014/main" val="3893229281"/>
                    </a:ext>
                  </a:extLst>
                </a:gridCol>
                <a:gridCol w="1768153">
                  <a:extLst>
                    <a:ext uri="{9D8B030D-6E8A-4147-A177-3AD203B41FA5}">
                      <a16:colId xmlns:a16="http://schemas.microsoft.com/office/drawing/2014/main" val="957237221"/>
                    </a:ext>
                  </a:extLst>
                </a:gridCol>
              </a:tblGrid>
              <a:tr h="197033">
                <a:tc>
                  <a:txBody>
                    <a:bodyPr/>
                    <a:lstStyle/>
                    <a:p>
                      <a:pPr>
                        <a:lnSpc>
                          <a:spcPct val="130000"/>
                        </a:lnSpc>
                        <a:spcAft>
                          <a:spcPts val="0"/>
                        </a:spcAft>
                      </a:pPr>
                      <a:r>
                        <a:rPr lang="zh-TW" sz="1200" dirty="0">
                          <a:effectLst/>
                        </a:rPr>
                        <a:t>文章索引</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zh-TW" sz="1200">
                          <a:effectLst/>
                        </a:rPr>
                        <a:t>文章索引</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zh-TW" sz="1200" dirty="0">
                          <a:effectLst/>
                        </a:rPr>
                        <a:t>相似度</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zh-TW" sz="1200" dirty="0">
                          <a:effectLst/>
                        </a:rPr>
                        <a:t>主題</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582058185"/>
                  </a:ext>
                </a:extLst>
              </a:tr>
              <a:tr h="204399">
                <a:tc>
                  <a:txBody>
                    <a:bodyPr/>
                    <a:lstStyle/>
                    <a:p>
                      <a:pPr>
                        <a:lnSpc>
                          <a:spcPct val="130000"/>
                        </a:lnSpc>
                        <a:spcAft>
                          <a:spcPts val="0"/>
                        </a:spcAft>
                      </a:pPr>
                      <a:r>
                        <a:rPr lang="en-US" sz="1200">
                          <a:effectLst/>
                        </a:rPr>
                        <a:t>7</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a:effectLst/>
                        </a:rPr>
                        <a:t>43</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dirty="0">
                          <a:effectLst/>
                        </a:rPr>
                        <a:t>50.28%</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zh-TW" sz="1200" dirty="0">
                          <a:effectLst/>
                        </a:rPr>
                        <a:t>疫情上市櫃財經報導</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499189234"/>
                  </a:ext>
                </a:extLst>
              </a:tr>
              <a:tr h="204399">
                <a:tc>
                  <a:txBody>
                    <a:bodyPr/>
                    <a:lstStyle/>
                    <a:p>
                      <a:pPr>
                        <a:lnSpc>
                          <a:spcPct val="130000"/>
                        </a:lnSpc>
                        <a:spcAft>
                          <a:spcPts val="0"/>
                        </a:spcAft>
                      </a:pPr>
                      <a:r>
                        <a:rPr lang="en-US" sz="1200">
                          <a:effectLst/>
                        </a:rPr>
                        <a:t>26</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a:effectLst/>
                        </a:rPr>
                        <a:t>39</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a:effectLst/>
                        </a:rPr>
                        <a:t>50.13%</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zh-TW" sz="1200">
                          <a:effectLst/>
                        </a:rPr>
                        <a:t>數位化健康運動相關</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452879687"/>
                  </a:ext>
                </a:extLst>
              </a:tr>
              <a:tr h="204399">
                <a:tc>
                  <a:txBody>
                    <a:bodyPr/>
                    <a:lstStyle/>
                    <a:p>
                      <a:pPr>
                        <a:lnSpc>
                          <a:spcPct val="130000"/>
                        </a:lnSpc>
                        <a:spcAft>
                          <a:spcPts val="0"/>
                        </a:spcAft>
                      </a:pPr>
                      <a:r>
                        <a:rPr lang="en-US" sz="1200">
                          <a:effectLst/>
                        </a:rPr>
                        <a:t>14</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a:effectLst/>
                        </a:rPr>
                        <a:t>28</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a:effectLst/>
                        </a:rPr>
                        <a:t>48.86%</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zh-TW" sz="1200">
                          <a:effectLst/>
                        </a:rPr>
                        <a:t>運動與企業贊助</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438092219"/>
                  </a:ext>
                </a:extLst>
              </a:tr>
              <a:tr h="204399">
                <a:tc>
                  <a:txBody>
                    <a:bodyPr/>
                    <a:lstStyle/>
                    <a:p>
                      <a:pPr>
                        <a:lnSpc>
                          <a:spcPct val="130000"/>
                        </a:lnSpc>
                        <a:spcAft>
                          <a:spcPts val="0"/>
                        </a:spcAft>
                      </a:pPr>
                      <a:r>
                        <a:rPr lang="en-US" sz="1200">
                          <a:effectLst/>
                        </a:rPr>
                        <a:t>46</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a:effectLst/>
                        </a:rPr>
                        <a:t>23</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a:effectLst/>
                        </a:rPr>
                        <a:t>47.53%</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zh-TW" sz="1200">
                          <a:effectLst/>
                        </a:rPr>
                        <a:t>運動彩券相關</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13484184"/>
                  </a:ext>
                </a:extLst>
              </a:tr>
              <a:tr h="204399">
                <a:tc>
                  <a:txBody>
                    <a:bodyPr/>
                    <a:lstStyle/>
                    <a:p>
                      <a:pPr>
                        <a:lnSpc>
                          <a:spcPct val="130000"/>
                        </a:lnSpc>
                        <a:spcAft>
                          <a:spcPts val="0"/>
                        </a:spcAft>
                      </a:pPr>
                      <a:r>
                        <a:rPr lang="en-US" sz="1200">
                          <a:effectLst/>
                        </a:rPr>
                        <a:t>35</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a:effectLst/>
                        </a:rPr>
                        <a:t>39</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a:effectLst/>
                        </a:rPr>
                        <a:t>46.54%</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zh-TW" sz="1200" dirty="0">
                          <a:effectLst/>
                        </a:rPr>
                        <a:t>數位化健康運動相關</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985243251"/>
                  </a:ext>
                </a:extLst>
              </a:tr>
            </a:tbl>
          </a:graphicData>
        </a:graphic>
      </p:graphicFrame>
      <p:graphicFrame>
        <p:nvGraphicFramePr>
          <p:cNvPr id="3" name="表格 2">
            <a:extLst>
              <a:ext uri="{FF2B5EF4-FFF2-40B4-BE49-F238E27FC236}">
                <a16:creationId xmlns:a16="http://schemas.microsoft.com/office/drawing/2014/main" id="{85B147B6-2E0B-4319-9968-E564823DDA91}"/>
              </a:ext>
            </a:extLst>
          </p:cNvPr>
          <p:cNvGraphicFramePr>
            <a:graphicFrameLocks noGrp="1"/>
          </p:cNvGraphicFramePr>
          <p:nvPr>
            <p:extLst>
              <p:ext uri="{D42A27DB-BD31-4B8C-83A1-F6EECF244321}">
                <p14:modId xmlns:p14="http://schemas.microsoft.com/office/powerpoint/2010/main" val="988058120"/>
              </p:ext>
            </p:extLst>
          </p:nvPr>
        </p:nvGraphicFramePr>
        <p:xfrm>
          <a:off x="4127632" y="1163225"/>
          <a:ext cx="4575497" cy="5511305"/>
        </p:xfrm>
        <a:graphic>
          <a:graphicData uri="http://schemas.openxmlformats.org/drawingml/2006/table">
            <a:tbl>
              <a:tblPr firstRow="1" firstCol="1" bandRow="1">
                <a:tableStyleId>{2D5ABB26-0587-4C30-8999-92F81FD0307C}</a:tableStyleId>
              </a:tblPr>
              <a:tblGrid>
                <a:gridCol w="2325583">
                  <a:extLst>
                    <a:ext uri="{9D8B030D-6E8A-4147-A177-3AD203B41FA5}">
                      <a16:colId xmlns:a16="http://schemas.microsoft.com/office/drawing/2014/main" val="2213756186"/>
                    </a:ext>
                  </a:extLst>
                </a:gridCol>
                <a:gridCol w="2249914">
                  <a:extLst>
                    <a:ext uri="{9D8B030D-6E8A-4147-A177-3AD203B41FA5}">
                      <a16:colId xmlns:a16="http://schemas.microsoft.com/office/drawing/2014/main" val="3114713060"/>
                    </a:ext>
                  </a:extLst>
                </a:gridCol>
              </a:tblGrid>
              <a:tr h="182067">
                <a:tc>
                  <a:txBody>
                    <a:bodyPr/>
                    <a:lstStyle/>
                    <a:p>
                      <a:pPr algn="ctr">
                        <a:lnSpc>
                          <a:spcPct val="130000"/>
                        </a:lnSpc>
                        <a:spcAft>
                          <a:spcPts val="0"/>
                        </a:spcAft>
                      </a:pPr>
                      <a:r>
                        <a:rPr lang="zh-TW" sz="1000">
                          <a:effectLst/>
                        </a:rPr>
                        <a:t>文章索引</a:t>
                      </a:r>
                      <a:r>
                        <a:rPr lang="en-US" sz="1000">
                          <a:effectLst/>
                        </a:rPr>
                        <a:t> 7</a:t>
                      </a:r>
                      <a:endParaRPr lang="zh-TW" sz="1000" b="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44800" marR="44800" marT="0" marB="0"/>
                </a:tc>
                <a:tc>
                  <a:txBody>
                    <a:bodyPr/>
                    <a:lstStyle/>
                    <a:p>
                      <a:pPr algn="ctr">
                        <a:lnSpc>
                          <a:spcPct val="130000"/>
                        </a:lnSpc>
                        <a:spcAft>
                          <a:spcPts val="0"/>
                        </a:spcAft>
                      </a:pPr>
                      <a:r>
                        <a:rPr lang="zh-TW" sz="1000">
                          <a:effectLst/>
                        </a:rPr>
                        <a:t>文章索引</a:t>
                      </a:r>
                      <a:r>
                        <a:rPr lang="en-US" sz="1000">
                          <a:effectLst/>
                        </a:rPr>
                        <a:t> 43</a:t>
                      </a:r>
                      <a:endParaRPr lang="zh-TW" sz="1000" b="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44800" marR="44800" marT="0" marB="0"/>
                </a:tc>
                <a:extLst>
                  <a:ext uri="{0D108BD9-81ED-4DB2-BD59-A6C34878D82A}">
                    <a16:rowId xmlns:a16="http://schemas.microsoft.com/office/drawing/2014/main" val="4016641232"/>
                  </a:ext>
                </a:extLst>
              </a:tr>
              <a:tr h="4872628">
                <a:tc>
                  <a:txBody>
                    <a:bodyPr/>
                    <a:lstStyle/>
                    <a:p>
                      <a:pPr>
                        <a:lnSpc>
                          <a:spcPct val="130000"/>
                        </a:lnSpc>
                        <a:spcAft>
                          <a:spcPts val="0"/>
                        </a:spcAft>
                      </a:pPr>
                      <a:r>
                        <a:rPr lang="zh-TW" sz="1000" dirty="0">
                          <a:effectLst/>
                        </a:rPr>
                        <a:t>馬來西亞、越南、印尼等東南亞地區新冠肺炎持續升溫，造成當地台資廠供應鏈停擺、運輸不順，也擾亂運動休閒概念股成長腳步，惟歐美經濟持續解封，相關產業業績多呈現成長，包括儒鴻（</a:t>
                      </a:r>
                      <a:r>
                        <a:rPr lang="en-US" sz="1000" dirty="0">
                          <a:effectLst/>
                        </a:rPr>
                        <a:t>1476</a:t>
                      </a:r>
                      <a:r>
                        <a:rPr lang="zh-TW" sz="1000" dirty="0">
                          <a:effectLst/>
                        </a:rPr>
                        <a:t>）等</a:t>
                      </a:r>
                      <a:r>
                        <a:rPr lang="en-US" sz="1000" dirty="0">
                          <a:effectLst/>
                        </a:rPr>
                        <a:t>14</a:t>
                      </a:r>
                      <a:r>
                        <a:rPr lang="zh-TW" sz="1000" dirty="0">
                          <a:effectLst/>
                        </a:rPr>
                        <a:t>檔上半年獲利強棒股，長線還有看頭。 運動休閒概念股已陸續公布季報，上半年每股稅後盈餘（</a:t>
                      </a:r>
                      <a:r>
                        <a:rPr lang="en-US" sz="1000" dirty="0">
                          <a:effectLst/>
                        </a:rPr>
                        <a:t>EPS</a:t>
                      </a:r>
                      <a:r>
                        <a:rPr lang="zh-TW" sz="1000" dirty="0">
                          <a:effectLst/>
                        </a:rPr>
                        <a:t>）逾</a:t>
                      </a:r>
                      <a:r>
                        <a:rPr lang="en-US" sz="1000" dirty="0">
                          <a:effectLst/>
                        </a:rPr>
                        <a:t>2</a:t>
                      </a:r>
                      <a:r>
                        <a:rPr lang="zh-TW" sz="1000" dirty="0">
                          <a:effectLst/>
                        </a:rPr>
                        <a:t>元，包括儒鴻、大田、巨大、桂盟、美利達、聚陽、明安、百和、豐泰、力山、岱宇、鈺齊</a:t>
                      </a:r>
                      <a:r>
                        <a:rPr lang="en-US" sz="1000" dirty="0">
                          <a:effectLst/>
                        </a:rPr>
                        <a:t>-KY</a:t>
                      </a:r>
                      <a:r>
                        <a:rPr lang="zh-TW" sz="1000" dirty="0">
                          <a:effectLst/>
                        </a:rPr>
                        <a:t>、鉅明、廣越等</a:t>
                      </a:r>
                      <a:r>
                        <a:rPr lang="en-US" sz="1000" dirty="0">
                          <a:effectLst/>
                        </a:rPr>
                        <a:t>14</a:t>
                      </a:r>
                      <a:r>
                        <a:rPr lang="zh-TW" sz="1000" dirty="0">
                          <a:effectLst/>
                        </a:rPr>
                        <a:t>檔。 其中，紡織成衣龍頭廠儒鴻上半年大賺</a:t>
                      </a:r>
                      <a:r>
                        <a:rPr lang="en-US" sz="1000" dirty="0">
                          <a:effectLst/>
                        </a:rPr>
                        <a:t>10.51</a:t>
                      </a:r>
                      <a:r>
                        <a:rPr lang="zh-TW" sz="1000" dirty="0">
                          <a:effectLst/>
                        </a:rPr>
                        <a:t>元，球頭代工廠大田、自行車大廠巨大上半年</a:t>
                      </a:r>
                      <a:r>
                        <a:rPr lang="en-US" sz="1000" dirty="0">
                          <a:effectLst/>
                        </a:rPr>
                        <a:t>EPS</a:t>
                      </a:r>
                      <a:r>
                        <a:rPr lang="zh-TW" sz="1000" dirty="0">
                          <a:effectLst/>
                        </a:rPr>
                        <a:t>則有</a:t>
                      </a:r>
                      <a:r>
                        <a:rPr lang="en-US" sz="1000" dirty="0">
                          <a:effectLst/>
                        </a:rPr>
                        <a:t>9</a:t>
                      </a:r>
                      <a:r>
                        <a:rPr lang="zh-TW" sz="1000" dirty="0">
                          <a:effectLst/>
                        </a:rPr>
                        <a:t>元以上，桂盟、美利達、聚陽及明安則有</a:t>
                      </a:r>
                      <a:r>
                        <a:rPr lang="en-US" sz="1000" dirty="0">
                          <a:effectLst/>
                        </a:rPr>
                        <a:t>5</a:t>
                      </a:r>
                      <a:r>
                        <a:rPr lang="zh-TW" sz="1000" dirty="0">
                          <a:effectLst/>
                        </a:rPr>
                        <a:t>元以上，表現相對突出。 群益投顧副總裁曾炎裕觀察，紡織成衣、製鞋、自行車族群、球頭代工等運動休閒概念股，皆受惠於疫後歐美經濟解封，消費需求回升，品牌經銷通路補庫存效應，使各家廠商的訂單無虞，能見度高。 但零件缺料、運輸缺櫃，以及供應鏈遭逢東南亞疫情逆風停工，則干擾相關族群營收成長動能，以致於近期股價出現修正，但法人近一周仍積極加碼巨大、美利達、明安及豐泰等個股，顯示依舊看好相關個股的後市。 以自行車雙雄為例，</a:t>
                      </a:r>
                      <a:r>
                        <a:rPr lang="en-US" sz="1000" dirty="0">
                          <a:effectLst/>
                        </a:rPr>
                        <a:t>…..</a:t>
                      </a:r>
                      <a:endParaRPr lang="zh-TW" sz="1000" b="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44800" marR="44800" marT="0" marB="0"/>
                </a:tc>
                <a:tc>
                  <a:txBody>
                    <a:bodyPr/>
                    <a:lstStyle/>
                    <a:p>
                      <a:pPr>
                        <a:lnSpc>
                          <a:spcPct val="130000"/>
                        </a:lnSpc>
                        <a:spcAft>
                          <a:spcPts val="0"/>
                        </a:spcAft>
                      </a:pPr>
                      <a:r>
                        <a:rPr lang="zh-TW" sz="1000" dirty="0">
                          <a:effectLst/>
                        </a:rPr>
                        <a:t>歐美地區經濟重啟帶動強勁需求，加上供應鏈問題可望緩解，以及大者恆大效應，法人看好，國內製鞋成衣、自行車等運動休閒概念股明年成長動能無虞，首選儒鴻（</a:t>
                      </a:r>
                      <a:r>
                        <a:rPr lang="en-US" sz="1000" dirty="0">
                          <a:effectLst/>
                        </a:rPr>
                        <a:t>1476</a:t>
                      </a:r>
                      <a:r>
                        <a:rPr lang="zh-TW" sz="1000" dirty="0">
                          <a:effectLst/>
                        </a:rPr>
                        <a:t>）、豐泰、巨大、桂盟等四檔。 受到缺櫃、塞港、東南亞疫情，以及財報等干擾因素影響，加上市場資金較為青睞元宇宙、低軌道衛星、電動車等作夢題材族群，運動休閒概念股近期走勢相對平淡，儒鴻、豐泰明顯拉回，但巨大、美利達、桂盟、聚陽等低檔有撐。 法人分析，</a:t>
                      </a:r>
                      <a:r>
                        <a:rPr lang="en-US" sz="1000" dirty="0">
                          <a:effectLst/>
                        </a:rPr>
                        <a:t>2021</a:t>
                      </a:r>
                      <a:r>
                        <a:rPr lang="zh-TW" sz="1000" dirty="0">
                          <a:effectLst/>
                        </a:rPr>
                        <a:t>年新冠肺炎擾亂東南亞供應鏈，使缺料狀況加劇，加上短期缺櫃、塞港事件，歐美地區鞋子、紡織品庫存仍維持在</a:t>
                      </a:r>
                      <a:r>
                        <a:rPr lang="en-US" sz="1000" dirty="0">
                          <a:effectLst/>
                        </a:rPr>
                        <a:t>2013</a:t>
                      </a:r>
                      <a:r>
                        <a:rPr lang="zh-TW" sz="1000" dirty="0">
                          <a:effectLst/>
                        </a:rPr>
                        <a:t>年低檔水準，自行車終端通路庫存已有一年半時間僅維持二至三周。 歐美國家自</a:t>
                      </a:r>
                      <a:r>
                        <a:rPr lang="en-US" sz="1000" dirty="0">
                          <a:effectLst/>
                        </a:rPr>
                        <a:t>5</a:t>
                      </a:r>
                      <a:r>
                        <a:rPr lang="zh-TW" sz="1000" dirty="0">
                          <a:effectLst/>
                        </a:rPr>
                        <a:t>月陸續解封後，需求迅速回升，尤以</a:t>
                      </a:r>
                      <a:r>
                        <a:rPr lang="en-US" sz="1000" dirty="0">
                          <a:effectLst/>
                        </a:rPr>
                        <a:t>Nike</a:t>
                      </a:r>
                      <a:r>
                        <a:rPr lang="zh-TW" sz="1000" dirty="0">
                          <a:effectLst/>
                        </a:rPr>
                        <a:t>、</a:t>
                      </a:r>
                      <a:r>
                        <a:rPr lang="en-US" sz="1000" dirty="0">
                          <a:effectLst/>
                        </a:rPr>
                        <a:t>Lululemon</a:t>
                      </a:r>
                      <a:r>
                        <a:rPr lang="zh-TW" sz="1000" dirty="0">
                          <a:effectLst/>
                        </a:rPr>
                        <a:t>、</a:t>
                      </a:r>
                      <a:r>
                        <a:rPr lang="en-US" sz="1000" dirty="0">
                          <a:effectLst/>
                        </a:rPr>
                        <a:t>Adidas</a:t>
                      </a:r>
                      <a:r>
                        <a:rPr lang="zh-TW" sz="1000" dirty="0">
                          <a:effectLst/>
                        </a:rPr>
                        <a:t>、</a:t>
                      </a:r>
                      <a:r>
                        <a:rPr lang="en-US" sz="1000" dirty="0">
                          <a:effectLst/>
                        </a:rPr>
                        <a:t>UA</a:t>
                      </a:r>
                      <a:r>
                        <a:rPr lang="zh-TW" sz="1000" dirty="0">
                          <a:effectLst/>
                        </a:rPr>
                        <a:t>等大型運動品牌最為強勁。法人認為，鑒於供應鏈大者恆大、高技術門檻、原物料及運輸等成本影響有限、越南勞工成本維持低檔、新台幣匯率升幅有限等有利條件，看好儒鴻、豐泰受惠最大。 自行車方面，雖然各國疫苗覆蓋率提升，中低階車種需</a:t>
                      </a:r>
                      <a:r>
                        <a:rPr lang="en-US" sz="1000" dirty="0">
                          <a:effectLst/>
                        </a:rPr>
                        <a:t>....</a:t>
                      </a:r>
                      <a:endParaRPr lang="zh-TW" sz="1000" b="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44800" marR="44800" marT="0" marB="0"/>
                </a:tc>
                <a:extLst>
                  <a:ext uri="{0D108BD9-81ED-4DB2-BD59-A6C34878D82A}">
                    <a16:rowId xmlns:a16="http://schemas.microsoft.com/office/drawing/2014/main" val="2756685234"/>
                  </a:ext>
                </a:extLst>
              </a:tr>
            </a:tbl>
          </a:graphicData>
        </a:graphic>
      </p:graphicFrame>
    </p:spTree>
    <p:extLst>
      <p:ext uri="{BB962C8B-B14F-4D97-AF65-F5344CB8AC3E}">
        <p14:creationId xmlns:p14="http://schemas.microsoft.com/office/powerpoint/2010/main" val="149739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A213924-FD9C-4990-A940-B6179FCD64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9" name="矩形 8">
            <a:extLst>
              <a:ext uri="{FF2B5EF4-FFF2-40B4-BE49-F238E27FC236}">
                <a16:creationId xmlns:a16="http://schemas.microsoft.com/office/drawing/2014/main" id="{7AA55B95-1309-4417-B5C4-63B9578843F5}"/>
              </a:ext>
            </a:extLst>
          </p:cNvPr>
          <p:cNvSpPr/>
          <p:nvPr/>
        </p:nvSpPr>
        <p:spPr>
          <a:xfrm>
            <a:off x="2432376" y="865779"/>
            <a:ext cx="5807736" cy="197055"/>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8A19349C-7DA4-4DBE-B051-2569A2BD033A}"/>
              </a:ext>
            </a:extLst>
          </p:cNvPr>
          <p:cNvSpPr/>
          <p:nvPr/>
        </p:nvSpPr>
        <p:spPr>
          <a:xfrm>
            <a:off x="867176" y="-2053"/>
            <a:ext cx="6278336" cy="707886"/>
          </a:xfrm>
          <a:prstGeom prst="rect">
            <a:avLst/>
          </a:prstGeom>
        </p:spPr>
        <p:txBody>
          <a:bodyPr wrap="square">
            <a:spAutoFit/>
          </a:bodyPr>
          <a:lstStyle/>
          <a:p>
            <a:r>
              <a:rPr lang="zh-TW" altLang="en-US" sz="4000" dirty="0">
                <a:latin typeface="+mj-ea"/>
                <a:ea typeface="+mj-ea"/>
              </a:rPr>
              <a:t>文字探勘分析</a:t>
            </a:r>
          </a:p>
        </p:txBody>
      </p:sp>
      <p:sp>
        <p:nvSpPr>
          <p:cNvPr id="11" name="矩形 10">
            <a:extLst>
              <a:ext uri="{FF2B5EF4-FFF2-40B4-BE49-F238E27FC236}">
                <a16:creationId xmlns:a16="http://schemas.microsoft.com/office/drawing/2014/main" id="{4D897C2E-7AD1-464D-AF2F-A8DFEE9EDA29}"/>
              </a:ext>
            </a:extLst>
          </p:cNvPr>
          <p:cNvSpPr/>
          <p:nvPr/>
        </p:nvSpPr>
        <p:spPr>
          <a:xfrm>
            <a:off x="2336173" y="475001"/>
            <a:ext cx="5903939" cy="461665"/>
          </a:xfrm>
          <a:prstGeom prst="rect">
            <a:avLst/>
          </a:prstGeom>
        </p:spPr>
        <p:txBody>
          <a:bodyPr wrap="square">
            <a:spAutoFit/>
          </a:bodyPr>
          <a:lstStyle/>
          <a:p>
            <a:r>
              <a:rPr lang="en-US" altLang="zh-TW" sz="2400" dirty="0">
                <a:latin typeface="+mj-ea"/>
              </a:rPr>
              <a:t>Bag-of-words model-  TF-IDF</a:t>
            </a:r>
            <a:endParaRPr lang="zh-TW" altLang="en-US" b="1" dirty="0"/>
          </a:p>
        </p:txBody>
      </p:sp>
      <p:sp>
        <p:nvSpPr>
          <p:cNvPr id="13" name="文字方塊 12">
            <a:extLst>
              <a:ext uri="{FF2B5EF4-FFF2-40B4-BE49-F238E27FC236}">
                <a16:creationId xmlns:a16="http://schemas.microsoft.com/office/drawing/2014/main" id="{8F77A02D-58C8-49CD-8606-0CF08D757C44}"/>
              </a:ext>
            </a:extLst>
          </p:cNvPr>
          <p:cNvSpPr txBox="1"/>
          <p:nvPr/>
        </p:nvSpPr>
        <p:spPr>
          <a:xfrm>
            <a:off x="896470" y="1115456"/>
            <a:ext cx="7860923" cy="707886"/>
          </a:xfrm>
          <a:prstGeom prst="rect">
            <a:avLst/>
          </a:prstGeom>
          <a:noFill/>
        </p:spPr>
        <p:txBody>
          <a:bodyPr wrap="square" rtlCol="0">
            <a:spAutoFit/>
          </a:bodyPr>
          <a:lstStyle/>
          <a:p>
            <a:r>
              <a:rPr lang="zh-TW" altLang="en-US" sz="2000" dirty="0"/>
              <a:t>相同</a:t>
            </a:r>
            <a:r>
              <a:rPr lang="en-US" altLang="zh-TW" sz="2000" dirty="0"/>
              <a:t>Features</a:t>
            </a:r>
            <a:r>
              <a:rPr lang="zh-TW" altLang="en-US" sz="2000" dirty="0"/>
              <a:t>，以</a:t>
            </a:r>
            <a:r>
              <a:rPr lang="en-US" altLang="zh-TW" sz="2000" dirty="0"/>
              <a:t>TF-IDF </a:t>
            </a:r>
            <a:r>
              <a:rPr lang="zh-TW" altLang="en-US" sz="2000" dirty="0"/>
              <a:t>模型 重新計算詞頻權重後的相似度變化</a:t>
            </a:r>
            <a:endParaRPr lang="en-US" altLang="zh-TW" sz="2000" dirty="0"/>
          </a:p>
          <a:p>
            <a:endParaRPr lang="en-US" altLang="zh-TW" sz="2000" dirty="0"/>
          </a:p>
        </p:txBody>
      </p:sp>
      <p:graphicFrame>
        <p:nvGraphicFramePr>
          <p:cNvPr id="2" name="表格 1">
            <a:extLst>
              <a:ext uri="{FF2B5EF4-FFF2-40B4-BE49-F238E27FC236}">
                <a16:creationId xmlns:a16="http://schemas.microsoft.com/office/drawing/2014/main" id="{83736A79-5CFE-4E68-9E23-742D297AD1AB}"/>
              </a:ext>
            </a:extLst>
          </p:cNvPr>
          <p:cNvGraphicFramePr>
            <a:graphicFrameLocks noGrp="1"/>
          </p:cNvGraphicFramePr>
          <p:nvPr>
            <p:extLst>
              <p:ext uri="{D42A27DB-BD31-4B8C-83A1-F6EECF244321}">
                <p14:modId xmlns:p14="http://schemas.microsoft.com/office/powerpoint/2010/main" val="1695335349"/>
              </p:ext>
            </p:extLst>
          </p:nvPr>
        </p:nvGraphicFramePr>
        <p:xfrm>
          <a:off x="386606" y="1592509"/>
          <a:ext cx="8370787" cy="1613309"/>
        </p:xfrm>
        <a:graphic>
          <a:graphicData uri="http://schemas.openxmlformats.org/drawingml/2006/table">
            <a:tbl>
              <a:tblPr firstRow="1" firstCol="1" bandRow="1">
                <a:tableStyleId>{F207CEB8-A70F-4B2F-969D-873444579683}</a:tableStyleId>
              </a:tblPr>
              <a:tblGrid>
                <a:gridCol w="1240329">
                  <a:extLst>
                    <a:ext uri="{9D8B030D-6E8A-4147-A177-3AD203B41FA5}">
                      <a16:colId xmlns:a16="http://schemas.microsoft.com/office/drawing/2014/main" val="732894238"/>
                    </a:ext>
                  </a:extLst>
                </a:gridCol>
                <a:gridCol w="1318502">
                  <a:extLst>
                    <a:ext uri="{9D8B030D-6E8A-4147-A177-3AD203B41FA5}">
                      <a16:colId xmlns:a16="http://schemas.microsoft.com/office/drawing/2014/main" val="3027254089"/>
                    </a:ext>
                  </a:extLst>
                </a:gridCol>
                <a:gridCol w="2626455">
                  <a:extLst>
                    <a:ext uri="{9D8B030D-6E8A-4147-A177-3AD203B41FA5}">
                      <a16:colId xmlns:a16="http://schemas.microsoft.com/office/drawing/2014/main" val="3177447668"/>
                    </a:ext>
                  </a:extLst>
                </a:gridCol>
                <a:gridCol w="3185501">
                  <a:extLst>
                    <a:ext uri="{9D8B030D-6E8A-4147-A177-3AD203B41FA5}">
                      <a16:colId xmlns:a16="http://schemas.microsoft.com/office/drawing/2014/main" val="532998402"/>
                    </a:ext>
                  </a:extLst>
                </a:gridCol>
              </a:tblGrid>
              <a:tr h="325878">
                <a:tc>
                  <a:txBody>
                    <a:bodyPr/>
                    <a:lstStyle/>
                    <a:p>
                      <a:pPr algn="ctr">
                        <a:lnSpc>
                          <a:spcPct val="130000"/>
                        </a:lnSpc>
                        <a:spcAft>
                          <a:spcPts val="0"/>
                        </a:spcAft>
                      </a:pPr>
                      <a:r>
                        <a:rPr lang="zh-TW" sz="1200" dirty="0">
                          <a:effectLst/>
                        </a:rPr>
                        <a:t>文章索引</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zh-TW" sz="1200" dirty="0">
                          <a:effectLst/>
                        </a:rPr>
                        <a:t>文章索引</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zh-TW" sz="1200" dirty="0">
                          <a:effectLst/>
                        </a:rPr>
                        <a:t>相似度</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effectLst/>
                        </a:rPr>
                        <a:t>TF-IDF</a:t>
                      </a:r>
                      <a:r>
                        <a:rPr lang="zh-TW" sz="1200" dirty="0">
                          <a:effectLst/>
                        </a:rPr>
                        <a:t>相似度</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459542504"/>
                  </a:ext>
                </a:extLst>
              </a:tr>
              <a:tr h="234507">
                <a:tc>
                  <a:txBody>
                    <a:bodyPr/>
                    <a:lstStyle/>
                    <a:p>
                      <a:pPr algn="ctr">
                        <a:lnSpc>
                          <a:spcPct val="130000"/>
                        </a:lnSpc>
                        <a:spcAft>
                          <a:spcPts val="0"/>
                        </a:spcAft>
                      </a:pPr>
                      <a:r>
                        <a:rPr lang="en-US" sz="1200" b="0" dirty="0">
                          <a:effectLst/>
                        </a:rPr>
                        <a:t>7</a:t>
                      </a:r>
                      <a:endParaRPr lang="zh-TW" sz="1200" b="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effectLst/>
                        </a:rPr>
                        <a:t>43</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effectLst/>
                        </a:rPr>
                        <a:t>50.28%</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effectLst/>
                        </a:rPr>
                        <a:t>48.60%</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3902059066"/>
                  </a:ext>
                </a:extLst>
              </a:tr>
              <a:tr h="241773">
                <a:tc>
                  <a:txBody>
                    <a:bodyPr/>
                    <a:lstStyle/>
                    <a:p>
                      <a:pPr algn="ctr">
                        <a:lnSpc>
                          <a:spcPct val="130000"/>
                        </a:lnSpc>
                        <a:spcAft>
                          <a:spcPts val="0"/>
                        </a:spcAft>
                      </a:pPr>
                      <a:r>
                        <a:rPr lang="en-US" sz="1200" b="0" dirty="0">
                          <a:effectLst/>
                        </a:rPr>
                        <a:t>26</a:t>
                      </a:r>
                      <a:endParaRPr lang="zh-TW" sz="1200" b="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a:effectLst/>
                        </a:rPr>
                        <a:t>39</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effectLst/>
                        </a:rPr>
                        <a:t>50.13%</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solidFill>
                            <a:srgbClr val="FF0000"/>
                          </a:solidFill>
                          <a:effectLst/>
                        </a:rPr>
                        <a:t>30.90</a:t>
                      </a:r>
                      <a:r>
                        <a:rPr lang="en-US" sz="1200" dirty="0">
                          <a:effectLst/>
                        </a:rPr>
                        <a:t>%</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936360364"/>
                  </a:ext>
                </a:extLst>
              </a:tr>
              <a:tr h="257371">
                <a:tc>
                  <a:txBody>
                    <a:bodyPr/>
                    <a:lstStyle/>
                    <a:p>
                      <a:pPr algn="ctr">
                        <a:lnSpc>
                          <a:spcPct val="130000"/>
                        </a:lnSpc>
                        <a:spcAft>
                          <a:spcPts val="0"/>
                        </a:spcAft>
                      </a:pPr>
                      <a:r>
                        <a:rPr lang="en-US" sz="1200" b="0" dirty="0">
                          <a:effectLst/>
                        </a:rPr>
                        <a:t>14</a:t>
                      </a:r>
                      <a:endParaRPr lang="zh-TW" sz="1200" b="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effectLst/>
                        </a:rPr>
                        <a:t>28</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effectLst/>
                        </a:rPr>
                        <a:t>48.86%</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effectLst/>
                        </a:rPr>
                        <a:t>43.14%</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672663146"/>
                  </a:ext>
                </a:extLst>
              </a:tr>
              <a:tr h="226174">
                <a:tc>
                  <a:txBody>
                    <a:bodyPr/>
                    <a:lstStyle/>
                    <a:p>
                      <a:pPr algn="ctr">
                        <a:lnSpc>
                          <a:spcPct val="130000"/>
                        </a:lnSpc>
                        <a:spcAft>
                          <a:spcPts val="0"/>
                        </a:spcAft>
                      </a:pPr>
                      <a:r>
                        <a:rPr lang="en-US" sz="1200" b="0" dirty="0">
                          <a:effectLst/>
                        </a:rPr>
                        <a:t>46</a:t>
                      </a:r>
                      <a:endParaRPr lang="zh-TW" sz="1200" b="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effectLst/>
                        </a:rPr>
                        <a:t>23</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effectLst/>
                        </a:rPr>
                        <a:t>47.53%</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effectLst/>
                        </a:rPr>
                        <a:t>46.29%</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321370344"/>
                  </a:ext>
                </a:extLst>
              </a:tr>
              <a:tr h="327606">
                <a:tc>
                  <a:txBody>
                    <a:bodyPr/>
                    <a:lstStyle/>
                    <a:p>
                      <a:pPr algn="ctr">
                        <a:lnSpc>
                          <a:spcPct val="130000"/>
                        </a:lnSpc>
                        <a:spcAft>
                          <a:spcPts val="0"/>
                        </a:spcAft>
                      </a:pPr>
                      <a:r>
                        <a:rPr lang="en-US" sz="1200" b="0" dirty="0">
                          <a:effectLst/>
                        </a:rPr>
                        <a:t>35</a:t>
                      </a:r>
                      <a:endParaRPr lang="zh-TW" sz="1200" b="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effectLst/>
                        </a:rPr>
                        <a:t>39</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effectLst/>
                        </a:rPr>
                        <a:t>46.54%</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0"/>
                        </a:spcAft>
                      </a:pPr>
                      <a:r>
                        <a:rPr lang="en-US" sz="1200" dirty="0">
                          <a:solidFill>
                            <a:srgbClr val="FF0000"/>
                          </a:solidFill>
                          <a:effectLst/>
                        </a:rPr>
                        <a:t>30.31%</a:t>
                      </a:r>
                      <a:endParaRPr lang="zh-TW" sz="1200" dirty="0">
                        <a:solidFill>
                          <a:srgbClr val="FF0000"/>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109419911"/>
                  </a:ext>
                </a:extLst>
              </a:tr>
            </a:tbl>
          </a:graphicData>
        </a:graphic>
      </p:graphicFrame>
      <p:pic>
        <p:nvPicPr>
          <p:cNvPr id="5" name="圖片 4">
            <a:extLst>
              <a:ext uri="{FF2B5EF4-FFF2-40B4-BE49-F238E27FC236}">
                <a16:creationId xmlns:a16="http://schemas.microsoft.com/office/drawing/2014/main" id="{DF332922-853A-4549-9A26-2C131293BDC1}"/>
              </a:ext>
            </a:extLst>
          </p:cNvPr>
          <p:cNvPicPr>
            <a:picLocks noChangeAspect="1"/>
          </p:cNvPicPr>
          <p:nvPr/>
        </p:nvPicPr>
        <p:blipFill>
          <a:blip r:embed="rId2"/>
          <a:stretch>
            <a:fillRect/>
          </a:stretch>
        </p:blipFill>
        <p:spPr>
          <a:xfrm>
            <a:off x="155121" y="3248516"/>
            <a:ext cx="8833756" cy="3348781"/>
          </a:xfrm>
          <a:prstGeom prst="rect">
            <a:avLst/>
          </a:prstGeom>
        </p:spPr>
      </p:pic>
    </p:spTree>
    <p:extLst>
      <p:ext uri="{BB962C8B-B14F-4D97-AF65-F5344CB8AC3E}">
        <p14:creationId xmlns:p14="http://schemas.microsoft.com/office/powerpoint/2010/main" val="19713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A213924-FD9C-4990-A940-B6179FCD64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9" name="矩形 8">
            <a:extLst>
              <a:ext uri="{FF2B5EF4-FFF2-40B4-BE49-F238E27FC236}">
                <a16:creationId xmlns:a16="http://schemas.microsoft.com/office/drawing/2014/main" id="{7AA55B95-1309-4417-B5C4-63B9578843F5}"/>
              </a:ext>
            </a:extLst>
          </p:cNvPr>
          <p:cNvSpPr/>
          <p:nvPr/>
        </p:nvSpPr>
        <p:spPr>
          <a:xfrm>
            <a:off x="2432376" y="865779"/>
            <a:ext cx="5807736" cy="197055"/>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8A19349C-7DA4-4DBE-B051-2569A2BD033A}"/>
              </a:ext>
            </a:extLst>
          </p:cNvPr>
          <p:cNvSpPr/>
          <p:nvPr/>
        </p:nvSpPr>
        <p:spPr>
          <a:xfrm>
            <a:off x="867176" y="-2053"/>
            <a:ext cx="6278336" cy="707886"/>
          </a:xfrm>
          <a:prstGeom prst="rect">
            <a:avLst/>
          </a:prstGeom>
        </p:spPr>
        <p:txBody>
          <a:bodyPr wrap="square">
            <a:spAutoFit/>
          </a:bodyPr>
          <a:lstStyle/>
          <a:p>
            <a:r>
              <a:rPr lang="zh-TW" altLang="en-US" sz="4000" dirty="0">
                <a:latin typeface="+mj-ea"/>
                <a:ea typeface="+mj-ea"/>
              </a:rPr>
              <a:t>文字探勘分析</a:t>
            </a:r>
          </a:p>
        </p:txBody>
      </p:sp>
      <p:sp>
        <p:nvSpPr>
          <p:cNvPr id="11" name="矩形 10">
            <a:extLst>
              <a:ext uri="{FF2B5EF4-FFF2-40B4-BE49-F238E27FC236}">
                <a16:creationId xmlns:a16="http://schemas.microsoft.com/office/drawing/2014/main" id="{4D897C2E-7AD1-464D-AF2F-A8DFEE9EDA29}"/>
              </a:ext>
            </a:extLst>
          </p:cNvPr>
          <p:cNvSpPr/>
          <p:nvPr/>
        </p:nvSpPr>
        <p:spPr>
          <a:xfrm>
            <a:off x="2695401" y="539126"/>
            <a:ext cx="6278336" cy="400110"/>
          </a:xfrm>
          <a:prstGeom prst="rect">
            <a:avLst/>
          </a:prstGeom>
        </p:spPr>
        <p:txBody>
          <a:bodyPr wrap="square">
            <a:spAutoFit/>
          </a:bodyPr>
          <a:lstStyle/>
          <a:p>
            <a:r>
              <a:rPr lang="en-US" altLang="zh-TW" sz="2000" dirty="0">
                <a:latin typeface="+mj-ea"/>
              </a:rPr>
              <a:t>Word Cloud changes from Counts to TF-IDF</a:t>
            </a:r>
            <a:endParaRPr lang="zh-TW" altLang="en-US" sz="2000" b="1" dirty="0"/>
          </a:p>
        </p:txBody>
      </p:sp>
      <p:sp>
        <p:nvSpPr>
          <p:cNvPr id="13" name="文字方塊 12">
            <a:extLst>
              <a:ext uri="{FF2B5EF4-FFF2-40B4-BE49-F238E27FC236}">
                <a16:creationId xmlns:a16="http://schemas.microsoft.com/office/drawing/2014/main" id="{8F77A02D-58C8-49CD-8606-0CF08D757C44}"/>
              </a:ext>
            </a:extLst>
          </p:cNvPr>
          <p:cNvSpPr txBox="1"/>
          <p:nvPr/>
        </p:nvSpPr>
        <p:spPr>
          <a:xfrm>
            <a:off x="135528" y="1062834"/>
            <a:ext cx="1282870" cy="4093428"/>
          </a:xfrm>
          <a:prstGeom prst="rect">
            <a:avLst/>
          </a:prstGeom>
          <a:noFill/>
        </p:spPr>
        <p:txBody>
          <a:bodyPr wrap="square" rtlCol="0">
            <a:spAutoFit/>
          </a:bodyPr>
          <a:lstStyle/>
          <a:p>
            <a:r>
              <a:rPr lang="zh-TW" altLang="en-US" sz="2000" dirty="0"/>
              <a:t>關鍵字有更明顯的揭露，</a:t>
            </a:r>
            <a:endParaRPr lang="en-US" altLang="zh-TW" sz="2000" dirty="0"/>
          </a:p>
          <a:p>
            <a:r>
              <a:rPr lang="zh-TW" altLang="en-US" sz="2000" dirty="0"/>
              <a:t>例如 </a:t>
            </a:r>
            <a:endParaRPr lang="en-US" altLang="zh-TW" sz="2000" dirty="0"/>
          </a:p>
          <a:p>
            <a:r>
              <a:rPr lang="zh-TW" altLang="en-US" sz="2000" dirty="0"/>
              <a:t>產品、</a:t>
            </a:r>
            <a:endParaRPr lang="en-US" altLang="zh-TW" sz="2000" dirty="0"/>
          </a:p>
          <a:p>
            <a:r>
              <a:rPr lang="zh-TW" altLang="en-US" sz="2000" dirty="0"/>
              <a:t>自行車、</a:t>
            </a:r>
            <a:r>
              <a:rPr lang="en-US" altLang="zh-TW" sz="2000" dirty="0"/>
              <a:t>NFT</a:t>
            </a:r>
            <a:r>
              <a:rPr lang="zh-TW" altLang="en-US" sz="2000" dirty="0"/>
              <a:t>、</a:t>
            </a:r>
            <a:r>
              <a:rPr lang="en-US" altLang="zh-TW" sz="2000" dirty="0"/>
              <a:t>Nike</a:t>
            </a:r>
            <a:r>
              <a:rPr lang="zh-TW" altLang="en-US" sz="2000" dirty="0"/>
              <a:t>、</a:t>
            </a:r>
            <a:endParaRPr lang="en-US" altLang="zh-TW" sz="2000" dirty="0"/>
          </a:p>
          <a:p>
            <a:r>
              <a:rPr lang="zh-TW" altLang="en-US" sz="2000" dirty="0"/>
              <a:t>疫情、</a:t>
            </a:r>
            <a:endParaRPr lang="en-US" altLang="zh-TW" sz="2000" dirty="0"/>
          </a:p>
          <a:p>
            <a:r>
              <a:rPr lang="zh-TW" altLang="en-US" sz="2000" dirty="0"/>
              <a:t>運彩、</a:t>
            </a:r>
            <a:endParaRPr lang="en-US" altLang="zh-TW" sz="2000" dirty="0"/>
          </a:p>
          <a:p>
            <a:r>
              <a:rPr lang="zh-TW" altLang="en-US" sz="2000" dirty="0"/>
              <a:t>數位、</a:t>
            </a:r>
            <a:endParaRPr lang="en-US" altLang="zh-TW" sz="2000" dirty="0"/>
          </a:p>
          <a:p>
            <a:r>
              <a:rPr lang="zh-TW" altLang="en-US" sz="2000" dirty="0"/>
              <a:t>運動鞋、健康</a:t>
            </a:r>
            <a:endParaRPr lang="en-US" altLang="zh-TW" sz="2000" dirty="0"/>
          </a:p>
        </p:txBody>
      </p:sp>
      <p:graphicFrame>
        <p:nvGraphicFramePr>
          <p:cNvPr id="3" name="表格 2">
            <a:extLst>
              <a:ext uri="{FF2B5EF4-FFF2-40B4-BE49-F238E27FC236}">
                <a16:creationId xmlns:a16="http://schemas.microsoft.com/office/drawing/2014/main" id="{27712EDC-02A9-488C-9A7B-7FE19DF49554}"/>
              </a:ext>
            </a:extLst>
          </p:cNvPr>
          <p:cNvGraphicFramePr>
            <a:graphicFrameLocks noGrp="1"/>
          </p:cNvGraphicFramePr>
          <p:nvPr>
            <p:extLst>
              <p:ext uri="{D42A27DB-BD31-4B8C-83A1-F6EECF244321}">
                <p14:modId xmlns:p14="http://schemas.microsoft.com/office/powerpoint/2010/main" val="977855618"/>
              </p:ext>
            </p:extLst>
          </p:nvPr>
        </p:nvGraphicFramePr>
        <p:xfrm>
          <a:off x="1418399" y="1094753"/>
          <a:ext cx="1013975" cy="426657"/>
        </p:xfrm>
        <a:graphic>
          <a:graphicData uri="http://schemas.openxmlformats.org/drawingml/2006/table">
            <a:tbl>
              <a:tblPr firstRow="1" firstCol="1" bandRow="1">
                <a:tableStyleId>{F207CEB8-A70F-4B2F-969D-873444579683}</a:tableStyleId>
              </a:tblPr>
              <a:tblGrid>
                <a:gridCol w="1013975">
                  <a:extLst>
                    <a:ext uri="{9D8B030D-6E8A-4147-A177-3AD203B41FA5}">
                      <a16:colId xmlns:a16="http://schemas.microsoft.com/office/drawing/2014/main" val="1287913262"/>
                    </a:ext>
                  </a:extLst>
                </a:gridCol>
              </a:tblGrid>
              <a:tr h="0">
                <a:tc>
                  <a:txBody>
                    <a:bodyPr/>
                    <a:lstStyle/>
                    <a:p>
                      <a:pPr algn="ctr">
                        <a:lnSpc>
                          <a:spcPct val="130000"/>
                        </a:lnSpc>
                        <a:spcAft>
                          <a:spcPts val="0"/>
                        </a:spcAft>
                      </a:pPr>
                      <a:endParaRPr lang="en-US"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437928577"/>
                  </a:ext>
                </a:extLst>
              </a:tr>
              <a:tr h="0">
                <a:tc>
                  <a:txBody>
                    <a:bodyPr/>
                    <a:lstStyle/>
                    <a:p>
                      <a:pPr algn="ctr">
                        <a:lnSpc>
                          <a:spcPct val="130000"/>
                        </a:lnSpc>
                        <a:spcAft>
                          <a:spcPts val="0"/>
                        </a:spcAft>
                      </a:pPr>
                      <a:r>
                        <a:rPr lang="en-US" sz="1200" dirty="0">
                          <a:effectLst/>
                        </a:rPr>
                        <a:t>TF-IDF </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043621725"/>
                  </a:ext>
                </a:extLst>
              </a:tr>
            </a:tbl>
          </a:graphicData>
        </a:graphic>
      </p:graphicFrame>
      <p:pic>
        <p:nvPicPr>
          <p:cNvPr id="5121" name="圖片 15">
            <a:extLst>
              <a:ext uri="{FF2B5EF4-FFF2-40B4-BE49-F238E27FC236}">
                <a16:creationId xmlns:a16="http://schemas.microsoft.com/office/drawing/2014/main" id="{6CEE7DE7-8B02-4C1C-BE68-C531CE383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08" r="468" b="10854"/>
          <a:stretch/>
        </p:blipFill>
        <p:spPr bwMode="auto">
          <a:xfrm>
            <a:off x="2432376" y="1095441"/>
            <a:ext cx="5200154" cy="2757309"/>
          </a:xfrm>
          <a:prstGeom prst="rect">
            <a:avLst/>
          </a:prstGeom>
          <a:noFill/>
          <a:extLst>
            <a:ext uri="{909E8E84-426E-40DD-AFC4-6F175D3DCCD1}">
              <a14:hiddenFill xmlns:a14="http://schemas.microsoft.com/office/drawing/2010/main">
                <a:solidFill>
                  <a:srgbClr val="FFFFFF"/>
                </a:solidFill>
              </a14:hiddenFill>
            </a:ext>
          </a:extLst>
        </p:spPr>
      </p:pic>
      <p:pic>
        <p:nvPicPr>
          <p:cNvPr id="12" name="圖片 11">
            <a:extLst>
              <a:ext uri="{FF2B5EF4-FFF2-40B4-BE49-F238E27FC236}">
                <a16:creationId xmlns:a16="http://schemas.microsoft.com/office/drawing/2014/main" id="{0BCB04D1-FF4B-4C53-9099-2CD34B38713B}"/>
              </a:ext>
            </a:extLst>
          </p:cNvPr>
          <p:cNvPicPr/>
          <p:nvPr/>
        </p:nvPicPr>
        <p:blipFill rotWithShape="1">
          <a:blip r:embed="rId3"/>
          <a:srcRect l="7995" b="11718"/>
          <a:stretch/>
        </p:blipFill>
        <p:spPr>
          <a:xfrm>
            <a:off x="2432375" y="3885357"/>
            <a:ext cx="5200153" cy="2698323"/>
          </a:xfrm>
          <a:prstGeom prst="rect">
            <a:avLst/>
          </a:prstGeom>
        </p:spPr>
      </p:pic>
      <p:graphicFrame>
        <p:nvGraphicFramePr>
          <p:cNvPr id="15" name="表格 14">
            <a:extLst>
              <a:ext uri="{FF2B5EF4-FFF2-40B4-BE49-F238E27FC236}">
                <a16:creationId xmlns:a16="http://schemas.microsoft.com/office/drawing/2014/main" id="{D454AF0A-5A8A-4831-BE14-7E8305FF2817}"/>
              </a:ext>
            </a:extLst>
          </p:cNvPr>
          <p:cNvGraphicFramePr>
            <a:graphicFrameLocks noGrp="1"/>
          </p:cNvGraphicFramePr>
          <p:nvPr>
            <p:extLst>
              <p:ext uri="{D42A27DB-BD31-4B8C-83A1-F6EECF244321}">
                <p14:modId xmlns:p14="http://schemas.microsoft.com/office/powerpoint/2010/main" val="2975079642"/>
              </p:ext>
            </p:extLst>
          </p:nvPr>
        </p:nvGraphicFramePr>
        <p:xfrm>
          <a:off x="1418400" y="3897591"/>
          <a:ext cx="1013975" cy="444951"/>
        </p:xfrm>
        <a:graphic>
          <a:graphicData uri="http://schemas.openxmlformats.org/drawingml/2006/table">
            <a:tbl>
              <a:tblPr firstRow="1" firstCol="1" bandRow="1">
                <a:tableStyleId>{F207CEB8-A70F-4B2F-969D-873444579683}</a:tableStyleId>
              </a:tblPr>
              <a:tblGrid>
                <a:gridCol w="1013975">
                  <a:extLst>
                    <a:ext uri="{9D8B030D-6E8A-4147-A177-3AD203B41FA5}">
                      <a16:colId xmlns:a16="http://schemas.microsoft.com/office/drawing/2014/main" val="1287913262"/>
                    </a:ext>
                  </a:extLst>
                </a:gridCol>
              </a:tblGrid>
              <a:tr h="218932">
                <a:tc>
                  <a:txBody>
                    <a:bodyPr/>
                    <a:lstStyle/>
                    <a:p>
                      <a:pPr algn="ctr">
                        <a:lnSpc>
                          <a:spcPct val="130000"/>
                        </a:lnSpc>
                        <a:spcAft>
                          <a:spcPts val="0"/>
                        </a:spcAft>
                      </a:pPr>
                      <a:endParaRPr lang="en-US"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437928577"/>
                  </a:ext>
                </a:extLst>
              </a:tr>
              <a:tr h="226019">
                <a:tc>
                  <a:txBody>
                    <a:bodyPr/>
                    <a:lstStyle/>
                    <a:p>
                      <a:pPr algn="ctr">
                        <a:lnSpc>
                          <a:spcPct val="130000"/>
                        </a:lnSpc>
                        <a:spcAft>
                          <a:spcPts val="0"/>
                        </a:spcAft>
                      </a:pPr>
                      <a:r>
                        <a:rPr lang="en-US" sz="1200" dirty="0">
                          <a:effectLst/>
                        </a:rPr>
                        <a:t>Frequency </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043621725"/>
                  </a:ext>
                </a:extLst>
              </a:tr>
            </a:tbl>
          </a:graphicData>
        </a:graphic>
      </p:graphicFrame>
    </p:spTree>
    <p:extLst>
      <p:ext uri="{BB962C8B-B14F-4D97-AF65-F5344CB8AC3E}">
        <p14:creationId xmlns:p14="http://schemas.microsoft.com/office/powerpoint/2010/main" val="4201570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A213924-FD9C-4990-A940-B6179FCD64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9" name="矩形 8">
            <a:extLst>
              <a:ext uri="{FF2B5EF4-FFF2-40B4-BE49-F238E27FC236}">
                <a16:creationId xmlns:a16="http://schemas.microsoft.com/office/drawing/2014/main" id="{7AA55B95-1309-4417-B5C4-63B9578843F5}"/>
              </a:ext>
            </a:extLst>
          </p:cNvPr>
          <p:cNvSpPr/>
          <p:nvPr/>
        </p:nvSpPr>
        <p:spPr>
          <a:xfrm>
            <a:off x="2432376" y="865779"/>
            <a:ext cx="5807736" cy="197055"/>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8A19349C-7DA4-4DBE-B051-2569A2BD033A}"/>
              </a:ext>
            </a:extLst>
          </p:cNvPr>
          <p:cNvSpPr/>
          <p:nvPr/>
        </p:nvSpPr>
        <p:spPr>
          <a:xfrm>
            <a:off x="867176" y="-2053"/>
            <a:ext cx="6278336" cy="707886"/>
          </a:xfrm>
          <a:prstGeom prst="rect">
            <a:avLst/>
          </a:prstGeom>
        </p:spPr>
        <p:txBody>
          <a:bodyPr wrap="square">
            <a:spAutoFit/>
          </a:bodyPr>
          <a:lstStyle/>
          <a:p>
            <a:r>
              <a:rPr lang="zh-TW" altLang="en-US" sz="4000" dirty="0">
                <a:latin typeface="+mj-ea"/>
                <a:ea typeface="+mj-ea"/>
              </a:rPr>
              <a:t>文字探勘分析</a:t>
            </a:r>
          </a:p>
        </p:txBody>
      </p:sp>
      <p:sp>
        <p:nvSpPr>
          <p:cNvPr id="11" name="矩形 10">
            <a:extLst>
              <a:ext uri="{FF2B5EF4-FFF2-40B4-BE49-F238E27FC236}">
                <a16:creationId xmlns:a16="http://schemas.microsoft.com/office/drawing/2014/main" id="{4D897C2E-7AD1-464D-AF2F-A8DFEE9EDA29}"/>
              </a:ext>
            </a:extLst>
          </p:cNvPr>
          <p:cNvSpPr/>
          <p:nvPr/>
        </p:nvSpPr>
        <p:spPr>
          <a:xfrm>
            <a:off x="2336174" y="475001"/>
            <a:ext cx="4603470" cy="369332"/>
          </a:xfrm>
          <a:prstGeom prst="rect">
            <a:avLst/>
          </a:prstGeom>
        </p:spPr>
        <p:txBody>
          <a:bodyPr wrap="square">
            <a:spAutoFit/>
          </a:bodyPr>
          <a:lstStyle/>
          <a:p>
            <a:r>
              <a:rPr lang="en-US" altLang="zh-TW" b="1" dirty="0"/>
              <a:t>K-means </a:t>
            </a:r>
            <a:r>
              <a:rPr lang="zh-TW" altLang="en-US" b="1" dirty="0"/>
              <a:t> 分群</a:t>
            </a:r>
            <a:r>
              <a:rPr lang="en-US" altLang="zh-TW" b="1" dirty="0"/>
              <a:t>-  K</a:t>
            </a:r>
            <a:r>
              <a:rPr lang="zh-TW" altLang="en-US" b="1" dirty="0"/>
              <a:t>群最適合群值</a:t>
            </a:r>
          </a:p>
        </p:txBody>
      </p:sp>
      <p:pic>
        <p:nvPicPr>
          <p:cNvPr id="12" name="圖片 11">
            <a:extLst>
              <a:ext uri="{FF2B5EF4-FFF2-40B4-BE49-F238E27FC236}">
                <a16:creationId xmlns:a16="http://schemas.microsoft.com/office/drawing/2014/main" id="{EA8A5111-6BB8-45EA-8531-E901E9EFE3FF}"/>
              </a:ext>
            </a:extLst>
          </p:cNvPr>
          <p:cNvPicPr/>
          <p:nvPr/>
        </p:nvPicPr>
        <p:blipFill>
          <a:blip r:embed="rId2"/>
          <a:stretch>
            <a:fillRect/>
          </a:stretch>
        </p:blipFill>
        <p:spPr>
          <a:xfrm>
            <a:off x="965148" y="1666258"/>
            <a:ext cx="6619474" cy="4465121"/>
          </a:xfrm>
          <a:prstGeom prst="rect">
            <a:avLst/>
          </a:prstGeom>
        </p:spPr>
      </p:pic>
      <p:sp>
        <p:nvSpPr>
          <p:cNvPr id="2" name="矩形 1">
            <a:extLst>
              <a:ext uri="{FF2B5EF4-FFF2-40B4-BE49-F238E27FC236}">
                <a16:creationId xmlns:a16="http://schemas.microsoft.com/office/drawing/2014/main" id="{8BDFA92B-8AE7-4362-ADDF-2A6ABB3FD553}"/>
              </a:ext>
            </a:extLst>
          </p:cNvPr>
          <p:cNvSpPr/>
          <p:nvPr/>
        </p:nvSpPr>
        <p:spPr>
          <a:xfrm>
            <a:off x="2909126" y="1263091"/>
            <a:ext cx="2492990" cy="369332"/>
          </a:xfrm>
          <a:prstGeom prst="rect">
            <a:avLst/>
          </a:prstGeom>
        </p:spPr>
        <p:txBody>
          <a:bodyPr wrap="none">
            <a:spAutoFit/>
          </a:bodyPr>
          <a:lstStyle/>
          <a:p>
            <a:r>
              <a:rPr lang="zh-TW" altLang="zh-TW" dirty="0">
                <a:latin typeface="Verdana" panose="020B0604030504040204" pitchFamily="34" charset="0"/>
                <a:cs typeface="Times New Roman" panose="02020603050405020304" pitchFamily="18" charset="0"/>
              </a:rPr>
              <a:t>未找到較佳的分群結果</a:t>
            </a:r>
            <a:endParaRPr lang="zh-TW" altLang="en-US" dirty="0"/>
          </a:p>
        </p:txBody>
      </p:sp>
    </p:spTree>
    <p:extLst>
      <p:ext uri="{BB962C8B-B14F-4D97-AF65-F5344CB8AC3E}">
        <p14:creationId xmlns:p14="http://schemas.microsoft.com/office/powerpoint/2010/main" val="2163655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A213924-FD9C-4990-A940-B6179FCD64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9" name="矩形 8">
            <a:extLst>
              <a:ext uri="{FF2B5EF4-FFF2-40B4-BE49-F238E27FC236}">
                <a16:creationId xmlns:a16="http://schemas.microsoft.com/office/drawing/2014/main" id="{7AA55B95-1309-4417-B5C4-63B9578843F5}"/>
              </a:ext>
            </a:extLst>
          </p:cNvPr>
          <p:cNvSpPr/>
          <p:nvPr/>
        </p:nvSpPr>
        <p:spPr>
          <a:xfrm>
            <a:off x="2432376" y="865779"/>
            <a:ext cx="5807736" cy="197055"/>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8A19349C-7DA4-4DBE-B051-2569A2BD033A}"/>
              </a:ext>
            </a:extLst>
          </p:cNvPr>
          <p:cNvSpPr/>
          <p:nvPr/>
        </p:nvSpPr>
        <p:spPr>
          <a:xfrm>
            <a:off x="867176" y="-2053"/>
            <a:ext cx="6278336" cy="707886"/>
          </a:xfrm>
          <a:prstGeom prst="rect">
            <a:avLst/>
          </a:prstGeom>
        </p:spPr>
        <p:txBody>
          <a:bodyPr wrap="square">
            <a:spAutoFit/>
          </a:bodyPr>
          <a:lstStyle/>
          <a:p>
            <a:r>
              <a:rPr lang="zh-TW" altLang="en-US" sz="4000" dirty="0">
                <a:latin typeface="+mj-ea"/>
                <a:ea typeface="+mj-ea"/>
              </a:rPr>
              <a:t>文字探勘分析</a:t>
            </a:r>
          </a:p>
        </p:txBody>
      </p:sp>
      <p:sp>
        <p:nvSpPr>
          <p:cNvPr id="11" name="矩形 10">
            <a:extLst>
              <a:ext uri="{FF2B5EF4-FFF2-40B4-BE49-F238E27FC236}">
                <a16:creationId xmlns:a16="http://schemas.microsoft.com/office/drawing/2014/main" id="{4D897C2E-7AD1-464D-AF2F-A8DFEE9EDA29}"/>
              </a:ext>
            </a:extLst>
          </p:cNvPr>
          <p:cNvSpPr/>
          <p:nvPr/>
        </p:nvSpPr>
        <p:spPr>
          <a:xfrm>
            <a:off x="2336174" y="475001"/>
            <a:ext cx="4603470" cy="369332"/>
          </a:xfrm>
          <a:prstGeom prst="rect">
            <a:avLst/>
          </a:prstGeom>
        </p:spPr>
        <p:txBody>
          <a:bodyPr wrap="square">
            <a:spAutoFit/>
          </a:bodyPr>
          <a:lstStyle/>
          <a:p>
            <a:r>
              <a:rPr lang="en-US" altLang="zh-TW" b="1" dirty="0"/>
              <a:t>K-means </a:t>
            </a:r>
            <a:r>
              <a:rPr lang="zh-TW" altLang="en-US" b="1" dirty="0"/>
              <a:t> 分群</a:t>
            </a:r>
            <a:r>
              <a:rPr lang="en-US" altLang="zh-TW" b="1" dirty="0"/>
              <a:t>-  </a:t>
            </a:r>
            <a:r>
              <a:rPr lang="zh-TW" altLang="en-US" b="1" dirty="0"/>
              <a:t>人工判斷</a:t>
            </a:r>
          </a:p>
        </p:txBody>
      </p:sp>
      <p:graphicFrame>
        <p:nvGraphicFramePr>
          <p:cNvPr id="3" name="表格 2">
            <a:extLst>
              <a:ext uri="{FF2B5EF4-FFF2-40B4-BE49-F238E27FC236}">
                <a16:creationId xmlns:a16="http://schemas.microsoft.com/office/drawing/2014/main" id="{B3218D0F-0A62-4847-B48B-17B15522FE35}"/>
              </a:ext>
            </a:extLst>
          </p:cNvPr>
          <p:cNvGraphicFramePr>
            <a:graphicFrameLocks noGrp="1"/>
          </p:cNvGraphicFramePr>
          <p:nvPr>
            <p:extLst>
              <p:ext uri="{D42A27DB-BD31-4B8C-83A1-F6EECF244321}">
                <p14:modId xmlns:p14="http://schemas.microsoft.com/office/powerpoint/2010/main" val="76480025"/>
              </p:ext>
            </p:extLst>
          </p:nvPr>
        </p:nvGraphicFramePr>
        <p:xfrm>
          <a:off x="867176" y="1425687"/>
          <a:ext cx="7182810" cy="2550319"/>
        </p:xfrm>
        <a:graphic>
          <a:graphicData uri="http://schemas.openxmlformats.org/drawingml/2006/table">
            <a:tbl>
              <a:tblPr firstRow="1" firstCol="1" bandRow="1">
                <a:tableStyleId>{F207CEB8-A70F-4B2F-969D-873444579683}</a:tableStyleId>
              </a:tblPr>
              <a:tblGrid>
                <a:gridCol w="938370">
                  <a:extLst>
                    <a:ext uri="{9D8B030D-6E8A-4147-A177-3AD203B41FA5}">
                      <a16:colId xmlns:a16="http://schemas.microsoft.com/office/drawing/2014/main" val="3638475950"/>
                    </a:ext>
                  </a:extLst>
                </a:gridCol>
                <a:gridCol w="6244440">
                  <a:extLst>
                    <a:ext uri="{9D8B030D-6E8A-4147-A177-3AD203B41FA5}">
                      <a16:colId xmlns:a16="http://schemas.microsoft.com/office/drawing/2014/main" val="1265300"/>
                    </a:ext>
                  </a:extLst>
                </a:gridCol>
              </a:tblGrid>
              <a:tr h="412209">
                <a:tc>
                  <a:txBody>
                    <a:bodyPr/>
                    <a:lstStyle/>
                    <a:p>
                      <a:pPr>
                        <a:lnSpc>
                          <a:spcPct val="130000"/>
                        </a:lnSpc>
                        <a:spcAft>
                          <a:spcPts val="0"/>
                        </a:spcAft>
                      </a:pPr>
                      <a:r>
                        <a:rPr lang="zh-TW" sz="1200">
                          <a:effectLst/>
                        </a:rPr>
                        <a:t>分群</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zh-TW" sz="1200">
                          <a:effectLst/>
                        </a:rPr>
                        <a:t>描述</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380144502"/>
                  </a:ext>
                </a:extLst>
              </a:tr>
              <a:tr h="427622">
                <a:tc>
                  <a:txBody>
                    <a:bodyPr/>
                    <a:lstStyle/>
                    <a:p>
                      <a:pPr>
                        <a:lnSpc>
                          <a:spcPct val="130000"/>
                        </a:lnSpc>
                        <a:spcAft>
                          <a:spcPts val="0"/>
                        </a:spcAft>
                      </a:pPr>
                      <a:r>
                        <a:rPr lang="en-US" sz="1200">
                          <a:effectLst/>
                        </a:rPr>
                        <a:t>1(g0)</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a:effectLst/>
                        </a:rPr>
                        <a:t>15</a:t>
                      </a:r>
                      <a:r>
                        <a:rPr lang="zh-TW" sz="1200">
                          <a:effectLst/>
                        </a:rPr>
                        <a:t>篇文章，關於數位運動與健康議題</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145921762"/>
                  </a:ext>
                </a:extLst>
              </a:tr>
              <a:tr h="427622">
                <a:tc>
                  <a:txBody>
                    <a:bodyPr/>
                    <a:lstStyle/>
                    <a:p>
                      <a:pPr>
                        <a:lnSpc>
                          <a:spcPct val="130000"/>
                        </a:lnSpc>
                        <a:spcAft>
                          <a:spcPts val="0"/>
                        </a:spcAft>
                      </a:pPr>
                      <a:r>
                        <a:rPr lang="en-US" sz="1200">
                          <a:effectLst/>
                        </a:rPr>
                        <a:t>2(g1)</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a:effectLst/>
                        </a:rPr>
                        <a:t>3</a:t>
                      </a:r>
                      <a:r>
                        <a:rPr lang="zh-TW" sz="1200">
                          <a:effectLst/>
                        </a:rPr>
                        <a:t>篇文章運動彩券法規相關</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4180693739"/>
                  </a:ext>
                </a:extLst>
              </a:tr>
              <a:tr h="427622">
                <a:tc>
                  <a:txBody>
                    <a:bodyPr/>
                    <a:lstStyle/>
                    <a:p>
                      <a:pPr>
                        <a:lnSpc>
                          <a:spcPct val="130000"/>
                        </a:lnSpc>
                        <a:spcAft>
                          <a:spcPts val="0"/>
                        </a:spcAft>
                      </a:pPr>
                      <a:r>
                        <a:rPr lang="en-US" sz="1200">
                          <a:effectLst/>
                        </a:rPr>
                        <a:t>3(g2)</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a:effectLst/>
                        </a:rPr>
                        <a:t>12</a:t>
                      </a:r>
                      <a:r>
                        <a:rPr lang="zh-TW" sz="1200">
                          <a:effectLst/>
                        </a:rPr>
                        <a:t>篇文章，運動選手贊助與運動醫學科技相關</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846432462"/>
                  </a:ext>
                </a:extLst>
              </a:tr>
              <a:tr h="427622">
                <a:tc>
                  <a:txBody>
                    <a:bodyPr/>
                    <a:lstStyle/>
                    <a:p>
                      <a:pPr>
                        <a:lnSpc>
                          <a:spcPct val="130000"/>
                        </a:lnSpc>
                        <a:spcAft>
                          <a:spcPts val="0"/>
                        </a:spcAft>
                      </a:pPr>
                      <a:r>
                        <a:rPr lang="en-US" sz="1200">
                          <a:effectLst/>
                        </a:rPr>
                        <a:t>4(g3)</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a:effectLst/>
                        </a:rPr>
                        <a:t>4</a:t>
                      </a:r>
                      <a:r>
                        <a:rPr lang="zh-TW" sz="1200">
                          <a:effectLst/>
                        </a:rPr>
                        <a:t>篇文章，運動加密貨幣與</a:t>
                      </a:r>
                      <a:r>
                        <a:rPr lang="en-US" sz="1200">
                          <a:effectLst/>
                        </a:rPr>
                        <a:t>NFT</a:t>
                      </a:r>
                      <a:r>
                        <a:rPr lang="zh-TW" sz="1200">
                          <a:effectLst/>
                        </a:rPr>
                        <a:t>相關</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495720095"/>
                  </a:ext>
                </a:extLst>
              </a:tr>
              <a:tr h="427622">
                <a:tc>
                  <a:txBody>
                    <a:bodyPr/>
                    <a:lstStyle/>
                    <a:p>
                      <a:pPr>
                        <a:lnSpc>
                          <a:spcPct val="130000"/>
                        </a:lnSpc>
                        <a:spcAft>
                          <a:spcPts val="0"/>
                        </a:spcAft>
                      </a:pPr>
                      <a:r>
                        <a:rPr lang="en-US" sz="1200">
                          <a:effectLst/>
                        </a:rPr>
                        <a:t>5(g4)</a:t>
                      </a:r>
                      <a:endParaRPr lang="zh-TW" sz="12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nSpc>
                          <a:spcPct val="130000"/>
                        </a:lnSpc>
                        <a:spcAft>
                          <a:spcPts val="0"/>
                        </a:spcAft>
                      </a:pPr>
                      <a:r>
                        <a:rPr lang="en-US" sz="1200" dirty="0">
                          <a:effectLst/>
                        </a:rPr>
                        <a:t>19</a:t>
                      </a:r>
                      <a:r>
                        <a:rPr lang="zh-TW" sz="1200" dirty="0">
                          <a:effectLst/>
                        </a:rPr>
                        <a:t>篇文章，產業財經報導內容，關於銷售預估、獲利表現、製造等</a:t>
                      </a:r>
                      <a:endParaRPr lang="zh-TW" sz="12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246695297"/>
                  </a:ext>
                </a:extLst>
              </a:tr>
            </a:tbl>
          </a:graphicData>
        </a:graphic>
      </p:graphicFrame>
      <p:pic>
        <p:nvPicPr>
          <p:cNvPr id="8" name="圖片 7">
            <a:extLst>
              <a:ext uri="{FF2B5EF4-FFF2-40B4-BE49-F238E27FC236}">
                <a16:creationId xmlns:a16="http://schemas.microsoft.com/office/drawing/2014/main" id="{8CF8B761-EBBB-4F6E-A9D3-828AD2738F1D}"/>
              </a:ext>
            </a:extLst>
          </p:cNvPr>
          <p:cNvPicPr>
            <a:picLocks noChangeAspect="1"/>
          </p:cNvPicPr>
          <p:nvPr/>
        </p:nvPicPr>
        <p:blipFill>
          <a:blip r:embed="rId2"/>
          <a:stretch>
            <a:fillRect/>
          </a:stretch>
        </p:blipFill>
        <p:spPr>
          <a:xfrm>
            <a:off x="867176" y="4267235"/>
            <a:ext cx="6134100" cy="857250"/>
          </a:xfrm>
          <a:prstGeom prst="rect">
            <a:avLst/>
          </a:prstGeom>
        </p:spPr>
      </p:pic>
      <p:pic>
        <p:nvPicPr>
          <p:cNvPr id="13" name="圖片 12">
            <a:extLst>
              <a:ext uri="{FF2B5EF4-FFF2-40B4-BE49-F238E27FC236}">
                <a16:creationId xmlns:a16="http://schemas.microsoft.com/office/drawing/2014/main" id="{DE73D00F-8DD1-4C13-8F33-017CFD3D46D4}"/>
              </a:ext>
            </a:extLst>
          </p:cNvPr>
          <p:cNvPicPr>
            <a:picLocks noChangeAspect="1"/>
          </p:cNvPicPr>
          <p:nvPr/>
        </p:nvPicPr>
        <p:blipFill>
          <a:blip r:embed="rId3"/>
          <a:stretch>
            <a:fillRect/>
          </a:stretch>
        </p:blipFill>
        <p:spPr>
          <a:xfrm>
            <a:off x="867176" y="5265964"/>
            <a:ext cx="6134100" cy="1257300"/>
          </a:xfrm>
          <a:prstGeom prst="rect">
            <a:avLst/>
          </a:prstGeom>
        </p:spPr>
      </p:pic>
    </p:spTree>
    <p:extLst>
      <p:ext uri="{BB962C8B-B14F-4D97-AF65-F5344CB8AC3E}">
        <p14:creationId xmlns:p14="http://schemas.microsoft.com/office/powerpoint/2010/main" val="195949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BAB8505-3951-493F-AF60-79B76FA42F1C}"/>
              </a:ext>
            </a:extLst>
          </p:cNvPr>
          <p:cNvSpPr>
            <a:spLocks noGrp="1"/>
          </p:cNvSpPr>
          <p:nvPr>
            <p:ph type="title"/>
          </p:nvPr>
        </p:nvSpPr>
        <p:spPr/>
        <p:txBody>
          <a:bodyPr/>
          <a:lstStyle/>
          <a:p>
            <a:r>
              <a:rPr lang="zh-TW" altLang="en-US" dirty="0"/>
              <a:t>結論</a:t>
            </a:r>
          </a:p>
        </p:txBody>
      </p:sp>
      <p:sp>
        <p:nvSpPr>
          <p:cNvPr id="6" name="內容版面配置區 5">
            <a:extLst>
              <a:ext uri="{FF2B5EF4-FFF2-40B4-BE49-F238E27FC236}">
                <a16:creationId xmlns:a16="http://schemas.microsoft.com/office/drawing/2014/main" id="{3AD688F8-2AE2-44A4-AF09-74E5119B99E2}"/>
              </a:ext>
            </a:extLst>
          </p:cNvPr>
          <p:cNvSpPr>
            <a:spLocks noGrp="1"/>
          </p:cNvSpPr>
          <p:nvPr>
            <p:ph sz="half" idx="1"/>
          </p:nvPr>
        </p:nvSpPr>
        <p:spPr>
          <a:xfrm>
            <a:off x="1102239" y="2253343"/>
            <a:ext cx="3288023" cy="4229099"/>
          </a:xfrm>
        </p:spPr>
        <p:txBody>
          <a:bodyPr>
            <a:normAutofit lnSpcReduction="10000"/>
          </a:bodyPr>
          <a:lstStyle/>
          <a:p>
            <a:pPr marL="228600" lvl="1" indent="0" algn="ctr">
              <a:buNone/>
            </a:pPr>
            <a:r>
              <a:rPr lang="zh-TW" altLang="zh-TW" b="1" dirty="0"/>
              <a:t>資料原始來源</a:t>
            </a:r>
          </a:p>
          <a:p>
            <a:r>
              <a:rPr lang="zh-TW" altLang="zh-TW" sz="1900" dirty="0"/>
              <a:t>透過</a:t>
            </a:r>
            <a:r>
              <a:rPr lang="en-US" altLang="zh-TW" sz="1900" dirty="0"/>
              <a:t>google</a:t>
            </a:r>
            <a:r>
              <a:rPr lang="zh-TW" altLang="zh-TW" sz="1900" dirty="0"/>
              <a:t>搜尋，驗證</a:t>
            </a:r>
            <a:r>
              <a:rPr lang="en-US" altLang="zh-TW" sz="1900" dirty="0"/>
              <a:t>google</a:t>
            </a:r>
            <a:r>
              <a:rPr lang="zh-TW" altLang="zh-TW" sz="1900" dirty="0"/>
              <a:t>最佳化搜尋對資料來源的限制，</a:t>
            </a:r>
            <a:r>
              <a:rPr lang="en-US" altLang="zh-TW" sz="1900" dirty="0"/>
              <a:t>-google</a:t>
            </a:r>
            <a:r>
              <a:rPr lang="zh-TW" altLang="zh-TW" sz="1900" dirty="0"/>
              <a:t>僅提供每頁</a:t>
            </a:r>
            <a:r>
              <a:rPr lang="en-US" altLang="zh-TW" sz="1900" dirty="0"/>
              <a:t>10</a:t>
            </a:r>
            <a:r>
              <a:rPr lang="zh-TW" altLang="zh-TW" sz="1900" dirty="0"/>
              <a:t>筆，最近</a:t>
            </a:r>
            <a:r>
              <a:rPr lang="en-US" altLang="zh-TW" sz="1900" dirty="0"/>
              <a:t>30</a:t>
            </a:r>
            <a:r>
              <a:rPr lang="zh-TW" altLang="zh-TW" sz="1900" dirty="0"/>
              <a:t>個頁面結果。</a:t>
            </a:r>
            <a:endParaRPr lang="en-US" altLang="zh-TW" sz="1900" dirty="0"/>
          </a:p>
          <a:p>
            <a:r>
              <a:rPr lang="zh-TW" altLang="zh-TW" sz="1900" dirty="0"/>
              <a:t>建議可更換其他對使用者保持距離的搜尋引擎</a:t>
            </a:r>
            <a:endParaRPr lang="en-US" altLang="zh-TW" sz="1900" dirty="0"/>
          </a:p>
          <a:p>
            <a:r>
              <a:rPr lang="zh-TW" altLang="zh-TW" sz="1900" dirty="0"/>
              <a:t>或是要了解上市櫃公司與運動相關的財經新聞分析可透過專業財經網站</a:t>
            </a:r>
            <a:r>
              <a:rPr lang="en-US" altLang="zh-TW" sz="1900" dirty="0"/>
              <a:t>(</a:t>
            </a:r>
            <a:r>
              <a:rPr lang="zh-TW" altLang="zh-TW" sz="1900" dirty="0"/>
              <a:t>例如</a:t>
            </a:r>
            <a:r>
              <a:rPr lang="en-US" altLang="zh-TW" sz="1900" dirty="0"/>
              <a:t>money </a:t>
            </a:r>
            <a:r>
              <a:rPr lang="en-US" altLang="zh-TW" sz="1900" dirty="0" err="1"/>
              <a:t>dj</a:t>
            </a:r>
            <a:r>
              <a:rPr lang="en-US" altLang="zh-TW" sz="1900" dirty="0"/>
              <a:t>)</a:t>
            </a:r>
            <a:r>
              <a:rPr lang="zh-TW" altLang="zh-TW" sz="1900" dirty="0"/>
              <a:t>的已進行標籤化主題新聞來進行內容取得。</a:t>
            </a:r>
            <a:endParaRPr lang="zh-TW" altLang="en-US" sz="1900" dirty="0"/>
          </a:p>
        </p:txBody>
      </p:sp>
      <p:sp>
        <p:nvSpPr>
          <p:cNvPr id="7" name="內容版面配置區 6">
            <a:extLst>
              <a:ext uri="{FF2B5EF4-FFF2-40B4-BE49-F238E27FC236}">
                <a16:creationId xmlns:a16="http://schemas.microsoft.com/office/drawing/2014/main" id="{5FACA930-4C33-42CB-BA21-5229022F06A9}"/>
              </a:ext>
            </a:extLst>
          </p:cNvPr>
          <p:cNvSpPr>
            <a:spLocks noGrp="1"/>
          </p:cNvSpPr>
          <p:nvPr>
            <p:ph sz="half" idx="2"/>
          </p:nvPr>
        </p:nvSpPr>
        <p:spPr>
          <a:xfrm>
            <a:off x="4753737" y="2253343"/>
            <a:ext cx="3290516" cy="4229099"/>
          </a:xfrm>
        </p:spPr>
        <p:txBody>
          <a:bodyPr>
            <a:normAutofit lnSpcReduction="10000"/>
          </a:bodyPr>
          <a:lstStyle/>
          <a:p>
            <a:pPr marL="228600" lvl="1" indent="0" algn="ctr">
              <a:buNone/>
            </a:pPr>
            <a:r>
              <a:rPr lang="zh-TW" altLang="zh-TW" b="1" dirty="0"/>
              <a:t>資料主題分析</a:t>
            </a:r>
          </a:p>
          <a:p>
            <a:r>
              <a:rPr lang="zh-TW" altLang="zh-TW" dirty="0"/>
              <a:t>過去一年的主題分析結果來觀察，</a:t>
            </a:r>
            <a:r>
              <a:rPr lang="zh-TW" altLang="en-US" dirty="0"/>
              <a:t>分</a:t>
            </a:r>
            <a:r>
              <a:rPr lang="zh-TW" altLang="zh-TW" dirty="0"/>
              <a:t>成</a:t>
            </a:r>
            <a:r>
              <a:rPr lang="en-US" altLang="zh-TW" dirty="0"/>
              <a:t>4</a:t>
            </a:r>
            <a:r>
              <a:rPr lang="zh-TW" altLang="zh-TW" dirty="0"/>
              <a:t>個面向</a:t>
            </a:r>
            <a:endParaRPr lang="en-US" altLang="zh-TW" dirty="0"/>
          </a:p>
          <a:p>
            <a:r>
              <a:rPr lang="zh-TW" altLang="zh-TW" dirty="0"/>
              <a:t>第</a:t>
            </a:r>
            <a:r>
              <a:rPr lang="en-US" altLang="zh-TW" dirty="0"/>
              <a:t>1</a:t>
            </a:r>
            <a:r>
              <a:rPr lang="zh-TW" altLang="zh-TW" dirty="0"/>
              <a:t>個是台灣製造業的終端客戶是運動相關產業的報導，內容集中於業績分析報告</a:t>
            </a:r>
            <a:endParaRPr lang="en-US" altLang="zh-TW" dirty="0"/>
          </a:p>
          <a:p>
            <a:r>
              <a:rPr lang="zh-TW" altLang="zh-TW" dirty="0"/>
              <a:t>第</a:t>
            </a:r>
            <a:r>
              <a:rPr lang="en-US" altLang="zh-TW" dirty="0"/>
              <a:t>2</a:t>
            </a:r>
            <a:r>
              <a:rPr lang="zh-TW" altLang="zh-TW" dirty="0"/>
              <a:t>個是運動與數位活動的虛實結合，包含最新的</a:t>
            </a:r>
            <a:r>
              <a:rPr lang="en-US" altLang="zh-TW" dirty="0"/>
              <a:t>NFT</a:t>
            </a:r>
            <a:r>
              <a:rPr lang="zh-TW" altLang="zh-TW" dirty="0"/>
              <a:t>議題</a:t>
            </a:r>
            <a:endParaRPr lang="en-US" altLang="zh-TW" dirty="0"/>
          </a:p>
          <a:p>
            <a:r>
              <a:rPr lang="zh-TW" altLang="zh-TW" dirty="0"/>
              <a:t>第</a:t>
            </a:r>
            <a:r>
              <a:rPr lang="en-US" altLang="zh-TW" dirty="0"/>
              <a:t>3</a:t>
            </a:r>
            <a:r>
              <a:rPr lang="zh-TW" altLang="zh-TW" dirty="0"/>
              <a:t>部分則是運動行銷與贊助活動的相關企業報導</a:t>
            </a:r>
            <a:r>
              <a:rPr lang="zh-TW" altLang="en-US" dirty="0"/>
              <a:t>。</a:t>
            </a:r>
            <a:endParaRPr lang="en-US" altLang="zh-TW" dirty="0"/>
          </a:p>
          <a:p>
            <a:r>
              <a:rPr lang="zh-TW" altLang="zh-TW" dirty="0"/>
              <a:t>第</a:t>
            </a:r>
            <a:r>
              <a:rPr lang="en-US" altLang="zh-TW" dirty="0"/>
              <a:t>4</a:t>
            </a:r>
            <a:r>
              <a:rPr lang="zh-TW" altLang="zh-TW" dirty="0"/>
              <a:t>個則運動彩券相關法案的修正。</a:t>
            </a:r>
            <a:endParaRPr lang="zh-TW" altLang="en-US" dirty="0"/>
          </a:p>
        </p:txBody>
      </p:sp>
      <p:sp>
        <p:nvSpPr>
          <p:cNvPr id="4" name="投影片編號版面配置區 3">
            <a:extLst>
              <a:ext uri="{FF2B5EF4-FFF2-40B4-BE49-F238E27FC236}">
                <a16:creationId xmlns:a16="http://schemas.microsoft.com/office/drawing/2014/main" id="{9A5127C9-175E-495A-AD25-F9B9C37917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88583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95CCA5-23DE-46DC-AE69-7B38D032F465}"/>
              </a:ext>
            </a:extLst>
          </p:cNvPr>
          <p:cNvSpPr>
            <a:spLocks noGrp="1"/>
          </p:cNvSpPr>
          <p:nvPr>
            <p:ph type="title"/>
          </p:nvPr>
        </p:nvSpPr>
        <p:spPr/>
        <p:txBody>
          <a:bodyPr/>
          <a:lstStyle/>
          <a:p>
            <a:r>
              <a:rPr lang="en-US" altLang="zh-TW" dirty="0"/>
              <a:t>Outline</a:t>
            </a:r>
            <a:endParaRPr lang="zh-TW" altLang="en-US" dirty="0"/>
          </a:p>
        </p:txBody>
      </p:sp>
      <p:sp>
        <p:nvSpPr>
          <p:cNvPr id="3" name="文字版面配置區 2">
            <a:extLst>
              <a:ext uri="{FF2B5EF4-FFF2-40B4-BE49-F238E27FC236}">
                <a16:creationId xmlns:a16="http://schemas.microsoft.com/office/drawing/2014/main" id="{26587362-5511-4801-BD24-EAE979C408BD}"/>
              </a:ext>
            </a:extLst>
          </p:cNvPr>
          <p:cNvSpPr>
            <a:spLocks noGrp="1"/>
          </p:cNvSpPr>
          <p:nvPr>
            <p:ph idx="1"/>
          </p:nvPr>
        </p:nvSpPr>
        <p:spPr/>
        <p:txBody>
          <a:bodyPr/>
          <a:lstStyle/>
          <a:p>
            <a:r>
              <a:rPr lang="zh-TW" altLang="en-US" sz="3200" dirty="0"/>
              <a:t>資料背景</a:t>
            </a:r>
            <a:endParaRPr lang="en-US" altLang="zh-TW" sz="3200" dirty="0"/>
          </a:p>
          <a:p>
            <a:r>
              <a:rPr lang="zh-TW" altLang="en-US" sz="3200" dirty="0"/>
              <a:t>資料探索</a:t>
            </a:r>
            <a:endParaRPr lang="en-US" altLang="zh-TW" sz="3200" dirty="0"/>
          </a:p>
          <a:p>
            <a:r>
              <a:rPr lang="zh-TW" altLang="en-US" sz="3200" dirty="0"/>
              <a:t>資料處理</a:t>
            </a:r>
            <a:endParaRPr lang="en-US" altLang="zh-TW" sz="3200" dirty="0"/>
          </a:p>
          <a:p>
            <a:r>
              <a:rPr lang="zh-TW" altLang="en-US" sz="3200" dirty="0"/>
              <a:t>文字探勘分析</a:t>
            </a:r>
            <a:endParaRPr lang="en-US" altLang="zh-TW" sz="3200" dirty="0"/>
          </a:p>
          <a:p>
            <a:r>
              <a:rPr lang="zh-TW" altLang="en-US" sz="3200" dirty="0"/>
              <a:t>結論</a:t>
            </a:r>
            <a:endParaRPr lang="en-US" altLang="zh-TW" sz="3200" dirty="0"/>
          </a:p>
          <a:p>
            <a:endParaRPr lang="zh-TW" altLang="en-US" dirty="0"/>
          </a:p>
        </p:txBody>
      </p:sp>
      <p:sp>
        <p:nvSpPr>
          <p:cNvPr id="4" name="投影片編號版面配置區 3">
            <a:extLst>
              <a:ext uri="{FF2B5EF4-FFF2-40B4-BE49-F238E27FC236}">
                <a16:creationId xmlns:a16="http://schemas.microsoft.com/office/drawing/2014/main" id="{50EC45EA-47AD-4A29-A9F5-15DBA5F993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26716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A89B09-2432-47FA-89C9-248EA95A92A2}"/>
              </a:ext>
            </a:extLst>
          </p:cNvPr>
          <p:cNvSpPr/>
          <p:nvPr/>
        </p:nvSpPr>
        <p:spPr>
          <a:xfrm>
            <a:off x="0" y="17809"/>
            <a:ext cx="6472518" cy="19722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CB344958-E338-46FB-8B5E-23720ACC0715}"/>
              </a:ext>
            </a:extLst>
          </p:cNvPr>
          <p:cNvSpPr/>
          <p:nvPr/>
        </p:nvSpPr>
        <p:spPr>
          <a:xfrm>
            <a:off x="2675212" y="708363"/>
            <a:ext cx="6472518" cy="197224"/>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1E898059-4773-41EF-BACB-5CD0AFF3B39F}"/>
              </a:ext>
            </a:extLst>
          </p:cNvPr>
          <p:cNvSpPr txBox="1"/>
          <p:nvPr/>
        </p:nvSpPr>
        <p:spPr>
          <a:xfrm>
            <a:off x="697230" y="1473612"/>
            <a:ext cx="7749540" cy="1442383"/>
          </a:xfrm>
          <a:prstGeom prst="rect">
            <a:avLst/>
          </a:prstGeom>
          <a:noFill/>
        </p:spPr>
        <p:txBody>
          <a:bodyPr wrap="square" lIns="0" tIns="0" rIns="0" bIns="0" rtlCol="0">
            <a:spAutoFit/>
          </a:bodyPr>
          <a:lstStyle/>
          <a:p>
            <a:pPr marL="438150" marR="152400" indent="-285750">
              <a:lnSpc>
                <a:spcPct val="130000"/>
              </a:lnSpc>
              <a:spcAft>
                <a:spcPts val="1000"/>
              </a:spcAft>
              <a:buFont typeface="Arial" panose="020B0604020202020204" pitchFamily="34" charset="0"/>
              <a:buChar char="•"/>
            </a:pP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透過搜尋引擎</a:t>
            </a:r>
            <a:r>
              <a:rPr lang="en-US"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Google</a:t>
            </a: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，給予</a:t>
            </a:r>
            <a:r>
              <a:rPr lang="zh-CN" altLang="zh-TW" sz="1800" b="0" i="1"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財經、運動 </a:t>
            </a:r>
            <a:r>
              <a:rPr lang="en-US"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2</a:t>
            </a:r>
            <a:r>
              <a:rPr lang="zh-CN"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個關鍵字，並且依照資料背景設定</a:t>
            </a:r>
            <a:r>
              <a:rPr lang="zh-CN" altLang="zh-TW" sz="1800" dirty="0">
                <a:solidFill>
                  <a:srgbClr val="FF0000"/>
                </a:solidFill>
                <a:effectLst/>
                <a:latin typeface="Verdana" panose="020B0604030504040204" pitchFamily="34" charset="0"/>
                <a:ea typeface="微軟正黑體" panose="020B0604030504040204" pitchFamily="34" charset="-120"/>
                <a:cs typeface="Times New Roman" panose="02020603050405020304" pitchFamily="18" charset="0"/>
              </a:rPr>
              <a:t>台灣在最近</a:t>
            </a:r>
            <a:r>
              <a:rPr lang="en-US" altLang="zh-TW" sz="1800" dirty="0">
                <a:solidFill>
                  <a:srgbClr val="FF0000"/>
                </a:solidFill>
                <a:effectLst/>
                <a:latin typeface="Verdana" panose="020B0604030504040204" pitchFamily="34" charset="0"/>
                <a:ea typeface="微軟正黑體" panose="020B0604030504040204" pitchFamily="34" charset="-120"/>
                <a:cs typeface="Times New Roman" panose="02020603050405020304" pitchFamily="18" charset="0"/>
              </a:rPr>
              <a:t>12</a:t>
            </a:r>
            <a:r>
              <a:rPr lang="zh-CN" altLang="zh-TW" sz="1800" dirty="0">
                <a:solidFill>
                  <a:srgbClr val="FF0000"/>
                </a:solidFill>
                <a:effectLst/>
                <a:latin typeface="Verdana" panose="020B0604030504040204" pitchFamily="34" charset="0"/>
                <a:ea typeface="微軟正黑體" panose="020B0604030504040204" pitchFamily="34" charset="-120"/>
                <a:cs typeface="Times New Roman" panose="02020603050405020304" pitchFamily="18" charset="0"/>
              </a:rPr>
              <a:t>個月</a:t>
            </a:r>
            <a:r>
              <a:rPr lang="zh-CN"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與運動有關財經</a:t>
            </a:r>
            <a:r>
              <a:rPr lang="zh-CN" altLang="zh-TW" sz="1800" dirty="0">
                <a:solidFill>
                  <a:srgbClr val="FF0000"/>
                </a:solidFill>
                <a:effectLst/>
                <a:latin typeface="Verdana" panose="020B0604030504040204" pitchFamily="34" charset="0"/>
                <a:ea typeface="微軟正黑體" panose="020B0604030504040204" pitchFamily="34" charset="-120"/>
                <a:cs typeface="Times New Roman" panose="02020603050405020304" pitchFamily="18" charset="0"/>
              </a:rPr>
              <a:t>新聞</a:t>
            </a:r>
            <a:r>
              <a:rPr lang="zh-CN"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，增加更為明確的搜尋條件，</a:t>
            </a: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選擇新聞、</a:t>
            </a:r>
            <a:r>
              <a:rPr lang="zh-CN"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搜尋</a:t>
            </a: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繁體中文網頁、過去一年的新聞與依照關聯性排序來取得我們所需要的財經新聞。</a:t>
            </a:r>
          </a:p>
        </p:txBody>
      </p:sp>
      <p:sp>
        <p:nvSpPr>
          <p:cNvPr id="12" name="標題 1">
            <a:extLst>
              <a:ext uri="{FF2B5EF4-FFF2-40B4-BE49-F238E27FC236}">
                <a16:creationId xmlns:a16="http://schemas.microsoft.com/office/drawing/2014/main" id="{9839FFAC-E85F-463A-9BDE-846BEB6620FB}"/>
              </a:ext>
            </a:extLst>
          </p:cNvPr>
          <p:cNvSpPr txBox="1">
            <a:spLocks/>
          </p:cNvSpPr>
          <p:nvPr/>
        </p:nvSpPr>
        <p:spPr>
          <a:xfrm>
            <a:off x="948405" y="61648"/>
            <a:ext cx="7051248" cy="8001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zh-TW" altLang="zh-TW" sz="4000" dirty="0">
                <a:solidFill>
                  <a:schemeClr val="tx1"/>
                </a:solidFill>
                <a:latin typeface="微軟正黑體" panose="020B0604030504040204" pitchFamily="34" charset="-120"/>
                <a:ea typeface="微軟正黑體" panose="020B0604030504040204" pitchFamily="34" charset="-120"/>
              </a:rPr>
              <a:t>資料背景</a:t>
            </a:r>
            <a:endParaRPr lang="zh-TW" altLang="en-US" sz="4000" dirty="0">
              <a:solidFill>
                <a:schemeClr val="tx1"/>
              </a:solidFill>
              <a:latin typeface="微軟正黑體" panose="020B0604030504040204" pitchFamily="34" charset="-120"/>
              <a:ea typeface="微軟正黑體" panose="020B0604030504040204" pitchFamily="34" charset="-120"/>
            </a:endParaRPr>
          </a:p>
        </p:txBody>
      </p:sp>
      <p:pic>
        <p:nvPicPr>
          <p:cNvPr id="13" name="圖片 12" descr="C:\Users\ChunhungLo\AppData\Local\Microsoft\Windows\INetCache\Content.MSO\C34093FC.tmp">
            <a:extLst>
              <a:ext uri="{FF2B5EF4-FFF2-40B4-BE49-F238E27FC236}">
                <a16:creationId xmlns:a16="http://schemas.microsoft.com/office/drawing/2014/main" id="{BF021456-D218-A44F-C186-03AFE3405C21}"/>
              </a:ext>
            </a:extLst>
          </p:cNvPr>
          <p:cNvPicPr>
            <a:picLocks noChangeAspect="1"/>
          </p:cNvPicPr>
          <p:nvPr/>
        </p:nvPicPr>
        <p:blipFill rotWithShape="1">
          <a:blip r:embed="rId3">
            <a:extLst>
              <a:ext uri="{28A0092B-C50C-407E-A947-70E740481C1C}">
                <a14:useLocalDpi xmlns:a14="http://schemas.microsoft.com/office/drawing/2010/main" val="0"/>
              </a:ext>
            </a:extLst>
          </a:blip>
          <a:srcRect t="7010" r="21255" b="54018"/>
          <a:stretch/>
        </p:blipFill>
        <p:spPr bwMode="auto">
          <a:xfrm>
            <a:off x="697230" y="4192383"/>
            <a:ext cx="8042286" cy="1968149"/>
          </a:xfrm>
          <a:prstGeom prst="rect">
            <a:avLst/>
          </a:prstGeom>
          <a:noFill/>
          <a:ln>
            <a:noFill/>
          </a:ln>
          <a:extLst>
            <a:ext uri="{53640926-AAD7-44D8-BBD7-CCE9431645EC}">
              <a14:shadowObscured xmlns:a14="http://schemas.microsoft.com/office/drawing/2010/main"/>
            </a:ext>
          </a:extLst>
        </p:spPr>
      </p:pic>
      <p:sp>
        <p:nvSpPr>
          <p:cNvPr id="17" name="文字方塊 16">
            <a:extLst>
              <a:ext uri="{FF2B5EF4-FFF2-40B4-BE49-F238E27FC236}">
                <a16:creationId xmlns:a16="http://schemas.microsoft.com/office/drawing/2014/main" id="{6B4C0AE4-4C43-9643-2DBF-255C125566B1}"/>
              </a:ext>
            </a:extLst>
          </p:cNvPr>
          <p:cNvSpPr txBox="1"/>
          <p:nvPr/>
        </p:nvSpPr>
        <p:spPr>
          <a:xfrm>
            <a:off x="697230" y="2925934"/>
            <a:ext cx="7749540" cy="1042273"/>
          </a:xfrm>
          <a:prstGeom prst="rect">
            <a:avLst/>
          </a:prstGeom>
          <a:noFill/>
        </p:spPr>
        <p:txBody>
          <a:bodyPr wrap="square" lIns="0" tIns="0" rIns="0" bIns="0" rtlCol="0">
            <a:spAutoFit/>
          </a:bodyPr>
          <a:lstStyle/>
          <a:p>
            <a:pPr marL="438150" marR="152400" indent="-285750">
              <a:lnSpc>
                <a:spcPct val="130000"/>
              </a:lnSpc>
              <a:spcAft>
                <a:spcPts val="1000"/>
              </a:spcAft>
              <a:buFont typeface="Arial" panose="020B0604020202020204" pitchFamily="34" charset="0"/>
              <a:buChar char="•"/>
            </a:pP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人工逐頁面與判斷符合財經新聞資料，人工整理出新聞標題、資料來源、作者、日期、網址與內文等</a:t>
            </a:r>
            <a:r>
              <a:rPr lang="en-US"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6</a:t>
            </a: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個欄位並以</a:t>
            </a:r>
            <a:r>
              <a:rPr lang="en-US"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xlsx</a:t>
            </a: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格式儲存，其中日期先以人工修正為相同格式。</a:t>
            </a:r>
          </a:p>
        </p:txBody>
      </p:sp>
    </p:spTree>
    <p:extLst>
      <p:ext uri="{BB962C8B-B14F-4D97-AF65-F5344CB8AC3E}">
        <p14:creationId xmlns:p14="http://schemas.microsoft.com/office/powerpoint/2010/main" val="495529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A89B09-2432-47FA-89C9-248EA95A92A2}"/>
              </a:ext>
            </a:extLst>
          </p:cNvPr>
          <p:cNvSpPr/>
          <p:nvPr/>
        </p:nvSpPr>
        <p:spPr>
          <a:xfrm>
            <a:off x="0" y="0"/>
            <a:ext cx="6472518" cy="19722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CB344958-E338-46FB-8B5E-23720ACC0715}"/>
              </a:ext>
            </a:extLst>
          </p:cNvPr>
          <p:cNvSpPr/>
          <p:nvPr/>
        </p:nvSpPr>
        <p:spPr>
          <a:xfrm>
            <a:off x="2671482" y="688240"/>
            <a:ext cx="6472518" cy="197224"/>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2" name="標題 1">
            <a:extLst>
              <a:ext uri="{FF2B5EF4-FFF2-40B4-BE49-F238E27FC236}">
                <a16:creationId xmlns:a16="http://schemas.microsoft.com/office/drawing/2014/main" id="{9839FFAC-E85F-463A-9BDE-846BEB6620FB}"/>
              </a:ext>
            </a:extLst>
          </p:cNvPr>
          <p:cNvSpPr txBox="1">
            <a:spLocks/>
          </p:cNvSpPr>
          <p:nvPr/>
        </p:nvSpPr>
        <p:spPr>
          <a:xfrm>
            <a:off x="1046376" y="93528"/>
            <a:ext cx="7051248" cy="8001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zh-TW" altLang="zh-TW" sz="4000" dirty="0">
                <a:solidFill>
                  <a:schemeClr val="tx1"/>
                </a:solidFill>
                <a:latin typeface="微軟正黑體" panose="020B0604030504040204" pitchFamily="34" charset="-120"/>
                <a:ea typeface="微軟正黑體" panose="020B0604030504040204" pitchFamily="34" charset="-120"/>
              </a:rPr>
              <a:t>資料</a:t>
            </a:r>
            <a:r>
              <a:rPr lang="zh-TW" altLang="en-US" sz="4000" dirty="0">
                <a:solidFill>
                  <a:schemeClr val="tx1"/>
                </a:solidFill>
                <a:latin typeface="微軟正黑體" panose="020B0604030504040204" pitchFamily="34" charset="-120"/>
                <a:ea typeface="微軟正黑體" panose="020B0604030504040204" pitchFamily="34" charset="-120"/>
              </a:rPr>
              <a:t>探索</a:t>
            </a:r>
          </a:p>
        </p:txBody>
      </p:sp>
      <p:graphicFrame>
        <p:nvGraphicFramePr>
          <p:cNvPr id="2" name="表格 1">
            <a:extLst>
              <a:ext uri="{FF2B5EF4-FFF2-40B4-BE49-F238E27FC236}">
                <a16:creationId xmlns:a16="http://schemas.microsoft.com/office/drawing/2014/main" id="{91E86354-CD46-3240-7990-4ACAC887D778}"/>
              </a:ext>
            </a:extLst>
          </p:cNvPr>
          <p:cNvGraphicFramePr>
            <a:graphicFrameLocks noGrp="1"/>
          </p:cNvGraphicFramePr>
          <p:nvPr>
            <p:extLst>
              <p:ext uri="{D42A27DB-BD31-4B8C-83A1-F6EECF244321}">
                <p14:modId xmlns:p14="http://schemas.microsoft.com/office/powerpoint/2010/main" val="2716101105"/>
              </p:ext>
            </p:extLst>
          </p:nvPr>
        </p:nvGraphicFramePr>
        <p:xfrm>
          <a:off x="1046376" y="1496504"/>
          <a:ext cx="7051248" cy="2082723"/>
        </p:xfrm>
        <a:graphic>
          <a:graphicData uri="http://schemas.openxmlformats.org/drawingml/2006/table">
            <a:tbl>
              <a:tblPr firstRow="1" firstCol="1" bandRow="1">
                <a:tableStyleId>{F207CEB8-A70F-4B2F-969D-873444579683}</a:tableStyleId>
              </a:tblPr>
              <a:tblGrid>
                <a:gridCol w="1491371">
                  <a:extLst>
                    <a:ext uri="{9D8B030D-6E8A-4147-A177-3AD203B41FA5}">
                      <a16:colId xmlns:a16="http://schemas.microsoft.com/office/drawing/2014/main" val="3474544849"/>
                    </a:ext>
                  </a:extLst>
                </a:gridCol>
                <a:gridCol w="1492327">
                  <a:extLst>
                    <a:ext uri="{9D8B030D-6E8A-4147-A177-3AD203B41FA5}">
                      <a16:colId xmlns:a16="http://schemas.microsoft.com/office/drawing/2014/main" val="204542620"/>
                    </a:ext>
                  </a:extLst>
                </a:gridCol>
                <a:gridCol w="4067550">
                  <a:extLst>
                    <a:ext uri="{9D8B030D-6E8A-4147-A177-3AD203B41FA5}">
                      <a16:colId xmlns:a16="http://schemas.microsoft.com/office/drawing/2014/main" val="3482592571"/>
                    </a:ext>
                  </a:extLst>
                </a:gridCol>
              </a:tblGrid>
              <a:tr h="292737">
                <a:tc>
                  <a:txBody>
                    <a:bodyPr/>
                    <a:lstStyle/>
                    <a:p>
                      <a:pPr algn="ctr">
                        <a:lnSpc>
                          <a:spcPct val="130000"/>
                        </a:lnSpc>
                        <a:spcAft>
                          <a:spcPts val="1000"/>
                        </a:spcAft>
                      </a:pPr>
                      <a:r>
                        <a:rPr lang="zh-TW" sz="1400" dirty="0">
                          <a:effectLst/>
                        </a:rPr>
                        <a:t>中文說明</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zh-TW" sz="1400" dirty="0">
                          <a:effectLst/>
                        </a:rPr>
                        <a:t>英文說明</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zh-TW" sz="1400">
                          <a:effectLst/>
                        </a:rPr>
                        <a:t>說明</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3738815548"/>
                  </a:ext>
                </a:extLst>
              </a:tr>
              <a:tr h="298331">
                <a:tc>
                  <a:txBody>
                    <a:bodyPr/>
                    <a:lstStyle/>
                    <a:p>
                      <a:pPr algn="ctr">
                        <a:lnSpc>
                          <a:spcPct val="130000"/>
                        </a:lnSpc>
                        <a:spcAft>
                          <a:spcPts val="1000"/>
                        </a:spcAft>
                      </a:pPr>
                      <a:r>
                        <a:rPr lang="zh-TW" sz="1400" dirty="0">
                          <a:effectLst/>
                        </a:rPr>
                        <a:t>新聞標題</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en-US" sz="1400" dirty="0">
                          <a:effectLst/>
                        </a:rPr>
                        <a:t>Title</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zh-TW" sz="1400">
                          <a:effectLst/>
                        </a:rPr>
                        <a:t>主要標題</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287833989"/>
                  </a:ext>
                </a:extLst>
              </a:tr>
              <a:tr h="298331">
                <a:tc>
                  <a:txBody>
                    <a:bodyPr/>
                    <a:lstStyle/>
                    <a:p>
                      <a:pPr algn="ctr">
                        <a:lnSpc>
                          <a:spcPct val="130000"/>
                        </a:lnSpc>
                        <a:spcAft>
                          <a:spcPts val="1000"/>
                        </a:spcAft>
                      </a:pPr>
                      <a:r>
                        <a:rPr lang="zh-TW" sz="1400">
                          <a:effectLst/>
                        </a:rPr>
                        <a:t>資料來源</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en-US" sz="1400">
                          <a:effectLst/>
                        </a:rPr>
                        <a:t>Source</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zh-TW" sz="1400" dirty="0">
                          <a:effectLst/>
                        </a:rPr>
                        <a:t>新聞媒體名稱</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229653422"/>
                  </a:ext>
                </a:extLst>
              </a:tr>
              <a:tr h="298331">
                <a:tc>
                  <a:txBody>
                    <a:bodyPr/>
                    <a:lstStyle/>
                    <a:p>
                      <a:pPr algn="ctr">
                        <a:lnSpc>
                          <a:spcPct val="130000"/>
                        </a:lnSpc>
                        <a:spcAft>
                          <a:spcPts val="1000"/>
                        </a:spcAft>
                      </a:pPr>
                      <a:r>
                        <a:rPr lang="zh-TW" sz="1400">
                          <a:effectLst/>
                        </a:rPr>
                        <a:t>作者</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en-US" sz="1400" dirty="0">
                          <a:effectLst/>
                        </a:rPr>
                        <a:t>Author</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zh-TW" sz="1400" dirty="0">
                          <a:effectLst/>
                        </a:rPr>
                        <a:t>記者或撰稿人名稱</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805244134"/>
                  </a:ext>
                </a:extLst>
              </a:tr>
              <a:tr h="298331">
                <a:tc>
                  <a:txBody>
                    <a:bodyPr/>
                    <a:lstStyle/>
                    <a:p>
                      <a:pPr algn="ctr">
                        <a:lnSpc>
                          <a:spcPct val="130000"/>
                        </a:lnSpc>
                        <a:spcAft>
                          <a:spcPts val="1000"/>
                        </a:spcAft>
                      </a:pPr>
                      <a:r>
                        <a:rPr lang="zh-TW" sz="1400">
                          <a:effectLst/>
                        </a:rPr>
                        <a:t>日期</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en-US" sz="1400">
                          <a:effectLst/>
                        </a:rPr>
                        <a:t>Time</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zh-TW" sz="1400" dirty="0">
                          <a:effectLst/>
                        </a:rPr>
                        <a:t>各種標準日期格式</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4248860756"/>
                  </a:ext>
                </a:extLst>
              </a:tr>
              <a:tr h="298331">
                <a:tc>
                  <a:txBody>
                    <a:bodyPr/>
                    <a:lstStyle/>
                    <a:p>
                      <a:pPr algn="ctr">
                        <a:lnSpc>
                          <a:spcPct val="130000"/>
                        </a:lnSpc>
                        <a:spcAft>
                          <a:spcPts val="1000"/>
                        </a:spcAft>
                      </a:pPr>
                      <a:r>
                        <a:rPr lang="zh-TW" sz="1400">
                          <a:effectLst/>
                        </a:rPr>
                        <a:t>網址</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en-US" sz="1400">
                          <a:effectLst/>
                        </a:rPr>
                        <a:t>Link</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zh-TW" sz="1400" dirty="0">
                          <a:effectLst/>
                        </a:rPr>
                        <a:t>原文網址</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652283147"/>
                  </a:ext>
                </a:extLst>
              </a:tr>
              <a:tr h="298331">
                <a:tc>
                  <a:txBody>
                    <a:bodyPr/>
                    <a:lstStyle/>
                    <a:p>
                      <a:pPr algn="ctr">
                        <a:lnSpc>
                          <a:spcPct val="130000"/>
                        </a:lnSpc>
                        <a:spcAft>
                          <a:spcPts val="1000"/>
                        </a:spcAft>
                      </a:pPr>
                      <a:r>
                        <a:rPr lang="zh-TW" sz="1400" dirty="0">
                          <a:effectLst/>
                        </a:rPr>
                        <a:t>內文</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en-US" sz="1400">
                          <a:effectLst/>
                        </a:rPr>
                        <a:t>Context</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zh-TW" sz="1400" dirty="0">
                          <a:effectLst/>
                        </a:rPr>
                        <a:t>原文內容，不包含圖片、聲音與影像</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972884667"/>
                  </a:ext>
                </a:extLst>
              </a:tr>
            </a:tbl>
          </a:graphicData>
        </a:graphic>
      </p:graphicFrame>
      <p:graphicFrame>
        <p:nvGraphicFramePr>
          <p:cNvPr id="3" name="表格 2">
            <a:extLst>
              <a:ext uri="{FF2B5EF4-FFF2-40B4-BE49-F238E27FC236}">
                <a16:creationId xmlns:a16="http://schemas.microsoft.com/office/drawing/2014/main" id="{2ADA47E1-3A8C-3CD1-995D-7A8B5610051D}"/>
              </a:ext>
            </a:extLst>
          </p:cNvPr>
          <p:cNvGraphicFramePr>
            <a:graphicFrameLocks noGrp="1"/>
          </p:cNvGraphicFramePr>
          <p:nvPr>
            <p:extLst>
              <p:ext uri="{D42A27DB-BD31-4B8C-83A1-F6EECF244321}">
                <p14:modId xmlns:p14="http://schemas.microsoft.com/office/powerpoint/2010/main" val="1764935572"/>
              </p:ext>
            </p:extLst>
          </p:nvPr>
        </p:nvGraphicFramePr>
        <p:xfrm>
          <a:off x="1046376" y="3791882"/>
          <a:ext cx="7051248" cy="2022856"/>
        </p:xfrm>
        <a:graphic>
          <a:graphicData uri="http://schemas.openxmlformats.org/drawingml/2006/table">
            <a:tbl>
              <a:tblPr firstRow="1" firstCol="1" bandRow="1">
                <a:tableStyleId>{F207CEB8-A70F-4B2F-969D-873444579683}</a:tableStyleId>
              </a:tblPr>
              <a:tblGrid>
                <a:gridCol w="2349872">
                  <a:extLst>
                    <a:ext uri="{9D8B030D-6E8A-4147-A177-3AD203B41FA5}">
                      <a16:colId xmlns:a16="http://schemas.microsoft.com/office/drawing/2014/main" val="1180794109"/>
                    </a:ext>
                  </a:extLst>
                </a:gridCol>
                <a:gridCol w="2350688">
                  <a:extLst>
                    <a:ext uri="{9D8B030D-6E8A-4147-A177-3AD203B41FA5}">
                      <a16:colId xmlns:a16="http://schemas.microsoft.com/office/drawing/2014/main" val="857455645"/>
                    </a:ext>
                  </a:extLst>
                </a:gridCol>
                <a:gridCol w="2350688">
                  <a:extLst>
                    <a:ext uri="{9D8B030D-6E8A-4147-A177-3AD203B41FA5}">
                      <a16:colId xmlns:a16="http://schemas.microsoft.com/office/drawing/2014/main" val="1280377160"/>
                    </a:ext>
                  </a:extLst>
                </a:gridCol>
              </a:tblGrid>
              <a:tr h="0">
                <a:tc>
                  <a:txBody>
                    <a:bodyPr/>
                    <a:lstStyle/>
                    <a:p>
                      <a:pPr algn="ctr">
                        <a:lnSpc>
                          <a:spcPct val="130000"/>
                        </a:lnSpc>
                        <a:spcAft>
                          <a:spcPts val="1000"/>
                        </a:spcAft>
                      </a:pPr>
                      <a:r>
                        <a:rPr lang="zh-TW" sz="1400" dirty="0">
                          <a:effectLst/>
                        </a:rPr>
                        <a:t>單位</a:t>
                      </a:r>
                      <a:r>
                        <a:rPr lang="en-US" sz="1400" dirty="0">
                          <a:effectLst/>
                        </a:rPr>
                        <a:t>:</a:t>
                      </a:r>
                      <a:r>
                        <a:rPr lang="zh-TW" sz="1400" dirty="0">
                          <a:effectLst/>
                        </a:rPr>
                        <a:t>字元數</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zh-TW" sz="1400">
                          <a:effectLst/>
                        </a:rPr>
                        <a:t>標題</a:t>
                      </a:r>
                      <a:r>
                        <a:rPr lang="en-US" sz="1400">
                          <a:effectLst/>
                        </a:rPr>
                        <a:t>(Title) </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zh-TW" sz="1400">
                          <a:effectLst/>
                        </a:rPr>
                        <a:t>內文</a:t>
                      </a:r>
                      <a:r>
                        <a:rPr lang="en-US" sz="1400">
                          <a:effectLst/>
                        </a:rPr>
                        <a:t>(Context)</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438372613"/>
                  </a:ext>
                </a:extLst>
              </a:tr>
              <a:tr h="0">
                <a:tc>
                  <a:txBody>
                    <a:bodyPr/>
                    <a:lstStyle/>
                    <a:p>
                      <a:pPr algn="ctr">
                        <a:lnSpc>
                          <a:spcPct val="130000"/>
                        </a:lnSpc>
                        <a:spcAft>
                          <a:spcPts val="1000"/>
                        </a:spcAft>
                      </a:pPr>
                      <a:r>
                        <a:rPr lang="zh-TW" sz="1400" dirty="0">
                          <a:effectLst/>
                        </a:rPr>
                        <a:t>平均值</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a:effectLst/>
                        </a:rPr>
                        <a:t>24.5283</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a:effectLst/>
                        </a:rPr>
                        <a:t>984</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320066361"/>
                  </a:ext>
                </a:extLst>
              </a:tr>
              <a:tr h="0">
                <a:tc>
                  <a:txBody>
                    <a:bodyPr/>
                    <a:lstStyle/>
                    <a:p>
                      <a:pPr algn="ctr">
                        <a:lnSpc>
                          <a:spcPct val="130000"/>
                        </a:lnSpc>
                        <a:spcAft>
                          <a:spcPts val="1000"/>
                        </a:spcAft>
                      </a:pPr>
                      <a:r>
                        <a:rPr lang="zh-TW" sz="1400">
                          <a:effectLst/>
                        </a:rPr>
                        <a:t>標準差</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a:effectLst/>
                        </a:rPr>
                        <a:t>9.55</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dirty="0">
                          <a:effectLst/>
                        </a:rPr>
                        <a:t>669.24</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695833419"/>
                  </a:ext>
                </a:extLst>
              </a:tr>
              <a:tr h="0">
                <a:tc>
                  <a:txBody>
                    <a:bodyPr/>
                    <a:lstStyle/>
                    <a:p>
                      <a:pPr algn="ctr">
                        <a:lnSpc>
                          <a:spcPct val="130000"/>
                        </a:lnSpc>
                        <a:spcAft>
                          <a:spcPts val="1000"/>
                        </a:spcAft>
                      </a:pPr>
                      <a:r>
                        <a:rPr lang="zh-TW" sz="1400">
                          <a:effectLst/>
                        </a:rPr>
                        <a:t>最小值</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dirty="0">
                          <a:effectLst/>
                        </a:rPr>
                        <a:t>10</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a:effectLst/>
                        </a:rPr>
                        <a:t>287</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486460277"/>
                  </a:ext>
                </a:extLst>
              </a:tr>
              <a:tr h="0">
                <a:tc>
                  <a:txBody>
                    <a:bodyPr/>
                    <a:lstStyle/>
                    <a:p>
                      <a:pPr algn="ctr">
                        <a:lnSpc>
                          <a:spcPct val="130000"/>
                        </a:lnSpc>
                        <a:spcAft>
                          <a:spcPts val="1000"/>
                        </a:spcAft>
                      </a:pPr>
                      <a:r>
                        <a:rPr lang="en-US" sz="1400">
                          <a:effectLst/>
                        </a:rPr>
                        <a:t>25%</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dirty="0">
                          <a:effectLst/>
                        </a:rPr>
                        <a:t>18</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a:effectLst/>
                        </a:rPr>
                        <a:t>633</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050049830"/>
                  </a:ext>
                </a:extLst>
              </a:tr>
              <a:tr h="0">
                <a:tc>
                  <a:txBody>
                    <a:bodyPr/>
                    <a:lstStyle/>
                    <a:p>
                      <a:pPr algn="ctr">
                        <a:lnSpc>
                          <a:spcPct val="130000"/>
                        </a:lnSpc>
                        <a:spcAft>
                          <a:spcPts val="1000"/>
                        </a:spcAft>
                      </a:pPr>
                      <a:r>
                        <a:rPr lang="en-US" sz="1400">
                          <a:effectLst/>
                        </a:rPr>
                        <a:t>50%</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dirty="0">
                          <a:effectLst/>
                        </a:rPr>
                        <a:t>23</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a:effectLst/>
                        </a:rPr>
                        <a:t>770</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742130921"/>
                  </a:ext>
                </a:extLst>
              </a:tr>
              <a:tr h="0">
                <a:tc>
                  <a:txBody>
                    <a:bodyPr/>
                    <a:lstStyle/>
                    <a:p>
                      <a:pPr algn="ctr">
                        <a:lnSpc>
                          <a:spcPct val="130000"/>
                        </a:lnSpc>
                        <a:spcAft>
                          <a:spcPts val="1000"/>
                        </a:spcAft>
                      </a:pPr>
                      <a:r>
                        <a:rPr lang="en-US" sz="1400">
                          <a:effectLst/>
                        </a:rPr>
                        <a:t>75%</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a:effectLst/>
                        </a:rPr>
                        <a:t>27</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dirty="0">
                          <a:effectLst/>
                        </a:rPr>
                        <a:t>1,054</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557514783"/>
                  </a:ext>
                </a:extLst>
              </a:tr>
              <a:tr h="0">
                <a:tc>
                  <a:txBody>
                    <a:bodyPr/>
                    <a:lstStyle/>
                    <a:p>
                      <a:pPr algn="ctr">
                        <a:lnSpc>
                          <a:spcPct val="130000"/>
                        </a:lnSpc>
                        <a:spcAft>
                          <a:spcPts val="1000"/>
                        </a:spcAft>
                      </a:pPr>
                      <a:r>
                        <a:rPr lang="zh-TW" sz="1400">
                          <a:effectLst/>
                        </a:rPr>
                        <a:t>最大值</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a:effectLst/>
                        </a:rPr>
                        <a:t>51</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ct val="130000"/>
                        </a:lnSpc>
                        <a:spcAft>
                          <a:spcPts val="1000"/>
                        </a:spcAft>
                      </a:pPr>
                      <a:r>
                        <a:rPr lang="en-US" sz="1400" dirty="0">
                          <a:effectLst/>
                        </a:rPr>
                        <a:t>3,363</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898165962"/>
                  </a:ext>
                </a:extLst>
              </a:tr>
            </a:tbl>
          </a:graphicData>
        </a:graphic>
      </p:graphicFrame>
    </p:spTree>
    <p:extLst>
      <p:ext uri="{BB962C8B-B14F-4D97-AF65-F5344CB8AC3E}">
        <p14:creationId xmlns:p14="http://schemas.microsoft.com/office/powerpoint/2010/main" val="320094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A89B09-2432-47FA-89C9-248EA95A92A2}"/>
              </a:ext>
            </a:extLst>
          </p:cNvPr>
          <p:cNvSpPr/>
          <p:nvPr/>
        </p:nvSpPr>
        <p:spPr>
          <a:xfrm>
            <a:off x="0" y="0"/>
            <a:ext cx="6472518" cy="19722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CB344958-E338-46FB-8B5E-23720ACC0715}"/>
              </a:ext>
            </a:extLst>
          </p:cNvPr>
          <p:cNvSpPr/>
          <p:nvPr/>
        </p:nvSpPr>
        <p:spPr>
          <a:xfrm>
            <a:off x="2671482" y="696404"/>
            <a:ext cx="6472518" cy="197224"/>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2" name="標題 1">
            <a:extLst>
              <a:ext uri="{FF2B5EF4-FFF2-40B4-BE49-F238E27FC236}">
                <a16:creationId xmlns:a16="http://schemas.microsoft.com/office/drawing/2014/main" id="{9839FFAC-E85F-463A-9BDE-846BEB6620FB}"/>
              </a:ext>
            </a:extLst>
          </p:cNvPr>
          <p:cNvSpPr txBox="1">
            <a:spLocks/>
          </p:cNvSpPr>
          <p:nvPr/>
        </p:nvSpPr>
        <p:spPr>
          <a:xfrm>
            <a:off x="1046376" y="93528"/>
            <a:ext cx="7051248" cy="8001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zh-TW" altLang="zh-TW" sz="4000" dirty="0">
                <a:solidFill>
                  <a:schemeClr val="tx1"/>
                </a:solidFill>
                <a:latin typeface="微軟正黑體" panose="020B0604030504040204" pitchFamily="34" charset="-120"/>
                <a:ea typeface="微軟正黑體" panose="020B0604030504040204" pitchFamily="34" charset="-120"/>
              </a:rPr>
              <a:t>資料</a:t>
            </a:r>
            <a:r>
              <a:rPr lang="zh-TW" altLang="en-US" sz="4000" dirty="0">
                <a:solidFill>
                  <a:schemeClr val="tx1"/>
                </a:solidFill>
                <a:latin typeface="微軟正黑體" panose="020B0604030504040204" pitchFamily="34" charset="-120"/>
                <a:ea typeface="微軟正黑體" panose="020B0604030504040204" pitchFamily="34" charset="-120"/>
              </a:rPr>
              <a:t>探索</a:t>
            </a:r>
          </a:p>
        </p:txBody>
      </p:sp>
      <p:pic>
        <p:nvPicPr>
          <p:cNvPr id="7" name="圖片 6">
            <a:extLst>
              <a:ext uri="{FF2B5EF4-FFF2-40B4-BE49-F238E27FC236}">
                <a16:creationId xmlns:a16="http://schemas.microsoft.com/office/drawing/2014/main" id="{0A22FA61-2D58-FDD3-5638-04E5C60F9F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6376" y="3842138"/>
            <a:ext cx="7202030" cy="2489087"/>
          </a:xfrm>
          <a:prstGeom prst="rect">
            <a:avLst/>
          </a:prstGeom>
          <a:noFill/>
          <a:ln>
            <a:noFill/>
          </a:ln>
        </p:spPr>
      </p:pic>
      <p:pic>
        <p:nvPicPr>
          <p:cNvPr id="9" name="圖片 8">
            <a:extLst>
              <a:ext uri="{FF2B5EF4-FFF2-40B4-BE49-F238E27FC236}">
                <a16:creationId xmlns:a16="http://schemas.microsoft.com/office/drawing/2014/main" id="{FBDE4B9E-D795-79A9-4EB2-0A9BF251364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90752" y="1392808"/>
            <a:ext cx="1562496" cy="2289130"/>
          </a:xfrm>
          <a:prstGeom prst="rect">
            <a:avLst/>
          </a:prstGeom>
          <a:noFill/>
          <a:ln>
            <a:noFill/>
          </a:ln>
        </p:spPr>
      </p:pic>
    </p:spTree>
    <p:extLst>
      <p:ext uri="{BB962C8B-B14F-4D97-AF65-F5344CB8AC3E}">
        <p14:creationId xmlns:p14="http://schemas.microsoft.com/office/powerpoint/2010/main" val="262242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A89B09-2432-47FA-89C9-248EA95A92A2}"/>
              </a:ext>
            </a:extLst>
          </p:cNvPr>
          <p:cNvSpPr/>
          <p:nvPr/>
        </p:nvSpPr>
        <p:spPr>
          <a:xfrm>
            <a:off x="0" y="9828"/>
            <a:ext cx="6472518" cy="19722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CB344958-E338-46FB-8B5E-23720ACC0715}"/>
              </a:ext>
            </a:extLst>
          </p:cNvPr>
          <p:cNvSpPr/>
          <p:nvPr/>
        </p:nvSpPr>
        <p:spPr>
          <a:xfrm>
            <a:off x="2671482" y="686411"/>
            <a:ext cx="6472518" cy="197224"/>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12" name="標題 1">
            <a:extLst>
              <a:ext uri="{FF2B5EF4-FFF2-40B4-BE49-F238E27FC236}">
                <a16:creationId xmlns:a16="http://schemas.microsoft.com/office/drawing/2014/main" id="{9839FFAC-E85F-463A-9BDE-846BEB6620FB}"/>
              </a:ext>
            </a:extLst>
          </p:cNvPr>
          <p:cNvSpPr txBox="1">
            <a:spLocks/>
          </p:cNvSpPr>
          <p:nvPr/>
        </p:nvSpPr>
        <p:spPr>
          <a:xfrm>
            <a:off x="1046376" y="46764"/>
            <a:ext cx="7051248" cy="8001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zh-TW" altLang="zh-TW" sz="4000" dirty="0">
                <a:solidFill>
                  <a:schemeClr val="tx1"/>
                </a:solidFill>
                <a:latin typeface="微軟正黑體" panose="020B0604030504040204" pitchFamily="34" charset="-120"/>
                <a:ea typeface="微軟正黑體" panose="020B0604030504040204" pitchFamily="34" charset="-120"/>
              </a:rPr>
              <a:t>資料預處理</a:t>
            </a:r>
            <a:endParaRPr lang="zh-TW" altLang="en-US" sz="4000" dirty="0">
              <a:solidFill>
                <a:schemeClr val="tx1"/>
              </a:solidFill>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AFEA6F86-3754-741D-8399-47B10AD5526B}"/>
              </a:ext>
            </a:extLst>
          </p:cNvPr>
          <p:cNvSpPr txBox="1"/>
          <p:nvPr/>
        </p:nvSpPr>
        <p:spPr>
          <a:xfrm>
            <a:off x="697230" y="1274832"/>
            <a:ext cx="7749540" cy="5176674"/>
          </a:xfrm>
          <a:prstGeom prst="rect">
            <a:avLst/>
          </a:prstGeom>
          <a:noFill/>
        </p:spPr>
        <p:txBody>
          <a:bodyPr wrap="square" lIns="0" tIns="0" rIns="0" bIns="0" rtlCol="0">
            <a:spAutoFit/>
          </a:bodyPr>
          <a:lstStyle/>
          <a:p>
            <a:pPr marL="495300" marR="152400" indent="-342900">
              <a:lnSpc>
                <a:spcPct val="130000"/>
              </a:lnSpc>
              <a:spcAft>
                <a:spcPts val="1000"/>
              </a:spcAft>
              <a:buFont typeface="Arial" panose="020B0604020202020204" pitchFamily="34" charset="0"/>
              <a:buChar char="•"/>
            </a:pPr>
            <a:r>
              <a:rPr lang="zh-TW" altLang="zh-TW" sz="1800" b="1" dirty="0">
                <a:effectLst/>
                <a:latin typeface="Verdana" panose="020B0604030504040204" pitchFamily="34" charset="0"/>
                <a:ea typeface="微軟正黑體" panose="020B0604030504040204" pitchFamily="34" charset="-120"/>
                <a:cs typeface="Times New Roman" panose="02020603050405020304" pitchFamily="18" charset="0"/>
              </a:rPr>
              <a:t>資料不純度定義調整：</a:t>
            </a:r>
          </a:p>
          <a:p>
            <a:pPr algn="just">
              <a:lnSpc>
                <a:spcPct val="130000"/>
              </a:lnSpc>
              <a:spcAft>
                <a:spcPts val="1000"/>
              </a:spcAft>
            </a:pP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資料來源為中文報導，由於中文報導有時會使用全形的符號，故進行資料純度評估時，增加關於全型標點符號的不純度定義來接近相對真實的不純度。</a:t>
            </a:r>
            <a:endParaRPr lang="en-US"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p>
            <a:pPr>
              <a:lnSpc>
                <a:spcPct val="130000"/>
              </a:lnSpc>
              <a:spcAft>
                <a:spcPts val="1000"/>
              </a:spcAft>
            </a:pPr>
            <a:endParaRPr lang="en-US" altLang="zh-TW" sz="1800" dirty="0">
              <a:solidFill>
                <a:srgbClr val="5F5F5F"/>
              </a:solidFill>
              <a:latin typeface="Verdana" panose="020B0604030504040204" pitchFamily="34" charset="0"/>
              <a:ea typeface="微軟正黑體" panose="020B0604030504040204" pitchFamily="34" charset="-120"/>
              <a:cs typeface="Times New Roman" panose="02020603050405020304" pitchFamily="18" charset="0"/>
            </a:endParaRPr>
          </a:p>
          <a:p>
            <a:pPr marL="285750" indent="-285750">
              <a:lnSpc>
                <a:spcPct val="130000"/>
              </a:lnSpc>
              <a:spcAft>
                <a:spcPts val="1000"/>
              </a:spcAft>
              <a:buFont typeface="Arial" panose="020B0604020202020204" pitchFamily="34" charset="0"/>
              <a:buChar char="•"/>
            </a:pPr>
            <a:endParaRPr lang="en-US"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p>
            <a:pPr marL="438150" marR="152400" indent="-285750">
              <a:lnSpc>
                <a:spcPct val="130000"/>
              </a:lnSpc>
              <a:spcAft>
                <a:spcPts val="1000"/>
              </a:spcAft>
              <a:buFont typeface="Arial" panose="020B0604020202020204" pitchFamily="34" charset="0"/>
              <a:buChar char="•"/>
            </a:pPr>
            <a:r>
              <a:rPr lang="zh-TW" altLang="zh-TW" sz="1800" b="1" dirty="0">
                <a:latin typeface="Verdana" panose="020B0604030504040204" pitchFamily="34" charset="0"/>
                <a:ea typeface="微軟正黑體" panose="020B0604030504040204" pitchFamily="34" charset="-120"/>
                <a:cs typeface="Times New Roman" panose="02020603050405020304" pitchFamily="18" charset="0"/>
              </a:rPr>
              <a:t>資料清理條件調整：</a:t>
            </a:r>
            <a:endParaRPr lang="en-US" altLang="zh-TW" sz="1800" b="1" dirty="0">
              <a:latin typeface="Verdana" panose="020B0604030504040204" pitchFamily="34" charset="0"/>
              <a:ea typeface="微軟正黑體" panose="020B0604030504040204" pitchFamily="34" charset="-120"/>
              <a:cs typeface="Times New Roman" panose="02020603050405020304" pitchFamily="18" charset="0"/>
            </a:endParaRPr>
          </a:p>
          <a:p>
            <a:pPr marL="152400" marR="152400" algn="just">
              <a:lnSpc>
                <a:spcPct val="130000"/>
              </a:lnSpc>
              <a:spcAft>
                <a:spcPts val="1000"/>
              </a:spcAft>
            </a:pPr>
            <a:r>
              <a:rPr lang="zh-TW" altLang="zh-TW" sz="1800" dirty="0">
                <a:solidFill>
                  <a:srgbClr val="5F5F5F"/>
                </a:solidFill>
                <a:latin typeface="Verdana" panose="020B0604030504040204" pitchFamily="34" charset="0"/>
                <a:ea typeface="微軟正黑體" panose="020B0604030504040204" pitchFamily="34" charset="-120"/>
                <a:cs typeface="Times New Roman" panose="02020603050405020304" pitchFamily="18" charset="0"/>
              </a:rPr>
              <a:t>資料清理條件基於本組要了解的是過去</a:t>
            </a:r>
            <a:r>
              <a:rPr lang="en-US" altLang="zh-TW" sz="1800" dirty="0">
                <a:solidFill>
                  <a:srgbClr val="5F5F5F"/>
                </a:solidFill>
                <a:latin typeface="Verdana" panose="020B0604030504040204" pitchFamily="34" charset="0"/>
                <a:ea typeface="微軟正黑體" panose="020B0604030504040204" pitchFamily="34" charset="-120"/>
                <a:cs typeface="Times New Roman" panose="02020603050405020304" pitchFamily="18" charset="0"/>
              </a:rPr>
              <a:t>1</a:t>
            </a:r>
            <a:r>
              <a:rPr lang="zh-TW" altLang="zh-TW" sz="1800" dirty="0">
                <a:solidFill>
                  <a:srgbClr val="5F5F5F"/>
                </a:solidFill>
                <a:latin typeface="Verdana" panose="020B0604030504040204" pitchFamily="34" charset="0"/>
                <a:ea typeface="微軟正黑體" panose="020B0604030504040204" pitchFamily="34" charset="-120"/>
                <a:cs typeface="Times New Roman" panose="02020603050405020304" pitchFamily="18" charset="0"/>
              </a:rPr>
              <a:t>年的台灣運動財經相關趨勢，故增加移除數字與全型符號規則，但保留英文詞彙，原因是經過複合清理條件的測試，避免移除關鍵的運動品牌或者特殊英文專有名詞，數字部分則是過程中未見到有意義的累積。</a:t>
            </a:r>
          </a:p>
          <a:p>
            <a:pPr>
              <a:lnSpc>
                <a:spcPct val="130000"/>
              </a:lnSpc>
              <a:spcAft>
                <a:spcPts val="1000"/>
              </a:spcAft>
            </a:pPr>
            <a:endParaRPr lang="en-US" altLang="zh-TW" sz="1800" dirty="0">
              <a:solidFill>
                <a:srgbClr val="5F5F5F"/>
              </a:solidFill>
              <a:latin typeface="Verdana" panose="020B0604030504040204" pitchFamily="34" charset="0"/>
              <a:ea typeface="微軟正黑體" panose="020B0604030504040204" pitchFamily="34" charset="-120"/>
              <a:cs typeface="Times New Roman" panose="02020603050405020304" pitchFamily="18" charset="0"/>
            </a:endParaRPr>
          </a:p>
          <a:p>
            <a:pPr>
              <a:lnSpc>
                <a:spcPct val="130000"/>
              </a:lnSpc>
              <a:spcAft>
                <a:spcPts val="1000"/>
              </a:spcAft>
            </a:pPr>
            <a:endParaRPr lang="en-US"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4E2F6746-97A9-4D56-4778-257EE6187F01}"/>
              </a:ext>
            </a:extLst>
          </p:cNvPr>
          <p:cNvGraphicFramePr>
            <a:graphicFrameLocks noGrp="1"/>
          </p:cNvGraphicFramePr>
          <p:nvPr>
            <p:extLst>
              <p:ext uri="{D42A27DB-BD31-4B8C-83A1-F6EECF244321}">
                <p14:modId xmlns:p14="http://schemas.microsoft.com/office/powerpoint/2010/main" val="572866910"/>
              </p:ext>
            </p:extLst>
          </p:nvPr>
        </p:nvGraphicFramePr>
        <p:xfrm>
          <a:off x="698724" y="2756885"/>
          <a:ext cx="7544363" cy="806260"/>
        </p:xfrm>
        <a:graphic>
          <a:graphicData uri="http://schemas.openxmlformats.org/drawingml/2006/table">
            <a:tbl>
              <a:tblPr firstRow="1" firstCol="1" bandRow="1">
                <a:tableStyleId>{F207CEB8-A70F-4B2F-969D-873444579683}</a:tableStyleId>
              </a:tblPr>
              <a:tblGrid>
                <a:gridCol w="1567886">
                  <a:extLst>
                    <a:ext uri="{9D8B030D-6E8A-4147-A177-3AD203B41FA5}">
                      <a16:colId xmlns:a16="http://schemas.microsoft.com/office/drawing/2014/main" val="2420870349"/>
                    </a:ext>
                  </a:extLst>
                </a:gridCol>
                <a:gridCol w="5976477">
                  <a:extLst>
                    <a:ext uri="{9D8B030D-6E8A-4147-A177-3AD203B41FA5}">
                      <a16:colId xmlns:a16="http://schemas.microsoft.com/office/drawing/2014/main" val="3247377210"/>
                    </a:ext>
                  </a:extLst>
                </a:gridCol>
              </a:tblGrid>
              <a:tr h="550998">
                <a:tc>
                  <a:txBody>
                    <a:bodyPr/>
                    <a:lstStyle/>
                    <a:p>
                      <a:pPr>
                        <a:lnSpc>
                          <a:spcPct val="130000"/>
                        </a:lnSpc>
                        <a:spcAft>
                          <a:spcPts val="1000"/>
                        </a:spcAft>
                      </a:pPr>
                      <a:r>
                        <a:rPr lang="zh-TW" sz="1400" dirty="0">
                          <a:solidFill>
                            <a:sysClr val="windowText" lastClr="000000"/>
                          </a:solidFill>
                          <a:effectLst/>
                        </a:rPr>
                        <a:t>全型符號</a:t>
                      </a:r>
                      <a:endParaRPr lang="zh-TW" sz="1400" dirty="0">
                        <a:solidFill>
                          <a:sysClr val="windowText" lastClr="000000"/>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solidFill>
                      <a:schemeClr val="bg1">
                        <a:lumMod val="95000"/>
                      </a:schemeClr>
                    </a:solidFill>
                  </a:tcPr>
                </a:tc>
                <a:tc>
                  <a:txBody>
                    <a:bodyPr/>
                    <a:lstStyle/>
                    <a:p>
                      <a:pPr>
                        <a:lnSpc>
                          <a:spcPct val="130000"/>
                        </a:lnSpc>
                        <a:spcAft>
                          <a:spcPts val="1000"/>
                        </a:spcAft>
                      </a:pPr>
                      <a:r>
                        <a:rPr lang="en-US" sz="1400" dirty="0">
                          <a:solidFill>
                            <a:sysClr val="windowText" lastClr="000000"/>
                          </a:solidFill>
                          <a:effectLst/>
                        </a:rPr>
                        <a:t>"</a:t>
                      </a:r>
                      <a:r>
                        <a:rPr lang="zh-TW" sz="1400" dirty="0">
                          <a:solidFill>
                            <a:sysClr val="windowText" lastClr="000000"/>
                          </a:solidFill>
                          <a:effectLst/>
                        </a:rPr>
                        <a:t>！？｡＂＃＄％＆＇（）＊＋－／：；＜＝＞＠［＼］＾＿｀｛｜｝～｟｠｢｣､、〃》「」『』【】〔〕〖〗〘〙〚〛〜〝〞〟〰〾〿–—‘</a:t>
                      </a:r>
                      <a:r>
                        <a:rPr lang="en-US" sz="1400" dirty="0">
                          <a:solidFill>
                            <a:sysClr val="windowText" lastClr="000000"/>
                          </a:solidFill>
                          <a:effectLst/>
                        </a:rPr>
                        <a:t>'‛“”„‟…</a:t>
                      </a:r>
                      <a:r>
                        <a:rPr lang="zh-TW" sz="1400" dirty="0">
                          <a:solidFill>
                            <a:sysClr val="windowText" lastClr="000000"/>
                          </a:solidFill>
                          <a:effectLst/>
                        </a:rPr>
                        <a:t>‧﹏</a:t>
                      </a:r>
                      <a:r>
                        <a:rPr lang="en-US" sz="1400" dirty="0">
                          <a:solidFill>
                            <a:sysClr val="windowText" lastClr="000000"/>
                          </a:solidFill>
                          <a:effectLst/>
                        </a:rPr>
                        <a:t>%()</a:t>
                      </a:r>
                      <a:r>
                        <a:rPr lang="zh-TW" sz="1400" dirty="0">
                          <a:solidFill>
                            <a:sysClr val="windowText" lastClr="000000"/>
                          </a:solidFill>
                          <a:effectLst/>
                        </a:rPr>
                        <a:t>。，</a:t>
                      </a:r>
                      <a:endParaRPr lang="zh-TW" sz="1400" dirty="0">
                        <a:solidFill>
                          <a:sysClr val="windowText" lastClr="000000"/>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904973273"/>
                  </a:ext>
                </a:extLst>
              </a:tr>
            </a:tbl>
          </a:graphicData>
        </a:graphic>
      </p:graphicFrame>
      <p:graphicFrame>
        <p:nvGraphicFramePr>
          <p:cNvPr id="3" name="表格 2">
            <a:extLst>
              <a:ext uri="{FF2B5EF4-FFF2-40B4-BE49-F238E27FC236}">
                <a16:creationId xmlns:a16="http://schemas.microsoft.com/office/drawing/2014/main" id="{32BE7B01-EA49-145B-B80E-8C00992E4A5F}"/>
              </a:ext>
            </a:extLst>
          </p:cNvPr>
          <p:cNvGraphicFramePr>
            <a:graphicFrameLocks noGrp="1"/>
          </p:cNvGraphicFramePr>
          <p:nvPr>
            <p:extLst>
              <p:ext uri="{D42A27DB-BD31-4B8C-83A1-F6EECF244321}">
                <p14:modId xmlns:p14="http://schemas.microsoft.com/office/powerpoint/2010/main" val="3775878110"/>
              </p:ext>
            </p:extLst>
          </p:nvPr>
        </p:nvGraphicFramePr>
        <p:xfrm>
          <a:off x="697230" y="5560666"/>
          <a:ext cx="7544363" cy="1161606"/>
        </p:xfrm>
        <a:graphic>
          <a:graphicData uri="http://schemas.openxmlformats.org/drawingml/2006/table">
            <a:tbl>
              <a:tblPr firstRow="1" firstCol="1" bandRow="1">
                <a:tableStyleId>{F207CEB8-A70F-4B2F-969D-873444579683}</a:tableStyleId>
              </a:tblPr>
              <a:tblGrid>
                <a:gridCol w="1852481">
                  <a:extLst>
                    <a:ext uri="{9D8B030D-6E8A-4147-A177-3AD203B41FA5}">
                      <a16:colId xmlns:a16="http://schemas.microsoft.com/office/drawing/2014/main" val="3350639477"/>
                    </a:ext>
                  </a:extLst>
                </a:gridCol>
                <a:gridCol w="5691882">
                  <a:extLst>
                    <a:ext uri="{9D8B030D-6E8A-4147-A177-3AD203B41FA5}">
                      <a16:colId xmlns:a16="http://schemas.microsoft.com/office/drawing/2014/main" val="465485689"/>
                    </a:ext>
                  </a:extLst>
                </a:gridCol>
              </a:tblGrid>
              <a:tr h="229850">
                <a:tc>
                  <a:txBody>
                    <a:bodyPr/>
                    <a:lstStyle/>
                    <a:p>
                      <a:pPr algn="ctr">
                        <a:lnSpc>
                          <a:spcPct val="130000"/>
                        </a:lnSpc>
                        <a:spcAft>
                          <a:spcPts val="1000"/>
                        </a:spcAft>
                      </a:pPr>
                      <a:r>
                        <a:rPr lang="zh-TW" sz="1400">
                          <a:effectLst/>
                        </a:rPr>
                        <a:t>新增清除規則</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en-US" sz="1400" dirty="0">
                          <a:effectLst/>
                        </a:rPr>
                        <a:t>Python Code </a:t>
                      </a:r>
                      <a:r>
                        <a:rPr lang="zh-TW" sz="1400" dirty="0">
                          <a:effectLst/>
                        </a:rPr>
                        <a:t>示意</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12989839"/>
                  </a:ext>
                </a:extLst>
              </a:tr>
              <a:tr h="229850">
                <a:tc>
                  <a:txBody>
                    <a:bodyPr/>
                    <a:lstStyle/>
                    <a:p>
                      <a:pPr algn="ctr">
                        <a:lnSpc>
                          <a:spcPct val="130000"/>
                        </a:lnSpc>
                        <a:spcAft>
                          <a:spcPts val="1000"/>
                        </a:spcAft>
                      </a:pPr>
                      <a:r>
                        <a:rPr lang="zh-TW" sz="1400">
                          <a:effectLst/>
                        </a:rPr>
                        <a:t>數字</a:t>
                      </a:r>
                      <a:endParaRPr lang="zh-TW" sz="140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tc>
                  <a:txBody>
                    <a:bodyPr/>
                    <a:lstStyle/>
                    <a:p>
                      <a:pPr algn="ctr">
                        <a:lnSpc>
                          <a:spcPct val="130000"/>
                        </a:lnSpc>
                        <a:spcAft>
                          <a:spcPts val="1000"/>
                        </a:spcAft>
                      </a:pPr>
                      <a:r>
                        <a:rPr lang="en-US" sz="1400" dirty="0" err="1">
                          <a:effectLst/>
                        </a:rPr>
                        <a:t>re.sub</a:t>
                      </a:r>
                      <a:r>
                        <a:rPr lang="en-US" sz="1400" dirty="0">
                          <a:effectLst/>
                        </a:rPr>
                        <a:t>(r'\d+', ' ', text)</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819548219"/>
                  </a:ext>
                </a:extLst>
              </a:tr>
              <a:tr h="616680">
                <a:tc>
                  <a:txBody>
                    <a:bodyPr/>
                    <a:lstStyle/>
                    <a:p>
                      <a:pPr algn="ctr">
                        <a:lnSpc>
                          <a:spcPct val="130000"/>
                        </a:lnSpc>
                        <a:spcAft>
                          <a:spcPts val="1000"/>
                        </a:spcAft>
                      </a:pPr>
                      <a:r>
                        <a:rPr lang="zh-TW" sz="1400" dirty="0">
                          <a:effectLst/>
                        </a:rPr>
                        <a:t>全形符號</a:t>
                      </a:r>
                      <a:endParaRPr lang="en-US" altLang="zh-TW" sz="1400" dirty="0">
                        <a:effectLst/>
                      </a:endParaRPr>
                    </a:p>
                  </a:txBody>
                  <a:tcPr marL="68580" marR="68580" marT="0" marB="0"/>
                </a:tc>
                <a:tc>
                  <a:txBody>
                    <a:bodyPr/>
                    <a:lstStyle/>
                    <a:p>
                      <a:pPr algn="ctr">
                        <a:lnSpc>
                          <a:spcPct val="130000"/>
                        </a:lnSpc>
                        <a:spcAft>
                          <a:spcPts val="1000"/>
                        </a:spcAft>
                      </a:pPr>
                      <a:r>
                        <a:rPr lang="en-US" sz="1400" dirty="0" err="1">
                          <a:effectLst/>
                        </a:rPr>
                        <a:t>re_punctuation</a:t>
                      </a:r>
                      <a:r>
                        <a:rPr lang="en-US" sz="1400" dirty="0">
                          <a:effectLst/>
                        </a:rPr>
                        <a:t> = </a:t>
                      </a:r>
                      <a:r>
                        <a:rPr lang="zh-TW" sz="1400" dirty="0">
                          <a:effectLst/>
                        </a:rPr>
                        <a:t>全形符號集合</a:t>
                      </a:r>
                    </a:p>
                    <a:p>
                      <a:pPr algn="ctr">
                        <a:lnSpc>
                          <a:spcPct val="130000"/>
                        </a:lnSpc>
                        <a:spcAft>
                          <a:spcPts val="1000"/>
                        </a:spcAft>
                      </a:pPr>
                      <a:r>
                        <a:rPr lang="en-US" sz="1400" dirty="0" err="1">
                          <a:effectLst/>
                        </a:rPr>
                        <a:t>re.sub</a:t>
                      </a:r>
                      <a:r>
                        <a:rPr lang="en-US" sz="1400" dirty="0">
                          <a:effectLst/>
                        </a:rPr>
                        <a:t>(</a:t>
                      </a:r>
                      <a:r>
                        <a:rPr lang="en-US" sz="1400" dirty="0" err="1">
                          <a:effectLst/>
                        </a:rPr>
                        <a:t>re_punctuation</a:t>
                      </a:r>
                      <a:r>
                        <a:rPr lang="en-US" sz="1400" dirty="0">
                          <a:effectLst/>
                        </a:rPr>
                        <a:t>, ' ', text)</a:t>
                      </a:r>
                      <a:endParaRPr lang="zh-TW" sz="14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906401012"/>
                  </a:ext>
                </a:extLst>
              </a:tr>
            </a:tbl>
          </a:graphicData>
        </a:graphic>
      </p:graphicFrame>
    </p:spTree>
    <p:extLst>
      <p:ext uri="{BB962C8B-B14F-4D97-AF65-F5344CB8AC3E}">
        <p14:creationId xmlns:p14="http://schemas.microsoft.com/office/powerpoint/2010/main" val="195336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A89B09-2432-47FA-89C9-248EA95A92A2}"/>
              </a:ext>
            </a:extLst>
          </p:cNvPr>
          <p:cNvSpPr/>
          <p:nvPr/>
        </p:nvSpPr>
        <p:spPr>
          <a:xfrm>
            <a:off x="0" y="0"/>
            <a:ext cx="6472518" cy="19722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CB344958-E338-46FB-8B5E-23720ACC0715}"/>
              </a:ext>
            </a:extLst>
          </p:cNvPr>
          <p:cNvSpPr/>
          <p:nvPr/>
        </p:nvSpPr>
        <p:spPr>
          <a:xfrm>
            <a:off x="2671482" y="696404"/>
            <a:ext cx="6472518" cy="197224"/>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2" name="標題 1">
            <a:extLst>
              <a:ext uri="{FF2B5EF4-FFF2-40B4-BE49-F238E27FC236}">
                <a16:creationId xmlns:a16="http://schemas.microsoft.com/office/drawing/2014/main" id="{9839FFAC-E85F-463A-9BDE-846BEB6620FB}"/>
              </a:ext>
            </a:extLst>
          </p:cNvPr>
          <p:cNvSpPr txBox="1">
            <a:spLocks/>
          </p:cNvSpPr>
          <p:nvPr/>
        </p:nvSpPr>
        <p:spPr>
          <a:xfrm>
            <a:off x="1046376" y="46764"/>
            <a:ext cx="7051248" cy="8001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zh-TW" altLang="zh-TW" sz="4000" dirty="0">
                <a:solidFill>
                  <a:schemeClr val="tx1"/>
                </a:solidFill>
                <a:latin typeface="微軟正黑體" panose="020B0604030504040204" pitchFamily="34" charset="-120"/>
                <a:ea typeface="微軟正黑體" panose="020B0604030504040204" pitchFamily="34" charset="-120"/>
              </a:rPr>
              <a:t>資料預處理</a:t>
            </a:r>
            <a:endParaRPr lang="zh-TW" altLang="en-US" sz="4000" dirty="0">
              <a:solidFill>
                <a:schemeClr val="tx1"/>
              </a:solidFill>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A67007AA-A212-2B85-8454-1F9E6099D6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1380" y="1346044"/>
            <a:ext cx="7398524" cy="5392686"/>
          </a:xfrm>
          <a:prstGeom prst="rect">
            <a:avLst/>
          </a:prstGeom>
          <a:noFill/>
          <a:ln>
            <a:noFill/>
          </a:ln>
        </p:spPr>
      </p:pic>
    </p:spTree>
    <p:extLst>
      <p:ext uri="{BB962C8B-B14F-4D97-AF65-F5344CB8AC3E}">
        <p14:creationId xmlns:p14="http://schemas.microsoft.com/office/powerpoint/2010/main" val="181509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A89B09-2432-47FA-89C9-248EA95A92A2}"/>
              </a:ext>
            </a:extLst>
          </p:cNvPr>
          <p:cNvSpPr/>
          <p:nvPr/>
        </p:nvSpPr>
        <p:spPr>
          <a:xfrm>
            <a:off x="0" y="24541"/>
            <a:ext cx="6472518" cy="19722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CB344958-E338-46FB-8B5E-23720ACC0715}"/>
              </a:ext>
            </a:extLst>
          </p:cNvPr>
          <p:cNvSpPr/>
          <p:nvPr/>
        </p:nvSpPr>
        <p:spPr>
          <a:xfrm>
            <a:off x="2671482" y="696404"/>
            <a:ext cx="6472518" cy="197224"/>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12" name="標題 1">
            <a:extLst>
              <a:ext uri="{FF2B5EF4-FFF2-40B4-BE49-F238E27FC236}">
                <a16:creationId xmlns:a16="http://schemas.microsoft.com/office/drawing/2014/main" id="{9839FFAC-E85F-463A-9BDE-846BEB6620FB}"/>
              </a:ext>
            </a:extLst>
          </p:cNvPr>
          <p:cNvSpPr txBox="1">
            <a:spLocks/>
          </p:cNvSpPr>
          <p:nvPr/>
        </p:nvSpPr>
        <p:spPr>
          <a:xfrm>
            <a:off x="1046376" y="46764"/>
            <a:ext cx="7051248" cy="8001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zh-TW" altLang="zh-TW" sz="4000" dirty="0">
                <a:solidFill>
                  <a:schemeClr val="tx1"/>
                </a:solidFill>
                <a:latin typeface="微軟正黑體" panose="020B0604030504040204" pitchFamily="34" charset="-120"/>
                <a:ea typeface="微軟正黑體" panose="020B0604030504040204" pitchFamily="34" charset="-120"/>
              </a:rPr>
              <a:t>資料預處理</a:t>
            </a:r>
            <a:endParaRPr lang="zh-TW" altLang="en-US" sz="4000" dirty="0">
              <a:solidFill>
                <a:schemeClr val="tx1"/>
              </a:solidFill>
              <a:latin typeface="微軟正黑體" panose="020B0604030504040204" pitchFamily="34" charset="-120"/>
              <a:ea typeface="微軟正黑體" panose="020B0604030504040204" pitchFamily="34" charset="-120"/>
            </a:endParaRPr>
          </a:p>
        </p:txBody>
      </p:sp>
      <p:pic>
        <p:nvPicPr>
          <p:cNvPr id="8" name="圖片 7">
            <a:extLst>
              <a:ext uri="{FF2B5EF4-FFF2-40B4-BE49-F238E27FC236}">
                <a16:creationId xmlns:a16="http://schemas.microsoft.com/office/drawing/2014/main" id="{DE6F356D-15F9-6B76-3B4A-5562649A7A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2773" y="1686960"/>
            <a:ext cx="8018454" cy="4474636"/>
          </a:xfrm>
          <a:prstGeom prst="rect">
            <a:avLst/>
          </a:prstGeom>
          <a:noFill/>
          <a:ln>
            <a:noFill/>
          </a:ln>
        </p:spPr>
      </p:pic>
    </p:spTree>
    <p:extLst>
      <p:ext uri="{BB962C8B-B14F-4D97-AF65-F5344CB8AC3E}">
        <p14:creationId xmlns:p14="http://schemas.microsoft.com/office/powerpoint/2010/main" val="300985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A89B09-2432-47FA-89C9-248EA95A92A2}"/>
              </a:ext>
            </a:extLst>
          </p:cNvPr>
          <p:cNvSpPr/>
          <p:nvPr/>
        </p:nvSpPr>
        <p:spPr>
          <a:xfrm>
            <a:off x="0" y="26613"/>
            <a:ext cx="6472518" cy="19722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CB344958-E338-46FB-8B5E-23720ACC0715}"/>
              </a:ext>
            </a:extLst>
          </p:cNvPr>
          <p:cNvSpPr/>
          <p:nvPr/>
        </p:nvSpPr>
        <p:spPr>
          <a:xfrm>
            <a:off x="2671482" y="669791"/>
            <a:ext cx="6472518" cy="197224"/>
          </a:xfrm>
          <a:prstGeom prst="rect">
            <a:avLst/>
          </a:prstGeom>
          <a:solidFill>
            <a:srgbClr val="D3A93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2" name="標題 1">
            <a:extLst>
              <a:ext uri="{FF2B5EF4-FFF2-40B4-BE49-F238E27FC236}">
                <a16:creationId xmlns:a16="http://schemas.microsoft.com/office/drawing/2014/main" id="{9839FFAC-E85F-463A-9BDE-846BEB6620FB}"/>
              </a:ext>
            </a:extLst>
          </p:cNvPr>
          <p:cNvSpPr txBox="1">
            <a:spLocks/>
          </p:cNvSpPr>
          <p:nvPr/>
        </p:nvSpPr>
        <p:spPr>
          <a:xfrm>
            <a:off x="1046376" y="46764"/>
            <a:ext cx="7051248" cy="8001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zh-TW" altLang="zh-TW" sz="4000" dirty="0">
                <a:solidFill>
                  <a:schemeClr val="tx1"/>
                </a:solidFill>
                <a:latin typeface="微軟正黑體" panose="020B0604030504040204" pitchFamily="34" charset="-120"/>
                <a:ea typeface="微軟正黑體" panose="020B0604030504040204" pitchFamily="34" charset="-120"/>
              </a:rPr>
              <a:t>資料預處理</a:t>
            </a:r>
            <a:endParaRPr lang="zh-TW" altLang="en-US" sz="4000" dirty="0">
              <a:solidFill>
                <a:schemeClr val="tx1"/>
              </a:solidFill>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EFAE091-D38A-3AC5-4F36-A623F6214AAD}"/>
              </a:ext>
            </a:extLst>
          </p:cNvPr>
          <p:cNvSpPr txBox="1"/>
          <p:nvPr/>
        </p:nvSpPr>
        <p:spPr>
          <a:xfrm>
            <a:off x="697230" y="1473612"/>
            <a:ext cx="7749540" cy="1042273"/>
          </a:xfrm>
          <a:prstGeom prst="rect">
            <a:avLst/>
          </a:prstGeom>
          <a:noFill/>
        </p:spPr>
        <p:txBody>
          <a:bodyPr wrap="square" lIns="0" tIns="0" rIns="0" bIns="0" rtlCol="0">
            <a:spAutoFit/>
          </a:bodyPr>
          <a:lstStyle/>
          <a:p>
            <a:pPr marL="438150" marR="152400" indent="-285750">
              <a:lnSpc>
                <a:spcPct val="130000"/>
              </a:lnSpc>
              <a:spcAft>
                <a:spcPts val="1000"/>
              </a:spcAft>
              <a:buFont typeface="Arial" panose="020B0604020202020204" pitchFamily="34" charset="0"/>
              <a:buChar char="•"/>
            </a:pP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採用</a:t>
            </a:r>
            <a:r>
              <a:rPr lang="en-US" altLang="zh-TW" sz="1800" dirty="0" err="1">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jieba</a:t>
            </a: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進行語言處理，斷詞後的第一次結果發現，</a:t>
            </a:r>
            <a:r>
              <a:rPr lang="en-US"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a:t>
            </a: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先前</a:t>
            </a:r>
            <a:r>
              <a:rPr lang="en-US"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Google</a:t>
            </a: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搜尋取得的報導，搜尋條件直接會使得條件名詞高頻出現</a:t>
            </a:r>
            <a:r>
              <a:rPr lang="en-US"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a:t>
            </a: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 故修改</a:t>
            </a:r>
            <a:r>
              <a:rPr lang="en-US"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stop words</a:t>
            </a:r>
            <a:r>
              <a:rPr lang="zh-TW" altLang="zh-TW" sz="1800" dirty="0">
                <a:solidFill>
                  <a:srgbClr val="5F5F5F"/>
                </a:solidFill>
                <a:effectLst/>
                <a:latin typeface="Verdana" panose="020B0604030504040204" pitchFamily="34" charset="0"/>
                <a:ea typeface="微軟正黑體" panose="020B0604030504040204" pitchFamily="34" charset="-120"/>
                <a:cs typeface="Times New Roman" panose="02020603050405020304" pitchFamily="18" charset="0"/>
              </a:rPr>
              <a:t>定義檔案，進行微幅修正。</a:t>
            </a:r>
          </a:p>
        </p:txBody>
      </p:sp>
      <p:pic>
        <p:nvPicPr>
          <p:cNvPr id="6152" name="圖片 6">
            <a:extLst>
              <a:ext uri="{FF2B5EF4-FFF2-40B4-BE49-F238E27FC236}">
                <a16:creationId xmlns:a16="http://schemas.microsoft.com/office/drawing/2014/main" id="{A3AC49B4-349E-CA94-9694-14F097937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31378"/>
            <a:ext cx="4572000" cy="3523929"/>
          </a:xfrm>
          <a:prstGeom prst="rect">
            <a:avLst/>
          </a:prstGeom>
          <a:noFill/>
          <a:extLst>
            <a:ext uri="{909E8E84-426E-40DD-AFC4-6F175D3DCCD1}">
              <a14:hiddenFill xmlns:a14="http://schemas.microsoft.com/office/drawing/2010/main">
                <a:solidFill>
                  <a:srgbClr val="FFFFFF"/>
                </a:solidFill>
              </a14:hiddenFill>
            </a:ext>
          </a:extLst>
        </p:spPr>
      </p:pic>
      <p:pic>
        <p:nvPicPr>
          <p:cNvPr id="6151" name="圖片 14">
            <a:extLst>
              <a:ext uri="{FF2B5EF4-FFF2-40B4-BE49-F238E27FC236}">
                <a16:creationId xmlns:a16="http://schemas.microsoft.com/office/drawing/2014/main" id="{0530A514-B6E8-3865-696A-0C667AE475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866420"/>
            <a:ext cx="4572000" cy="348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91495"/>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TM10001115[[fn=包裹]]</Template>
  <TotalTime>4216</TotalTime>
  <Words>1601</Words>
  <Application>Microsoft Office PowerPoint</Application>
  <PresentationFormat>如螢幕大小 (4:3)</PresentationFormat>
  <Paragraphs>210</Paragraphs>
  <Slides>17</Slides>
  <Notes>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17</vt:i4>
      </vt:variant>
    </vt:vector>
  </HeadingPairs>
  <TitlesOfParts>
    <vt:vector size="24" baseType="lpstr">
      <vt:lpstr>微軟正黑體</vt:lpstr>
      <vt:lpstr>Arial</vt:lpstr>
      <vt:lpstr>Calibri</vt:lpstr>
      <vt:lpstr>Gill Sans MT</vt:lpstr>
      <vt:lpstr>Times New Roman</vt:lpstr>
      <vt:lpstr>Verdana</vt:lpstr>
      <vt:lpstr>包裹</vt:lpstr>
      <vt:lpstr>運動與財經新聞 趨勢追蹤分析 </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Training Chapter 6 Cleaning and Exploring Data with Series Operations</dc:title>
  <dc:creator>YiWen Chen</dc:creator>
  <cp:lastModifiedBy>俊宏 駱</cp:lastModifiedBy>
  <cp:revision>29</cp:revision>
  <dcterms:created xsi:type="dcterms:W3CDTF">2021-11-01T00:22:01Z</dcterms:created>
  <dcterms:modified xsi:type="dcterms:W3CDTF">2022-06-20T11:14:31Z</dcterms:modified>
</cp:coreProperties>
</file>