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6" d="100"/>
          <a:sy n="96" d="100"/>
        </p:scale>
        <p:origin x="-13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1048;&#1089;&#1082;&#1072;&#1085;&#1076;&#1077;&#1088;\Desktop\&#1051;&#1080;&#1089;&#1090;%20Microsoft%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1048;&#1089;&#1082;&#1072;&#1085;&#1076;&#1077;&#1088;\Desktop\&#1051;&#1080;&#1089;&#1090;%20Microsof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Время добавления в </a:t>
            </a:r>
            <a:r>
              <a:rPr lang="ru-RU" dirty="0" smtClean="0"/>
              <a:t>дерево</a:t>
            </a:r>
            <a:r>
              <a:rPr lang="ru-RU" baseline="0" dirty="0" smtClean="0"/>
              <a:t> х элементов,</a:t>
            </a:r>
            <a:r>
              <a:rPr lang="ru-RU" dirty="0" smtClean="0"/>
              <a:t> </a:t>
            </a:r>
            <a:r>
              <a:rPr lang="ru-RU" dirty="0" err="1" smtClean="0"/>
              <a:t>мс</a:t>
            </a:r>
            <a:endParaRPr lang="ru-RU" dirty="0"/>
          </a:p>
        </c:rich>
      </c:tx>
      <c:layout/>
      <c:overlay val="0"/>
      <c:spPr>
        <a:noFill/>
        <a:ln>
          <a:noFill/>
        </a:ln>
        <a:effectLst/>
      </c:spPr>
    </c:title>
    <c:autoTitleDeleted val="0"/>
    <c:plotArea>
      <c:layout>
        <c:manualLayout>
          <c:layoutTarget val="inner"/>
          <c:xMode val="edge"/>
          <c:yMode val="edge"/>
          <c:x val="3.7572827184278221E-2"/>
          <c:y val="0.20571022032094108"/>
          <c:w val="0.91763227299221639"/>
          <c:h val="0.65092155409758223"/>
        </c:manualLayout>
      </c:layout>
      <c:lineChart>
        <c:grouping val="standard"/>
        <c:varyColors val="0"/>
        <c:ser>
          <c:idx val="0"/>
          <c:order val="0"/>
          <c:spPr>
            <a:ln w="28575" cap="rnd">
              <a:solidFill>
                <a:schemeClr val="accent1"/>
              </a:solidFill>
              <a:round/>
            </a:ln>
            <a:effectLst/>
          </c:spPr>
          <c:marker>
            <c:symbol val="none"/>
          </c:marker>
          <c:cat>
            <c:strRef>
              <c:f>Sheet1!$B$4:$B$78</c:f>
              <c:strCache>
                <c:ptCount val="61"/>
                <c:pt idx="0">
                  <c:v>100 элементов</c:v>
                </c:pt>
                <c:pt idx="15">
                  <c:v>500 элементов</c:v>
                </c:pt>
                <c:pt idx="30">
                  <c:v>1000 элементов</c:v>
                </c:pt>
                <c:pt idx="45">
                  <c:v>5000 элементов</c:v>
                </c:pt>
                <c:pt idx="60">
                  <c:v>10000 элементов</c:v>
                </c:pt>
              </c:strCache>
            </c:strRef>
          </c:cat>
          <c:val>
            <c:numRef>
              <c:f>Sheet1!$E$4:$E$78</c:f>
              <c:numCache>
                <c:formatCode>General</c:formatCode>
                <c:ptCount val="75"/>
                <c:pt idx="0">
                  <c:v>67</c:v>
                </c:pt>
                <c:pt idx="1">
                  <c:v>68</c:v>
                </c:pt>
                <c:pt idx="2">
                  <c:v>66</c:v>
                </c:pt>
                <c:pt idx="3">
                  <c:v>68</c:v>
                </c:pt>
                <c:pt idx="4">
                  <c:v>87</c:v>
                </c:pt>
                <c:pt idx="5">
                  <c:v>69</c:v>
                </c:pt>
                <c:pt idx="6">
                  <c:v>69</c:v>
                </c:pt>
                <c:pt idx="7">
                  <c:v>87</c:v>
                </c:pt>
                <c:pt idx="8">
                  <c:v>66</c:v>
                </c:pt>
                <c:pt idx="9">
                  <c:v>66</c:v>
                </c:pt>
                <c:pt idx="10">
                  <c:v>66</c:v>
                </c:pt>
                <c:pt idx="11">
                  <c:v>68</c:v>
                </c:pt>
                <c:pt idx="12">
                  <c:v>75</c:v>
                </c:pt>
                <c:pt idx="13">
                  <c:v>132</c:v>
                </c:pt>
                <c:pt idx="14">
                  <c:v>100</c:v>
                </c:pt>
                <c:pt idx="15">
                  <c:v>82</c:v>
                </c:pt>
                <c:pt idx="16">
                  <c:v>80</c:v>
                </c:pt>
                <c:pt idx="17">
                  <c:v>78</c:v>
                </c:pt>
                <c:pt idx="18">
                  <c:v>77</c:v>
                </c:pt>
                <c:pt idx="19">
                  <c:v>77</c:v>
                </c:pt>
                <c:pt idx="20">
                  <c:v>96</c:v>
                </c:pt>
                <c:pt idx="21">
                  <c:v>77</c:v>
                </c:pt>
                <c:pt idx="22">
                  <c:v>97</c:v>
                </c:pt>
                <c:pt idx="23">
                  <c:v>92</c:v>
                </c:pt>
                <c:pt idx="24">
                  <c:v>81</c:v>
                </c:pt>
                <c:pt idx="25">
                  <c:v>96</c:v>
                </c:pt>
                <c:pt idx="26">
                  <c:v>76</c:v>
                </c:pt>
                <c:pt idx="27">
                  <c:v>77</c:v>
                </c:pt>
                <c:pt idx="28">
                  <c:v>78</c:v>
                </c:pt>
                <c:pt idx="29">
                  <c:v>78</c:v>
                </c:pt>
                <c:pt idx="30">
                  <c:v>199</c:v>
                </c:pt>
                <c:pt idx="31">
                  <c:v>168</c:v>
                </c:pt>
                <c:pt idx="32">
                  <c:v>162</c:v>
                </c:pt>
                <c:pt idx="33">
                  <c:v>160</c:v>
                </c:pt>
                <c:pt idx="34">
                  <c:v>162</c:v>
                </c:pt>
                <c:pt idx="35">
                  <c:v>161</c:v>
                </c:pt>
                <c:pt idx="36">
                  <c:v>166</c:v>
                </c:pt>
                <c:pt idx="37">
                  <c:v>159</c:v>
                </c:pt>
                <c:pt idx="38">
                  <c:v>160</c:v>
                </c:pt>
                <c:pt idx="39">
                  <c:v>157</c:v>
                </c:pt>
                <c:pt idx="40">
                  <c:v>161</c:v>
                </c:pt>
                <c:pt idx="41">
                  <c:v>160</c:v>
                </c:pt>
                <c:pt idx="42">
                  <c:v>164</c:v>
                </c:pt>
                <c:pt idx="43">
                  <c:v>185</c:v>
                </c:pt>
                <c:pt idx="44">
                  <c:v>175</c:v>
                </c:pt>
                <c:pt idx="45">
                  <c:v>922</c:v>
                </c:pt>
                <c:pt idx="46">
                  <c:v>826</c:v>
                </c:pt>
                <c:pt idx="47">
                  <c:v>836</c:v>
                </c:pt>
                <c:pt idx="48">
                  <c:v>808</c:v>
                </c:pt>
                <c:pt idx="49">
                  <c:v>808</c:v>
                </c:pt>
                <c:pt idx="50">
                  <c:v>874</c:v>
                </c:pt>
                <c:pt idx="51">
                  <c:v>816</c:v>
                </c:pt>
                <c:pt idx="52">
                  <c:v>821</c:v>
                </c:pt>
                <c:pt idx="53">
                  <c:v>816</c:v>
                </c:pt>
                <c:pt idx="54">
                  <c:v>803</c:v>
                </c:pt>
                <c:pt idx="55">
                  <c:v>1104</c:v>
                </c:pt>
                <c:pt idx="56">
                  <c:v>1105</c:v>
                </c:pt>
                <c:pt idx="57">
                  <c:v>948</c:v>
                </c:pt>
                <c:pt idx="58">
                  <c:v>845</c:v>
                </c:pt>
                <c:pt idx="59">
                  <c:v>835</c:v>
                </c:pt>
                <c:pt idx="60">
                  <c:v>1774</c:v>
                </c:pt>
                <c:pt idx="61">
                  <c:v>1764</c:v>
                </c:pt>
                <c:pt idx="62">
                  <c:v>1768</c:v>
                </c:pt>
                <c:pt idx="63">
                  <c:v>1874</c:v>
                </c:pt>
                <c:pt idx="64">
                  <c:v>1742</c:v>
                </c:pt>
                <c:pt idx="65">
                  <c:v>1755</c:v>
                </c:pt>
                <c:pt idx="66">
                  <c:v>1727</c:v>
                </c:pt>
                <c:pt idx="67">
                  <c:v>1961</c:v>
                </c:pt>
                <c:pt idx="68">
                  <c:v>2097</c:v>
                </c:pt>
                <c:pt idx="69">
                  <c:v>2436</c:v>
                </c:pt>
                <c:pt idx="70">
                  <c:v>1667</c:v>
                </c:pt>
                <c:pt idx="71">
                  <c:v>1770</c:v>
                </c:pt>
                <c:pt idx="72">
                  <c:v>1725</c:v>
                </c:pt>
                <c:pt idx="73">
                  <c:v>1879</c:v>
                </c:pt>
                <c:pt idx="74">
                  <c:v>1972</c:v>
                </c:pt>
              </c:numCache>
            </c:numRef>
          </c:val>
          <c:smooth val="0"/>
          <c:extLst xmlns:c16r2="http://schemas.microsoft.com/office/drawing/2015/06/chart">
            <c:ext xmlns:c16="http://schemas.microsoft.com/office/drawing/2014/chart" uri="{C3380CC4-5D6E-409C-BE32-E72D297353CC}">
              <c16:uniqueId val="{00000000-02BA-4D90-B6C0-CE82CC3A6ACD}"/>
            </c:ext>
          </c:extLst>
        </c:ser>
        <c:dLbls>
          <c:showLegendKey val="0"/>
          <c:showVal val="0"/>
          <c:showCatName val="0"/>
          <c:showSerName val="0"/>
          <c:showPercent val="0"/>
          <c:showBubbleSize val="0"/>
        </c:dLbls>
        <c:marker val="1"/>
        <c:smooth val="0"/>
        <c:axId val="119716096"/>
        <c:axId val="119717888"/>
      </c:lineChart>
      <c:catAx>
        <c:axId val="11971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19717888"/>
        <c:crosses val="autoZero"/>
        <c:auto val="1"/>
        <c:lblAlgn val="ctr"/>
        <c:lblOffset val="100"/>
        <c:noMultiLvlLbl val="0"/>
      </c:catAx>
      <c:valAx>
        <c:axId val="11971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1971609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Удаление элемента из </a:t>
            </a:r>
            <a:r>
              <a:rPr lang="ru-RU" dirty="0" smtClean="0"/>
              <a:t>дерева,</a:t>
            </a:r>
            <a:r>
              <a:rPr lang="ru-RU" baseline="0" dirty="0" smtClean="0"/>
              <a:t> содержащего х элементов</a:t>
            </a:r>
            <a:r>
              <a:rPr lang="ru-RU" dirty="0" smtClean="0"/>
              <a:t>, </a:t>
            </a:r>
            <a:r>
              <a:rPr lang="ru-RU" dirty="0" err="1"/>
              <a:t>мс</a:t>
            </a:r>
            <a:endParaRPr lang="ru-RU" dirty="0"/>
          </a:p>
        </c:rich>
      </c:tx>
      <c:layout/>
      <c:overlay val="0"/>
      <c:spPr>
        <a:noFill/>
        <a:ln>
          <a:noFill/>
        </a:ln>
        <a:effectLst/>
      </c:spPr>
    </c:title>
    <c:autoTitleDeleted val="0"/>
    <c:plotArea>
      <c:layout/>
      <c:lineChart>
        <c:grouping val="standard"/>
        <c:varyColors val="0"/>
        <c:ser>
          <c:idx val="1"/>
          <c:order val="0"/>
          <c:spPr>
            <a:ln w="28575" cap="rnd">
              <a:solidFill>
                <a:schemeClr val="accent2"/>
              </a:solidFill>
              <a:round/>
            </a:ln>
            <a:effectLst/>
          </c:spPr>
          <c:marker>
            <c:symbol val="none"/>
          </c:marker>
          <c:cat>
            <c:strRef>
              <c:f>Sheet1!$B$4:$B$78</c:f>
              <c:strCache>
                <c:ptCount val="61"/>
                <c:pt idx="0">
                  <c:v>100 элементов</c:v>
                </c:pt>
                <c:pt idx="15">
                  <c:v>500 элементов</c:v>
                </c:pt>
                <c:pt idx="30">
                  <c:v>1000 элементов</c:v>
                </c:pt>
                <c:pt idx="45">
                  <c:v>5000 элементов</c:v>
                </c:pt>
                <c:pt idx="60">
                  <c:v>10000 элементов</c:v>
                </c:pt>
              </c:strCache>
            </c:strRef>
          </c:cat>
          <c:val>
            <c:numRef>
              <c:f>Sheet1!$C$4:$C$78</c:f>
              <c:numCache>
                <c:formatCode>General</c:formatCode>
                <c:ptCount val="75"/>
                <c:pt idx="0">
                  <c:v>5</c:v>
                </c:pt>
                <c:pt idx="1">
                  <c:v>4</c:v>
                </c:pt>
                <c:pt idx="2">
                  <c:v>2</c:v>
                </c:pt>
                <c:pt idx="3">
                  <c:v>4</c:v>
                </c:pt>
                <c:pt idx="4">
                  <c:v>5</c:v>
                </c:pt>
                <c:pt idx="5">
                  <c:v>6</c:v>
                </c:pt>
                <c:pt idx="6">
                  <c:v>3</c:v>
                </c:pt>
                <c:pt idx="7">
                  <c:v>4</c:v>
                </c:pt>
                <c:pt idx="8">
                  <c:v>3</c:v>
                </c:pt>
                <c:pt idx="9">
                  <c:v>3</c:v>
                </c:pt>
                <c:pt idx="10">
                  <c:v>5</c:v>
                </c:pt>
                <c:pt idx="11">
                  <c:v>2</c:v>
                </c:pt>
                <c:pt idx="12">
                  <c:v>4</c:v>
                </c:pt>
                <c:pt idx="13">
                  <c:v>2</c:v>
                </c:pt>
                <c:pt idx="14">
                  <c:v>5</c:v>
                </c:pt>
                <c:pt idx="15">
                  <c:v>3</c:v>
                </c:pt>
                <c:pt idx="16">
                  <c:v>4</c:v>
                </c:pt>
                <c:pt idx="17">
                  <c:v>6</c:v>
                </c:pt>
                <c:pt idx="18">
                  <c:v>5</c:v>
                </c:pt>
                <c:pt idx="19">
                  <c:v>4</c:v>
                </c:pt>
                <c:pt idx="20">
                  <c:v>6</c:v>
                </c:pt>
                <c:pt idx="21">
                  <c:v>7</c:v>
                </c:pt>
                <c:pt idx="22">
                  <c:v>5</c:v>
                </c:pt>
                <c:pt idx="23">
                  <c:v>3</c:v>
                </c:pt>
                <c:pt idx="24">
                  <c:v>7</c:v>
                </c:pt>
                <c:pt idx="25">
                  <c:v>5</c:v>
                </c:pt>
                <c:pt idx="26">
                  <c:v>4</c:v>
                </c:pt>
                <c:pt idx="27">
                  <c:v>5</c:v>
                </c:pt>
                <c:pt idx="28">
                  <c:v>4</c:v>
                </c:pt>
                <c:pt idx="29">
                  <c:v>6</c:v>
                </c:pt>
                <c:pt idx="30">
                  <c:v>8</c:v>
                </c:pt>
                <c:pt idx="31">
                  <c:v>6</c:v>
                </c:pt>
                <c:pt idx="32">
                  <c:v>7</c:v>
                </c:pt>
                <c:pt idx="33">
                  <c:v>6</c:v>
                </c:pt>
                <c:pt idx="34">
                  <c:v>6</c:v>
                </c:pt>
                <c:pt idx="35">
                  <c:v>6</c:v>
                </c:pt>
                <c:pt idx="36">
                  <c:v>5</c:v>
                </c:pt>
                <c:pt idx="37">
                  <c:v>5</c:v>
                </c:pt>
                <c:pt idx="38">
                  <c:v>7</c:v>
                </c:pt>
                <c:pt idx="39">
                  <c:v>6</c:v>
                </c:pt>
                <c:pt idx="40">
                  <c:v>5</c:v>
                </c:pt>
                <c:pt idx="41">
                  <c:v>5</c:v>
                </c:pt>
                <c:pt idx="42">
                  <c:v>4</c:v>
                </c:pt>
                <c:pt idx="43">
                  <c:v>4</c:v>
                </c:pt>
                <c:pt idx="45">
                  <c:v>2</c:v>
                </c:pt>
                <c:pt idx="46">
                  <c:v>6</c:v>
                </c:pt>
                <c:pt idx="47">
                  <c:v>4</c:v>
                </c:pt>
                <c:pt idx="48">
                  <c:v>6</c:v>
                </c:pt>
                <c:pt idx="49">
                  <c:v>7</c:v>
                </c:pt>
                <c:pt idx="50">
                  <c:v>5</c:v>
                </c:pt>
                <c:pt idx="51">
                  <c:v>2</c:v>
                </c:pt>
                <c:pt idx="52">
                  <c:v>2</c:v>
                </c:pt>
                <c:pt idx="53">
                  <c:v>6</c:v>
                </c:pt>
                <c:pt idx="54">
                  <c:v>2</c:v>
                </c:pt>
                <c:pt idx="55">
                  <c:v>3</c:v>
                </c:pt>
                <c:pt idx="56">
                  <c:v>3</c:v>
                </c:pt>
                <c:pt idx="57">
                  <c:v>6</c:v>
                </c:pt>
                <c:pt idx="58">
                  <c:v>6</c:v>
                </c:pt>
                <c:pt idx="59">
                  <c:v>3</c:v>
                </c:pt>
                <c:pt idx="60">
                  <c:v>8</c:v>
                </c:pt>
                <c:pt idx="61">
                  <c:v>4</c:v>
                </c:pt>
                <c:pt idx="62">
                  <c:v>9</c:v>
                </c:pt>
                <c:pt idx="63">
                  <c:v>2</c:v>
                </c:pt>
                <c:pt idx="64">
                  <c:v>11</c:v>
                </c:pt>
                <c:pt idx="65">
                  <c:v>7</c:v>
                </c:pt>
                <c:pt idx="66">
                  <c:v>8</c:v>
                </c:pt>
                <c:pt idx="67">
                  <c:v>5</c:v>
                </c:pt>
                <c:pt idx="68">
                  <c:v>3</c:v>
                </c:pt>
                <c:pt idx="69">
                  <c:v>3</c:v>
                </c:pt>
                <c:pt idx="70">
                  <c:v>5</c:v>
                </c:pt>
                <c:pt idx="71">
                  <c:v>3</c:v>
                </c:pt>
                <c:pt idx="72">
                  <c:v>4</c:v>
                </c:pt>
                <c:pt idx="73">
                  <c:v>7</c:v>
                </c:pt>
                <c:pt idx="74">
                  <c:v>2</c:v>
                </c:pt>
              </c:numCache>
            </c:numRef>
          </c:val>
          <c:smooth val="0"/>
          <c:extLst xmlns:c16r2="http://schemas.microsoft.com/office/drawing/2015/06/chart">
            <c:ext xmlns:c16="http://schemas.microsoft.com/office/drawing/2014/chart" uri="{C3380CC4-5D6E-409C-BE32-E72D297353CC}">
              <c16:uniqueId val="{00000000-65FF-4E6A-974D-9DDA61AE9D85}"/>
            </c:ext>
          </c:extLst>
        </c:ser>
        <c:dLbls>
          <c:showLegendKey val="0"/>
          <c:showVal val="0"/>
          <c:showCatName val="0"/>
          <c:showSerName val="0"/>
          <c:showPercent val="0"/>
          <c:showBubbleSize val="0"/>
        </c:dLbls>
        <c:marker val="1"/>
        <c:smooth val="0"/>
        <c:axId val="120275328"/>
        <c:axId val="12027686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cat>
                  <c:strRef>
                    <c:extLst>
                      <c:ext uri="{02D57815-91ED-43cb-92C2-25804820EDAC}">
                        <c15:formulaRef>
                          <c15:sqref>Sheet1!$B$4:$B$78</c15:sqref>
                        </c15:formulaRef>
                      </c:ext>
                    </c:extLst>
                    <c:strCache>
                      <c:ptCount val="61"/>
                      <c:pt idx="0">
                        <c:v>100 элементов</c:v>
                      </c:pt>
                      <c:pt idx="15">
                        <c:v>500 элементов</c:v>
                      </c:pt>
                      <c:pt idx="30">
                        <c:v>1000 элементов</c:v>
                      </c:pt>
                      <c:pt idx="45">
                        <c:v>5000 элементов</c:v>
                      </c:pt>
                      <c:pt idx="60">
                        <c:v>10000 элементов</c:v>
                      </c:pt>
                    </c:strCache>
                  </c:strRef>
                </c:cat>
                <c:val>
                  <c:numRef>
                    <c:extLst>
                      <c:ext uri="{02D57815-91ED-43cb-92C2-25804820EDAC}">
                        <c15:formulaRef>
                          <c15:sqref>Sheet1!$B$4:$B$78</c15:sqref>
                        </c15:formulaRef>
                      </c:ext>
                    </c:extLst>
                    <c:numCache>
                      <c:formatCode>General</c:formatCode>
                      <c:ptCount val="75"/>
                      <c:pt idx="0">
                        <c:v>0</c:v>
                      </c:pt>
                      <c:pt idx="15">
                        <c:v>0</c:v>
                      </c:pt>
                      <c:pt idx="30">
                        <c:v>0</c:v>
                      </c:pt>
                      <c:pt idx="45">
                        <c:v>0</c:v>
                      </c:pt>
                      <c:pt idx="60">
                        <c:v>0</c:v>
                      </c:pt>
                    </c:numCache>
                  </c:numRef>
                </c:val>
                <c:smooth val="0"/>
                <c:extLst>
                  <c:ext xmlns:c16="http://schemas.microsoft.com/office/drawing/2014/chart" uri="{C3380CC4-5D6E-409C-BE32-E72D297353CC}">
                    <c16:uniqueId val="{00000001-65FF-4E6A-974D-9DDA61AE9D85}"/>
                  </c:ext>
                </c:extLst>
              </c15:ser>
            </c15:filteredLineSeries>
          </c:ext>
        </c:extLst>
      </c:lineChart>
      <c:catAx>
        <c:axId val="120275328"/>
        <c:scaling>
          <c:orientation val="minMax"/>
        </c:scaling>
        <c:delete val="0"/>
        <c:axPos val="b"/>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0276864"/>
        <c:crosses val="autoZero"/>
        <c:auto val="1"/>
        <c:lblAlgn val="ctr"/>
        <c:lblOffset val="100"/>
        <c:noMultiLvlLbl val="0"/>
      </c:catAx>
      <c:valAx>
        <c:axId val="12027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027532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1DE194D-9C87-4F57-A9CC-5C1951A7F414}"/>
              </a:ext>
            </a:extLst>
          </p:cNvPr>
          <p:cNvSpPr>
            <a:spLocks noGrp="1"/>
          </p:cNvSpPr>
          <p:nvPr>
            <p:ph type="ctrTitle"/>
          </p:nvPr>
        </p:nvSpPr>
        <p:spPr>
          <a:xfrm>
            <a:off x="2228334" y="475736"/>
            <a:ext cx="7735331" cy="1682578"/>
          </a:xfrm>
        </p:spPr>
        <p:txBody>
          <a:bodyPr anchor="ctr"/>
          <a:lstStyle/>
          <a:p>
            <a:pPr algn="ctr"/>
            <a:r>
              <a:rPr lang="ru-RU" sz="4800" dirty="0"/>
              <a:t>Красно-чёрное дерево</a:t>
            </a:r>
          </a:p>
        </p:txBody>
      </p:sp>
      <p:sp>
        <p:nvSpPr>
          <p:cNvPr id="3" name="Подзаголовок 2">
            <a:extLst>
              <a:ext uri="{FF2B5EF4-FFF2-40B4-BE49-F238E27FC236}">
                <a16:creationId xmlns="" xmlns:a16="http://schemas.microsoft.com/office/drawing/2014/main" id="{0CE77177-5A11-4B2F-8D15-81932C3DBF67}"/>
              </a:ext>
            </a:extLst>
          </p:cNvPr>
          <p:cNvSpPr>
            <a:spLocks noGrp="1"/>
          </p:cNvSpPr>
          <p:nvPr>
            <p:ph type="subTitle" idx="1"/>
          </p:nvPr>
        </p:nvSpPr>
        <p:spPr>
          <a:xfrm>
            <a:off x="305629" y="2158314"/>
            <a:ext cx="11580742" cy="4481384"/>
          </a:xfrm>
        </p:spPr>
        <p:txBody>
          <a:bodyPr anchor="ctr">
            <a:noAutofit/>
          </a:bodyPr>
          <a:lstStyle/>
          <a:p>
            <a:r>
              <a:rPr lang="ru-RU" sz="1600" b="1" dirty="0">
                <a:solidFill>
                  <a:schemeClr val="tx1"/>
                </a:solidFill>
                <a:latin typeface="Times New Roman" panose="02020603050405020304" pitchFamily="18" charset="0"/>
                <a:cs typeface="Times New Roman" panose="02020603050405020304" pitchFamily="18" charset="0"/>
              </a:rPr>
              <a:t>Красно-чёрное дерево</a:t>
            </a:r>
            <a:r>
              <a:rPr lang="ru-RU" sz="1600" dirty="0">
                <a:solidFill>
                  <a:schemeClr val="tx1"/>
                </a:solidFill>
                <a:latin typeface="Times New Roman" panose="02020603050405020304" pitchFamily="18" charset="0"/>
                <a:cs typeface="Times New Roman" panose="02020603050405020304" pitchFamily="18" charset="0"/>
              </a:rPr>
              <a:t> (англ. </a:t>
            </a:r>
            <a:r>
              <a:rPr lang="ru-RU" sz="1600" i="1" dirty="0" err="1">
                <a:solidFill>
                  <a:schemeClr val="tx1"/>
                </a:solidFill>
                <a:latin typeface="Times New Roman" panose="02020603050405020304" pitchFamily="18" charset="0"/>
                <a:cs typeface="Times New Roman" panose="02020603050405020304" pitchFamily="18" charset="0"/>
              </a:rPr>
              <a:t>Red-black</a:t>
            </a:r>
            <a:r>
              <a:rPr lang="ru-RU" sz="1600" i="1" dirty="0">
                <a:solidFill>
                  <a:schemeClr val="tx1"/>
                </a:solidFill>
                <a:latin typeface="Times New Roman" panose="02020603050405020304" pitchFamily="18" charset="0"/>
                <a:cs typeface="Times New Roman" panose="02020603050405020304" pitchFamily="18" charset="0"/>
              </a:rPr>
              <a:t> </a:t>
            </a:r>
            <a:r>
              <a:rPr lang="ru-RU" sz="1600" i="1" dirty="0" err="1">
                <a:solidFill>
                  <a:schemeClr val="tx1"/>
                </a:solidFill>
                <a:latin typeface="Times New Roman" panose="02020603050405020304" pitchFamily="18" charset="0"/>
                <a:cs typeface="Times New Roman" panose="02020603050405020304" pitchFamily="18" charset="0"/>
              </a:rPr>
              <a:t>tree</a:t>
            </a:r>
            <a:r>
              <a:rPr lang="ru-RU" sz="1600" dirty="0">
                <a:solidFill>
                  <a:schemeClr val="tx1"/>
                </a:solidFill>
                <a:latin typeface="Times New Roman" panose="02020603050405020304" pitchFamily="18" charset="0"/>
                <a:cs typeface="Times New Roman" panose="02020603050405020304" pitchFamily="18" charset="0"/>
              </a:rPr>
              <a:t>, </a:t>
            </a:r>
            <a:r>
              <a:rPr lang="ru-RU" sz="1600" i="1" dirty="0">
                <a:solidFill>
                  <a:schemeClr val="tx1"/>
                </a:solidFill>
                <a:latin typeface="Times New Roman" panose="02020603050405020304" pitchFamily="18" charset="0"/>
                <a:cs typeface="Times New Roman" panose="02020603050405020304" pitchFamily="18" charset="0"/>
              </a:rPr>
              <a:t>RB-</a:t>
            </a:r>
            <a:r>
              <a:rPr lang="ru-RU" sz="1600" i="1" dirty="0" err="1">
                <a:solidFill>
                  <a:schemeClr val="tx1"/>
                </a:solidFill>
                <a:latin typeface="Times New Roman" panose="02020603050405020304" pitchFamily="18" charset="0"/>
                <a:cs typeface="Times New Roman" panose="02020603050405020304" pitchFamily="18" charset="0"/>
              </a:rPr>
              <a:t>Tree</a:t>
            </a:r>
            <a:r>
              <a:rPr lang="ru-RU" sz="1600" dirty="0">
                <a:solidFill>
                  <a:schemeClr val="tx1"/>
                </a:solidFill>
                <a:latin typeface="Times New Roman" panose="02020603050405020304" pitchFamily="18" charset="0"/>
                <a:cs typeface="Times New Roman" panose="02020603050405020304" pitchFamily="18" charset="0"/>
              </a:rPr>
              <a:t>) — один из видов самобалансирующихся двоичных деревьев поиска, гарантирующих логарифмический рост высоты дерева от числа узлов и позволяющее быстро выполнять основные операции дерева поиска: добавление, удаление и поиск узла. Сбалансированность достигается за счёт введения дополнительного атрибута узла дерева — «цвета». Этот атрибут может принимать одно из двух возможных значений — «чёрный» или «красный».</a:t>
            </a:r>
          </a:p>
          <a:p>
            <a:r>
              <a:rPr lang="ru-RU" sz="1600" dirty="0">
                <a:solidFill>
                  <a:schemeClr val="tx1"/>
                </a:solidFill>
                <a:latin typeface="Times New Roman" panose="02020603050405020304" pitchFamily="18" charset="0"/>
                <a:cs typeface="Times New Roman" panose="02020603050405020304" pitchFamily="18" charset="0"/>
              </a:rPr>
              <a:t>Изобретателем красно-чёрного дерева считают немца Рудольфа Байера. Название «красно-чёрное дерево» структура данных получила в статье Л. </a:t>
            </a:r>
            <a:r>
              <a:rPr lang="ru-RU" sz="1600" dirty="0" err="1">
                <a:solidFill>
                  <a:schemeClr val="tx1"/>
                </a:solidFill>
                <a:latin typeface="Times New Roman" panose="02020603050405020304" pitchFamily="18" charset="0"/>
                <a:cs typeface="Times New Roman" panose="02020603050405020304" pitchFamily="18" charset="0"/>
              </a:rPr>
              <a:t>Гимбаса</a:t>
            </a:r>
            <a:r>
              <a:rPr lang="ru-RU" sz="1600" dirty="0">
                <a:solidFill>
                  <a:schemeClr val="tx1"/>
                </a:solidFill>
                <a:latin typeface="Times New Roman" panose="02020603050405020304" pitchFamily="18" charset="0"/>
                <a:cs typeface="Times New Roman" panose="02020603050405020304" pitchFamily="18" charset="0"/>
              </a:rPr>
              <a:t> и Р. Седжвика (1978). По словам </a:t>
            </a:r>
            <a:r>
              <a:rPr lang="ru-RU" sz="1600" dirty="0" err="1">
                <a:solidFill>
                  <a:schemeClr val="tx1"/>
                </a:solidFill>
                <a:latin typeface="Times New Roman" panose="02020603050405020304" pitchFamily="18" charset="0"/>
                <a:cs typeface="Times New Roman" panose="02020603050405020304" pitchFamily="18" charset="0"/>
              </a:rPr>
              <a:t>Гимбаса</a:t>
            </a:r>
            <a:r>
              <a:rPr lang="ru-RU" sz="1600" dirty="0">
                <a:solidFill>
                  <a:schemeClr val="tx1"/>
                </a:solidFill>
                <a:latin typeface="Times New Roman" panose="02020603050405020304" pitchFamily="18" charset="0"/>
                <a:cs typeface="Times New Roman" panose="02020603050405020304" pitchFamily="18" charset="0"/>
              </a:rPr>
              <a:t>, они использовали ручки двух цветов. По словам Седжвика, красный цвет лучше всех смотрелся на лазерном принтере.</a:t>
            </a:r>
          </a:p>
          <a:p>
            <a:r>
              <a:rPr lang="ru-RU" sz="1600" dirty="0">
                <a:solidFill>
                  <a:schemeClr val="tx1"/>
                </a:solidFill>
                <a:latin typeface="Times New Roman" panose="02020603050405020304" pitchFamily="18" charset="0"/>
                <a:cs typeface="Times New Roman" panose="02020603050405020304" pitchFamily="18" charset="0"/>
              </a:rPr>
              <a:t>Красно-чёрное дерево используется для организации сравнимых данных, таких как фрагменты текста или числа. Листовые узлы красно-чёрных деревьев не содержат данных, благодаря чему не требуют выделения памяти — достаточно записать в узле-предке в качестве указателя на потомка нулевой указатель. Однако, в некоторых реализациях для упрощения алгоритма могут использоваться явные листовые узлы.</a:t>
            </a:r>
          </a:p>
          <a:p>
            <a:endParaRPr lang="ru-RU" sz="1100" dirty="0">
              <a:solidFill>
                <a:schemeClr val="tx1"/>
              </a:solidFill>
            </a:endParaRPr>
          </a:p>
        </p:txBody>
      </p:sp>
    </p:spTree>
    <p:extLst>
      <p:ext uri="{BB962C8B-B14F-4D97-AF65-F5344CB8AC3E}">
        <p14:creationId xmlns:p14="http://schemas.microsoft.com/office/powerpoint/2010/main" val="385331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 xmlns:a16="http://schemas.microsoft.com/office/drawing/2014/main" id="{A56FD662-89CC-4CEE-848F-47B35C1E5779}"/>
              </a:ext>
            </a:extLst>
          </p:cNvPr>
          <p:cNvGraphicFramePr>
            <a:graphicFrameLocks noGrp="1"/>
          </p:cNvGraphicFramePr>
          <p:nvPr>
            <p:ph idx="1"/>
            <p:extLst>
              <p:ext uri="{D42A27DB-BD31-4B8C-83A1-F6EECF244321}">
                <p14:modId xmlns:p14="http://schemas.microsoft.com/office/powerpoint/2010/main" val="3644997912"/>
              </p:ext>
            </p:extLst>
          </p:nvPr>
        </p:nvGraphicFramePr>
        <p:xfrm>
          <a:off x="0" y="0"/>
          <a:ext cx="10050162" cy="26031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a:extLst>
              <a:ext uri="{FF2B5EF4-FFF2-40B4-BE49-F238E27FC236}">
                <a16:creationId xmlns="" xmlns:a16="http://schemas.microsoft.com/office/drawing/2014/main" id="{747B97FC-1B7C-4A1F-9CE8-98E796002EFC}"/>
              </a:ext>
            </a:extLst>
          </p:cNvPr>
          <p:cNvGraphicFramePr>
            <a:graphicFrameLocks/>
          </p:cNvGraphicFramePr>
          <p:nvPr>
            <p:extLst>
              <p:ext uri="{D42A27DB-BD31-4B8C-83A1-F6EECF244321}">
                <p14:modId xmlns:p14="http://schemas.microsoft.com/office/powerpoint/2010/main" val="2484853888"/>
              </p:ext>
            </p:extLst>
          </p:nvPr>
        </p:nvGraphicFramePr>
        <p:xfrm>
          <a:off x="143710" y="2603157"/>
          <a:ext cx="9906452" cy="270226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 xmlns:a16="http://schemas.microsoft.com/office/drawing/2014/main" id="{D9E00280-D156-4B27-8D23-2770B01AAF9D}"/>
              </a:ext>
            </a:extLst>
          </p:cNvPr>
          <p:cNvSpPr txBox="1"/>
          <p:nvPr/>
        </p:nvSpPr>
        <p:spPr>
          <a:xfrm>
            <a:off x="283753" y="5870977"/>
            <a:ext cx="8916223" cy="461665"/>
          </a:xfrm>
          <a:prstGeom prst="rect">
            <a:avLst/>
          </a:prstGeom>
          <a:noFill/>
        </p:spPr>
        <p:txBody>
          <a:bodyPr wrap="none" rtlCol="0">
            <a:spAutoFit/>
          </a:bodyPr>
          <a:lstStyle/>
          <a:p>
            <a:r>
              <a:rPr lang="ru-RU" sz="2400" dirty="0"/>
              <a:t>Операция поиска выполняется за время, меньшее 1 </a:t>
            </a:r>
            <a:r>
              <a:rPr lang="ru-RU" sz="2400" dirty="0" err="1"/>
              <a:t>мс</a:t>
            </a:r>
            <a:endParaRPr lang="ru-RU" sz="2400" dirty="0"/>
          </a:p>
        </p:txBody>
      </p:sp>
    </p:spTree>
    <p:extLst>
      <p:ext uri="{BB962C8B-B14F-4D97-AF65-F5344CB8AC3E}">
        <p14:creationId xmlns:p14="http://schemas.microsoft.com/office/powerpoint/2010/main" val="118370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625CC18-436C-446D-AE7D-D3CA7BBB90AB}"/>
              </a:ext>
            </a:extLst>
          </p:cNvPr>
          <p:cNvSpPr>
            <a:spLocks noGrp="1"/>
          </p:cNvSpPr>
          <p:nvPr>
            <p:ph type="title"/>
          </p:nvPr>
        </p:nvSpPr>
        <p:spPr>
          <a:xfrm>
            <a:off x="646111" y="452718"/>
            <a:ext cx="9404723" cy="815909"/>
          </a:xfrm>
        </p:spPr>
        <p:txBody>
          <a:bodyPr/>
          <a:lstStyle/>
          <a:p>
            <a:pPr algn="ctr"/>
            <a:r>
              <a:rPr lang="ru-RU" dirty="0"/>
              <a:t>Итог</a:t>
            </a:r>
          </a:p>
        </p:txBody>
      </p:sp>
      <p:sp>
        <p:nvSpPr>
          <p:cNvPr id="3" name="Объект 2">
            <a:extLst>
              <a:ext uri="{FF2B5EF4-FFF2-40B4-BE49-F238E27FC236}">
                <a16:creationId xmlns="" xmlns:a16="http://schemas.microsoft.com/office/drawing/2014/main" id="{E3DBD243-5680-4421-9D7C-7F765E6CA96D}"/>
              </a:ext>
            </a:extLst>
          </p:cNvPr>
          <p:cNvSpPr>
            <a:spLocks noGrp="1"/>
          </p:cNvSpPr>
          <p:nvPr>
            <p:ph idx="1"/>
          </p:nvPr>
        </p:nvSpPr>
        <p:spPr>
          <a:xfrm>
            <a:off x="172996" y="1515762"/>
            <a:ext cx="11681254" cy="4732637"/>
          </a:xfrm>
        </p:spPr>
        <p:txBody>
          <a:bodyPr anchor="ct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Красно-чёрные деревья являются одними из наиболее активно используемых на практике самобалансирующихся деревьев поиска. В частности, контейнеры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set</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и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map</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в большинстве реализаций библиотеки STL языка C++, класс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TreeMap</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языка </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Java</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так же, как и многие другие реализации ассоциативного массива в различных библиотеках, основаны на красно-чёрных деревьях.</a:t>
            </a:r>
          </a:p>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Красно-чёрные деревья более популярны, чем идеально сбалансированные деревья, т.к. в последних может тратиться слишком много ресурсов на операции удаления из дерева и поддержание необходимой сбалансированности. После вставки или удаления требуется операция перекраски, требующая (O(</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log</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altLang="ru-RU" sz="2400" b="0" i="1"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или O(1)) смен цветов (что на практике довольно быстро) и не более чем трёх поворотов дерева (для вставки — не более двух).</a:t>
            </a:r>
            <a:endParaRPr kumimoji="0" lang="en-US" altLang="ru-RU"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Хотя вставка и удаление сложны, их трудоёмкость остается O(</a:t>
            </a:r>
            <a:r>
              <a:rPr kumimoji="0" lang="ru-RU" altLang="ru-RU" sz="2400" b="0" i="0" u="none" strike="noStrike" cap="none" normalizeH="0" baseline="0" dirty="0" err="1">
                <a:ln>
                  <a:noFill/>
                </a:ln>
                <a:effectLst/>
                <a:latin typeface="Times New Roman" panose="02020603050405020304" pitchFamily="18" charset="0"/>
                <a:cs typeface="Times New Roman" panose="02020603050405020304" pitchFamily="18" charset="0"/>
              </a:rPr>
              <a:t>log</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altLang="ru-RU" sz="2400" b="0" i="1"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sz="2400" b="0" i="0" u="none" strike="noStrike" cap="none" normalizeH="0" baseline="0" dirty="0">
                <a:ln>
                  <a:noFill/>
                </a:ln>
                <a:effectLst/>
                <a:latin typeface="Times New Roman" panose="02020603050405020304" pitchFamily="18" charset="0"/>
                <a:cs typeface="Times New Roman" panose="02020603050405020304" pitchFamily="18" charset="0"/>
              </a:rPr>
              <a:t>)</a:t>
            </a:r>
            <a:endParaRPr lang="ru-RU" sz="2400" dirty="0"/>
          </a:p>
        </p:txBody>
      </p:sp>
    </p:spTree>
    <p:extLst>
      <p:ext uri="{BB962C8B-B14F-4D97-AF65-F5344CB8AC3E}">
        <p14:creationId xmlns:p14="http://schemas.microsoft.com/office/powerpoint/2010/main" val="28784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B2F5308-F4C6-4E75-9F91-F0C0BC2DBD69}"/>
              </a:ext>
            </a:extLst>
          </p:cNvPr>
          <p:cNvSpPr>
            <a:spLocks noGrp="1"/>
          </p:cNvSpPr>
          <p:nvPr>
            <p:ph type="title"/>
          </p:nvPr>
        </p:nvSpPr>
        <p:spPr>
          <a:xfrm>
            <a:off x="1622729" y="73778"/>
            <a:ext cx="8946542" cy="799433"/>
          </a:xfrm>
        </p:spPr>
        <p:txBody>
          <a:bodyPr anchor="ctr"/>
          <a:lstStyle/>
          <a:p>
            <a:pPr algn="ctr"/>
            <a:r>
              <a:rPr lang="ru-RU" dirty="0"/>
              <a:t>Принцип устройства</a:t>
            </a:r>
          </a:p>
        </p:txBody>
      </p:sp>
      <p:sp>
        <p:nvSpPr>
          <p:cNvPr id="3" name="Объект 2">
            <a:extLst>
              <a:ext uri="{FF2B5EF4-FFF2-40B4-BE49-F238E27FC236}">
                <a16:creationId xmlns="" xmlns:a16="http://schemas.microsoft.com/office/drawing/2014/main" id="{02362B97-F025-489E-96F3-F5F4C2E55005}"/>
              </a:ext>
            </a:extLst>
          </p:cNvPr>
          <p:cNvSpPr>
            <a:spLocks noGrp="1"/>
          </p:cNvSpPr>
          <p:nvPr>
            <p:ph idx="1"/>
          </p:nvPr>
        </p:nvSpPr>
        <p:spPr>
          <a:xfrm>
            <a:off x="74141" y="2894456"/>
            <a:ext cx="12043718" cy="3963544"/>
          </a:xfrm>
        </p:spPr>
        <p:txBody>
          <a:bodyPr>
            <a:noAutofit/>
          </a:bodyPr>
          <a:lstStyle/>
          <a:p>
            <a:pPr marL="0" indent="0">
              <a:buNone/>
            </a:pPr>
            <a:r>
              <a:rPr lang="ru-RU" sz="1000" b="1" dirty="0">
                <a:latin typeface="Times New Roman" panose="02020603050405020304" pitchFamily="18" charset="0"/>
                <a:cs typeface="Times New Roman" panose="02020603050405020304" pitchFamily="18" charset="0"/>
              </a:rPr>
              <a:t>Красно-чёрное дерево — двоичное дерево поиска, в котором каждый узел имеет атрибут </a:t>
            </a:r>
            <a:r>
              <a:rPr lang="ru-RU" sz="1000" b="1" i="1" dirty="0">
                <a:latin typeface="Times New Roman" panose="02020603050405020304" pitchFamily="18" charset="0"/>
                <a:cs typeface="Times New Roman" panose="02020603050405020304" pitchFamily="18" charset="0"/>
              </a:rPr>
              <a:t>цвета</a:t>
            </a:r>
            <a:r>
              <a:rPr lang="ru-RU" sz="1000" b="1" dirty="0">
                <a:latin typeface="Times New Roman" panose="02020603050405020304" pitchFamily="18" charset="0"/>
                <a:cs typeface="Times New Roman" panose="02020603050405020304" pitchFamily="18" charset="0"/>
              </a:rPr>
              <a:t>. При этом:</a:t>
            </a:r>
          </a:p>
          <a:p>
            <a:r>
              <a:rPr lang="ru-RU" sz="1000" b="1" dirty="0">
                <a:latin typeface="Times New Roman" panose="02020603050405020304" pitchFamily="18" charset="0"/>
                <a:cs typeface="Times New Roman" panose="02020603050405020304" pitchFamily="18" charset="0"/>
              </a:rPr>
              <a:t>Узел может быть либо красным, либо чёрным и имеет двух потомков;</a:t>
            </a:r>
          </a:p>
          <a:p>
            <a:r>
              <a:rPr lang="ru-RU" sz="1000" b="1" dirty="0">
                <a:latin typeface="Times New Roman" panose="02020603050405020304" pitchFamily="18" charset="0"/>
                <a:cs typeface="Times New Roman" panose="02020603050405020304" pitchFamily="18" charset="0"/>
              </a:rPr>
              <a:t>Корень — как правило чёрный. Это правило слабо влияет на работоспособность модели, так как цвет корня всегда можно изменить с красного на чёрный;</a:t>
            </a:r>
          </a:p>
          <a:p>
            <a:r>
              <a:rPr lang="ru-RU" sz="1000" b="1" dirty="0">
                <a:latin typeface="Times New Roman" panose="02020603050405020304" pitchFamily="18" charset="0"/>
                <a:cs typeface="Times New Roman" panose="02020603050405020304" pitchFamily="18" charset="0"/>
              </a:rPr>
              <a:t>Все листья — чёрные и не содержат данных.</a:t>
            </a:r>
          </a:p>
          <a:p>
            <a:r>
              <a:rPr lang="ru-RU" sz="1000" b="1" dirty="0">
                <a:latin typeface="Times New Roman" panose="02020603050405020304" pitchFamily="18" charset="0"/>
                <a:cs typeface="Times New Roman" panose="02020603050405020304" pitchFamily="18" charset="0"/>
              </a:rPr>
              <a:t>Оба потомка каждого красного узла — чёрные.</a:t>
            </a:r>
          </a:p>
          <a:p>
            <a:r>
              <a:rPr lang="ru-RU" sz="1000" b="1" dirty="0">
                <a:latin typeface="Times New Roman" panose="02020603050405020304" pitchFamily="18" charset="0"/>
                <a:cs typeface="Times New Roman" panose="02020603050405020304" pitchFamily="18" charset="0"/>
              </a:rPr>
              <a:t>Любой простой путь от узла-предка до листового узла-потомка содержит одинаковое число чёрных узлов.</a:t>
            </a:r>
          </a:p>
          <a:p>
            <a:pPr marL="0" indent="0">
              <a:buNone/>
            </a:pPr>
            <a:r>
              <a:rPr lang="ru-RU" sz="1000" b="1" dirty="0">
                <a:latin typeface="Times New Roman" panose="02020603050405020304" pitchFamily="18" charset="0"/>
                <a:cs typeface="Times New Roman" panose="02020603050405020304" pitchFamily="18" charset="0"/>
              </a:rPr>
              <a:t>Благодаря этим ограничениям, путь от корня до самого дальнего листа не более чем вдвое длиннее, чем до самого ближнего и дерево примерно сбалансировано. Операции вставки, удаления и поиска требуют в худшем случае времени, пропорционального длине дерева, что позволяет красно-чёрным деревьям быть более эффективными в худшем случае, чем обычные двоичные деревья поиска.</a:t>
            </a:r>
          </a:p>
          <a:p>
            <a:pPr marL="0" indent="0">
              <a:buNone/>
            </a:pPr>
            <a:r>
              <a:rPr lang="ru-RU" sz="1000" b="1" dirty="0">
                <a:latin typeface="Times New Roman" panose="02020603050405020304" pitchFamily="18" charset="0"/>
                <a:cs typeface="Times New Roman" panose="02020603050405020304" pitchFamily="18" charset="0"/>
              </a:rPr>
              <a:t>Чтобы понять, как это работает, достаточно рассмотреть эффект свойств 4 и 5 вместе. Пусть для красно-чёрного дерева T число чёрных узлов от корня до листа равно B. Тогда кратчайший возможный путь до любого листа содержит B узлов и все они чёрные. Более длинный возможный путь может быть построен путём включения красных узлов. Однако, благодаря п.4 в дереве не может быть двух красных узлов подряд, а согласно </a:t>
            </a:r>
            <a:r>
              <a:rPr lang="ru-RU" sz="1000" b="1" dirty="0" err="1">
                <a:latin typeface="Times New Roman" panose="02020603050405020304" pitchFamily="18" charset="0"/>
                <a:cs typeface="Times New Roman" panose="02020603050405020304" pitchFamily="18" charset="0"/>
              </a:rPr>
              <a:t>пп</a:t>
            </a:r>
            <a:r>
              <a:rPr lang="ru-RU" sz="1000" b="1" dirty="0">
                <a:latin typeface="Times New Roman" panose="02020603050405020304" pitchFamily="18" charset="0"/>
                <a:cs typeface="Times New Roman" panose="02020603050405020304" pitchFamily="18" charset="0"/>
              </a:rPr>
              <a:t>. 2 и 3, путь начинается и кончается чёрным узлом. Поэтому самый длинный возможный путь состоит из 2B-1 узлов, попеременно красных и чёрных.</a:t>
            </a:r>
          </a:p>
          <a:p>
            <a:pPr marL="0" indent="0">
              <a:buNone/>
            </a:pPr>
            <a:r>
              <a:rPr lang="ru-RU" sz="1000" b="1" dirty="0">
                <a:latin typeface="Times New Roman" panose="02020603050405020304" pitchFamily="18" charset="0"/>
                <a:cs typeface="Times New Roman" panose="02020603050405020304" pitchFamily="18" charset="0"/>
              </a:rPr>
              <a:t>Если разрешить </a:t>
            </a:r>
            <a:r>
              <a:rPr lang="ru-RU" sz="1000" b="1" dirty="0" err="1">
                <a:latin typeface="Times New Roman" panose="02020603050405020304" pitchFamily="18" charset="0"/>
                <a:cs typeface="Times New Roman" panose="02020603050405020304" pitchFamily="18" charset="0"/>
              </a:rPr>
              <a:t>нелистовому</a:t>
            </a:r>
            <a:r>
              <a:rPr lang="ru-RU" sz="1000" b="1" dirty="0">
                <a:latin typeface="Times New Roman" panose="02020603050405020304" pitchFamily="18" charset="0"/>
                <a:cs typeface="Times New Roman" panose="02020603050405020304" pitchFamily="18" charset="0"/>
              </a:rPr>
              <a:t> узлу иметь меньше двух потомков, а листовым — содержать данные, дерево сохраняет основные свойства, но алгоритмы работы с ним усложнятся. Поэтому в статье рассматриваются только «фиктивные листовые узлы», которые не содержат данных и просто служат для указания, где дерево заканчивается. Эти узлы могут быть опущены в некоторых иллюстрациях. Из п.5, также следует, что потомками красного узла могут быть либо два чёрных промежуточных узла, либо два чёрных листа, а с учётом п.3 и 4 — что если у чёрного узла один из потомков — листовой узел, то вторым должен быть либо тоже листовой, либо вышеописанная конструкция из одного красного и двух листовых.</a:t>
            </a:r>
          </a:p>
          <a:p>
            <a:pPr marL="0" indent="0">
              <a:buNone/>
            </a:pPr>
            <a:r>
              <a:rPr lang="ru-RU" sz="1000" b="1" dirty="0">
                <a:latin typeface="Times New Roman" panose="02020603050405020304" pitchFamily="18" charset="0"/>
                <a:cs typeface="Times New Roman" panose="02020603050405020304" pitchFamily="18" charset="0"/>
              </a:rPr>
              <a:t>Также в литературе встречается трактовка, в которой в красный/чёрный цвета раскрашивают не сами узлы, а ведущие к ним рёбра — но это не имеет большого значения для понимания принципа его работы.</a:t>
            </a:r>
          </a:p>
          <a:p>
            <a:endParaRPr lang="ru-RU" sz="1000" dirty="0"/>
          </a:p>
          <a:p>
            <a:endParaRPr lang="ru-RU" sz="1000" dirty="0"/>
          </a:p>
        </p:txBody>
      </p:sp>
      <p:pic>
        <p:nvPicPr>
          <p:cNvPr id="4" name="Рисунок 3">
            <a:extLst>
              <a:ext uri="{FF2B5EF4-FFF2-40B4-BE49-F238E27FC236}">
                <a16:creationId xmlns="" xmlns:a16="http://schemas.microsoft.com/office/drawing/2014/main" id="{BE8416FC-2CB9-4D2C-93B1-82AE7332E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318" y="802045"/>
            <a:ext cx="5031651" cy="2092411"/>
          </a:xfrm>
          <a:prstGeom prst="rect">
            <a:avLst/>
          </a:prstGeom>
        </p:spPr>
      </p:pic>
    </p:spTree>
    <p:extLst>
      <p:ext uri="{BB962C8B-B14F-4D97-AF65-F5344CB8AC3E}">
        <p14:creationId xmlns:p14="http://schemas.microsoft.com/office/powerpoint/2010/main" val="255697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BC953E5-5693-4D6B-B27C-5CC4632B4855}"/>
              </a:ext>
            </a:extLst>
          </p:cNvPr>
          <p:cNvSpPr>
            <a:spLocks noGrp="1"/>
          </p:cNvSpPr>
          <p:nvPr>
            <p:ph type="title"/>
          </p:nvPr>
        </p:nvSpPr>
        <p:spPr>
          <a:xfrm>
            <a:off x="1393638" y="230479"/>
            <a:ext cx="9404723" cy="758244"/>
          </a:xfrm>
        </p:spPr>
        <p:txBody>
          <a:bodyPr anchor="ctr"/>
          <a:lstStyle/>
          <a:p>
            <a:pPr algn="ctr"/>
            <a:r>
              <a:rPr lang="ru-RU" b="1" dirty="0">
                <a:latin typeface="Times New Roman" panose="02020603050405020304" pitchFamily="18" charset="0"/>
                <a:cs typeface="Times New Roman" panose="02020603050405020304" pitchFamily="18" charset="0"/>
              </a:rPr>
              <a:t>Вставка</a:t>
            </a:r>
            <a:endParaRPr lang="ru-RU" dirty="0"/>
          </a:p>
        </p:txBody>
      </p:sp>
      <p:sp>
        <p:nvSpPr>
          <p:cNvPr id="3" name="Объект 2">
            <a:extLst>
              <a:ext uri="{FF2B5EF4-FFF2-40B4-BE49-F238E27FC236}">
                <a16:creationId xmlns="" xmlns:a16="http://schemas.microsoft.com/office/drawing/2014/main" id="{15B48557-5519-4144-B229-E471BDC0F365}"/>
              </a:ext>
            </a:extLst>
          </p:cNvPr>
          <p:cNvSpPr>
            <a:spLocks noGrp="1"/>
          </p:cNvSpPr>
          <p:nvPr>
            <p:ph idx="1"/>
          </p:nvPr>
        </p:nvSpPr>
        <p:spPr>
          <a:xfrm>
            <a:off x="296562" y="2052918"/>
            <a:ext cx="11730681" cy="440554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Новый узел в красно-чёрное дерево добавляется на место одного из листьев, окрашивается в красный цвет и к нему прикрепляется два листа (так как листья являются абстракцией, не содержащей данных, их добавление не требует дополнительной операции). Что происходит дальше, зависит от цвета близлежащих узлов. Заметим, что:</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Свойство 3 (Все листья чёрные) выполняется всегда.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Свойство 4 (Оба потомка любого красного узла — чёрные) может нарушиться только при добавлении красного узла, при перекрашивании чёрного узла в красный или при повороте.</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dirty="0">
                <a:ln>
                  <a:noFill/>
                </a:ln>
                <a:effectLst/>
                <a:latin typeface="Times New Roman" panose="02020603050405020304" pitchFamily="18" charset="0"/>
                <a:cs typeface="Times New Roman" panose="02020603050405020304" pitchFamily="18" charset="0"/>
              </a:rPr>
              <a:t>Свойство 5 (Все пути от любого узла до листовых узлов содержат одинаковое число чёрных узлов) может нарушиться только при добавлении чёрного узла, перекрашивании красного узла в чёрный (или наоборот), или при повороте.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b="0" i="1" u="none" strike="noStrike" cap="none" normalizeH="0" baseline="0" dirty="0">
                <a:ln>
                  <a:noFill/>
                </a:ln>
                <a:effectLst/>
                <a:latin typeface="Times New Roman" panose="02020603050405020304" pitchFamily="18" charset="0"/>
                <a:cs typeface="Times New Roman" panose="02020603050405020304" pitchFamily="18" charset="0"/>
              </a:rPr>
              <a:t>Примечание</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Буквой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будем обозначать текущий узел (окрашенный красным). Сначала это новый узел, который вставляется, но эта процедура может применяться рекурсивно к другим узлам (смотрите случай 3).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P</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будем обозначать предка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через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G</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обозначим дедушку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а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U</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будем обозначать дядю (узел, имеющий общего родителя с узлом </a:t>
            </a:r>
            <a:r>
              <a:rPr kumimoji="0" lang="ru-RU" altLang="ru-RU" b="1" i="0" u="none" strike="noStrike" cap="none" normalizeH="0" baseline="0" dirty="0">
                <a:ln>
                  <a:noFill/>
                </a:ln>
                <a:effectLst/>
                <a:latin typeface="Times New Roman" panose="02020603050405020304" pitchFamily="18" charset="0"/>
                <a:cs typeface="Times New Roman" panose="02020603050405020304" pitchFamily="18" charset="0"/>
              </a:rPr>
              <a:t>P</a:t>
            </a:r>
            <a:r>
              <a:rPr kumimoji="0" lang="ru-RU" altLang="ru-RU" b="0" i="0" u="none" strike="noStrike" cap="none" normalizeH="0" baseline="0" dirty="0">
                <a:ln>
                  <a:noFill/>
                </a:ln>
                <a:effectLst/>
                <a:latin typeface="Times New Roman" panose="02020603050405020304" pitchFamily="18" charset="0"/>
                <a:cs typeface="Times New Roman" panose="02020603050405020304" pitchFamily="18" charset="0"/>
              </a:rPr>
              <a:t>). Отметим, что в некоторых случаях роли узлов могут меняться, но, в любом случае, каждое обозначение будет представлять тот же узел, что и в начале. Любой цвет, изображенный на рисунке, либо предполагается в данном случае, либо получается из других соображений.</a:t>
            </a:r>
          </a:p>
          <a:p>
            <a:endParaRPr lang="ru-RU" sz="1800" dirty="0"/>
          </a:p>
        </p:txBody>
      </p:sp>
    </p:spTree>
    <p:extLst>
      <p:ext uri="{BB962C8B-B14F-4D97-AF65-F5344CB8AC3E}">
        <p14:creationId xmlns:p14="http://schemas.microsoft.com/office/powerpoint/2010/main" val="102051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 xmlns:a16="http://schemas.microsoft.com/office/drawing/2014/main" id="{A7DF80C7-FDC5-4C84-A650-63C3B4052FDF}"/>
              </a:ext>
            </a:extLst>
          </p:cNvPr>
          <p:cNvSpPr>
            <a:spLocks noGrp="1"/>
          </p:cNvSpPr>
          <p:nvPr>
            <p:ph idx="1"/>
          </p:nvPr>
        </p:nvSpPr>
        <p:spPr>
          <a:xfrm>
            <a:off x="0" y="0"/>
            <a:ext cx="10429103" cy="6689124"/>
          </a:xfrm>
        </p:spPr>
        <p:txBody>
          <a:bodyPr>
            <a:noAutofit/>
          </a:bodyPr>
          <a:lstStyle/>
          <a:p>
            <a:r>
              <a:rPr lang="ru-RU" sz="1200" b="1" dirty="0"/>
              <a:t>Случай 1:</a:t>
            </a:r>
            <a:r>
              <a:rPr lang="ru-RU" sz="1200" dirty="0"/>
              <a:t> Текущий узел </a:t>
            </a:r>
            <a:r>
              <a:rPr lang="ru-RU" sz="1200" b="1" dirty="0"/>
              <a:t>N</a:t>
            </a:r>
            <a:r>
              <a:rPr lang="ru-RU" sz="1200" dirty="0"/>
              <a:t> в корне дерева. В этом случае, он перекрашивается в чёрный цвет, чтобы оставить верным Свойство 2 (Корень — чёрный). Так как это действие добавляет один чёрный узел в каждый путь, Свойство 5 (Все пути от любого данного узла до листовых узлов содержат одинаковое число чёрных узлов) не нарушается.</a:t>
            </a:r>
          </a:p>
          <a:p>
            <a:r>
              <a:rPr lang="ru-RU" sz="1200" b="1" dirty="0"/>
              <a:t>Случай 2:</a:t>
            </a:r>
            <a:r>
              <a:rPr lang="ru-RU" sz="1200" dirty="0"/>
              <a:t> Предок </a:t>
            </a:r>
            <a:r>
              <a:rPr lang="ru-RU" sz="1200" b="1" dirty="0"/>
              <a:t>P</a:t>
            </a:r>
            <a:r>
              <a:rPr lang="ru-RU" sz="1200" dirty="0"/>
              <a:t> текущего узла чёрный, то есть Свойство 4 (Оба потомка каждого красного узла — чёрные) не нарушается. В этом случае дерево остаётся корректным. Свойство 5 (Все пути от любого данного узла до листовых узлов содержат одинаковое число чёрных узлов) не нарушается, потому что текущий узел </a:t>
            </a:r>
            <a:r>
              <a:rPr lang="ru-RU" sz="1200" b="1" dirty="0"/>
              <a:t>N</a:t>
            </a:r>
            <a:r>
              <a:rPr lang="ru-RU" sz="1200" dirty="0"/>
              <a:t> имеет двух чёрных листовых потомков, но так как </a:t>
            </a:r>
            <a:r>
              <a:rPr lang="ru-RU" sz="1200" b="1" dirty="0"/>
              <a:t>N</a:t>
            </a:r>
            <a:r>
              <a:rPr lang="ru-RU" sz="1200" dirty="0"/>
              <a:t> является красным, путь до каждого из этих потомков содержит такое же число чёрных узлов, что и путь до чёрного листа, который был заменен текущим узлом, так что свойство остается верным.</a:t>
            </a:r>
          </a:p>
          <a:p>
            <a:r>
              <a:rPr lang="ru-RU" sz="1200" b="1" dirty="0"/>
              <a:t>Случай 3:</a:t>
            </a:r>
            <a:r>
              <a:rPr lang="ru-RU" sz="1200" dirty="0"/>
              <a:t> Если и родитель </a:t>
            </a:r>
            <a:r>
              <a:rPr lang="ru-RU" sz="1200" b="1" dirty="0"/>
              <a:t>P,</a:t>
            </a:r>
            <a:r>
              <a:rPr lang="ru-RU" sz="1200" dirty="0"/>
              <a:t> и дядя </a:t>
            </a:r>
            <a:r>
              <a:rPr lang="ru-RU" sz="1200" b="1" dirty="0"/>
              <a:t>U</a:t>
            </a:r>
            <a:r>
              <a:rPr lang="ru-RU" sz="1200" dirty="0"/>
              <a:t> — красные, то они оба могут быть перекрашены в чёрный, и дедушка </a:t>
            </a:r>
            <a:r>
              <a:rPr lang="ru-RU" sz="1200" b="1" dirty="0"/>
              <a:t>G</a:t>
            </a:r>
            <a:r>
              <a:rPr lang="ru-RU" sz="1200" dirty="0"/>
              <a:t> станет красным (для сохранения свойства 5 (Все пути от любого данного узла до листовых узлов содержат одинаковое число чёрных узлов)). Теперь у текущего красного узла </a:t>
            </a:r>
            <a:r>
              <a:rPr lang="ru-RU" sz="1200" b="1" dirty="0"/>
              <a:t>N</a:t>
            </a:r>
            <a:r>
              <a:rPr lang="ru-RU" sz="1200" dirty="0"/>
              <a:t> чёрный родитель. Так как любой путь через родителя или дядю должен проходить через дедушку, число чёрных узлов в этих путях не изменится. Однако, дедушка </a:t>
            </a:r>
            <a:r>
              <a:rPr lang="ru-RU" sz="1200" b="1" dirty="0"/>
              <a:t>G</a:t>
            </a:r>
            <a:r>
              <a:rPr lang="ru-RU" sz="1200" dirty="0"/>
              <a:t> теперь может нарушить свойства 2 (Корень — чёрный) или 4 (Оба потомка каждого красного узла — чёрные) (свойство 4 может быть нарушено, так как родитель </a:t>
            </a:r>
            <a:r>
              <a:rPr lang="ru-RU" sz="1200" b="1" dirty="0"/>
              <a:t>G</a:t>
            </a:r>
            <a:r>
              <a:rPr lang="ru-RU" sz="1200" dirty="0"/>
              <a:t> может быть красным). Чтобы это исправить, вся процедура рекурсивно выполняется на </a:t>
            </a:r>
            <a:r>
              <a:rPr lang="ru-RU" sz="1200" b="1" dirty="0"/>
              <a:t>G</a:t>
            </a:r>
            <a:r>
              <a:rPr lang="ru-RU" sz="1200" dirty="0"/>
              <a:t> из случая 1.</a:t>
            </a:r>
          </a:p>
          <a:p>
            <a:r>
              <a:rPr lang="ru-RU" sz="1200" b="1" dirty="0"/>
              <a:t>Случай 4:</a:t>
            </a:r>
            <a:r>
              <a:rPr lang="ru-RU" sz="1200" dirty="0"/>
              <a:t> Родитель </a:t>
            </a:r>
            <a:r>
              <a:rPr lang="ru-RU" sz="1200" b="1" dirty="0"/>
              <a:t>P</a:t>
            </a:r>
            <a:r>
              <a:rPr lang="ru-RU" sz="1200" dirty="0"/>
              <a:t> является красным, но дядя </a:t>
            </a:r>
            <a:r>
              <a:rPr lang="ru-RU" sz="1200" b="1" dirty="0"/>
              <a:t>U</a:t>
            </a:r>
            <a:r>
              <a:rPr lang="ru-RU" sz="1200" dirty="0"/>
              <a:t> — чёрный. Также, текущий узел </a:t>
            </a:r>
            <a:r>
              <a:rPr lang="ru-RU" sz="1200" b="1" dirty="0"/>
              <a:t>N</a:t>
            </a:r>
            <a:r>
              <a:rPr lang="ru-RU" sz="1200" dirty="0"/>
              <a:t> — правый потомок </a:t>
            </a:r>
            <a:r>
              <a:rPr lang="ru-RU" sz="1200" b="1" dirty="0"/>
              <a:t>P</a:t>
            </a:r>
            <a:r>
              <a:rPr lang="ru-RU" sz="1200" dirty="0"/>
              <a:t>, а </a:t>
            </a:r>
            <a:r>
              <a:rPr lang="ru-RU" sz="1200" b="1" dirty="0"/>
              <a:t>P</a:t>
            </a:r>
            <a:r>
              <a:rPr lang="ru-RU" sz="1200" dirty="0"/>
              <a:t> в свою очередь — левый потомок своего предка </a:t>
            </a:r>
            <a:r>
              <a:rPr lang="ru-RU" sz="1200" b="1" dirty="0"/>
              <a:t>G</a:t>
            </a:r>
            <a:r>
              <a:rPr lang="ru-RU" sz="1200" dirty="0"/>
              <a:t>. В этом случае может быть произведен поворот дерева, который меняет роли текущего узла </a:t>
            </a:r>
            <a:r>
              <a:rPr lang="ru-RU" sz="1200" b="1" dirty="0"/>
              <a:t>N</a:t>
            </a:r>
            <a:r>
              <a:rPr lang="ru-RU" sz="1200" dirty="0"/>
              <a:t> и его предка </a:t>
            </a:r>
            <a:r>
              <a:rPr lang="ru-RU" sz="1200" b="1" dirty="0"/>
              <a:t>P</a:t>
            </a:r>
            <a:r>
              <a:rPr lang="ru-RU" sz="1200" dirty="0"/>
              <a:t>. Тогда, для бывшего родительского узла </a:t>
            </a:r>
            <a:r>
              <a:rPr lang="ru-RU" sz="1200" b="1" dirty="0"/>
              <a:t>P</a:t>
            </a:r>
            <a:r>
              <a:rPr lang="ru-RU" sz="1200" dirty="0"/>
              <a:t> в обновленной структуре используем случай 5, потому что Свойство 4 (Оба потомка любого красного узла — чёрные) все ещё нарушено. Вращение приводит к тому, что некоторые пути (в поддереве, обозначенном «1» на схеме) проходят через узел </a:t>
            </a:r>
            <a:r>
              <a:rPr lang="ru-RU" sz="1200" b="1" dirty="0"/>
              <a:t>N</a:t>
            </a:r>
            <a:r>
              <a:rPr lang="ru-RU" sz="1200" dirty="0"/>
              <a:t>, чего не было до этого. Это также приводит к тому, что некоторые пути (в поддереве, обозначенном «3») не проходят через узел </a:t>
            </a:r>
            <a:r>
              <a:rPr lang="ru-RU" sz="1200" b="1" dirty="0"/>
              <a:t>P</a:t>
            </a:r>
            <a:r>
              <a:rPr lang="ru-RU" sz="1200" dirty="0"/>
              <a:t>. Однако, оба эти узла являются красными, так что Свойство 5 (Все пути от любого данного узла до листовых узлов содержат одинаковое число чёрных узлов) не нарушается при вращении. Однако Свойство 4 всё ещё нарушается, но теперь задача сводится к Случаю 5.</a:t>
            </a:r>
          </a:p>
          <a:p>
            <a:r>
              <a:rPr lang="ru-RU" sz="1200" b="1" dirty="0"/>
              <a:t>Случай 5:</a:t>
            </a:r>
            <a:r>
              <a:rPr lang="ru-RU" sz="1200" dirty="0"/>
              <a:t> Родитель </a:t>
            </a:r>
            <a:r>
              <a:rPr lang="ru-RU" sz="1200" b="1" dirty="0"/>
              <a:t>P</a:t>
            </a:r>
            <a:r>
              <a:rPr lang="ru-RU" sz="1200" dirty="0"/>
              <a:t> является красным, но дядя </a:t>
            </a:r>
            <a:r>
              <a:rPr lang="ru-RU" sz="1200" b="1" dirty="0"/>
              <a:t>U</a:t>
            </a:r>
            <a:r>
              <a:rPr lang="ru-RU" sz="1200" dirty="0"/>
              <a:t> — чёрный, текущий узел </a:t>
            </a:r>
            <a:r>
              <a:rPr lang="ru-RU" sz="1200" b="1" dirty="0"/>
              <a:t>N</a:t>
            </a:r>
            <a:r>
              <a:rPr lang="ru-RU" sz="1200" dirty="0"/>
              <a:t> — левый потомок </a:t>
            </a:r>
            <a:r>
              <a:rPr lang="ru-RU" sz="1200" b="1" dirty="0"/>
              <a:t>P</a:t>
            </a:r>
            <a:r>
              <a:rPr lang="ru-RU" sz="1200" dirty="0"/>
              <a:t> и </a:t>
            </a:r>
            <a:r>
              <a:rPr lang="ru-RU" sz="1200" b="1" dirty="0"/>
              <a:t>P</a:t>
            </a:r>
            <a:r>
              <a:rPr lang="ru-RU" sz="1200" dirty="0"/>
              <a:t> — левый потомок </a:t>
            </a:r>
            <a:r>
              <a:rPr lang="ru-RU" sz="1200" b="1" dirty="0"/>
              <a:t>G</a:t>
            </a:r>
            <a:r>
              <a:rPr lang="ru-RU" sz="1200" dirty="0"/>
              <a:t>. В этом случае выполняется поворот дерева на </a:t>
            </a:r>
            <a:r>
              <a:rPr lang="ru-RU" sz="1200" b="1" dirty="0"/>
              <a:t>G</a:t>
            </a:r>
            <a:r>
              <a:rPr lang="ru-RU" sz="1200" dirty="0"/>
              <a:t>. В результате получается дерево, в котором бывший родитель </a:t>
            </a:r>
            <a:r>
              <a:rPr lang="ru-RU" sz="1200" b="1" dirty="0"/>
              <a:t>P</a:t>
            </a:r>
            <a:r>
              <a:rPr lang="ru-RU" sz="1200" dirty="0"/>
              <a:t> теперь является родителем и текущего узла </a:t>
            </a:r>
            <a:r>
              <a:rPr lang="ru-RU" sz="1200" b="1" dirty="0"/>
              <a:t>N</a:t>
            </a:r>
            <a:r>
              <a:rPr lang="ru-RU" sz="1200" dirty="0"/>
              <a:t> и бывшего дедушки </a:t>
            </a:r>
            <a:r>
              <a:rPr lang="ru-RU" sz="1200" b="1" dirty="0"/>
              <a:t>G</a:t>
            </a:r>
            <a:r>
              <a:rPr lang="ru-RU" sz="1200" dirty="0"/>
              <a:t>. Известно, что </a:t>
            </a:r>
            <a:r>
              <a:rPr lang="ru-RU" sz="1200" b="1" dirty="0"/>
              <a:t>G</a:t>
            </a:r>
            <a:r>
              <a:rPr lang="ru-RU" sz="1200" dirty="0"/>
              <a:t> — чёрный, так как его бывший потомок </a:t>
            </a:r>
            <a:r>
              <a:rPr lang="ru-RU" sz="1200" b="1" dirty="0"/>
              <a:t>P</a:t>
            </a:r>
            <a:r>
              <a:rPr lang="ru-RU" sz="1200" dirty="0"/>
              <a:t> не мог бы в противном случае быть красным (без нарушения Свойства 4). Тогда цвета </a:t>
            </a:r>
            <a:r>
              <a:rPr lang="ru-RU" sz="1200" b="1" dirty="0"/>
              <a:t>P</a:t>
            </a:r>
            <a:r>
              <a:rPr lang="ru-RU" sz="1200" dirty="0"/>
              <a:t> и </a:t>
            </a:r>
            <a:r>
              <a:rPr lang="ru-RU" sz="1200" b="1" dirty="0"/>
              <a:t>G</a:t>
            </a:r>
            <a:r>
              <a:rPr lang="ru-RU" sz="1200" dirty="0"/>
              <a:t> меняются и в результате дерево удовлетворяет Свойству 4 (Оба потомка любого красного узла — чёрные). Свойство 5 (Все пути от любого данного узла до листовых узлов содержат одинаковое число чёрных узлов) также остается верным, так как все пути, которые проходят через любой из этих трех узлов, ранее проходили через </a:t>
            </a:r>
            <a:r>
              <a:rPr lang="ru-RU" sz="1200" b="1" dirty="0"/>
              <a:t>G</a:t>
            </a:r>
            <a:r>
              <a:rPr lang="ru-RU" sz="1200" dirty="0"/>
              <a:t>, поэтому теперь они все проходят через </a:t>
            </a:r>
            <a:r>
              <a:rPr lang="ru-RU" sz="1200" b="1" dirty="0"/>
              <a:t>P</a:t>
            </a:r>
            <a:r>
              <a:rPr lang="ru-RU" sz="1200" dirty="0"/>
              <a:t>. В каждом случае, из этих трёх узлов только один окрашен в чёрный.</a:t>
            </a:r>
          </a:p>
        </p:txBody>
      </p:sp>
    </p:spTree>
    <p:extLst>
      <p:ext uri="{BB962C8B-B14F-4D97-AF65-F5344CB8AC3E}">
        <p14:creationId xmlns:p14="http://schemas.microsoft.com/office/powerpoint/2010/main" val="122858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 xmlns:a16="http://schemas.microsoft.com/office/drawing/2014/main" id="{E49592A3-64AB-4A60-A7DA-32F6A6FA8C9B}"/>
              </a:ext>
            </a:extLst>
          </p:cNvPr>
          <p:cNvSpPr>
            <a:spLocks noGrp="1"/>
          </p:cNvSpPr>
          <p:nvPr>
            <p:ph idx="1"/>
          </p:nvPr>
        </p:nvSpPr>
        <p:spPr>
          <a:xfrm>
            <a:off x="864415" y="891102"/>
            <a:ext cx="8947150" cy="4195762"/>
          </a:xfrm>
        </p:spPr>
        <p:txBody>
          <a:bodyPr>
            <a:normAutofit lnSpcReduction="10000"/>
          </a:bodyPr>
          <a:lstStyle/>
          <a:p>
            <a:endParaRPr lang="ru-RU"/>
          </a:p>
          <a:p>
            <a:r>
              <a:rPr lang="ru-RU"/>
              <a:t>Случай 3</a:t>
            </a:r>
          </a:p>
          <a:p>
            <a:endParaRPr lang="ru-RU"/>
          </a:p>
          <a:p>
            <a:endParaRPr lang="ru-RU"/>
          </a:p>
          <a:p>
            <a:endParaRPr lang="ru-RU"/>
          </a:p>
          <a:p>
            <a:r>
              <a:rPr lang="ru-RU"/>
              <a:t>Случай 4</a:t>
            </a:r>
          </a:p>
          <a:p>
            <a:endParaRPr lang="ru-RU"/>
          </a:p>
          <a:p>
            <a:pPr marL="0" indent="0">
              <a:buNone/>
            </a:pPr>
            <a:endParaRPr lang="ru-RU"/>
          </a:p>
          <a:p>
            <a:endParaRPr lang="ru-RU"/>
          </a:p>
          <a:p>
            <a:r>
              <a:rPr lang="ru-RU"/>
              <a:t>Случай 5</a:t>
            </a:r>
            <a:endParaRPr lang="ru-RU" dirty="0"/>
          </a:p>
        </p:txBody>
      </p:sp>
      <p:pic>
        <p:nvPicPr>
          <p:cNvPr id="5" name="Рисунок 4">
            <a:extLst>
              <a:ext uri="{FF2B5EF4-FFF2-40B4-BE49-F238E27FC236}">
                <a16:creationId xmlns="" xmlns:a16="http://schemas.microsoft.com/office/drawing/2014/main" id="{EF18428D-9DFA-48D2-9A17-1C861F958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776" y="331021"/>
            <a:ext cx="3157605" cy="1463024"/>
          </a:xfrm>
          <a:prstGeom prst="rect">
            <a:avLst/>
          </a:prstGeom>
        </p:spPr>
      </p:pic>
      <p:pic>
        <p:nvPicPr>
          <p:cNvPr id="6" name="Рисунок 5">
            <a:extLst>
              <a:ext uri="{FF2B5EF4-FFF2-40B4-BE49-F238E27FC236}">
                <a16:creationId xmlns="" xmlns:a16="http://schemas.microsoft.com/office/drawing/2014/main" id="{62575E04-EBCF-40AF-98FC-7331F2184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76" y="2196298"/>
            <a:ext cx="3251157" cy="1585370"/>
          </a:xfrm>
          <a:prstGeom prst="rect">
            <a:avLst/>
          </a:prstGeom>
        </p:spPr>
      </p:pic>
      <p:pic>
        <p:nvPicPr>
          <p:cNvPr id="7" name="Рисунок 6">
            <a:extLst>
              <a:ext uri="{FF2B5EF4-FFF2-40B4-BE49-F238E27FC236}">
                <a16:creationId xmlns="" xmlns:a16="http://schemas.microsoft.com/office/drawing/2014/main" id="{9F22A997-0B1B-475B-AD93-F171D52EB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76" y="4166058"/>
            <a:ext cx="3534458" cy="1573404"/>
          </a:xfrm>
          <a:prstGeom prst="rect">
            <a:avLst/>
          </a:prstGeom>
        </p:spPr>
      </p:pic>
    </p:spTree>
    <p:extLst>
      <p:ext uri="{BB962C8B-B14F-4D97-AF65-F5344CB8AC3E}">
        <p14:creationId xmlns:p14="http://schemas.microsoft.com/office/powerpoint/2010/main" val="14687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FBAD1C5-CFE8-42B5-A758-09026C81966E}"/>
              </a:ext>
            </a:extLst>
          </p:cNvPr>
          <p:cNvSpPr>
            <a:spLocks noGrp="1"/>
          </p:cNvSpPr>
          <p:nvPr>
            <p:ph type="title"/>
          </p:nvPr>
        </p:nvSpPr>
        <p:spPr>
          <a:xfrm>
            <a:off x="1393638" y="292262"/>
            <a:ext cx="9404723" cy="634677"/>
          </a:xfrm>
        </p:spPr>
        <p:txBody>
          <a:bodyPr anchor="ctr"/>
          <a:lstStyle/>
          <a:p>
            <a:pPr algn="ctr"/>
            <a:r>
              <a:rPr lang="ru-RU" dirty="0"/>
              <a:t>Удаление</a:t>
            </a:r>
          </a:p>
        </p:txBody>
      </p:sp>
      <p:sp>
        <p:nvSpPr>
          <p:cNvPr id="3" name="Объект 2">
            <a:extLst>
              <a:ext uri="{FF2B5EF4-FFF2-40B4-BE49-F238E27FC236}">
                <a16:creationId xmlns="" xmlns:a16="http://schemas.microsoft.com/office/drawing/2014/main" id="{E5235987-DB98-4B2D-9B9D-A77ADFFF7743}"/>
              </a:ext>
            </a:extLst>
          </p:cNvPr>
          <p:cNvSpPr>
            <a:spLocks noGrp="1"/>
          </p:cNvSpPr>
          <p:nvPr>
            <p:ph idx="1"/>
          </p:nvPr>
        </p:nvSpPr>
        <p:spPr>
          <a:xfrm>
            <a:off x="107092" y="1367482"/>
            <a:ext cx="11911913" cy="4880918"/>
          </a:xfrm>
        </p:spPr>
        <p:txBody>
          <a:bodyPr>
            <a:noAutofit/>
          </a:bodyPr>
          <a:lstStyle/>
          <a:p>
            <a:pPr marL="0" indent="0">
              <a:buNone/>
            </a:pPr>
            <a:r>
              <a:rPr lang="ru-RU" sz="1100" dirty="0">
                <a:latin typeface="Times New Roman" panose="02020603050405020304" pitchFamily="18" charset="0"/>
                <a:cs typeface="Times New Roman" panose="02020603050405020304" pitchFamily="18" charset="0"/>
              </a:rPr>
              <a:t>При удалении узла с двумя </a:t>
            </a:r>
            <a:r>
              <a:rPr lang="ru-RU" sz="1100" dirty="0" err="1">
                <a:latin typeface="Times New Roman" panose="02020603050405020304" pitchFamily="18" charset="0"/>
                <a:cs typeface="Times New Roman" panose="02020603050405020304" pitchFamily="18" charset="0"/>
              </a:rPr>
              <a:t>нелистовыми</a:t>
            </a:r>
            <a:r>
              <a:rPr lang="ru-RU" sz="1100" dirty="0">
                <a:latin typeface="Times New Roman" panose="02020603050405020304" pitchFamily="18" charset="0"/>
                <a:cs typeface="Times New Roman" panose="02020603050405020304" pitchFamily="18" charset="0"/>
              </a:rPr>
              <a:t> потомками в обычном двоичном дереве поиска мы ищем либо наибольший элемент в его левом поддереве, либо наименьший элемент в его правом поддереве и перемещаем его значение в удаляемый узел. Затем мы удаляем узел, из которого копировали значение. Копирование значения из одного узла в другой не нарушает свойств красно-чёрного дерева, так как структура дерева и цвета узлов не изменяются. Стоит заметить, что новый удаляемый узел не может иметь сразу два дочерних </a:t>
            </a:r>
            <a:r>
              <a:rPr lang="ru-RU" sz="1100" dirty="0" err="1">
                <a:latin typeface="Times New Roman" panose="02020603050405020304" pitchFamily="18" charset="0"/>
                <a:cs typeface="Times New Roman" panose="02020603050405020304" pitchFamily="18" charset="0"/>
              </a:rPr>
              <a:t>нелистовых</a:t>
            </a:r>
            <a:r>
              <a:rPr lang="ru-RU" sz="1100" dirty="0">
                <a:latin typeface="Times New Roman" panose="02020603050405020304" pitchFamily="18" charset="0"/>
                <a:cs typeface="Times New Roman" panose="02020603050405020304" pitchFamily="18" charset="0"/>
              </a:rPr>
              <a:t> узла, так как в противном случае он не будет являться наибольшим/наименьшим элементом. Таким образом, получается, что случай удаления узла, имеющего два </a:t>
            </a:r>
            <a:r>
              <a:rPr lang="ru-RU" sz="1100" dirty="0" err="1">
                <a:latin typeface="Times New Roman" panose="02020603050405020304" pitchFamily="18" charset="0"/>
                <a:cs typeface="Times New Roman" panose="02020603050405020304" pitchFamily="18" charset="0"/>
              </a:rPr>
              <a:t>нелистовых</a:t>
            </a:r>
            <a:r>
              <a:rPr lang="ru-RU" sz="1100" dirty="0">
                <a:latin typeface="Times New Roman" panose="02020603050405020304" pitchFamily="18" charset="0"/>
                <a:cs typeface="Times New Roman" panose="02020603050405020304" pitchFamily="18" charset="0"/>
              </a:rPr>
              <a:t> потомка, сводится к случаю удаления узла, содержащего как максимум один дочерний </a:t>
            </a:r>
            <a:r>
              <a:rPr lang="ru-RU" sz="1100" dirty="0" err="1">
                <a:latin typeface="Times New Roman" panose="02020603050405020304" pitchFamily="18" charset="0"/>
                <a:cs typeface="Times New Roman" panose="02020603050405020304" pitchFamily="18" charset="0"/>
              </a:rPr>
              <a:t>нелистовой</a:t>
            </a:r>
            <a:r>
              <a:rPr lang="ru-RU" sz="1100" dirty="0">
                <a:latin typeface="Times New Roman" panose="02020603050405020304" pitchFamily="18" charset="0"/>
                <a:cs typeface="Times New Roman" panose="02020603050405020304" pitchFamily="18" charset="0"/>
              </a:rPr>
              <a:t> узел. Поэтому дальнейшее описание будет исходить из предположения существования у удаляемого узла не более одного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a:t>
            </a:r>
          </a:p>
          <a:p>
            <a:pPr marL="0" indent="0">
              <a:buNone/>
            </a:pPr>
            <a:r>
              <a:rPr lang="ru-RU" sz="1100" dirty="0">
                <a:latin typeface="Times New Roman" panose="02020603050405020304" pitchFamily="18" charset="0"/>
                <a:cs typeface="Times New Roman" panose="02020603050405020304" pitchFamily="18" charset="0"/>
              </a:rPr>
              <a:t>Будем использовать обозначение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для удаляемого узла; через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обозначим потомка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который также будем называть просто «его потомок». Если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 возьмем его за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В противном случае за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возьмем любой из листовых потомков.</a:t>
            </a:r>
          </a:p>
          <a:p>
            <a:pPr marL="0" indent="0">
              <a:buNone/>
            </a:pPr>
            <a:r>
              <a:rPr lang="ru-RU" sz="1100" dirty="0">
                <a:latin typeface="Times New Roman" panose="02020603050405020304" pitchFamily="18" charset="0"/>
                <a:cs typeface="Times New Roman" panose="02020603050405020304" pitchFamily="18" charset="0"/>
              </a:rPr>
              <a:t>Если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является красным узлом, заменим его своим потомком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который по определению должен быть чёрным. (Это может произойти только тогда, когда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двух листовых потомков, потому что если красный узел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чёрного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 с одной стороны, а с другой стороны — листового, то число чёрных узлов на обеих сторонах будет различным, таким образом дерево станет недействительным красно-чёрным деревом из-за нарушения Свойства 5.) Все пути через удаляемый узел просто будут содержать на один красный узел меньше, предок и потомок удаляемого узла должны быть чёрными, так что Свойство 3 («Все листья — чёрные») и Свойство 4 («Оба потомка красного узла — чёрные») все ещё сохраняется.</a:t>
            </a:r>
          </a:p>
          <a:p>
            <a:pPr marL="0" indent="0">
              <a:buNone/>
            </a:pPr>
            <a:r>
              <a:rPr lang="ru-RU" sz="1100" dirty="0">
                <a:latin typeface="Times New Roman" panose="02020603050405020304" pitchFamily="18" charset="0"/>
                <a:cs typeface="Times New Roman" panose="02020603050405020304" pitchFamily="18" charset="0"/>
              </a:rPr>
              <a:t>Другим простым является случай, когда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 чёрный и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 красный. Простое удаление чёрного узла нарушит Свойство 4 («Оба потомка красного узла — чёрные») и Свойство 5 («Всякий простой путь от данного узла до любого листового узла, содержит одинаковое число чёрных узлов»), но если мы перекрасим </a:t>
            </a:r>
            <a:r>
              <a:rPr lang="ru-RU" sz="1100" b="1" dirty="0">
                <a:latin typeface="Times New Roman" panose="02020603050405020304" pitchFamily="18" charset="0"/>
                <a:cs typeface="Times New Roman" panose="02020603050405020304" pitchFamily="18" charset="0"/>
              </a:rPr>
              <a:t>С</a:t>
            </a:r>
            <a:r>
              <a:rPr lang="ru-RU" sz="1100" dirty="0">
                <a:latin typeface="Times New Roman" panose="02020603050405020304" pitchFamily="18" charset="0"/>
                <a:cs typeface="Times New Roman" panose="02020603050405020304" pitchFamily="18" charset="0"/>
              </a:rPr>
              <a:t> в чёрный, оба эти свойства сохранятся.</a:t>
            </a:r>
          </a:p>
          <a:p>
            <a:pPr marL="0" indent="0">
              <a:buNone/>
            </a:pPr>
            <a:r>
              <a:rPr lang="ru-RU" sz="1100" dirty="0">
                <a:latin typeface="Times New Roman" panose="02020603050405020304" pitchFamily="18" charset="0"/>
                <a:cs typeface="Times New Roman" panose="02020603050405020304" pitchFamily="18" charset="0"/>
              </a:rPr>
              <a:t>Сложным является случай, когда и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 чёрные. (Это может произойти только тогда, когда удаляется чёрный узел, который имеет два листовых потомка, потому что если чёрный узел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имеет чёрного </a:t>
            </a:r>
            <a:r>
              <a:rPr lang="ru-RU" sz="1100" dirty="0" err="1">
                <a:latin typeface="Times New Roman" panose="02020603050405020304" pitchFamily="18" charset="0"/>
                <a:cs typeface="Times New Roman" panose="02020603050405020304" pitchFamily="18" charset="0"/>
              </a:rPr>
              <a:t>нелистового</a:t>
            </a:r>
            <a:r>
              <a:rPr lang="ru-RU" sz="1100" dirty="0">
                <a:latin typeface="Times New Roman" panose="02020603050405020304" pitchFamily="18" charset="0"/>
                <a:cs typeface="Times New Roman" panose="02020603050405020304" pitchFamily="18" charset="0"/>
              </a:rPr>
              <a:t> потомка с одной стороны, а с другой — листового, то число чёрных узлов на обеих сторонах будет различным и дерево станет недействительным красно-чёрным деревом из-за нарушения Свойства 5.) Мы начнём с замены узла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своим потомком </a:t>
            </a:r>
            <a:r>
              <a:rPr lang="ru-RU" sz="1100" b="1" dirty="0">
                <a:latin typeface="Times New Roman" panose="02020603050405020304" pitchFamily="18" charset="0"/>
                <a:cs typeface="Times New Roman" panose="02020603050405020304" pitchFamily="18" charset="0"/>
              </a:rPr>
              <a:t>C</a:t>
            </a:r>
            <a:r>
              <a:rPr lang="ru-RU" sz="1100" dirty="0">
                <a:latin typeface="Times New Roman" panose="02020603050405020304" pitchFamily="18" charset="0"/>
                <a:cs typeface="Times New Roman" panose="02020603050405020304" pitchFamily="18" charset="0"/>
              </a:rPr>
              <a:t>. Будем называть этого потомка (в своем новом положении)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а его «брата» (другого потомка его нового предка) —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(До этого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был «братом»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На рисунках ниже мы также будем использовать обозначение </a:t>
            </a:r>
            <a:r>
              <a:rPr lang="ru-RU" sz="1100" b="1" dirty="0">
                <a:latin typeface="Times New Roman" panose="02020603050405020304" pitchFamily="18" charset="0"/>
                <a:cs typeface="Times New Roman" panose="02020603050405020304" pitchFamily="18" charset="0"/>
              </a:rPr>
              <a:t>P</a:t>
            </a:r>
            <a:r>
              <a:rPr lang="ru-RU" sz="1100" dirty="0">
                <a:latin typeface="Times New Roman" panose="02020603050405020304" pitchFamily="18" charset="0"/>
                <a:cs typeface="Times New Roman" panose="02020603050405020304" pitchFamily="18" charset="0"/>
              </a:rPr>
              <a:t> для нового предка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(старого предка </a:t>
            </a:r>
            <a:r>
              <a:rPr lang="ru-RU" sz="1100" b="1"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 </a:t>
            </a:r>
            <a:r>
              <a:rPr lang="ru-RU" sz="1100" b="1" dirty="0">
                <a:latin typeface="Times New Roman" panose="02020603050405020304" pitchFamily="18" charset="0"/>
                <a:cs typeface="Times New Roman" panose="02020603050405020304" pitchFamily="18" charset="0"/>
              </a:rPr>
              <a:t>S</a:t>
            </a:r>
            <a:r>
              <a:rPr lang="ru-RU" sz="1100" b="1" baseline="-250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 для левого потомка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и </a:t>
            </a:r>
            <a:r>
              <a:rPr lang="ru-RU" sz="1100" b="1" dirty="0">
                <a:latin typeface="Times New Roman" panose="02020603050405020304" pitchFamily="18" charset="0"/>
                <a:cs typeface="Times New Roman" panose="02020603050405020304" pitchFamily="18" charset="0"/>
              </a:rPr>
              <a:t>S</a:t>
            </a:r>
            <a:r>
              <a:rPr lang="ru-RU" sz="1100" b="1" baseline="-250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 для правого потомка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не может быть листовым узлом, так как если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по нашему предположению является чёрным, то поддерево </a:t>
            </a:r>
            <a:r>
              <a:rPr lang="ru-RU" sz="1100" b="1" dirty="0">
                <a:latin typeface="Times New Roman" panose="02020603050405020304" pitchFamily="18" charset="0"/>
                <a:cs typeface="Times New Roman" panose="02020603050405020304" pitchFamily="18" charset="0"/>
              </a:rPr>
              <a:t>P</a:t>
            </a:r>
            <a:r>
              <a:rPr lang="ru-RU" sz="1100" dirty="0">
                <a:latin typeface="Times New Roman" panose="02020603050405020304" pitchFamily="18" charset="0"/>
                <a:cs typeface="Times New Roman" panose="02020603050405020304" pitchFamily="18" charset="0"/>
              </a:rPr>
              <a:t>, которое содержит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чёрной высоты два и поэтому другое поддерево </a:t>
            </a:r>
            <a:r>
              <a:rPr lang="ru-RU" sz="1100" b="1" dirty="0">
                <a:latin typeface="Times New Roman" panose="02020603050405020304" pitchFamily="18" charset="0"/>
                <a:cs typeface="Times New Roman" panose="02020603050405020304" pitchFamily="18" charset="0"/>
              </a:rPr>
              <a:t>P</a:t>
            </a:r>
            <a:r>
              <a:rPr lang="ru-RU" sz="1100" dirty="0">
                <a:latin typeface="Times New Roman" panose="02020603050405020304" pitchFamily="18" charset="0"/>
                <a:cs typeface="Times New Roman" panose="02020603050405020304" pitchFamily="18" charset="0"/>
              </a:rPr>
              <a:t>, которое содержит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должно быть также чёрной высоты два, что не может быть в случае, когда </a:t>
            </a:r>
            <a:r>
              <a:rPr lang="ru-RU" sz="1100" b="1"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 — лист).</a:t>
            </a:r>
            <a:endParaRPr lang="en-US" sz="1100" dirty="0">
              <a:latin typeface="Times New Roman" panose="02020603050405020304" pitchFamily="18" charset="0"/>
              <a:cs typeface="Times New Roman" panose="02020603050405020304" pitchFamily="18" charset="0"/>
            </a:endParaRPr>
          </a:p>
          <a:p>
            <a:pPr marL="0" indent="0">
              <a:buNone/>
            </a:pPr>
            <a:r>
              <a:rPr lang="ru-RU" sz="1100" dirty="0">
                <a:latin typeface="Times New Roman" panose="02020603050405020304" pitchFamily="18" charset="0"/>
                <a:cs typeface="Times New Roman" panose="02020603050405020304" pitchFamily="18" charset="0"/>
              </a:rPr>
              <a:t>Если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и его текущий отец чёрные, тогда удаление отца приведет к тому, что пути, которые проходят через </a:t>
            </a:r>
            <a:r>
              <a:rPr lang="ru-RU" sz="1100" b="1"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будут иметь на один чёрный узел меньше, чем пути, которые не проходят через него. Так как это нарушает свойство 5 (все пути из любого узла к его листовым узлам содержат одинаковое количество чёрных узлов), дерево должно быть </a:t>
            </a:r>
            <a:r>
              <a:rPr lang="ru-RU" sz="1100" dirty="0" err="1">
                <a:latin typeface="Times New Roman" panose="02020603050405020304" pitchFamily="18" charset="0"/>
                <a:cs typeface="Times New Roman" panose="02020603050405020304" pitchFamily="18" charset="0"/>
              </a:rPr>
              <a:t>перебалансировано</a:t>
            </a:r>
            <a:r>
              <a:rPr lang="ru-RU" sz="1100" dirty="0">
                <a:latin typeface="Times New Roman" panose="02020603050405020304" pitchFamily="18" charset="0"/>
                <a:cs typeface="Times New Roman" panose="02020603050405020304" pitchFamily="18" charset="0"/>
              </a:rPr>
              <a:t>. Есть несколько случаев для рассмотрения:</a:t>
            </a:r>
          </a:p>
          <a:p>
            <a:endParaRPr lang="ru-RU" sz="1100" dirty="0"/>
          </a:p>
          <a:p>
            <a:endParaRPr lang="ru-RU" sz="1100" dirty="0"/>
          </a:p>
        </p:txBody>
      </p:sp>
    </p:spTree>
    <p:extLst>
      <p:ext uri="{BB962C8B-B14F-4D97-AF65-F5344CB8AC3E}">
        <p14:creationId xmlns:p14="http://schemas.microsoft.com/office/powerpoint/2010/main" val="260739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 xmlns:a16="http://schemas.microsoft.com/office/drawing/2014/main" id="{AB92EF44-0BD2-4834-A5F0-0A7C512D3077}"/>
              </a:ext>
            </a:extLst>
          </p:cNvPr>
          <p:cNvSpPr>
            <a:spLocks noGrp="1"/>
          </p:cNvSpPr>
          <p:nvPr>
            <p:ph idx="1"/>
          </p:nvPr>
        </p:nvSpPr>
        <p:spPr>
          <a:xfrm>
            <a:off x="1" y="0"/>
            <a:ext cx="10379676" cy="6664411"/>
          </a:xfrm>
        </p:spPr>
        <p:txBody>
          <a:bodyPr>
            <a:noAutofit/>
          </a:bodyPr>
          <a:lstStyle/>
          <a:p>
            <a:pPr marL="0" indent="0">
              <a:buNone/>
            </a:pPr>
            <a:r>
              <a:rPr lang="ru-RU" sz="1050" b="1" dirty="0"/>
              <a:t>Случай 1:</a:t>
            </a:r>
            <a:r>
              <a:rPr lang="ru-RU" sz="1050" dirty="0"/>
              <a:t> </a:t>
            </a:r>
            <a:r>
              <a:rPr lang="ru-RU" sz="1050" b="1" dirty="0"/>
              <a:t>N</a:t>
            </a:r>
            <a:r>
              <a:rPr lang="ru-RU" sz="1050" dirty="0"/>
              <a:t> — новый корень. В этом случае, все сделано. Мы удалили один чёрный узел из каждого пути и новый корень является чёрным узлом, так что свойства сохранены.</a:t>
            </a:r>
            <a:endParaRPr lang="en-US" sz="1050" dirty="0"/>
          </a:p>
          <a:p>
            <a:pPr marL="0" indent="0">
              <a:buNone/>
            </a:pPr>
            <a:r>
              <a:rPr lang="ru-RU" sz="1050" b="1" dirty="0"/>
              <a:t>Случай 2:</a:t>
            </a:r>
            <a:r>
              <a:rPr lang="ru-RU" sz="1050" dirty="0"/>
              <a:t> </a:t>
            </a:r>
            <a:r>
              <a:rPr lang="ru-RU" sz="1050" b="1" dirty="0"/>
              <a:t>S</a:t>
            </a:r>
            <a:r>
              <a:rPr lang="ru-RU" sz="1050" dirty="0"/>
              <a:t> — красный. В этом случае мы меняем цвета </a:t>
            </a:r>
            <a:r>
              <a:rPr lang="ru-RU" sz="1050" b="1" dirty="0"/>
              <a:t>P</a:t>
            </a:r>
            <a:r>
              <a:rPr lang="ru-RU" sz="1050" dirty="0"/>
              <a:t> и </a:t>
            </a:r>
            <a:r>
              <a:rPr lang="ru-RU" sz="1050" b="1" dirty="0"/>
              <a:t>S</a:t>
            </a:r>
            <a:r>
              <a:rPr lang="ru-RU" sz="1050" dirty="0"/>
              <a:t>, и затем делаем вращение влево вокруг </a:t>
            </a:r>
            <a:r>
              <a:rPr lang="ru-RU" sz="1050" b="1" dirty="0"/>
              <a:t>P</a:t>
            </a:r>
            <a:r>
              <a:rPr lang="ru-RU" sz="1050" dirty="0"/>
              <a:t>, ставя </a:t>
            </a:r>
            <a:r>
              <a:rPr lang="ru-RU" sz="1050" b="1" dirty="0"/>
              <a:t>S</a:t>
            </a:r>
            <a:r>
              <a:rPr lang="ru-RU" sz="1050" dirty="0"/>
              <a:t> дедушкой </a:t>
            </a:r>
            <a:r>
              <a:rPr lang="ru-RU" sz="1050" b="1" dirty="0"/>
              <a:t>N</a:t>
            </a:r>
            <a:r>
              <a:rPr lang="ru-RU" sz="1050" dirty="0"/>
              <a:t>. Нужно заметить, что </a:t>
            </a:r>
            <a:r>
              <a:rPr lang="ru-RU" sz="1050" b="1" dirty="0"/>
              <a:t>P</a:t>
            </a:r>
            <a:r>
              <a:rPr lang="ru-RU" sz="1050" dirty="0"/>
              <a:t> должен быть чёрным, если он имеет красного потомка. Результирующее поддерево всё равно имеет черных узлов на единицу меньше, поэтому на этом мы ещё не закончили. Теперь </a:t>
            </a:r>
            <a:r>
              <a:rPr lang="ru-RU" sz="1050" b="1" dirty="0"/>
              <a:t>N</a:t>
            </a:r>
            <a:r>
              <a:rPr lang="ru-RU" sz="1050" dirty="0"/>
              <a:t> имеет чёрного брата и красного отца, поэтому мы можем перейти к шагу 4, 5 или 6. (Его новый брат является чёрным потому, что он был потомком красного </a:t>
            </a:r>
            <a:r>
              <a:rPr lang="ru-RU" sz="1050" b="1" dirty="0"/>
              <a:t>S</a:t>
            </a:r>
            <a:r>
              <a:rPr lang="ru-RU" sz="1050" dirty="0"/>
              <a:t>.)Далее через </a:t>
            </a:r>
            <a:r>
              <a:rPr lang="ru-RU" sz="1050" b="1" dirty="0"/>
              <a:t>S</a:t>
            </a:r>
            <a:r>
              <a:rPr lang="ru-RU" sz="1050" dirty="0"/>
              <a:t> будет обозначен новый брат </a:t>
            </a:r>
            <a:r>
              <a:rPr lang="ru-RU" sz="1050" b="1" dirty="0"/>
              <a:t>N</a:t>
            </a:r>
            <a:r>
              <a:rPr lang="ru-RU" sz="1050" dirty="0"/>
              <a:t>.</a:t>
            </a:r>
          </a:p>
          <a:p>
            <a:pPr marL="0" indent="0">
              <a:buNone/>
            </a:pPr>
            <a:r>
              <a:rPr lang="ru-RU" sz="1050" b="1" dirty="0"/>
              <a:t>Случай 3:</a:t>
            </a:r>
            <a:r>
              <a:rPr lang="ru-RU" sz="1050" dirty="0"/>
              <a:t> </a:t>
            </a:r>
            <a:r>
              <a:rPr lang="ru-RU" sz="1050" b="1" dirty="0"/>
              <a:t>P</a:t>
            </a:r>
            <a:r>
              <a:rPr lang="ru-RU" sz="1050" dirty="0"/>
              <a:t>, </a:t>
            </a:r>
            <a:r>
              <a:rPr lang="ru-RU" sz="1050" b="1" dirty="0"/>
              <a:t>S</a:t>
            </a:r>
            <a:r>
              <a:rPr lang="ru-RU" sz="1050" dirty="0"/>
              <a:t>, и дети </a:t>
            </a:r>
            <a:r>
              <a:rPr lang="ru-RU" sz="1050" b="1" dirty="0"/>
              <a:t>S'</a:t>
            </a:r>
            <a:r>
              <a:rPr lang="ru-RU" sz="1050" dirty="0"/>
              <a:t> — чёрные. В этом случае мы просто перекрашиваем </a:t>
            </a:r>
            <a:r>
              <a:rPr lang="ru-RU" sz="1050" b="1" dirty="0"/>
              <a:t>S</a:t>
            </a:r>
            <a:r>
              <a:rPr lang="ru-RU" sz="1050" dirty="0"/>
              <a:t> в красный. В результате все пути, проходящие через </a:t>
            </a:r>
            <a:r>
              <a:rPr lang="ru-RU" sz="1050" b="1" dirty="0"/>
              <a:t>S</a:t>
            </a:r>
            <a:r>
              <a:rPr lang="ru-RU" sz="1050" dirty="0"/>
              <a:t>, но не проходящие через </a:t>
            </a:r>
            <a:r>
              <a:rPr lang="ru-RU" sz="1050" b="1" dirty="0"/>
              <a:t>N</a:t>
            </a:r>
            <a:r>
              <a:rPr lang="ru-RU" sz="1050" dirty="0"/>
              <a:t>, имеют на один чёрный узел меньше. Так как удаление отца </a:t>
            </a:r>
            <a:r>
              <a:rPr lang="ru-RU" sz="1050" b="1" dirty="0"/>
              <a:t>N</a:t>
            </a:r>
            <a:r>
              <a:rPr lang="ru-RU" sz="1050" dirty="0"/>
              <a:t> приводит к тому, что все пути, проходящие через </a:t>
            </a:r>
            <a:r>
              <a:rPr lang="ru-RU" sz="1050" b="1" dirty="0"/>
              <a:t>N</a:t>
            </a:r>
            <a:r>
              <a:rPr lang="ru-RU" sz="1050" dirty="0"/>
              <a:t>, содержат на один чёрный узел меньше, то такие действия выравнивают баланс. Тем не менее, все проходящие через </a:t>
            </a:r>
            <a:r>
              <a:rPr lang="ru-RU" sz="1050" b="1" dirty="0"/>
              <a:t>P</a:t>
            </a:r>
            <a:r>
              <a:rPr lang="ru-RU" sz="1050" dirty="0"/>
              <a:t> пути теперь содержат на один чёрный узел меньше, чем пути, которые через </a:t>
            </a:r>
            <a:r>
              <a:rPr lang="ru-RU" sz="1050" b="1" dirty="0"/>
              <a:t>P</a:t>
            </a:r>
            <a:r>
              <a:rPr lang="ru-RU" sz="1050" dirty="0"/>
              <a:t> не проходят, поэтому свойство 5 (все пути из любой вершины к её листовым узлам содержат одинаковое количество чёрных узлов) все ещё нарушено. Чтобы это исправить, мы применяем процедуру </a:t>
            </a:r>
            <a:r>
              <a:rPr lang="ru-RU" sz="1050" dirty="0" err="1"/>
              <a:t>перебалансировки</a:t>
            </a:r>
            <a:r>
              <a:rPr lang="ru-RU" sz="1050" dirty="0"/>
              <a:t> к </a:t>
            </a:r>
            <a:r>
              <a:rPr lang="ru-RU" sz="1050" b="1" dirty="0"/>
              <a:t>P</a:t>
            </a:r>
            <a:r>
              <a:rPr lang="ru-RU" sz="1050" dirty="0"/>
              <a:t>, начиная со случая 1.</a:t>
            </a:r>
            <a:endParaRPr lang="en-US" sz="1050" dirty="0"/>
          </a:p>
          <a:p>
            <a:pPr marL="0" indent="0">
              <a:buNone/>
            </a:pPr>
            <a:r>
              <a:rPr lang="ru-RU" sz="1050" b="1" dirty="0"/>
              <a:t>Случай 4:</a:t>
            </a:r>
            <a:r>
              <a:rPr lang="ru-RU" sz="1050" dirty="0"/>
              <a:t> </a:t>
            </a:r>
            <a:r>
              <a:rPr lang="ru-RU" sz="1050" b="1" dirty="0"/>
              <a:t>S</a:t>
            </a:r>
            <a:r>
              <a:rPr lang="ru-RU" sz="1050" dirty="0"/>
              <a:t> и его дети — чёрные, но </a:t>
            </a:r>
            <a:r>
              <a:rPr lang="ru-RU" sz="1050" b="1" dirty="0"/>
              <a:t>P</a:t>
            </a:r>
            <a:r>
              <a:rPr lang="ru-RU" sz="1050" dirty="0"/>
              <a:t> — красный. В этом случае мы просто меняем цвета </a:t>
            </a:r>
            <a:r>
              <a:rPr lang="ru-RU" sz="1050" b="1" dirty="0"/>
              <a:t>S</a:t>
            </a:r>
            <a:r>
              <a:rPr lang="ru-RU" sz="1050" dirty="0"/>
              <a:t> и </a:t>
            </a:r>
            <a:r>
              <a:rPr lang="ru-RU" sz="1050" b="1" dirty="0"/>
              <a:t>P</a:t>
            </a:r>
            <a:r>
              <a:rPr lang="ru-RU" sz="1050" dirty="0"/>
              <a:t>. Это не влияет на количество чёрных узлов на путях, проходящих через </a:t>
            </a:r>
            <a:r>
              <a:rPr lang="ru-RU" sz="1050" b="1" dirty="0"/>
              <a:t>S</a:t>
            </a:r>
            <a:r>
              <a:rPr lang="ru-RU" sz="1050" dirty="0"/>
              <a:t>, но добавит один к числу чёрных узлов на путях, проходящих через </a:t>
            </a:r>
            <a:r>
              <a:rPr lang="ru-RU" sz="1050" b="1" dirty="0"/>
              <a:t>N</a:t>
            </a:r>
            <a:r>
              <a:rPr lang="ru-RU" sz="1050" dirty="0"/>
              <a:t>, восстанавливая тем самым влияние удаленного чёрного узла.</a:t>
            </a:r>
            <a:endParaRPr lang="en-US" sz="1050" dirty="0"/>
          </a:p>
          <a:p>
            <a:pPr marL="0" indent="0">
              <a:buNone/>
            </a:pPr>
            <a:r>
              <a:rPr lang="ru-RU" sz="1050" b="1" dirty="0"/>
              <a:t>Случай 5:</a:t>
            </a:r>
            <a:r>
              <a:rPr lang="ru-RU" sz="1050" dirty="0"/>
              <a:t> </a:t>
            </a:r>
            <a:r>
              <a:rPr lang="ru-RU" sz="1050" b="1" dirty="0"/>
              <a:t>S</a:t>
            </a:r>
            <a:r>
              <a:rPr lang="ru-RU" sz="1050" dirty="0"/>
              <a:t> — чёрный, левый потомок </a:t>
            </a:r>
            <a:r>
              <a:rPr lang="ru-RU" sz="1050" b="1" dirty="0"/>
              <a:t>S</a:t>
            </a:r>
            <a:r>
              <a:rPr lang="ru-RU" sz="1050" dirty="0"/>
              <a:t> — красный, правый потомок </a:t>
            </a:r>
            <a:r>
              <a:rPr lang="ru-RU" sz="1050" b="1" dirty="0"/>
              <a:t>S</a:t>
            </a:r>
            <a:r>
              <a:rPr lang="ru-RU" sz="1050" dirty="0"/>
              <a:t> — чёрный, и </a:t>
            </a:r>
            <a:r>
              <a:rPr lang="ru-RU" sz="1050" b="1" dirty="0"/>
              <a:t>N</a:t>
            </a:r>
            <a:r>
              <a:rPr lang="ru-RU" sz="1050" dirty="0"/>
              <a:t> является левым потомков своего отца. В этом случае мы вращаем дерево вправо вокруг </a:t>
            </a:r>
            <a:r>
              <a:rPr lang="ru-RU" sz="1050" b="1" dirty="0"/>
              <a:t>S</a:t>
            </a:r>
            <a:r>
              <a:rPr lang="ru-RU" sz="1050" dirty="0"/>
              <a:t>. Таким образом левый потомок </a:t>
            </a:r>
            <a:r>
              <a:rPr lang="ru-RU" sz="1050" b="1" dirty="0"/>
              <a:t>S</a:t>
            </a:r>
            <a:r>
              <a:rPr lang="ru-RU" sz="1050" dirty="0"/>
              <a:t> становится его отцом и новым братом </a:t>
            </a:r>
            <a:r>
              <a:rPr lang="ru-RU" sz="1050" b="1" dirty="0"/>
              <a:t>N</a:t>
            </a:r>
            <a:r>
              <a:rPr lang="ru-RU" sz="1050" dirty="0"/>
              <a:t>. После этого мы меняем цвета у </a:t>
            </a:r>
            <a:r>
              <a:rPr lang="ru-RU" sz="1050" b="1" dirty="0"/>
              <a:t>S</a:t>
            </a:r>
            <a:r>
              <a:rPr lang="ru-RU" sz="1050" dirty="0"/>
              <a:t> и его нового отца. Все пути по прежнему содержат одинаковое количество чёрных узлов, но теперь у </a:t>
            </a:r>
            <a:r>
              <a:rPr lang="ru-RU" sz="1050" b="1" dirty="0"/>
              <a:t>N</a:t>
            </a:r>
            <a:r>
              <a:rPr lang="ru-RU" sz="1050" dirty="0"/>
              <a:t> есть чёрный брат с красным правым потомком, и мы переходим к случаю 6. Ни </a:t>
            </a:r>
            <a:r>
              <a:rPr lang="ru-RU" sz="1050" b="1" dirty="0"/>
              <a:t>N</a:t>
            </a:r>
            <a:r>
              <a:rPr lang="ru-RU" sz="1050" dirty="0"/>
              <a:t>, ни его отец не влияют на эту трансформацию. (Для случая 6 мы обозначим через </a:t>
            </a:r>
            <a:r>
              <a:rPr lang="ru-RU" sz="1050" b="1" dirty="0"/>
              <a:t>S</a:t>
            </a:r>
            <a:r>
              <a:rPr lang="ru-RU" sz="1050" dirty="0"/>
              <a:t> нового брата </a:t>
            </a:r>
            <a:r>
              <a:rPr lang="ru-RU" sz="1050" b="1" dirty="0"/>
              <a:t>N</a:t>
            </a:r>
            <a:r>
              <a:rPr lang="ru-RU" sz="1050" dirty="0"/>
              <a:t>.)</a:t>
            </a:r>
            <a:endParaRPr lang="en-US" sz="1050" dirty="0"/>
          </a:p>
          <a:p>
            <a:pPr marL="0" indent="0">
              <a:buNone/>
            </a:pPr>
            <a:r>
              <a:rPr lang="ru-RU" sz="1050" b="1" dirty="0"/>
              <a:t>Случай 6:</a:t>
            </a:r>
            <a:r>
              <a:rPr lang="ru-RU" sz="1050" dirty="0"/>
              <a:t> </a:t>
            </a:r>
            <a:r>
              <a:rPr lang="ru-RU" sz="1050" b="1" dirty="0"/>
              <a:t>S</a:t>
            </a:r>
            <a:r>
              <a:rPr lang="ru-RU" sz="1050" dirty="0"/>
              <a:t> — чёрный, правый потомок </a:t>
            </a:r>
            <a:r>
              <a:rPr lang="ru-RU" sz="1050" b="1" dirty="0"/>
              <a:t>S</a:t>
            </a:r>
            <a:r>
              <a:rPr lang="ru-RU" sz="1050" dirty="0"/>
              <a:t> — красный, и </a:t>
            </a:r>
            <a:r>
              <a:rPr lang="ru-RU" sz="1050" b="1" dirty="0"/>
              <a:t>N</a:t>
            </a:r>
            <a:r>
              <a:rPr lang="ru-RU" sz="1050" dirty="0"/>
              <a:t> является левым потомком своего отца </a:t>
            </a:r>
            <a:r>
              <a:rPr lang="ru-RU" sz="1050" b="1" dirty="0"/>
              <a:t>P</a:t>
            </a:r>
            <a:r>
              <a:rPr lang="ru-RU" sz="1050" dirty="0"/>
              <a:t>. В этом случае мы вращаем дерево влево вокруг </a:t>
            </a:r>
            <a:r>
              <a:rPr lang="ru-RU" sz="1050" b="1" dirty="0"/>
              <a:t>P</a:t>
            </a:r>
            <a:r>
              <a:rPr lang="ru-RU" sz="1050" dirty="0"/>
              <a:t>, после чего </a:t>
            </a:r>
            <a:r>
              <a:rPr lang="ru-RU" sz="1050" b="1" dirty="0"/>
              <a:t>S</a:t>
            </a:r>
            <a:r>
              <a:rPr lang="ru-RU" sz="1050" dirty="0"/>
              <a:t> становится отцом </a:t>
            </a:r>
            <a:r>
              <a:rPr lang="ru-RU" sz="1050" b="1" dirty="0"/>
              <a:t>P</a:t>
            </a:r>
            <a:r>
              <a:rPr lang="ru-RU" sz="1050" dirty="0"/>
              <a:t> и своего правого потомка. Далее мы меняем местами цвета у </a:t>
            </a:r>
            <a:r>
              <a:rPr lang="ru-RU" sz="1050" b="1" dirty="0"/>
              <a:t>P</a:t>
            </a:r>
            <a:r>
              <a:rPr lang="ru-RU" sz="1050" dirty="0"/>
              <a:t> и </a:t>
            </a:r>
            <a:r>
              <a:rPr lang="ru-RU" sz="1050" b="1" dirty="0"/>
              <a:t>S</a:t>
            </a:r>
            <a:r>
              <a:rPr lang="ru-RU" sz="1050" dirty="0"/>
              <a:t> (</a:t>
            </a:r>
            <a:r>
              <a:rPr lang="ru-RU" sz="1050" b="1" dirty="0"/>
              <a:t>P</a:t>
            </a:r>
            <a:r>
              <a:rPr lang="ru-RU" sz="1050" dirty="0"/>
              <a:t> принимает цвет </a:t>
            </a:r>
            <a:r>
              <a:rPr lang="ru-RU" sz="1050" b="1" dirty="0"/>
              <a:t>S</a:t>
            </a:r>
            <a:r>
              <a:rPr lang="ru-RU" sz="1050" dirty="0"/>
              <a:t>, </a:t>
            </a:r>
            <a:r>
              <a:rPr lang="ru-RU" sz="1050" b="1" dirty="0"/>
              <a:t>S</a:t>
            </a:r>
            <a:r>
              <a:rPr lang="ru-RU" sz="1050" dirty="0"/>
              <a:t> принимает цвет </a:t>
            </a:r>
            <a:r>
              <a:rPr lang="ru-RU" sz="1050" b="1" dirty="0"/>
              <a:t>P</a:t>
            </a:r>
            <a:r>
              <a:rPr lang="ru-RU" sz="1050" dirty="0"/>
              <a:t>), и делаем правого потомка </a:t>
            </a:r>
            <a:r>
              <a:rPr lang="ru-RU" sz="1050" b="1" dirty="0"/>
              <a:t>S</a:t>
            </a:r>
            <a:r>
              <a:rPr lang="ru-RU" sz="1050" dirty="0"/>
              <a:t> чёрным. Поддерево по прежнему имеет тот же цвет корня, поэтому свойства 4 (Оба потомка каждого красного узла — чёрные) и 5 (все пути из любой вершины к её листовым узлам содержат одинаковое количество чёрных узлов) не нарушаются. Тем не менее, у </a:t>
            </a:r>
            <a:r>
              <a:rPr lang="ru-RU" sz="1050" b="1" dirty="0"/>
              <a:t>N</a:t>
            </a:r>
            <a:r>
              <a:rPr lang="ru-RU" sz="1050" dirty="0"/>
              <a:t> теперь появился дополнительный чёрный предок: либо </a:t>
            </a:r>
            <a:r>
              <a:rPr lang="ru-RU" sz="1050" b="1" dirty="0"/>
              <a:t>P</a:t>
            </a:r>
            <a:r>
              <a:rPr lang="ru-RU" sz="1050" dirty="0"/>
              <a:t> стал чёрным, или он был чёрным и </a:t>
            </a:r>
            <a:r>
              <a:rPr lang="ru-RU" sz="1050" b="1" dirty="0"/>
              <a:t>S</a:t>
            </a:r>
            <a:r>
              <a:rPr lang="ru-RU" sz="1050" dirty="0"/>
              <a:t> был добавлен в качестве чёрного дедушки. Таким образом, проходящие через </a:t>
            </a:r>
            <a:r>
              <a:rPr lang="ru-RU" sz="1050" b="1" dirty="0"/>
              <a:t>N</a:t>
            </a:r>
            <a:r>
              <a:rPr lang="ru-RU" sz="1050" dirty="0"/>
              <a:t> пути проходят через один дополнительный чёрный узел.</a:t>
            </a:r>
          </a:p>
          <a:p>
            <a:pPr marL="0" indent="0">
              <a:buNone/>
            </a:pPr>
            <a:r>
              <a:rPr lang="ru-RU" sz="1050" dirty="0"/>
              <a:t>Между тем, если путь не проходит через </a:t>
            </a:r>
            <a:r>
              <a:rPr lang="ru-RU" sz="1050" b="1" dirty="0"/>
              <a:t>N</a:t>
            </a:r>
            <a:r>
              <a:rPr lang="ru-RU" sz="1050" dirty="0"/>
              <a:t>, то есть 2 возможных варианта:</a:t>
            </a:r>
          </a:p>
          <a:p>
            <a:r>
              <a:rPr lang="ru-RU" sz="1050" dirty="0"/>
              <a:t>Он проходит через нового брата </a:t>
            </a:r>
            <a:r>
              <a:rPr lang="ru-RU" sz="1050" b="1" dirty="0"/>
              <a:t>N</a:t>
            </a:r>
            <a:r>
              <a:rPr lang="ru-RU" sz="1050" dirty="0"/>
              <a:t>. Тогда, он должен проходить через </a:t>
            </a:r>
            <a:r>
              <a:rPr lang="ru-RU" sz="1050" b="1" dirty="0"/>
              <a:t>S</a:t>
            </a:r>
            <a:r>
              <a:rPr lang="ru-RU" sz="1050" dirty="0"/>
              <a:t> и </a:t>
            </a:r>
            <a:r>
              <a:rPr lang="ru-RU" sz="1050" b="1" dirty="0"/>
              <a:t>P</a:t>
            </a:r>
            <a:r>
              <a:rPr lang="ru-RU" sz="1050" dirty="0"/>
              <a:t>, которые просто поменяли цвета и места. Поэтому путь содержит то же количество чёрных узлов.</a:t>
            </a:r>
          </a:p>
          <a:p>
            <a:r>
              <a:rPr lang="ru-RU" sz="1050" dirty="0"/>
              <a:t>Он проходит через нового дядю </a:t>
            </a:r>
            <a:r>
              <a:rPr lang="ru-RU" sz="1050" b="1" dirty="0"/>
              <a:t>N</a:t>
            </a:r>
            <a:r>
              <a:rPr lang="ru-RU" sz="1050" dirty="0"/>
              <a:t>, правого потомка </a:t>
            </a:r>
            <a:r>
              <a:rPr lang="ru-RU" sz="1050" b="1" dirty="0"/>
              <a:t>S</a:t>
            </a:r>
            <a:r>
              <a:rPr lang="ru-RU" sz="1050" dirty="0"/>
              <a:t>. Когда-то он проходил через </a:t>
            </a:r>
            <a:r>
              <a:rPr lang="ru-RU" sz="1050" b="1" dirty="0"/>
              <a:t>S</a:t>
            </a:r>
            <a:r>
              <a:rPr lang="ru-RU" sz="1050" dirty="0"/>
              <a:t>, отца </a:t>
            </a:r>
            <a:r>
              <a:rPr lang="ru-RU" sz="1050" b="1" dirty="0"/>
              <a:t>S</a:t>
            </a:r>
            <a:r>
              <a:rPr lang="ru-RU" sz="1050" dirty="0"/>
              <a:t> и правого потомка </a:t>
            </a:r>
            <a:r>
              <a:rPr lang="ru-RU" sz="1050" b="1" dirty="0"/>
              <a:t>S</a:t>
            </a:r>
            <a:r>
              <a:rPr lang="ru-RU" sz="1050" dirty="0"/>
              <a:t> (который был красным), но теперь он проходит только через </a:t>
            </a:r>
            <a:r>
              <a:rPr lang="ru-RU" sz="1050" b="1" dirty="0"/>
              <a:t>S</a:t>
            </a:r>
            <a:r>
              <a:rPr lang="ru-RU" sz="1050" dirty="0"/>
              <a:t>, который принял на себя цвет своего прежнего родителя, и правого потомка </a:t>
            </a:r>
            <a:r>
              <a:rPr lang="ru-RU" sz="1050" b="1" dirty="0"/>
              <a:t>S</a:t>
            </a:r>
            <a:r>
              <a:rPr lang="ru-RU" sz="1050" dirty="0"/>
              <a:t>, который был перекрашен из красного в чёрный (Предполагаем, что цвет </a:t>
            </a:r>
            <a:r>
              <a:rPr lang="ru-RU" sz="1050" b="1" dirty="0"/>
              <a:t>S</a:t>
            </a:r>
            <a:r>
              <a:rPr lang="ru-RU" sz="1050" dirty="0"/>
              <a:t>: чёрный). Эффект заключается в том, что этот путь проходит через такое же количество чёрных узлов.</a:t>
            </a:r>
          </a:p>
          <a:p>
            <a:pPr marL="0" indent="0">
              <a:buNone/>
            </a:pPr>
            <a:r>
              <a:rPr lang="ru-RU" sz="1050" dirty="0"/>
              <a:t>В любом случае, число чёрных узлов на этих путях не изменится. Поэтому, мы восстановили свойства 4 (Оба потомка каждого красного узла — чёрные) и 5 (все пути из любой вершины к её листовым узлам содержат одинаковое количество чёрных узлов). Белый узел на диаграмме может быть как красным так и чёрным, но должен указывать на тот же цвет как в начале, так и в конце трансформации.</a:t>
            </a:r>
          </a:p>
        </p:txBody>
      </p:sp>
    </p:spTree>
    <p:extLst>
      <p:ext uri="{BB962C8B-B14F-4D97-AF65-F5344CB8AC3E}">
        <p14:creationId xmlns:p14="http://schemas.microsoft.com/office/powerpoint/2010/main" val="35468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 xmlns:a16="http://schemas.microsoft.com/office/drawing/2014/main" id="{D0DB6780-B62F-4DF0-B7B5-24F9EF3BB5BF}"/>
              </a:ext>
            </a:extLst>
          </p:cNvPr>
          <p:cNvSpPr>
            <a:spLocks noGrp="1"/>
          </p:cNvSpPr>
          <p:nvPr>
            <p:ph idx="1"/>
          </p:nvPr>
        </p:nvSpPr>
        <p:spPr>
          <a:xfrm>
            <a:off x="543140" y="487449"/>
            <a:ext cx="8947150" cy="4195762"/>
          </a:xfrm>
        </p:spPr>
        <p:txBody>
          <a:bodyPr>
            <a:noAutofit/>
          </a:bodyPr>
          <a:lstStyle/>
          <a:p>
            <a:r>
              <a:rPr lang="ru-RU" dirty="0"/>
              <a:t>Случай 2</a:t>
            </a:r>
          </a:p>
          <a:p>
            <a:endParaRPr lang="ru-RU" dirty="0"/>
          </a:p>
          <a:p>
            <a:endParaRPr lang="ru-RU" dirty="0"/>
          </a:p>
          <a:p>
            <a:r>
              <a:rPr lang="ru-RU" dirty="0"/>
              <a:t>Случай 3</a:t>
            </a:r>
          </a:p>
          <a:p>
            <a:endParaRPr lang="ru-RU" dirty="0"/>
          </a:p>
          <a:p>
            <a:endParaRPr lang="ru-RU" dirty="0"/>
          </a:p>
          <a:p>
            <a:r>
              <a:rPr lang="ru-RU" dirty="0"/>
              <a:t>Случай 4</a:t>
            </a:r>
          </a:p>
          <a:p>
            <a:endParaRPr lang="ru-RU" dirty="0"/>
          </a:p>
          <a:p>
            <a:endParaRPr lang="ru-RU" dirty="0"/>
          </a:p>
          <a:p>
            <a:r>
              <a:rPr lang="ru-RU" dirty="0"/>
              <a:t>Случай 5</a:t>
            </a:r>
          </a:p>
          <a:p>
            <a:endParaRPr lang="ru-RU" dirty="0"/>
          </a:p>
          <a:p>
            <a:endParaRPr lang="ru-RU" dirty="0"/>
          </a:p>
          <a:p>
            <a:r>
              <a:rPr lang="ru-RU" dirty="0"/>
              <a:t>Случай 6</a:t>
            </a:r>
          </a:p>
        </p:txBody>
      </p:sp>
      <p:pic>
        <p:nvPicPr>
          <p:cNvPr id="6" name="Рисунок 5">
            <a:extLst>
              <a:ext uri="{FF2B5EF4-FFF2-40B4-BE49-F238E27FC236}">
                <a16:creationId xmlns="" xmlns:a16="http://schemas.microsoft.com/office/drawing/2014/main" id="{7CB683D2-7B3A-4929-9510-69ED99085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105" y="205946"/>
            <a:ext cx="2797220" cy="1059438"/>
          </a:xfrm>
          <a:prstGeom prst="rect">
            <a:avLst/>
          </a:prstGeom>
        </p:spPr>
      </p:pic>
      <p:pic>
        <p:nvPicPr>
          <p:cNvPr id="7" name="Рисунок 6">
            <a:extLst>
              <a:ext uri="{FF2B5EF4-FFF2-40B4-BE49-F238E27FC236}">
                <a16:creationId xmlns="" xmlns:a16="http://schemas.microsoft.com/office/drawing/2014/main" id="{81BAD3BF-9AFD-40D2-BD7E-265E6245B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103" y="1409353"/>
            <a:ext cx="2788491" cy="1175977"/>
          </a:xfrm>
          <a:prstGeom prst="rect">
            <a:avLst/>
          </a:prstGeom>
        </p:spPr>
      </p:pic>
      <p:pic>
        <p:nvPicPr>
          <p:cNvPr id="8" name="Рисунок 7">
            <a:extLst>
              <a:ext uri="{FF2B5EF4-FFF2-40B4-BE49-F238E27FC236}">
                <a16:creationId xmlns="" xmlns:a16="http://schemas.microsoft.com/office/drawing/2014/main" id="{B919628F-D3D7-44D3-99C3-CADC31AE7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03" y="2866833"/>
            <a:ext cx="2492071" cy="1050969"/>
          </a:xfrm>
          <a:prstGeom prst="rect">
            <a:avLst/>
          </a:prstGeom>
        </p:spPr>
      </p:pic>
      <p:pic>
        <p:nvPicPr>
          <p:cNvPr id="9" name="Рисунок 8">
            <a:extLst>
              <a:ext uri="{FF2B5EF4-FFF2-40B4-BE49-F238E27FC236}">
                <a16:creationId xmlns="" xmlns:a16="http://schemas.microsoft.com/office/drawing/2014/main" id="{E01EA1E2-C9BA-4093-9C8E-80F144F44C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103" y="4048754"/>
            <a:ext cx="2356554" cy="1268914"/>
          </a:xfrm>
          <a:prstGeom prst="rect">
            <a:avLst/>
          </a:prstGeom>
        </p:spPr>
      </p:pic>
      <p:pic>
        <p:nvPicPr>
          <p:cNvPr id="14" name="Рисунок 13">
            <a:extLst>
              <a:ext uri="{FF2B5EF4-FFF2-40B4-BE49-F238E27FC236}">
                <a16:creationId xmlns="" xmlns:a16="http://schemas.microsoft.com/office/drawing/2014/main" id="{5B970395-B9BD-420A-AA1E-F667572DE2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8103" y="5448620"/>
            <a:ext cx="2621224" cy="1253629"/>
          </a:xfrm>
          <a:prstGeom prst="rect">
            <a:avLst/>
          </a:prstGeom>
        </p:spPr>
      </p:pic>
    </p:spTree>
    <p:extLst>
      <p:ext uri="{BB962C8B-B14F-4D97-AF65-F5344CB8AC3E}">
        <p14:creationId xmlns:p14="http://schemas.microsoft.com/office/powerpoint/2010/main" val="146283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2E74466-11F8-4643-B960-2DF4B512912F}"/>
              </a:ext>
            </a:extLst>
          </p:cNvPr>
          <p:cNvSpPr>
            <a:spLocks noGrp="1"/>
          </p:cNvSpPr>
          <p:nvPr>
            <p:ph type="title"/>
          </p:nvPr>
        </p:nvSpPr>
        <p:spPr>
          <a:xfrm>
            <a:off x="1393638" y="226360"/>
            <a:ext cx="9404723" cy="766482"/>
          </a:xfrm>
        </p:spPr>
        <p:txBody>
          <a:bodyPr anchor="ctr"/>
          <a:lstStyle/>
          <a:p>
            <a:pPr algn="ctr"/>
            <a:r>
              <a:rPr lang="ru-RU" dirty="0"/>
              <a:t>Время работы операций</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 xmlns:a16="http://schemas.microsoft.com/office/drawing/2014/main" id="{37DE4C01-C1F9-489B-9BD0-94E0DD37E029}"/>
                  </a:ext>
                </a:extLst>
              </p:cNvPr>
              <p:cNvSpPr>
                <a:spLocks noChangeArrowheads="1"/>
              </p:cNvSpPr>
              <p:nvPr/>
            </p:nvSpPr>
            <p:spPr bwMode="auto">
              <a:xfrm>
                <a:off x="518984" y="1723247"/>
                <a:ext cx="8814487" cy="35515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Красно-чёрное дерево с </a:t>
                </a:r>
                <a:r>
                  <a:rPr kumimoji="0" lang="en-US" altLang="ru-RU" b="0" i="0" u="none" strike="noStrike" cap="none" normalizeH="0" baseline="0" dirty="0">
                    <a:ln>
                      <a:noFill/>
                    </a:ln>
                    <a:effectLst/>
                    <a:latin typeface="Arial" panose="020B0604020202020204" pitchFamily="34" charset="0"/>
                    <a:cs typeface="Arial" panose="020B0604020202020204" pitchFamily="34" charset="0"/>
                  </a:rPr>
                  <a:t>N </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ключами имеет высоту </a:t>
                </a:r>
                <a:r>
                  <a:rPr kumimoji="0" lang="en-US" altLang="ru-RU" b="0" i="0" u="none" strike="noStrike" cap="none" normalizeH="0" baseline="0" dirty="0">
                    <a:ln>
                      <a:noFill/>
                    </a:ln>
                    <a:effectLst/>
                    <a:latin typeface="Arial" panose="020B0604020202020204" pitchFamily="34" charset="0"/>
                    <a:cs typeface="Arial" panose="020B0604020202020204" pitchFamily="34" charset="0"/>
                  </a:rPr>
                  <a:t>h = O(log N)</a:t>
                </a:r>
                <a:endParaRPr kumimoji="0" lang="ru-RU" altLang="ru-RU"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Рассмотрим красно-чёрное дерево с высотой h. Так как у красной вершины чёрные дети (по свойству 3) количество красных вершин не больше </a:t>
                </a:r>
                <a:r>
                  <a:rPr kumimoji="0" lang="ru-RU" altLang="ru-RU" b="0" i="0" u="none" strike="noStrike" cap="none" normalizeH="0" baseline="0" dirty="0" smtClean="0">
                    <a:ln>
                      <a:noFill/>
                    </a:ln>
                    <a:effectLst/>
                    <a:latin typeface="MathJax_Math-italic"/>
                    <a:cs typeface="Arial" panose="020B0604020202020204" pitchFamily="34" charset="0"/>
                  </a:rPr>
                  <a:t>h</a:t>
                </a:r>
                <a:r>
                  <a:rPr kumimoji="0" lang="ru-RU" altLang="ru-RU" b="0" i="0" u="none" strike="noStrike" cap="none" normalizeH="0" baseline="0" dirty="0" smtClean="0">
                    <a:ln>
                      <a:noFill/>
                    </a:ln>
                    <a:effectLst/>
                    <a:latin typeface="MathJax_Main"/>
                    <a:cs typeface="Arial" panose="020B0604020202020204" pitchFamily="34" charset="0"/>
                  </a:rPr>
                  <a:t>2</a:t>
                </a:r>
                <a:r>
                  <a:rPr kumimoji="0" lang="ru-RU" altLang="ru-RU"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Тогда чёрных вершин не меньше, чем </a:t>
                </a:r>
                <a:r>
                  <a:rPr kumimoji="0" lang="ru-RU" altLang="ru-RU" b="0" i="0" u="none" strike="noStrike" cap="none" normalizeH="0" baseline="0" dirty="0">
                    <a:ln>
                      <a:noFill/>
                    </a:ln>
                    <a:effectLst/>
                    <a:latin typeface="MathJax_Math-italic"/>
                    <a:cs typeface="Arial" panose="020B0604020202020204" pitchFamily="34" charset="0"/>
                  </a:rPr>
                  <a:t>h</a:t>
                </a:r>
                <a:r>
                  <a:rPr kumimoji="0" lang="ru-RU" altLang="ru-RU" b="0" i="0" u="none" strike="noStrike" cap="none" normalizeH="0" baseline="0" dirty="0">
                    <a:ln>
                      <a:noFill/>
                    </a:ln>
                    <a:effectLst/>
                    <a:latin typeface="MathJax_Main"/>
                    <a:cs typeface="Arial" panose="020B0604020202020204" pitchFamily="34" charset="0"/>
                  </a:rPr>
                  <a:t>2−</a:t>
                </a:r>
                <a:r>
                  <a:rPr kumimoji="0" lang="ru-RU" altLang="ru-RU" b="0" i="0" u="none" strike="noStrike" cap="none" normalizeH="0" baseline="0" dirty="0" smtClean="0">
                    <a:ln>
                      <a:noFill/>
                    </a:ln>
                    <a:effectLst/>
                    <a:latin typeface="MathJax_Main"/>
                    <a:cs typeface="Arial" panose="020B0604020202020204" pitchFamily="34" charset="0"/>
                  </a:rPr>
                  <a:t>1</a:t>
                </a:r>
                <a:r>
                  <a:rPr kumimoji="0" lang="ru-RU" altLang="ru-RU" b="0" i="0" u="none" strike="noStrike" cap="none" normalizeH="0" baseline="0" dirty="0" smtClean="0">
                    <a:ln>
                      <a:noFill/>
                    </a:ln>
                    <a:effectLst/>
                    <a:latin typeface="Arial" panose="020B0604020202020204" pitchFamily="34" charset="0"/>
                    <a:cs typeface="Arial" panose="020B0604020202020204" pitchFamily="34" charset="0"/>
                  </a:rPr>
                  <a:t>.</a:t>
                </a:r>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Т.к в красно-чёрном дереве с чёрной высотой </a:t>
                </a:r>
                <a:r>
                  <a:rPr kumimoji="0" lang="en-US" altLang="ru-RU" b="0" i="0" u="none" strike="noStrike" cap="none" normalizeH="0" baseline="0" dirty="0" err="1">
                    <a:ln>
                      <a:noFill/>
                    </a:ln>
                    <a:effectLst/>
                    <a:latin typeface="Arial" panose="020B0604020202020204" pitchFamily="34" charset="0"/>
                    <a:cs typeface="Arial" panose="020B0604020202020204" pitchFamily="34" charset="0"/>
                  </a:rPr>
                  <a:t>hb</a:t>
                </a:r>
                <a:r>
                  <a:rPr kumimoji="0" lang="en-US" altLang="ru-RU" b="0" i="0" u="none" strike="noStrike" cap="none" normalizeH="0" baseline="0" dirty="0">
                    <a:ln>
                      <a:noFill/>
                    </a:ln>
                    <a:effectLst/>
                    <a:latin typeface="Arial" panose="020B0604020202020204" pitchFamily="34" charset="0"/>
                    <a:cs typeface="Arial" panose="020B0604020202020204" pitchFamily="34" charset="0"/>
                  </a:rPr>
                  <a:t> </a:t>
                </a:r>
                <a:r>
                  <a:rPr kumimoji="0" lang="ru-RU" altLang="ru-RU" b="0" i="0" u="none" strike="noStrike" cap="none" normalizeH="0" baseline="0" dirty="0">
                    <a:ln>
                      <a:noFill/>
                    </a:ln>
                    <a:effectLst/>
                    <a:latin typeface="Arial" panose="020B0604020202020204" pitchFamily="34" charset="0"/>
                    <a:cs typeface="Arial" panose="020B0604020202020204" pitchFamily="34" charset="0"/>
                  </a:rPr>
                  <a:t>количество внутренних вершин не менее </a:t>
                </a:r>
                <a14:m>
                  <m:oMath xmlns:m="http://schemas.openxmlformats.org/officeDocument/2006/math">
                    <m:sSup>
                      <m:sSupPr>
                        <m:ctrlPr>
                          <a:rPr kumimoji="0" lang="ru-RU" altLang="ru-RU" b="0" i="1" u="none" strike="noStrike" cap="none" normalizeH="0" baseline="0" smtClean="0">
                            <a:ln>
                              <a:noFill/>
                            </a:ln>
                            <a:effectLst/>
                            <a:latin typeface="Cambria Math"/>
                            <a:cs typeface="Arial" panose="020B0604020202020204" pitchFamily="34" charset="0"/>
                          </a:rPr>
                        </m:ctrlPr>
                      </m:sSupPr>
                      <m:e>
                        <m:r>
                          <a:rPr kumimoji="0" lang="ru-RU" altLang="ru-RU" b="0" i="1" u="none" strike="noStrike" cap="none" normalizeH="0" baseline="0" smtClean="0">
                            <a:ln>
                              <a:noFill/>
                            </a:ln>
                            <a:effectLst/>
                            <a:latin typeface="Cambria Math" panose="02040503050406030204" pitchFamily="18" charset="0"/>
                            <a:cs typeface="Arial" panose="020B0604020202020204" pitchFamily="34" charset="0"/>
                          </a:rPr>
                          <m:t>2</m:t>
                        </m:r>
                      </m:e>
                      <m:sup>
                        <m:r>
                          <a:rPr kumimoji="0" lang="en-US" altLang="ru-RU" b="0" i="1" u="none" strike="noStrike" cap="none" normalizeH="0" baseline="0" smtClean="0">
                            <a:ln>
                              <a:noFill/>
                            </a:ln>
                            <a:effectLst/>
                            <a:latin typeface="Cambria Math" panose="02040503050406030204" pitchFamily="18" charset="0"/>
                            <a:cs typeface="Arial" panose="020B0604020202020204" pitchFamily="34" charset="0"/>
                          </a:rPr>
                          <m:t>h𝑏</m:t>
                        </m:r>
                        <m:r>
                          <a:rPr kumimoji="0" lang="en-US" altLang="ru-RU" b="0" i="1" u="none" strike="noStrike" cap="none" normalizeH="0" baseline="0" smtClean="0">
                            <a:ln>
                              <a:noFill/>
                            </a:ln>
                            <a:effectLst/>
                            <a:latin typeface="Cambria Math" panose="02040503050406030204" pitchFamily="18" charset="0"/>
                            <a:cs typeface="Arial" panose="020B0604020202020204" pitchFamily="34" charset="0"/>
                          </a:rPr>
                          <m:t>−1</m:t>
                        </m:r>
                      </m:sup>
                    </m:sSup>
                    <m:r>
                      <a:rPr kumimoji="0" lang="en-US" altLang="ru-RU" b="0" i="1" u="none" strike="noStrike" cap="none" normalizeH="0" baseline="0" smtClean="0">
                        <a:ln>
                          <a:noFill/>
                        </a:ln>
                        <a:effectLst/>
                        <a:latin typeface="Cambria Math" panose="02040503050406030204" pitchFamily="18" charset="0"/>
                        <a:cs typeface="Arial" panose="020B0604020202020204" pitchFamily="34" charset="0"/>
                      </a:rPr>
                      <m:t>−1</m:t>
                    </m:r>
                  </m:oMath>
                </a14:m>
                <a:r>
                  <a:rPr kumimoji="0" lang="ru-RU" altLang="ru-RU" b="0" i="0" u="none" strike="noStrike" cap="none" normalizeH="0" baseline="0" dirty="0">
                    <a:ln>
                      <a:noFill/>
                    </a:ln>
                    <a:effectLst/>
                    <a:latin typeface="Arial" panose="020B0604020202020204" pitchFamily="34" charset="0"/>
                    <a:cs typeface="Arial" panose="020B0604020202020204" pitchFamily="34" charset="0"/>
                  </a:rPr>
                  <a:t>, для количества внутренних вершин в дереве N выполняется неравенство:</a:t>
                </a:r>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left"/>
                    </m:oMathParaPr>
                    <m:oMath xmlns:m="http://schemas.openxmlformats.org/officeDocument/2006/math">
                      <m:r>
                        <a:rPr kumimoji="0" lang="ru-RU" altLang="ru-RU" b="0" i="1" u="none" strike="noStrike" cap="none" normalizeH="0" baseline="0" dirty="0" smtClean="0">
                          <a:ln>
                            <a:noFill/>
                          </a:ln>
                          <a:effectLst/>
                          <a:latin typeface="Cambria Math" panose="02040503050406030204" pitchFamily="18" charset="0"/>
                          <a:cs typeface="Arial" panose="020B0604020202020204" pitchFamily="34" charset="0"/>
                        </a:rPr>
                        <m:t>𝑁</m:t>
                      </m:r>
                      <m:r>
                        <a:rPr kumimoji="0" lang="ru-RU" altLang="ru-RU" b="0" i="1" u="none" strike="noStrike" cap="none" normalizeH="0" baseline="0" dirty="0" smtClean="0">
                          <a:ln>
                            <a:noFill/>
                          </a:ln>
                          <a:effectLst/>
                          <a:latin typeface="Cambria Math" panose="02040503050406030204" pitchFamily="18" charset="0"/>
                          <a:cs typeface="Arial" panose="020B0604020202020204" pitchFamily="34" charset="0"/>
                        </a:rPr>
                        <m:t>⩾</m:t>
                      </m:r>
                      <m:sSup>
                        <m:sSupPr>
                          <m:ctrlPr>
                            <a:rPr kumimoji="0" lang="ru-RU" altLang="ru-RU" b="0" i="1" u="none" strike="noStrike" cap="none" normalizeH="0" baseline="0" dirty="0" smtClean="0">
                              <a:ln>
                                <a:noFill/>
                              </a:ln>
                              <a:effectLst/>
                              <a:latin typeface="Cambria Math"/>
                              <a:cs typeface="Arial" panose="020B0604020202020204" pitchFamily="34" charset="0"/>
                            </a:rPr>
                          </m:ctrlPr>
                        </m:sSupPr>
                        <m:e>
                          <m:r>
                            <a:rPr kumimoji="0" lang="en-US" altLang="ru-RU" b="0" i="1" u="none" strike="noStrike" cap="none" normalizeH="0" baseline="0" dirty="0" smtClean="0">
                              <a:ln>
                                <a:noFill/>
                              </a:ln>
                              <a:effectLst/>
                              <a:latin typeface="Cambria Math" panose="02040503050406030204" pitchFamily="18" charset="0"/>
                              <a:cs typeface="Arial" panose="020B0604020202020204" pitchFamily="34" charset="0"/>
                            </a:rPr>
                            <m:t>2</m:t>
                          </m:r>
                        </m:e>
                        <m:sup>
                          <m:f>
                            <m:fPr>
                              <m:ctrlPr>
                                <a:rPr kumimoji="0" lang="ru-RU" altLang="ru-RU" b="0" i="1" u="none" strike="noStrike" cap="none" normalizeH="0" baseline="0" dirty="0" smtClean="0">
                                  <a:ln>
                                    <a:noFill/>
                                  </a:ln>
                                  <a:effectLst/>
                                  <a:latin typeface="Cambria Math"/>
                                  <a:cs typeface="Arial" panose="020B0604020202020204" pitchFamily="34" charset="0"/>
                                </a:rPr>
                              </m:ctrlPr>
                            </m:fPr>
                            <m:num>
                              <m:r>
                                <a:rPr kumimoji="0" lang="en-US" altLang="ru-RU" b="0" i="1" u="none" strike="noStrike" cap="none" normalizeH="0" baseline="0" dirty="0" smtClean="0">
                                  <a:ln>
                                    <a:noFill/>
                                  </a:ln>
                                  <a:effectLst/>
                                  <a:latin typeface="Cambria Math" panose="02040503050406030204" pitchFamily="18" charset="0"/>
                                  <a:cs typeface="Arial" panose="020B0604020202020204" pitchFamily="34" charset="0"/>
                                </a:rPr>
                                <m:t>h</m:t>
                              </m:r>
                            </m:num>
                            <m:den>
                              <m:r>
                                <a:rPr kumimoji="0" lang="en-US" altLang="ru-RU" b="0" i="1" u="none" strike="noStrike" cap="none" normalizeH="0" baseline="0" dirty="0" smtClean="0">
                                  <a:ln>
                                    <a:noFill/>
                                  </a:ln>
                                  <a:effectLst/>
                                  <a:latin typeface="Cambria Math" panose="02040503050406030204" pitchFamily="18" charset="0"/>
                                  <a:cs typeface="Arial" panose="020B0604020202020204" pitchFamily="34" charset="0"/>
                                </a:rPr>
                                <m:t>2</m:t>
                              </m:r>
                            </m:den>
                          </m:f>
                        </m:sup>
                      </m:sSup>
                      <m:r>
                        <a:rPr kumimoji="0" lang="ru-RU" altLang="ru-RU" b="0" i="1" u="none" strike="noStrike" cap="none" normalizeH="0" baseline="0" dirty="0" smtClean="0">
                          <a:ln>
                            <a:noFill/>
                          </a:ln>
                          <a:effectLst/>
                          <a:latin typeface="Cambria Math" panose="02040503050406030204" pitchFamily="18" charset="0"/>
                          <a:cs typeface="Arial" panose="020B0604020202020204" pitchFamily="34" charset="0"/>
                        </a:rPr>
                        <m:t>−1</m:t>
                      </m:r>
                    </m:oMath>
                  </m:oMathPara>
                </a14:m>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Arial" panose="020B0604020202020204" pitchFamily="34" charset="0"/>
                    <a:cs typeface="Arial" panose="020B0604020202020204" pitchFamily="34" charset="0"/>
                  </a:rPr>
                  <a:t>Прологарифмировав неравенство, имеем:</a:t>
                </a:r>
                <a:endParaRPr kumimoji="0" lang="ru-RU" altLang="ru-RU"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latin typeface="MathJax_Main"/>
                    <a:cs typeface="Arial" panose="020B0604020202020204" pitchFamily="34" charset="0"/>
                  </a:rPr>
                  <a:t>log</a:t>
                </a:r>
                <a:r>
                  <a:rPr kumimoji="0" lang="ru-RU" altLang="ru-RU" b="0" i="0" u="none" strike="noStrike" cap="none" normalizeH="0" baseline="0" dirty="0">
                    <a:ln>
                      <a:noFill/>
                    </a:ln>
                    <a:effectLst/>
                    <a:latin typeface="MathJax_Main"/>
                    <a:cs typeface="Arial" panose="020B0604020202020204" pitchFamily="34" charset="0"/>
                  </a:rPr>
                  <a:t>(</a:t>
                </a:r>
                <a:r>
                  <a:rPr kumimoji="0" lang="ru-RU" altLang="ru-RU" b="0" i="0" u="none" strike="noStrike" cap="none" normalizeH="0" baseline="0" dirty="0">
                    <a:ln>
                      <a:noFill/>
                    </a:ln>
                    <a:effectLst/>
                    <a:latin typeface="MathJax_Math-italic"/>
                    <a:cs typeface="Arial" panose="020B0604020202020204" pitchFamily="34" charset="0"/>
                  </a:rPr>
                  <a:t>N</a:t>
                </a:r>
                <a:r>
                  <a:rPr kumimoji="0" lang="ru-RU" altLang="ru-RU" b="0" i="0" u="none" strike="noStrike" cap="none" normalizeH="0" baseline="0" dirty="0">
                    <a:ln>
                      <a:noFill/>
                    </a:ln>
                    <a:effectLst/>
                    <a:latin typeface="MathJax_Main"/>
                    <a:cs typeface="Arial" panose="020B0604020202020204" pitchFamily="34" charset="0"/>
                  </a:rPr>
                  <a:t>+1)</a:t>
                </a:r>
                <a:r>
                  <a:rPr kumimoji="0" lang="ru-RU" altLang="ru-RU" b="0" i="0" u="none" strike="noStrike" cap="none" normalizeH="0" baseline="0" dirty="0">
                    <a:ln>
                      <a:noFill/>
                    </a:ln>
                    <a:effectLst/>
                    <a:latin typeface="MathJax_AMS"/>
                    <a:cs typeface="Arial" panose="020B0604020202020204" pitchFamily="34" charset="0"/>
                  </a:rPr>
                  <a:t>⩾</a:t>
                </a:r>
                <a:r>
                  <a:rPr kumimoji="0" lang="en-US" altLang="ru-RU" b="0" i="0" u="none" strike="noStrike" cap="none" normalizeH="0" baseline="0" dirty="0">
                    <a:ln>
                      <a:noFill/>
                    </a:ln>
                    <a:effectLst/>
                    <a:latin typeface="MathJax_AMS"/>
                    <a:cs typeface="Arial" panose="020B0604020202020204" pitchFamily="34" charset="0"/>
                  </a:rPr>
                  <a:t>h/2</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MathJax_Main"/>
                    <a:cs typeface="Arial" panose="020B0604020202020204" pitchFamily="34" charset="0"/>
                  </a:rPr>
                  <a:t>2log(</a:t>
                </a:r>
                <a:r>
                  <a:rPr kumimoji="0" lang="ru-RU" altLang="ru-RU" b="0" i="0" u="none" strike="noStrike" cap="none" normalizeH="0" baseline="0" dirty="0">
                    <a:ln>
                      <a:noFill/>
                    </a:ln>
                    <a:effectLst/>
                    <a:latin typeface="MathJax_Math-italic"/>
                    <a:cs typeface="Arial" panose="020B0604020202020204" pitchFamily="34" charset="0"/>
                  </a:rPr>
                  <a:t>N</a:t>
                </a:r>
                <a:r>
                  <a:rPr kumimoji="0" lang="ru-RU" altLang="ru-RU" b="0" i="0" u="none" strike="noStrike" cap="none" normalizeH="0" baseline="0" dirty="0">
                    <a:ln>
                      <a:noFill/>
                    </a:ln>
                    <a:effectLst/>
                    <a:latin typeface="MathJax_Main"/>
                    <a:cs typeface="Arial" panose="020B0604020202020204" pitchFamily="34" charset="0"/>
                  </a:rPr>
                  <a:t>+1)</a:t>
                </a:r>
                <a:r>
                  <a:rPr kumimoji="0" lang="ru-RU" altLang="ru-RU" b="0" i="0" u="none" strike="noStrike" cap="none" normalizeH="0" baseline="0" dirty="0">
                    <a:ln>
                      <a:noFill/>
                    </a:ln>
                    <a:effectLst/>
                    <a:latin typeface="MathJax_AMS"/>
                    <a:cs typeface="Arial" panose="020B0604020202020204" pitchFamily="34" charset="0"/>
                  </a:rPr>
                  <a:t>⩾</a:t>
                </a:r>
                <a:r>
                  <a:rPr kumimoji="0" lang="ru-RU" altLang="ru-RU" b="0" i="0" u="none" strike="noStrike" cap="none" normalizeH="0" baseline="0" dirty="0">
                    <a:ln>
                      <a:noFill/>
                    </a:ln>
                    <a:effectLst/>
                    <a:latin typeface="MathJax_Math-italic"/>
                    <a:cs typeface="Arial" panose="020B0604020202020204" pitchFamily="34" charset="0"/>
                  </a:rPr>
                  <a:t>h</a:t>
                </a:r>
                <a:endParaRPr kumimoji="0" lang="en-US" altLang="ru-RU" b="0" i="0" u="none" strike="noStrike" cap="none" normalizeH="0" baseline="0" dirty="0">
                  <a:ln>
                    <a:noFill/>
                  </a:ln>
                  <a:effectLst/>
                  <a:latin typeface="MathJax_Math-italic"/>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effectLst/>
                    <a:latin typeface="MathJax_Math-italic"/>
                    <a:cs typeface="Arial" panose="020B0604020202020204" pitchFamily="34" charset="0"/>
                  </a:rPr>
                  <a:t>h</a:t>
                </a:r>
                <a:r>
                  <a:rPr kumimoji="0" lang="ru-RU" altLang="ru-RU" b="0" i="0" u="none" strike="noStrike" cap="none" normalizeH="0" baseline="0" dirty="0">
                    <a:ln>
                      <a:noFill/>
                    </a:ln>
                    <a:effectLst/>
                    <a:latin typeface="MathJax_AMS"/>
                    <a:cs typeface="Arial" panose="020B0604020202020204" pitchFamily="34" charset="0"/>
                  </a:rPr>
                  <a:t>⩽</a:t>
                </a:r>
                <a:r>
                  <a:rPr kumimoji="0" lang="ru-RU" altLang="ru-RU" b="0" i="0" u="none" strike="noStrike" cap="none" normalizeH="0" baseline="0" dirty="0">
                    <a:ln>
                      <a:noFill/>
                    </a:ln>
                    <a:effectLst/>
                    <a:latin typeface="MathJax_Main"/>
                    <a:cs typeface="Arial" panose="020B0604020202020204" pitchFamily="34" charset="0"/>
                  </a:rPr>
                  <a:t>2log(</a:t>
                </a:r>
                <a:r>
                  <a:rPr kumimoji="0" lang="ru-RU" altLang="ru-RU" b="0" i="0" u="none" strike="noStrike" cap="none" normalizeH="0" baseline="0" dirty="0">
                    <a:ln>
                      <a:noFill/>
                    </a:ln>
                    <a:effectLst/>
                    <a:latin typeface="MathJax_Math-italic"/>
                    <a:cs typeface="Arial" panose="020B0604020202020204" pitchFamily="34" charset="0"/>
                  </a:rPr>
                  <a:t>N</a:t>
                </a:r>
                <a:r>
                  <a:rPr kumimoji="0" lang="ru-RU" altLang="ru-RU" b="0" i="0" u="none" strike="noStrike" cap="none" normalizeH="0" baseline="0" dirty="0">
                    <a:ln>
                      <a:noFill/>
                    </a:ln>
                    <a:effectLst/>
                    <a:latin typeface="MathJax_Main"/>
                    <a:cs typeface="Arial" panose="020B0604020202020204" pitchFamily="34" charset="0"/>
                  </a:rPr>
                  <a:t>+1)</a:t>
                </a:r>
              </a:p>
            </p:txBody>
          </p:sp>
        </mc:Choice>
        <mc:Fallback>
          <p:sp>
            <p:nvSpPr>
              <p:cNvPr id="3" name="Rectangle 1">
                <a:extLst>
                  <a:ext uri="{FF2B5EF4-FFF2-40B4-BE49-F238E27FC236}">
                    <a16:creationId xmlns="" xmlns:a16="http://schemas.microsoft.com/office/drawing/2014/main" xmlns:a14="http://schemas.microsoft.com/office/drawing/2010/main" id="{37DE4C01-C1F9-489B-9BD0-94E0DD37E029}"/>
                  </a:ext>
                </a:extLst>
              </p:cNvPr>
              <p:cNvSpPr>
                <a:spLocks noRot="1" noChangeAspect="1" noMove="1" noResize="1" noEditPoints="1" noAdjustHandles="1" noChangeArrowheads="1" noChangeShapeType="1" noTextEdit="1"/>
              </p:cNvSpPr>
              <p:nvPr/>
            </p:nvSpPr>
            <p:spPr bwMode="auto">
              <a:xfrm>
                <a:off x="518984" y="1723247"/>
                <a:ext cx="8814487" cy="3551550"/>
              </a:xfrm>
              <a:prstGeom prst="rect">
                <a:avLst/>
              </a:prstGeom>
              <a:blipFill rotWithShape="1">
                <a:blip r:embed="rId2"/>
                <a:stretch>
                  <a:fillRect l="-553" t="-344" r="-1176" b="-24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Tree>
    <p:extLst>
      <p:ext uri="{BB962C8B-B14F-4D97-AF65-F5344CB8AC3E}">
        <p14:creationId xmlns:p14="http://schemas.microsoft.com/office/powerpoint/2010/main" val="8618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89</TotalTime>
  <Words>317</Words>
  <Application>Microsoft Office PowerPoint</Application>
  <PresentationFormat>Произвольный</PresentationFormat>
  <Paragraphs>82</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Ион</vt:lpstr>
      <vt:lpstr>Красно-чёрное дерево</vt:lpstr>
      <vt:lpstr>Принцип устройства</vt:lpstr>
      <vt:lpstr>Вставка</vt:lpstr>
      <vt:lpstr>Презентация PowerPoint</vt:lpstr>
      <vt:lpstr>Презентация PowerPoint</vt:lpstr>
      <vt:lpstr>Удаление</vt:lpstr>
      <vt:lpstr>Презентация PowerPoint</vt:lpstr>
      <vt:lpstr>Презентация PowerPoint</vt:lpstr>
      <vt:lpstr>Время работы операций</vt:lpstr>
      <vt:lpstr>Презентация PowerPoint</vt:lpstr>
      <vt:lpstr>Итог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Красно-чёрное дерево</dc:title>
  <dc:creator>Искандер Асадуллин</dc:creator>
  <cp:lastModifiedBy>Рустам</cp:lastModifiedBy>
  <cp:revision>3</cp:revision>
  <dcterms:created xsi:type="dcterms:W3CDTF">2021-04-22T00:33:09Z</dcterms:created>
  <dcterms:modified xsi:type="dcterms:W3CDTF">2021-04-22T13:11:19Z</dcterms:modified>
</cp:coreProperties>
</file>