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72" r:id="rId5"/>
    <p:sldId id="259" r:id="rId6"/>
    <p:sldId id="260" r:id="rId7"/>
    <p:sldId id="261" r:id="rId8"/>
    <p:sldId id="262" r:id="rId9"/>
    <p:sldId id="263" r:id="rId10"/>
    <p:sldId id="267" r:id="rId11"/>
    <p:sldId id="264" r:id="rId12"/>
    <p:sldId id="265"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7"/>
    <p:restoredTop sz="94701"/>
  </p:normalViewPr>
  <p:slideViewPr>
    <p:cSldViewPr snapToGrid="0">
      <p:cViewPr>
        <p:scale>
          <a:sx n="130" d="100"/>
          <a:sy n="130" d="100"/>
        </p:scale>
        <p:origin x="136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Gordon" userId="d3fe38d490feaa3c" providerId="LiveId" clId="{E78A8BA8-A07B-FB47-8CDC-662E373D4DB7}"/>
    <pc:docChg chg="delSld modSld">
      <pc:chgData name="Lorenzo Gordon" userId="d3fe38d490feaa3c" providerId="LiveId" clId="{E78A8BA8-A07B-FB47-8CDC-662E373D4DB7}" dt="2022-09-15T00:52:14.414" v="16" actId="20577"/>
      <pc:docMkLst>
        <pc:docMk/>
      </pc:docMkLst>
      <pc:sldChg chg="del">
        <pc:chgData name="Lorenzo Gordon" userId="d3fe38d490feaa3c" providerId="LiveId" clId="{E78A8BA8-A07B-FB47-8CDC-662E373D4DB7}" dt="2022-09-15T00:52:07.943" v="7" actId="2696"/>
        <pc:sldMkLst>
          <pc:docMk/>
          <pc:sldMk cId="1588239745" sldId="266"/>
        </pc:sldMkLst>
      </pc:sldChg>
      <pc:sldChg chg="modSp mod">
        <pc:chgData name="Lorenzo Gordon" userId="d3fe38d490feaa3c" providerId="LiveId" clId="{E78A8BA8-A07B-FB47-8CDC-662E373D4DB7}" dt="2022-09-15T00:52:14.414" v="16" actId="20577"/>
        <pc:sldMkLst>
          <pc:docMk/>
          <pc:sldMk cId="2576213805" sldId="267"/>
        </pc:sldMkLst>
        <pc:spChg chg="mod">
          <ac:chgData name="Lorenzo Gordon" userId="d3fe38d490feaa3c" providerId="LiveId" clId="{E78A8BA8-A07B-FB47-8CDC-662E373D4DB7}" dt="2022-09-15T00:52:14.414" v="16" actId="20577"/>
          <ac:spMkLst>
            <pc:docMk/>
            <pc:sldMk cId="2576213805" sldId="267"/>
            <ac:spMk id="2" creationId="{2F842797-E4D9-23D2-6E41-4E7B74007BEB}"/>
          </ac:spMkLst>
        </pc:spChg>
      </pc:sldChg>
      <pc:sldChg chg="modSp mod">
        <pc:chgData name="Lorenzo Gordon" userId="d3fe38d490feaa3c" providerId="LiveId" clId="{E78A8BA8-A07B-FB47-8CDC-662E373D4DB7}" dt="2022-09-15T00:50:58.253" v="6" actId="14100"/>
        <pc:sldMkLst>
          <pc:docMk/>
          <pc:sldMk cId="748274838" sldId="268"/>
        </pc:sldMkLst>
        <pc:picChg chg="mod">
          <ac:chgData name="Lorenzo Gordon" userId="d3fe38d490feaa3c" providerId="LiveId" clId="{E78A8BA8-A07B-FB47-8CDC-662E373D4DB7}" dt="2022-09-15T00:50:58.253" v="6" actId="14100"/>
          <ac:picMkLst>
            <pc:docMk/>
            <pc:sldMk cId="748274838" sldId="268"/>
            <ac:picMk id="6" creationId="{0BE44AAE-234C-1A17-1EE2-A059055C28A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7674-9DCD-3339-961F-E160B3A131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FAF2D3-2314-DBC3-BA38-E4693783C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99BBD-3310-0970-391D-1F4C9EDA881F}"/>
              </a:ext>
            </a:extLst>
          </p:cNvPr>
          <p:cNvSpPr>
            <a:spLocks noGrp="1"/>
          </p:cNvSpPr>
          <p:nvPr>
            <p:ph type="dt" sz="half" idx="10"/>
          </p:nvPr>
        </p:nvSpPr>
        <p:spPr/>
        <p:txBody>
          <a:bodyPr/>
          <a:lstStyle/>
          <a:p>
            <a:fld id="{5E7AA473-D82F-4EFF-9DF7-AE6D83C51288}" type="datetime1">
              <a:rPr lang="en-US" smtClean="0"/>
              <a:t>9/14/22</a:t>
            </a:fld>
            <a:endParaRPr lang="en-US"/>
          </a:p>
        </p:txBody>
      </p:sp>
      <p:sp>
        <p:nvSpPr>
          <p:cNvPr id="5" name="Footer Placeholder 4">
            <a:extLst>
              <a:ext uri="{FF2B5EF4-FFF2-40B4-BE49-F238E27FC236}">
                <a16:creationId xmlns:a16="http://schemas.microsoft.com/office/drawing/2014/main" id="{B4174A0F-B32B-E297-7976-7FDCB60BB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85FF-A2B8-A4D8-D52C-1F4D323FAE1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577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4DCE-626E-62B7-DD52-F9E32168C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5B3D1-F0AE-1DE3-D09F-DBECECE68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A3BFE-B242-0B77-1B0C-1E5540790E62}"/>
              </a:ext>
            </a:extLst>
          </p:cNvPr>
          <p:cNvSpPr>
            <a:spLocks noGrp="1"/>
          </p:cNvSpPr>
          <p:nvPr>
            <p:ph type="dt" sz="half" idx="10"/>
          </p:nvPr>
        </p:nvSpPr>
        <p:spPr/>
        <p:txBody>
          <a:bodyPr/>
          <a:lstStyle/>
          <a:p>
            <a:fld id="{1E12F1F0-FE2D-4C1C-B320-8CB9BE735F0F}" type="datetime1">
              <a:rPr lang="en-US" smtClean="0"/>
              <a:t>9/14/22</a:t>
            </a:fld>
            <a:endParaRPr lang="en-US"/>
          </a:p>
        </p:txBody>
      </p:sp>
      <p:sp>
        <p:nvSpPr>
          <p:cNvPr id="5" name="Footer Placeholder 4">
            <a:extLst>
              <a:ext uri="{FF2B5EF4-FFF2-40B4-BE49-F238E27FC236}">
                <a16:creationId xmlns:a16="http://schemas.microsoft.com/office/drawing/2014/main" id="{6585542F-54F4-C49E-6571-341079C16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C7219-05A7-ABE5-3BC7-53DA2C9A93E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049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60124-17D6-42DE-1172-703DED585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A7992-1827-F224-DE13-3BED7AFB5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FF83D-7078-ED41-D266-D0341B8D79E6}"/>
              </a:ext>
            </a:extLst>
          </p:cNvPr>
          <p:cNvSpPr>
            <a:spLocks noGrp="1"/>
          </p:cNvSpPr>
          <p:nvPr>
            <p:ph type="dt" sz="half" idx="10"/>
          </p:nvPr>
        </p:nvSpPr>
        <p:spPr/>
        <p:txBody>
          <a:bodyPr/>
          <a:lstStyle/>
          <a:p>
            <a:fld id="{2CF1B96C-10FD-4EBC-9029-9652B7535D02}" type="datetime1">
              <a:rPr lang="en-US" smtClean="0"/>
              <a:t>9/14/22</a:t>
            </a:fld>
            <a:endParaRPr lang="en-US"/>
          </a:p>
        </p:txBody>
      </p:sp>
      <p:sp>
        <p:nvSpPr>
          <p:cNvPr id="5" name="Footer Placeholder 4">
            <a:extLst>
              <a:ext uri="{FF2B5EF4-FFF2-40B4-BE49-F238E27FC236}">
                <a16:creationId xmlns:a16="http://schemas.microsoft.com/office/drawing/2014/main" id="{2F9A3BA2-20F4-A17D-1277-3EED3383B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194AF-9672-4D18-FB42-F45363AA3B9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1931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A17D-856B-06FC-6299-5D4A75A7D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C7DF1-7388-637D-806E-C7782CBBF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0DB9C1-036B-5208-8A7B-17E64ECD589B}"/>
              </a:ext>
            </a:extLst>
          </p:cNvPr>
          <p:cNvSpPr>
            <a:spLocks noGrp="1"/>
          </p:cNvSpPr>
          <p:nvPr>
            <p:ph type="dt" sz="half" idx="10"/>
          </p:nvPr>
        </p:nvSpPr>
        <p:spPr/>
        <p:txBody>
          <a:bodyPr/>
          <a:lstStyle/>
          <a:p>
            <a:fld id="{14878474-CC00-4A95-9D50-A41C12D1EEC4}" type="datetime1">
              <a:rPr lang="en-US" smtClean="0"/>
              <a:t>9/14/22</a:t>
            </a:fld>
            <a:endParaRPr lang="en-US"/>
          </a:p>
        </p:txBody>
      </p:sp>
      <p:sp>
        <p:nvSpPr>
          <p:cNvPr id="5" name="Footer Placeholder 4">
            <a:extLst>
              <a:ext uri="{FF2B5EF4-FFF2-40B4-BE49-F238E27FC236}">
                <a16:creationId xmlns:a16="http://schemas.microsoft.com/office/drawing/2014/main" id="{3C2A9740-92E7-5A3F-3EAE-1D8B30FF6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DE25-8F33-3585-E6BD-8E96A52171F5}"/>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672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25CD-1B51-683A-CD14-A345A9090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FB3B8F-CD82-D132-B873-005DA934F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AF6C0-EF0A-5CBB-798D-5252A4620324}"/>
              </a:ext>
            </a:extLst>
          </p:cNvPr>
          <p:cNvSpPr>
            <a:spLocks noGrp="1"/>
          </p:cNvSpPr>
          <p:nvPr>
            <p:ph type="dt" sz="half" idx="10"/>
          </p:nvPr>
        </p:nvSpPr>
        <p:spPr/>
        <p:txBody>
          <a:bodyPr/>
          <a:lstStyle/>
          <a:p>
            <a:fld id="{7F38C8B4-7FBB-408F-BDB9-F0496874AFB2}" type="datetime1">
              <a:rPr lang="en-US" smtClean="0"/>
              <a:t>9/14/22</a:t>
            </a:fld>
            <a:endParaRPr lang="en-US"/>
          </a:p>
        </p:txBody>
      </p:sp>
      <p:sp>
        <p:nvSpPr>
          <p:cNvPr id="5" name="Footer Placeholder 4">
            <a:extLst>
              <a:ext uri="{FF2B5EF4-FFF2-40B4-BE49-F238E27FC236}">
                <a16:creationId xmlns:a16="http://schemas.microsoft.com/office/drawing/2014/main" id="{98FCC1DE-5227-0390-7056-F5DEC258A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F5316-1792-F600-EFA7-18C01129DB4B}"/>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0531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95B2-A8B6-4EE8-DAC7-8CD1D03D1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EC3321-E3CC-A908-3481-4253043C7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3C0A08-EE44-407C-19FE-4A913ABEB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4C338B-E5A4-5C55-66C5-754AF90DD8F4}"/>
              </a:ext>
            </a:extLst>
          </p:cNvPr>
          <p:cNvSpPr>
            <a:spLocks noGrp="1"/>
          </p:cNvSpPr>
          <p:nvPr>
            <p:ph type="dt" sz="half" idx="10"/>
          </p:nvPr>
        </p:nvSpPr>
        <p:spPr/>
        <p:txBody>
          <a:bodyPr/>
          <a:lstStyle/>
          <a:p>
            <a:fld id="{2BB8EE20-A5E2-47D3-8F6D-A2BA7AB2E093}" type="datetime1">
              <a:rPr lang="en-US" smtClean="0"/>
              <a:t>9/14/22</a:t>
            </a:fld>
            <a:endParaRPr lang="en-US"/>
          </a:p>
        </p:txBody>
      </p:sp>
      <p:sp>
        <p:nvSpPr>
          <p:cNvPr id="6" name="Footer Placeholder 5">
            <a:extLst>
              <a:ext uri="{FF2B5EF4-FFF2-40B4-BE49-F238E27FC236}">
                <a16:creationId xmlns:a16="http://schemas.microsoft.com/office/drawing/2014/main" id="{B69D4DCC-20A4-2472-E100-800575502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96624-4769-067F-1A03-E370161178B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192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2944-D375-4E2A-D48A-034A0C4151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B00450-16BF-3544-4DBD-7E27300DE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7D289-AE4D-3E2D-3FC0-288BAAFCF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6D498-AB19-BAE6-5E45-AD8549AB6A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1F389E-46D4-2DD5-CDCA-6BF80958B6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C388E1-7C1A-23E7-B9B3-5A637763863C}"/>
              </a:ext>
            </a:extLst>
          </p:cNvPr>
          <p:cNvSpPr>
            <a:spLocks noGrp="1"/>
          </p:cNvSpPr>
          <p:nvPr>
            <p:ph type="dt" sz="half" idx="10"/>
          </p:nvPr>
        </p:nvSpPr>
        <p:spPr/>
        <p:txBody>
          <a:bodyPr/>
          <a:lstStyle/>
          <a:p>
            <a:fld id="{3382CF99-132F-413F-B7EF-71A5C33F2ED6}" type="datetime1">
              <a:rPr lang="en-US" smtClean="0"/>
              <a:t>9/14/22</a:t>
            </a:fld>
            <a:endParaRPr lang="en-US"/>
          </a:p>
        </p:txBody>
      </p:sp>
      <p:sp>
        <p:nvSpPr>
          <p:cNvPr id="8" name="Footer Placeholder 7">
            <a:extLst>
              <a:ext uri="{FF2B5EF4-FFF2-40B4-BE49-F238E27FC236}">
                <a16:creationId xmlns:a16="http://schemas.microsoft.com/office/drawing/2014/main" id="{4D6FB60A-D567-2A37-A1D1-FC7247DA53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D6B7DD-C20B-269C-3625-6457F8C564DD}"/>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230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F008-C648-324B-AFC4-E3A16359B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497873-F61B-656F-2BC0-4C3370DFEDB4}"/>
              </a:ext>
            </a:extLst>
          </p:cNvPr>
          <p:cNvSpPr>
            <a:spLocks noGrp="1"/>
          </p:cNvSpPr>
          <p:nvPr>
            <p:ph type="dt" sz="half" idx="10"/>
          </p:nvPr>
        </p:nvSpPr>
        <p:spPr/>
        <p:txBody>
          <a:bodyPr/>
          <a:lstStyle/>
          <a:p>
            <a:fld id="{1F17AE06-98E0-4D9F-A059-92C3548821BB}" type="datetime1">
              <a:rPr lang="en-US" smtClean="0"/>
              <a:t>9/14/22</a:t>
            </a:fld>
            <a:endParaRPr lang="en-US"/>
          </a:p>
        </p:txBody>
      </p:sp>
      <p:sp>
        <p:nvSpPr>
          <p:cNvPr id="4" name="Footer Placeholder 3">
            <a:extLst>
              <a:ext uri="{FF2B5EF4-FFF2-40B4-BE49-F238E27FC236}">
                <a16:creationId xmlns:a16="http://schemas.microsoft.com/office/drawing/2014/main" id="{CF6678FC-D65E-479D-E5A6-9BAAFD8282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858922-AF95-36FD-A321-DC2204D6A7E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6071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4F95C-2999-4720-489E-3705C03886A6}"/>
              </a:ext>
            </a:extLst>
          </p:cNvPr>
          <p:cNvSpPr>
            <a:spLocks noGrp="1"/>
          </p:cNvSpPr>
          <p:nvPr>
            <p:ph type="dt" sz="half" idx="10"/>
          </p:nvPr>
        </p:nvSpPr>
        <p:spPr/>
        <p:txBody>
          <a:bodyPr/>
          <a:lstStyle/>
          <a:p>
            <a:fld id="{FFBA00CA-3DDC-4705-B840-978EF5EA0707}" type="datetime1">
              <a:rPr lang="en-US" smtClean="0"/>
              <a:t>9/14/22</a:t>
            </a:fld>
            <a:endParaRPr lang="en-US"/>
          </a:p>
        </p:txBody>
      </p:sp>
      <p:sp>
        <p:nvSpPr>
          <p:cNvPr id="3" name="Footer Placeholder 2">
            <a:extLst>
              <a:ext uri="{FF2B5EF4-FFF2-40B4-BE49-F238E27FC236}">
                <a16:creationId xmlns:a16="http://schemas.microsoft.com/office/drawing/2014/main" id="{0F313F15-D777-C4D2-4F9E-31DE1D05CC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84EEC-5C73-CE44-0027-4927E6DBFC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4075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D15A-364C-1467-A193-114B084AB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5420DA-8D31-5EA9-8B91-2B5085C99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B5E8A-C2E9-FFA2-4FBD-149E95759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29185-3C08-CA34-8344-E13CE3B74F9B}"/>
              </a:ext>
            </a:extLst>
          </p:cNvPr>
          <p:cNvSpPr>
            <a:spLocks noGrp="1"/>
          </p:cNvSpPr>
          <p:nvPr>
            <p:ph type="dt" sz="half" idx="10"/>
          </p:nvPr>
        </p:nvSpPr>
        <p:spPr/>
        <p:txBody>
          <a:bodyPr/>
          <a:lstStyle/>
          <a:p>
            <a:fld id="{FC366D49-0BBA-4C5A-AD96-6448CA63451A}" type="datetime1">
              <a:rPr lang="en-US" smtClean="0"/>
              <a:t>9/14/22</a:t>
            </a:fld>
            <a:endParaRPr lang="en-US"/>
          </a:p>
        </p:txBody>
      </p:sp>
      <p:sp>
        <p:nvSpPr>
          <p:cNvPr id="6" name="Footer Placeholder 5">
            <a:extLst>
              <a:ext uri="{FF2B5EF4-FFF2-40B4-BE49-F238E27FC236}">
                <a16:creationId xmlns:a16="http://schemas.microsoft.com/office/drawing/2014/main" id="{C6B9B39B-3961-C4B1-F7B5-2453519DA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D48ED-CBAC-0633-474C-33D33DD7CD27}"/>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4100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AED7-5AD8-C471-EFFC-98FD74B7F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020614-BE7A-D473-8E1E-406E53F1F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41D51-BAE6-D803-FA39-EABB30BD5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D7061-371A-9483-DE6C-502110F36EA6}"/>
              </a:ext>
            </a:extLst>
          </p:cNvPr>
          <p:cNvSpPr>
            <a:spLocks noGrp="1"/>
          </p:cNvSpPr>
          <p:nvPr>
            <p:ph type="dt" sz="half" idx="10"/>
          </p:nvPr>
        </p:nvSpPr>
        <p:spPr/>
        <p:txBody>
          <a:bodyPr/>
          <a:lstStyle/>
          <a:p>
            <a:fld id="{4F4EB293-A316-472D-A8B4-6947CF1A12B7}" type="datetime1">
              <a:rPr lang="en-US" smtClean="0"/>
              <a:t>9/14/22</a:t>
            </a:fld>
            <a:endParaRPr lang="en-US"/>
          </a:p>
        </p:txBody>
      </p:sp>
      <p:sp>
        <p:nvSpPr>
          <p:cNvPr id="6" name="Footer Placeholder 5">
            <a:extLst>
              <a:ext uri="{FF2B5EF4-FFF2-40B4-BE49-F238E27FC236}">
                <a16:creationId xmlns:a16="http://schemas.microsoft.com/office/drawing/2014/main" id="{7644AA05-DBF9-1DC7-5F44-F41FC84FE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17E732-F1D4-7507-89A3-CDCD28A661DE}"/>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637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DFE11-4C95-B748-2CD7-F5C10A466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7EE5DB-8B76-91C2-ADD5-4B9869DC9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5A0A3-BDDD-177C-A530-23A999B39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4BCCD4-CEB1-405B-A443-DD9CBCBEA552}" type="datetime1">
              <a:rPr lang="en-US" smtClean="0"/>
              <a:t>9/14/22</a:t>
            </a:fld>
            <a:endParaRPr lang="en-US"/>
          </a:p>
        </p:txBody>
      </p:sp>
      <p:sp>
        <p:nvSpPr>
          <p:cNvPr id="5" name="Footer Placeholder 4">
            <a:extLst>
              <a:ext uri="{FF2B5EF4-FFF2-40B4-BE49-F238E27FC236}">
                <a16:creationId xmlns:a16="http://schemas.microsoft.com/office/drawing/2014/main" id="{287048FD-5DCC-C68C-8E5C-36FBC4EE9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67F34-9D23-869A-70C8-2CA36F601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37479507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c/cryptocurrency.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kaushiksuresh147/bitcoin-twee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B8CA-B96B-8C77-9FB7-CF1CF8C5BABE}"/>
              </a:ext>
            </a:extLst>
          </p:cNvPr>
          <p:cNvSpPr>
            <a:spLocks noGrp="1"/>
          </p:cNvSpPr>
          <p:nvPr>
            <p:ph type="ctrTitle"/>
          </p:nvPr>
        </p:nvSpPr>
        <p:spPr/>
        <p:txBody>
          <a:bodyPr/>
          <a:lstStyle/>
          <a:p>
            <a:r>
              <a:rPr lang="en-US" dirty="0"/>
              <a:t>Bitcoin Tweets	</a:t>
            </a:r>
          </a:p>
        </p:txBody>
      </p:sp>
      <p:sp>
        <p:nvSpPr>
          <p:cNvPr id="3" name="Subtitle 2">
            <a:extLst>
              <a:ext uri="{FF2B5EF4-FFF2-40B4-BE49-F238E27FC236}">
                <a16:creationId xmlns:a16="http://schemas.microsoft.com/office/drawing/2014/main" id="{8B5DF15C-A66C-B146-F6EA-0AD9582D542F}"/>
              </a:ext>
            </a:extLst>
          </p:cNvPr>
          <p:cNvSpPr>
            <a:spLocks noGrp="1"/>
          </p:cNvSpPr>
          <p:nvPr>
            <p:ph type="subTitle" idx="1"/>
          </p:nvPr>
        </p:nvSpPr>
        <p:spPr/>
        <p:txBody>
          <a:bodyPr/>
          <a:lstStyle/>
          <a:p>
            <a:r>
              <a:rPr lang="en-US" dirty="0"/>
              <a:t>IST 652 Final Project</a:t>
            </a:r>
          </a:p>
          <a:p>
            <a:r>
              <a:rPr lang="en-US" dirty="0"/>
              <a:t>Lorenzo Gordon </a:t>
            </a:r>
          </a:p>
        </p:txBody>
      </p:sp>
    </p:spTree>
    <p:extLst>
      <p:ext uri="{BB962C8B-B14F-4D97-AF65-F5344CB8AC3E}">
        <p14:creationId xmlns:p14="http://schemas.microsoft.com/office/powerpoint/2010/main" val="3592831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704087" y="438559"/>
            <a:ext cx="3649704" cy="1881559"/>
          </a:xfrm>
        </p:spPr>
        <p:txBody>
          <a:bodyPr>
            <a:normAutofit/>
          </a:bodyPr>
          <a:lstStyle/>
          <a:p>
            <a:r>
              <a:rPr lang="en-US" sz="3200" dirty="0">
                <a:solidFill>
                  <a:schemeClr val="bg1"/>
                </a:solidFill>
              </a:rPr>
              <a:t>Sentiment Analysis- </a:t>
            </a:r>
            <a:br>
              <a:rPr lang="en-US" sz="3200" dirty="0">
                <a:solidFill>
                  <a:schemeClr val="bg1"/>
                </a:solidFill>
              </a:rPr>
            </a:br>
            <a:r>
              <a:rPr lang="en-US" sz="3200" dirty="0">
                <a:solidFill>
                  <a:schemeClr val="bg1"/>
                </a:solidFill>
              </a:rPr>
              <a:t>(Follower count | status)</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742597" y="438559"/>
            <a:ext cx="6745314" cy="1881559"/>
          </a:xfrm>
        </p:spPr>
        <p:txBody>
          <a:bodyPr anchor="ctr">
            <a:normAutofit fontScale="85000" lnSpcReduction="10000"/>
          </a:bodyPr>
          <a:lstStyle/>
          <a:p>
            <a:pPr marL="0" indent="0">
              <a:buNone/>
            </a:pPr>
            <a:r>
              <a:rPr lang="en-US" sz="2000" dirty="0">
                <a:solidFill>
                  <a:schemeClr val="bg1"/>
                </a:solidFill>
              </a:rPr>
              <a:t>Looking at the types of users that are tweeting based on their sentiment. </a:t>
            </a:r>
          </a:p>
          <a:p>
            <a:pPr marL="0" indent="0">
              <a:buNone/>
            </a:pPr>
            <a:r>
              <a:rPr lang="en-US" sz="2000" dirty="0">
                <a:solidFill>
                  <a:schemeClr val="bg1"/>
                </a:solidFill>
              </a:rPr>
              <a:t>When looking at the follower account the users with the highest number of followers seem to have more neutral sentiments on bitcoin while positive sentiments are last in average follower amount. </a:t>
            </a:r>
          </a:p>
          <a:p>
            <a:pPr marL="0" indent="0">
              <a:buNone/>
            </a:pPr>
            <a:r>
              <a:rPr lang="en-US" sz="2000">
                <a:solidFill>
                  <a:schemeClr val="bg1"/>
                </a:solidFill>
              </a:rPr>
              <a:t>In general, most of bitcoin related tweets came from unverified accounts, and the highest amount of tweet activity came from unverified users with positive sentiments</a:t>
            </a:r>
          </a:p>
          <a:p>
            <a:pPr marL="0" indent="0">
              <a:buNone/>
            </a:pPr>
            <a:endParaRPr lang="en-US" sz="2000" dirty="0">
              <a:solidFill>
                <a:schemeClr val="bg1"/>
              </a:solidFill>
            </a:endParaRPr>
          </a:p>
        </p:txBody>
      </p:sp>
      <p:pic>
        <p:nvPicPr>
          <p:cNvPr id="7" name="Picture 6" descr="Chart, bar chart&#10;&#10;Description automatically generated">
            <a:extLst>
              <a:ext uri="{FF2B5EF4-FFF2-40B4-BE49-F238E27FC236}">
                <a16:creationId xmlns:a16="http://schemas.microsoft.com/office/drawing/2014/main" id="{E974A5C6-38D1-7B0E-1A3B-0076058A6612}"/>
              </a:ext>
            </a:extLst>
          </p:cNvPr>
          <p:cNvPicPr>
            <a:picLocks noChangeAspect="1"/>
          </p:cNvPicPr>
          <p:nvPr/>
        </p:nvPicPr>
        <p:blipFill>
          <a:blip r:embed="rId2"/>
          <a:stretch>
            <a:fillRect/>
          </a:stretch>
        </p:blipFill>
        <p:spPr>
          <a:xfrm>
            <a:off x="6033066" y="2962362"/>
            <a:ext cx="6079964" cy="3628476"/>
          </a:xfrm>
          <a:prstGeom prst="rect">
            <a:avLst/>
          </a:prstGeom>
        </p:spPr>
      </p:pic>
      <p:pic>
        <p:nvPicPr>
          <p:cNvPr id="6" name="Picture 5" descr="Chart, bar chart&#10;&#10;Description automatically generated">
            <a:extLst>
              <a:ext uri="{FF2B5EF4-FFF2-40B4-BE49-F238E27FC236}">
                <a16:creationId xmlns:a16="http://schemas.microsoft.com/office/drawing/2014/main" id="{98429927-12FB-451C-3570-8FC3EE1BDD87}"/>
              </a:ext>
            </a:extLst>
          </p:cNvPr>
          <p:cNvPicPr>
            <a:picLocks noChangeAspect="1"/>
          </p:cNvPicPr>
          <p:nvPr/>
        </p:nvPicPr>
        <p:blipFill>
          <a:blip r:embed="rId3"/>
          <a:stretch>
            <a:fillRect/>
          </a:stretch>
        </p:blipFill>
        <p:spPr>
          <a:xfrm>
            <a:off x="125132" y="2798867"/>
            <a:ext cx="5442713" cy="3628476"/>
          </a:xfrm>
          <a:prstGeom prst="rect">
            <a:avLst/>
          </a:prstGeom>
        </p:spPr>
      </p:pic>
    </p:spTree>
    <p:extLst>
      <p:ext uri="{BB962C8B-B14F-4D97-AF65-F5344CB8AC3E}">
        <p14:creationId xmlns:p14="http://schemas.microsoft.com/office/powerpoint/2010/main" val="257621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(Tweet by month)</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640082"/>
            <a:ext cx="6848715" cy="2484884"/>
          </a:xfrm>
        </p:spPr>
        <p:txBody>
          <a:bodyPr anchor="ctr">
            <a:normAutofit/>
          </a:bodyPr>
          <a:lstStyle/>
          <a:p>
            <a:r>
              <a:rPr lang="en-US" sz="2000" dirty="0"/>
              <a:t>Looking at the overall bitcoin related tweets by month we can we that there is a big spike that happed towards the second half of the year. Also, there is a relative spike from march to April after the fall </a:t>
            </a:r>
          </a:p>
        </p:txBody>
      </p:sp>
      <p:pic>
        <p:nvPicPr>
          <p:cNvPr id="6" name="Picture 5" descr="Chart, bar chart, histogram&#10;&#10;Description automatically generated">
            <a:extLst>
              <a:ext uri="{FF2B5EF4-FFF2-40B4-BE49-F238E27FC236}">
                <a16:creationId xmlns:a16="http://schemas.microsoft.com/office/drawing/2014/main" id="{FDBB8158-CDFD-F870-EDBF-08E3AAE6159F}"/>
              </a:ext>
            </a:extLst>
          </p:cNvPr>
          <p:cNvPicPr>
            <a:picLocks noChangeAspect="1"/>
          </p:cNvPicPr>
          <p:nvPr/>
        </p:nvPicPr>
        <p:blipFill>
          <a:blip r:embed="rId2"/>
          <a:stretch>
            <a:fillRect/>
          </a:stretch>
        </p:blipFill>
        <p:spPr>
          <a:xfrm>
            <a:off x="4713403" y="2430379"/>
            <a:ext cx="6641431" cy="4427621"/>
          </a:xfrm>
          <a:prstGeom prst="rect">
            <a:avLst/>
          </a:prstGeom>
        </p:spPr>
      </p:pic>
    </p:spTree>
    <p:extLst>
      <p:ext uri="{BB962C8B-B14F-4D97-AF65-F5344CB8AC3E}">
        <p14:creationId xmlns:p14="http://schemas.microsoft.com/office/powerpoint/2010/main" val="265040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(Sentiment by month)</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640082"/>
            <a:ext cx="6848715" cy="2484884"/>
          </a:xfrm>
        </p:spPr>
        <p:txBody>
          <a:bodyPr anchor="ctr">
            <a:normAutofit/>
          </a:bodyPr>
          <a:lstStyle/>
          <a:p>
            <a:r>
              <a:rPr lang="en-US" sz="2000" dirty="0"/>
              <a:t>The overall sentiment by month seems to be positive, with most of the higher end sentiments coming towards the back end of the year like the increase in tweet volume. We do see a drop off from feb to march and then a slight increase in April</a:t>
            </a:r>
          </a:p>
        </p:txBody>
      </p:sp>
      <p:pic>
        <p:nvPicPr>
          <p:cNvPr id="5" name="Picture 4" descr="Chart, bar chart&#10;&#10;Description automatically generated">
            <a:extLst>
              <a:ext uri="{FF2B5EF4-FFF2-40B4-BE49-F238E27FC236}">
                <a16:creationId xmlns:a16="http://schemas.microsoft.com/office/drawing/2014/main" id="{C95F07EB-A98E-A954-2266-0D28B9873163}"/>
              </a:ext>
            </a:extLst>
          </p:cNvPr>
          <p:cNvPicPr>
            <a:picLocks noChangeAspect="1"/>
          </p:cNvPicPr>
          <p:nvPr/>
        </p:nvPicPr>
        <p:blipFill>
          <a:blip r:embed="rId2"/>
          <a:stretch>
            <a:fillRect/>
          </a:stretch>
        </p:blipFill>
        <p:spPr>
          <a:xfrm>
            <a:off x="4860758" y="2723147"/>
            <a:ext cx="6096000" cy="4064000"/>
          </a:xfrm>
          <a:prstGeom prst="rect">
            <a:avLst/>
          </a:prstGeom>
        </p:spPr>
      </p:pic>
    </p:spTree>
    <p:extLst>
      <p:ext uri="{BB962C8B-B14F-4D97-AF65-F5344CB8AC3E}">
        <p14:creationId xmlns:p14="http://schemas.microsoft.com/office/powerpoint/2010/main" val="171017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(Bitcoin Price)</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45721"/>
            <a:ext cx="6848715" cy="1188718"/>
          </a:xfrm>
        </p:spPr>
        <p:txBody>
          <a:bodyPr anchor="ctr">
            <a:normAutofit fontScale="77500" lnSpcReduction="20000"/>
          </a:bodyPr>
          <a:lstStyle/>
          <a:p>
            <a:r>
              <a:rPr lang="en-US" sz="2000" dirty="0"/>
              <a:t>Pulled in bitcoin price data from Yahoo Finance and decide to the look at the highs for each month to see if it followed a similar trend of the sentiments</a:t>
            </a:r>
          </a:p>
          <a:p>
            <a:r>
              <a:rPr lang="en-US" sz="2000" dirty="0"/>
              <a:t>Feb to April Seem to have some of the highest total before a dip happens towards the summer. The second half of the year starts to pick up with highs in the fall.  </a:t>
            </a:r>
          </a:p>
        </p:txBody>
      </p:sp>
      <p:pic>
        <p:nvPicPr>
          <p:cNvPr id="6" name="Picture 5" descr="Chart, line chart&#10;&#10;Description automatically generated">
            <a:extLst>
              <a:ext uri="{FF2B5EF4-FFF2-40B4-BE49-F238E27FC236}">
                <a16:creationId xmlns:a16="http://schemas.microsoft.com/office/drawing/2014/main" id="{0BE44AAE-234C-1A17-1EE2-A059055C28AD}"/>
              </a:ext>
            </a:extLst>
          </p:cNvPr>
          <p:cNvPicPr>
            <a:picLocks noChangeAspect="1"/>
          </p:cNvPicPr>
          <p:nvPr/>
        </p:nvPicPr>
        <p:blipFill>
          <a:blip r:embed="rId2"/>
          <a:stretch>
            <a:fillRect/>
          </a:stretch>
        </p:blipFill>
        <p:spPr>
          <a:xfrm>
            <a:off x="4699818" y="640079"/>
            <a:ext cx="6410634" cy="6367699"/>
          </a:xfrm>
          <a:prstGeom prst="rect">
            <a:avLst/>
          </a:prstGeom>
        </p:spPr>
      </p:pic>
    </p:spTree>
    <p:extLst>
      <p:ext uri="{BB962C8B-B14F-4D97-AF65-F5344CB8AC3E}">
        <p14:creationId xmlns:p14="http://schemas.microsoft.com/office/powerpoint/2010/main" val="74827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66BD-3194-CE8C-B1E3-825434A2FB5D}"/>
              </a:ext>
            </a:extLst>
          </p:cNvPr>
          <p:cNvSpPr>
            <a:spLocks noGrp="1"/>
          </p:cNvSpPr>
          <p:nvPr>
            <p:ph type="title"/>
          </p:nvPr>
        </p:nvSpPr>
        <p:spPr/>
        <p:txBody>
          <a:bodyPr/>
          <a:lstStyle/>
          <a:p>
            <a:r>
              <a:rPr lang="en-US" dirty="0"/>
              <a:t>Conclusion	</a:t>
            </a:r>
            <a:br>
              <a:rPr lang="en-US" dirty="0"/>
            </a:br>
            <a:endParaRPr lang="en-US" dirty="0"/>
          </a:p>
        </p:txBody>
      </p:sp>
      <p:sp>
        <p:nvSpPr>
          <p:cNvPr id="3" name="Content Placeholder 2">
            <a:extLst>
              <a:ext uri="{FF2B5EF4-FFF2-40B4-BE49-F238E27FC236}">
                <a16:creationId xmlns:a16="http://schemas.microsoft.com/office/drawing/2014/main" id="{FE932ABD-F6B9-D2E6-1688-E7858CAA321C}"/>
              </a:ext>
            </a:extLst>
          </p:cNvPr>
          <p:cNvSpPr>
            <a:spLocks noGrp="1"/>
          </p:cNvSpPr>
          <p:nvPr>
            <p:ph idx="1"/>
          </p:nvPr>
        </p:nvSpPr>
        <p:spPr/>
        <p:txBody>
          <a:bodyPr/>
          <a:lstStyle/>
          <a:p>
            <a:r>
              <a:rPr lang="en-US" dirty="0"/>
              <a:t>Seems like there was a positive twitter sentiment around bitcoin throughout 2021. </a:t>
            </a:r>
          </a:p>
          <a:p>
            <a:r>
              <a:rPr lang="en-US" dirty="0"/>
              <a:t>Most of the positive tweets tend to come non verified accounts with a smaller following </a:t>
            </a:r>
          </a:p>
          <a:p>
            <a:pPr lvl="1"/>
            <a:r>
              <a:rPr lang="en-US" dirty="0"/>
              <a:t>Interested to see if these are bots or spam accounts</a:t>
            </a:r>
          </a:p>
          <a:p>
            <a:r>
              <a:rPr lang="en-US" dirty="0"/>
              <a:t>The most positive sentiments seem to have happened in the second half of 2021. </a:t>
            </a:r>
          </a:p>
          <a:p>
            <a:r>
              <a:rPr lang="en-US" dirty="0"/>
              <a:t>Bitcoin price action seems to follow that trend as it reached its year highs in the second half of the year. </a:t>
            </a:r>
          </a:p>
        </p:txBody>
      </p:sp>
    </p:spTree>
    <p:extLst>
      <p:ext uri="{BB962C8B-B14F-4D97-AF65-F5344CB8AC3E}">
        <p14:creationId xmlns:p14="http://schemas.microsoft.com/office/powerpoint/2010/main" val="48166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66BD-3194-CE8C-B1E3-825434A2FB5D}"/>
              </a:ext>
            </a:extLst>
          </p:cNvPr>
          <p:cNvSpPr>
            <a:spLocks noGrp="1"/>
          </p:cNvSpPr>
          <p:nvPr>
            <p:ph type="title"/>
          </p:nvPr>
        </p:nvSpPr>
        <p:spPr/>
        <p:txBody>
          <a:bodyPr/>
          <a:lstStyle/>
          <a:p>
            <a:r>
              <a:rPr lang="en-US" dirty="0"/>
              <a:t>Future</a:t>
            </a:r>
            <a:br>
              <a:rPr lang="en-US" dirty="0"/>
            </a:br>
            <a:endParaRPr lang="en-US" dirty="0"/>
          </a:p>
        </p:txBody>
      </p:sp>
      <p:sp>
        <p:nvSpPr>
          <p:cNvPr id="3" name="Content Placeholder 2">
            <a:extLst>
              <a:ext uri="{FF2B5EF4-FFF2-40B4-BE49-F238E27FC236}">
                <a16:creationId xmlns:a16="http://schemas.microsoft.com/office/drawing/2014/main" id="{FE932ABD-F6B9-D2E6-1688-E7858CAA321C}"/>
              </a:ext>
            </a:extLst>
          </p:cNvPr>
          <p:cNvSpPr>
            <a:spLocks noGrp="1"/>
          </p:cNvSpPr>
          <p:nvPr>
            <p:ph idx="1"/>
          </p:nvPr>
        </p:nvSpPr>
        <p:spPr/>
        <p:txBody>
          <a:bodyPr/>
          <a:lstStyle/>
          <a:p>
            <a:r>
              <a:rPr lang="en-US" dirty="0"/>
              <a:t>Look into some of the big news highlights from 2021 and see the sentiments around them</a:t>
            </a:r>
          </a:p>
          <a:p>
            <a:r>
              <a:rPr lang="en-US" dirty="0"/>
              <a:t>Investigate the positive nonverified accounts and if they are legit accounts</a:t>
            </a:r>
          </a:p>
          <a:p>
            <a:r>
              <a:rPr lang="en-US" dirty="0"/>
              <a:t> Hope to use a bigger sample of data to do analysis </a:t>
            </a:r>
          </a:p>
        </p:txBody>
      </p:sp>
    </p:spTree>
    <p:extLst>
      <p:ext uri="{BB962C8B-B14F-4D97-AF65-F5344CB8AC3E}">
        <p14:creationId xmlns:p14="http://schemas.microsoft.com/office/powerpoint/2010/main" val="35784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01E6-6F08-F29D-3D23-0B1306170996}"/>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C40D0D5B-8329-15B8-4B14-0D144E6BC7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054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8D0C-8C8F-FD53-2882-7308F97CB3B1}"/>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37DD2AFE-C0B6-8D35-75CB-02DBCF789EB5}"/>
              </a:ext>
            </a:extLst>
          </p:cNvPr>
          <p:cNvSpPr>
            <a:spLocks noGrp="1"/>
          </p:cNvSpPr>
          <p:nvPr>
            <p:ph idx="1"/>
          </p:nvPr>
        </p:nvSpPr>
        <p:spPr/>
        <p:txBody>
          <a:bodyPr/>
          <a:lstStyle/>
          <a:p>
            <a:r>
              <a:rPr lang="en-US" dirty="0"/>
              <a:t>The goal of this analysis is to investigate tweets in 2021 that are around bitcoin and do a sentiment analysis.</a:t>
            </a:r>
          </a:p>
          <a:p>
            <a:pPr marL="0" indent="0">
              <a:buNone/>
            </a:pPr>
            <a:endParaRPr lang="en-US" dirty="0"/>
          </a:p>
          <a:p>
            <a:r>
              <a:rPr lang="en-US" dirty="0"/>
              <a:t>Also, I hope to investigate Bitcoin prices to see if there are any trends that visible </a:t>
            </a:r>
          </a:p>
          <a:p>
            <a:endParaRPr lang="en-US" dirty="0"/>
          </a:p>
          <a:p>
            <a:pPr marL="0" indent="0">
              <a:buNone/>
            </a:pPr>
            <a:endParaRPr lang="en-US" dirty="0"/>
          </a:p>
        </p:txBody>
      </p:sp>
    </p:spTree>
    <p:extLst>
      <p:ext uri="{BB962C8B-B14F-4D97-AF65-F5344CB8AC3E}">
        <p14:creationId xmlns:p14="http://schemas.microsoft.com/office/powerpoint/2010/main" val="74386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97B9-5138-47F9-19EA-294D4C770348}"/>
              </a:ext>
            </a:extLst>
          </p:cNvPr>
          <p:cNvSpPr>
            <a:spLocks noGrp="1"/>
          </p:cNvSpPr>
          <p:nvPr>
            <p:ph type="title"/>
          </p:nvPr>
        </p:nvSpPr>
        <p:spPr/>
        <p:txBody>
          <a:bodyPr/>
          <a:lstStyle/>
          <a:p>
            <a:r>
              <a:rPr lang="en-US" dirty="0"/>
              <a:t>What is Bitcoin </a:t>
            </a:r>
          </a:p>
        </p:txBody>
      </p:sp>
      <p:sp>
        <p:nvSpPr>
          <p:cNvPr id="3" name="Content Placeholder 2">
            <a:extLst>
              <a:ext uri="{FF2B5EF4-FFF2-40B4-BE49-F238E27FC236}">
                <a16:creationId xmlns:a16="http://schemas.microsoft.com/office/drawing/2014/main" id="{E723B01B-76B9-5AD2-988A-6936BBF7E578}"/>
              </a:ext>
            </a:extLst>
          </p:cNvPr>
          <p:cNvSpPr>
            <a:spLocks noGrp="1"/>
          </p:cNvSpPr>
          <p:nvPr>
            <p:ph idx="1"/>
          </p:nvPr>
        </p:nvSpPr>
        <p:spPr/>
        <p:txBody>
          <a:bodyPr/>
          <a:lstStyle/>
          <a:p>
            <a:pPr marL="0" indent="0" algn="l">
              <a:buNone/>
            </a:pPr>
            <a:r>
              <a:rPr lang="en-US" b="0" i="0" dirty="0">
                <a:solidFill>
                  <a:srgbClr val="111111"/>
                </a:solidFill>
                <a:effectLst/>
                <a:latin typeface="SourceSansPro"/>
              </a:rPr>
              <a:t>“Bitcoin is a </a:t>
            </a:r>
            <a:r>
              <a:rPr lang="en-US" b="0" i="0" u="sng" dirty="0">
                <a:solidFill>
                  <a:srgbClr val="2C40D0"/>
                </a:solidFill>
                <a:effectLst/>
                <a:latin typeface="SourceSansPro"/>
                <a:hlinkClick r:id="rId2"/>
              </a:rPr>
              <a:t>cryptocurrency</a:t>
            </a:r>
            <a:r>
              <a:rPr lang="en-US" b="0" i="0" dirty="0">
                <a:solidFill>
                  <a:srgbClr val="111111"/>
                </a:solidFill>
                <a:effectLst/>
                <a:latin typeface="SourceSansPro"/>
              </a:rPr>
              <a:t>, a virtual currency designed to act as money and a form of payment outside the control of any one person, group, or entity, and thus removing the need for third-party involvement in financial transactions. It is rewarded to blockchain miners for the work done to verify transactions and can be purchased on several exchanges. Bitcoin was introduced to the public in 2009 by an anonymous developer or group of developers using the name Satoshi Nakamoto.”</a:t>
            </a:r>
          </a:p>
          <a:p>
            <a:pPr marL="0" indent="0" algn="l">
              <a:buNone/>
            </a:pPr>
            <a:endParaRPr lang="en-US" dirty="0">
              <a:solidFill>
                <a:srgbClr val="111111"/>
              </a:solidFill>
              <a:latin typeface="SourceSansPro"/>
            </a:endParaRPr>
          </a:p>
          <a:p>
            <a:pPr marL="0" indent="0" algn="l">
              <a:buNone/>
            </a:pPr>
            <a:r>
              <a:rPr lang="en-US" b="0" i="0" dirty="0">
                <a:solidFill>
                  <a:srgbClr val="111111"/>
                </a:solidFill>
                <a:effectLst/>
                <a:latin typeface="SourceSansPro"/>
              </a:rPr>
              <a:t>- https://</a:t>
            </a:r>
            <a:r>
              <a:rPr lang="en-US" b="0" i="0" dirty="0" err="1">
                <a:solidFill>
                  <a:srgbClr val="111111"/>
                </a:solidFill>
                <a:effectLst/>
                <a:latin typeface="SourceSansPro"/>
              </a:rPr>
              <a:t>www.investopedia.com</a:t>
            </a:r>
            <a:r>
              <a:rPr lang="en-US" b="0" i="0" dirty="0">
                <a:solidFill>
                  <a:srgbClr val="111111"/>
                </a:solidFill>
                <a:effectLst/>
                <a:latin typeface="SourceSansPro"/>
              </a:rPr>
              <a:t>/terms/b/</a:t>
            </a:r>
            <a:r>
              <a:rPr lang="en-US" b="0" i="0" dirty="0" err="1">
                <a:solidFill>
                  <a:srgbClr val="111111"/>
                </a:solidFill>
                <a:effectLst/>
                <a:latin typeface="SourceSansPro"/>
              </a:rPr>
              <a:t>bitcoin.asp</a:t>
            </a:r>
            <a:endParaRPr lang="en-US" b="0" i="0" dirty="0">
              <a:solidFill>
                <a:srgbClr val="111111"/>
              </a:solidFill>
              <a:effectLst/>
              <a:latin typeface="SourceSansPro"/>
            </a:endParaRPr>
          </a:p>
          <a:p>
            <a:endParaRPr lang="en-US" dirty="0"/>
          </a:p>
        </p:txBody>
      </p:sp>
    </p:spTree>
    <p:extLst>
      <p:ext uri="{BB962C8B-B14F-4D97-AF65-F5344CB8AC3E}">
        <p14:creationId xmlns:p14="http://schemas.microsoft.com/office/powerpoint/2010/main" val="110532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97B9-5138-47F9-19EA-294D4C770348}"/>
              </a:ext>
            </a:extLst>
          </p:cNvPr>
          <p:cNvSpPr>
            <a:spLocks noGrp="1"/>
          </p:cNvSpPr>
          <p:nvPr>
            <p:ph type="title"/>
          </p:nvPr>
        </p:nvSpPr>
        <p:spPr/>
        <p:txBody>
          <a:bodyPr/>
          <a:lstStyle/>
          <a:p>
            <a:r>
              <a:rPr lang="en-US" dirty="0"/>
              <a:t>Bitcoin 2021 News</a:t>
            </a:r>
          </a:p>
        </p:txBody>
      </p:sp>
      <p:sp>
        <p:nvSpPr>
          <p:cNvPr id="3" name="Content Placeholder 2">
            <a:extLst>
              <a:ext uri="{FF2B5EF4-FFF2-40B4-BE49-F238E27FC236}">
                <a16:creationId xmlns:a16="http://schemas.microsoft.com/office/drawing/2014/main" id="{E723B01B-76B9-5AD2-988A-6936BBF7E578}"/>
              </a:ext>
            </a:extLst>
          </p:cNvPr>
          <p:cNvSpPr>
            <a:spLocks noGrp="1"/>
          </p:cNvSpPr>
          <p:nvPr>
            <p:ph idx="1"/>
          </p:nvPr>
        </p:nvSpPr>
        <p:spPr/>
        <p:txBody>
          <a:bodyPr>
            <a:normAutofit/>
          </a:bodyPr>
          <a:lstStyle/>
          <a:p>
            <a:r>
              <a:rPr lang="en-US" dirty="0"/>
              <a:t>Jan 19 2021- Elon Musk placed the handle #Bitcoin in his Twitter profile, tweeting "In retrospect, it was inevitable”</a:t>
            </a:r>
          </a:p>
          <a:p>
            <a:r>
              <a:rPr lang="en-US" dirty="0"/>
              <a:t>Feb 8</a:t>
            </a:r>
            <a:r>
              <a:rPr lang="en-US" baseline="30000" dirty="0"/>
              <a:t>th</a:t>
            </a:r>
            <a:r>
              <a:rPr lang="en-US" dirty="0"/>
              <a:t> 2021-  Tesla's announcement of a bitcoin purchase of US$1.5 billion and the plan to start accepting bitcoin as payment for vehicles</a:t>
            </a:r>
          </a:p>
          <a:p>
            <a:r>
              <a:rPr lang="en-US" dirty="0"/>
              <a:t>June 2021- the Legislative Assembly of El Salvador voted legislation to make bitcoin legal tender in El Salvador.</a:t>
            </a:r>
          </a:p>
          <a:p>
            <a:r>
              <a:rPr lang="en-US" dirty="0"/>
              <a:t>Oct 16</a:t>
            </a:r>
            <a:r>
              <a:rPr lang="en-US" baseline="30000" dirty="0"/>
              <a:t>th</a:t>
            </a:r>
            <a:r>
              <a:rPr lang="en-US" dirty="0"/>
              <a:t> 2021- the SEC approved the </a:t>
            </a:r>
            <a:r>
              <a:rPr lang="en-US" dirty="0" err="1"/>
              <a:t>ProShares</a:t>
            </a:r>
            <a:r>
              <a:rPr lang="en-US" dirty="0"/>
              <a:t> Bitcoin Strategy ETF, The first bitcoin ETF in the United States</a:t>
            </a:r>
          </a:p>
          <a:p>
            <a:pPr marL="0" indent="0">
              <a:buNone/>
            </a:pPr>
            <a:endParaRPr lang="en-US" dirty="0"/>
          </a:p>
        </p:txBody>
      </p:sp>
    </p:spTree>
    <p:extLst>
      <p:ext uri="{BB962C8B-B14F-4D97-AF65-F5344CB8AC3E}">
        <p14:creationId xmlns:p14="http://schemas.microsoft.com/office/powerpoint/2010/main" val="24531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FBDFA86-51D3-4729-B154-79691837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8521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2E90D-57B4-A494-AB76-2FF89D4DC7EF}"/>
              </a:ext>
            </a:extLst>
          </p:cNvPr>
          <p:cNvSpPr>
            <a:spLocks noGrp="1"/>
          </p:cNvSpPr>
          <p:nvPr>
            <p:ph type="title"/>
          </p:nvPr>
        </p:nvSpPr>
        <p:spPr>
          <a:xfrm>
            <a:off x="1024129" y="585216"/>
            <a:ext cx="5062511" cy="1499616"/>
          </a:xfrm>
        </p:spPr>
        <p:txBody>
          <a:bodyPr>
            <a:normAutofit/>
          </a:bodyPr>
          <a:lstStyle/>
          <a:p>
            <a:r>
              <a:rPr lang="en-US">
                <a:solidFill>
                  <a:srgbClr val="FFFFFF"/>
                </a:solidFill>
              </a:rPr>
              <a:t>Data </a:t>
            </a:r>
          </a:p>
        </p:txBody>
      </p:sp>
      <p:cxnSp>
        <p:nvCxnSpPr>
          <p:cNvPr id="20" name="Straight Connector 19">
            <a:extLst>
              <a:ext uri="{FF2B5EF4-FFF2-40B4-BE49-F238E27FC236}">
                <a16:creationId xmlns:a16="http://schemas.microsoft.com/office/drawing/2014/main" id="{0F1CE7C6-BE91-42A7-9214-F33FD918C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AC98F8-F200-F15F-DD32-37C53ABDE688}"/>
              </a:ext>
            </a:extLst>
          </p:cNvPr>
          <p:cNvSpPr>
            <a:spLocks noGrp="1"/>
          </p:cNvSpPr>
          <p:nvPr>
            <p:ph idx="1"/>
          </p:nvPr>
        </p:nvSpPr>
        <p:spPr>
          <a:xfrm>
            <a:off x="1024129" y="2286000"/>
            <a:ext cx="5081232" cy="3931920"/>
          </a:xfrm>
        </p:spPr>
        <p:txBody>
          <a:bodyPr>
            <a:normAutofit/>
          </a:bodyPr>
          <a:lstStyle/>
          <a:p>
            <a:r>
              <a:rPr lang="en-US" sz="1800" dirty="0">
                <a:solidFill>
                  <a:srgbClr val="FFFFFF"/>
                </a:solidFill>
              </a:rPr>
              <a:t>Kaggle Dataset:  </a:t>
            </a:r>
          </a:p>
          <a:p>
            <a:pPr lvl="1"/>
            <a:r>
              <a:rPr lang="en-US" sz="1800" dirty="0">
                <a:solidFill>
                  <a:srgbClr val="FFFFFF"/>
                </a:solidFill>
              </a:rPr>
              <a:t>Tweets:  </a:t>
            </a:r>
            <a:r>
              <a:rPr lang="en-US" sz="1800" dirty="0">
                <a:solidFill>
                  <a:schemeClr val="bg1"/>
                </a:solidFill>
                <a:hlinkClick r:id="rId2">
                  <a:extLst>
                    <a:ext uri="{A12FA001-AC4F-418D-AE19-62706E023703}">
                      <ahyp:hlinkClr xmlns:ahyp="http://schemas.microsoft.com/office/drawing/2018/hyperlinkcolor" val="tx"/>
                    </a:ext>
                  </a:extLst>
                </a:hlinkClick>
              </a:rPr>
              <a:t>https://www.kaggle.com/datasets/kaushiksuresh147/bitcoin-tweets</a:t>
            </a:r>
            <a:endParaRPr lang="en-US" sz="1800" dirty="0">
              <a:solidFill>
                <a:schemeClr val="bg1"/>
              </a:solidFill>
            </a:endParaRPr>
          </a:p>
          <a:p>
            <a:pPr lvl="1"/>
            <a:endParaRPr lang="en-US" sz="1800" dirty="0">
              <a:solidFill>
                <a:srgbClr val="FFFFFF"/>
              </a:solidFill>
            </a:endParaRPr>
          </a:p>
          <a:p>
            <a:r>
              <a:rPr lang="en-US" sz="1800" dirty="0">
                <a:solidFill>
                  <a:srgbClr val="FFFFFF"/>
                </a:solidFill>
              </a:rPr>
              <a:t>Number of records:  4,132,335</a:t>
            </a:r>
          </a:p>
          <a:p>
            <a:pPr marL="0" indent="0">
              <a:buNone/>
            </a:pPr>
            <a:r>
              <a:rPr lang="en-US" sz="1800" dirty="0">
                <a:solidFill>
                  <a:srgbClr val="FFFFFF"/>
                </a:solidFill>
              </a:rPr>
              <a:t>- Initially attempted to pull tweets through </a:t>
            </a:r>
            <a:r>
              <a:rPr lang="en-US" sz="1800" dirty="0" err="1">
                <a:solidFill>
                  <a:srgbClr val="FFFFFF"/>
                </a:solidFill>
              </a:rPr>
              <a:t>snscrape</a:t>
            </a:r>
            <a:r>
              <a:rPr lang="en-US" sz="1800" dirty="0">
                <a:solidFill>
                  <a:srgbClr val="FFFFFF"/>
                </a:solidFill>
              </a:rPr>
              <a:t>, but due to the size of tweets I was looking for time it took to pull the information was too long </a:t>
            </a:r>
          </a:p>
        </p:txBody>
      </p:sp>
      <p:pic>
        <p:nvPicPr>
          <p:cNvPr id="4" name="Picture 3" descr="Graphical user interface, application&#10;&#10;Description automatically generated">
            <a:extLst>
              <a:ext uri="{FF2B5EF4-FFF2-40B4-BE49-F238E27FC236}">
                <a16:creationId xmlns:a16="http://schemas.microsoft.com/office/drawing/2014/main" id="{845EF52D-FBEF-0403-98AA-D941312C2586}"/>
              </a:ext>
            </a:extLst>
          </p:cNvPr>
          <p:cNvPicPr>
            <a:picLocks noChangeAspect="1"/>
          </p:cNvPicPr>
          <p:nvPr/>
        </p:nvPicPr>
        <p:blipFill>
          <a:blip r:embed="rId3"/>
          <a:stretch>
            <a:fillRect/>
          </a:stretch>
        </p:blipFill>
        <p:spPr>
          <a:xfrm>
            <a:off x="8795266" y="826324"/>
            <a:ext cx="1324736" cy="5577840"/>
          </a:xfrm>
          <a:prstGeom prst="rect">
            <a:avLst/>
          </a:prstGeom>
        </p:spPr>
      </p:pic>
      <p:sp>
        <p:nvSpPr>
          <p:cNvPr id="5" name="TextBox 4">
            <a:extLst>
              <a:ext uri="{FF2B5EF4-FFF2-40B4-BE49-F238E27FC236}">
                <a16:creationId xmlns:a16="http://schemas.microsoft.com/office/drawing/2014/main" id="{A1DB2A8B-09AA-B60E-F3C2-CE851B9C595E}"/>
              </a:ext>
            </a:extLst>
          </p:cNvPr>
          <p:cNvSpPr txBox="1"/>
          <p:nvPr/>
        </p:nvSpPr>
        <p:spPr>
          <a:xfrm>
            <a:off x="6930190" y="270931"/>
            <a:ext cx="3189812" cy="523220"/>
          </a:xfrm>
          <a:prstGeom prst="rect">
            <a:avLst/>
          </a:prstGeom>
          <a:noFill/>
        </p:spPr>
        <p:txBody>
          <a:bodyPr wrap="square" rtlCol="0">
            <a:spAutoFit/>
          </a:bodyPr>
          <a:lstStyle/>
          <a:p>
            <a:pPr>
              <a:spcAft>
                <a:spcPts val="600"/>
              </a:spcAft>
            </a:pPr>
            <a:r>
              <a:rPr lang="en-US" sz="2800" dirty="0">
                <a:solidFill>
                  <a:schemeClr val="accent1"/>
                </a:solidFill>
              </a:rPr>
              <a:t>List of Fields:</a:t>
            </a:r>
          </a:p>
        </p:txBody>
      </p:sp>
    </p:spTree>
    <p:extLst>
      <p:ext uri="{BB962C8B-B14F-4D97-AF65-F5344CB8AC3E}">
        <p14:creationId xmlns:p14="http://schemas.microsoft.com/office/powerpoint/2010/main" val="25233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ADDFA-EAD8-B048-853E-4E53B567458C}"/>
              </a:ext>
            </a:extLst>
          </p:cNvPr>
          <p:cNvSpPr>
            <a:spLocks noGrp="1"/>
          </p:cNvSpPr>
          <p:nvPr>
            <p:ph type="title"/>
          </p:nvPr>
        </p:nvSpPr>
        <p:spPr>
          <a:xfrm>
            <a:off x="838200" y="588168"/>
            <a:ext cx="10515600" cy="1325563"/>
          </a:xfrm>
        </p:spPr>
        <p:txBody>
          <a:bodyPr>
            <a:normAutofit/>
          </a:bodyPr>
          <a:lstStyle/>
          <a:p>
            <a:pPr algn="ctr"/>
            <a:r>
              <a:rPr lang="en-US" sz="4600" dirty="0">
                <a:solidFill>
                  <a:srgbClr val="FFFFFF"/>
                </a:solidFill>
              </a:rPr>
              <a:t>Preprocessing Steps</a:t>
            </a:r>
          </a:p>
        </p:txBody>
      </p:sp>
      <p:sp>
        <p:nvSpPr>
          <p:cNvPr id="3" name="Content Placeholder 2">
            <a:extLst>
              <a:ext uri="{FF2B5EF4-FFF2-40B4-BE49-F238E27FC236}">
                <a16:creationId xmlns:a16="http://schemas.microsoft.com/office/drawing/2014/main" id="{964350F3-EA58-64B6-922E-73640ED15DCE}"/>
              </a:ext>
            </a:extLst>
          </p:cNvPr>
          <p:cNvSpPr>
            <a:spLocks noGrp="1"/>
          </p:cNvSpPr>
          <p:nvPr>
            <p:ph idx="1"/>
          </p:nvPr>
        </p:nvSpPr>
        <p:spPr>
          <a:xfrm>
            <a:off x="838200" y="2391568"/>
            <a:ext cx="10515600" cy="3785394"/>
          </a:xfrm>
        </p:spPr>
        <p:txBody>
          <a:bodyPr anchor="ctr">
            <a:normAutofit lnSpcReduction="10000"/>
          </a:bodyPr>
          <a:lstStyle/>
          <a:p>
            <a:pPr marL="514350" indent="-514350">
              <a:buAutoNum type="arabicPeriod"/>
            </a:pPr>
            <a:r>
              <a:rPr lang="en-US" sz="2200" dirty="0"/>
              <a:t>Read in the CSV file into a pandas dataframe</a:t>
            </a:r>
          </a:p>
          <a:p>
            <a:pPr marL="514350" indent="-514350">
              <a:buAutoNum type="arabicPeriod"/>
            </a:pPr>
            <a:r>
              <a:rPr lang="en-US" sz="2200" dirty="0"/>
              <a:t>Convert date into a datetime field </a:t>
            </a:r>
          </a:p>
          <a:p>
            <a:pPr lvl="1"/>
            <a:r>
              <a:rPr lang="en-US" sz="2200" dirty="0"/>
              <a:t>Ran into an error where there were “</a:t>
            </a:r>
            <a:r>
              <a:rPr lang="en-US" sz="2200" dirty="0" err="1"/>
              <a:t>Btc</a:t>
            </a:r>
            <a:r>
              <a:rPr lang="en-US" sz="2200" dirty="0"/>
              <a:t>” or “ETH” located in the date columns had to remove these rows. (27 Rows)</a:t>
            </a:r>
          </a:p>
          <a:p>
            <a:pPr marL="514350" indent="-514350">
              <a:buFont typeface="+mj-lt"/>
              <a:buAutoNum type="arabicPeriod"/>
            </a:pPr>
            <a:r>
              <a:rPr lang="en-US" sz="2200" dirty="0"/>
              <a:t>Checked for any tweets with an NA text</a:t>
            </a:r>
          </a:p>
          <a:p>
            <a:pPr marL="514350" indent="-514350">
              <a:buFont typeface="+mj-lt"/>
              <a:buAutoNum type="arabicPeriod"/>
            </a:pPr>
            <a:r>
              <a:rPr lang="en-US" sz="2200" dirty="0"/>
              <a:t>Filter the data using datetime for the year 2021</a:t>
            </a:r>
          </a:p>
          <a:p>
            <a:pPr marL="514350" indent="-514350">
              <a:buFont typeface="+mj-lt"/>
              <a:buAutoNum type="arabicPeriod"/>
            </a:pPr>
            <a:r>
              <a:rPr lang="en-US" sz="2200" dirty="0"/>
              <a:t>Dropped columns (source, </a:t>
            </a:r>
            <a:r>
              <a:rPr lang="en-US" sz="2200" dirty="0" err="1"/>
              <a:t>user_created</a:t>
            </a:r>
            <a:r>
              <a:rPr lang="en-US" sz="2200" dirty="0"/>
              <a:t>, </a:t>
            </a:r>
            <a:r>
              <a:rPr lang="en-US" sz="2200" dirty="0" err="1"/>
              <a:t>user_favourites,user_name</a:t>
            </a:r>
            <a:r>
              <a:rPr lang="en-US" sz="2200" dirty="0"/>
              <a:t>(not @ name))</a:t>
            </a:r>
          </a:p>
          <a:p>
            <a:pPr marL="514350" indent="-514350">
              <a:buFont typeface="+mj-lt"/>
              <a:buAutoNum type="arabicPeriod"/>
            </a:pPr>
            <a:r>
              <a:rPr lang="en-US" sz="2200" dirty="0"/>
              <a:t>Took a sample of 5% of the records to start the sentiment analysis (about 100,000 observations</a:t>
            </a:r>
          </a:p>
          <a:p>
            <a:pPr marL="0" indent="0">
              <a:buNone/>
            </a:pPr>
            <a:r>
              <a:rPr lang="en-US" sz="2200" dirty="0"/>
              <a:t> </a:t>
            </a:r>
          </a:p>
        </p:txBody>
      </p:sp>
    </p:spTree>
    <p:extLst>
      <p:ext uri="{BB962C8B-B14F-4D97-AF65-F5344CB8AC3E}">
        <p14:creationId xmlns:p14="http://schemas.microsoft.com/office/powerpoint/2010/main" val="289910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(code)</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640082"/>
            <a:ext cx="6848715" cy="2484884"/>
          </a:xfrm>
        </p:spPr>
        <p:txBody>
          <a:bodyPr anchor="ctr">
            <a:normAutofit fontScale="92500" lnSpcReduction="10000"/>
          </a:bodyPr>
          <a:lstStyle/>
          <a:p>
            <a:r>
              <a:rPr lang="en-US" sz="2000" dirty="0"/>
              <a:t>I performed my sentiment analyst with </a:t>
            </a:r>
            <a:r>
              <a:rPr lang="en-US" sz="2000" dirty="0" err="1"/>
              <a:t>SentimentIntensityAnalyzer</a:t>
            </a:r>
            <a:r>
              <a:rPr lang="en-US" sz="2000" dirty="0"/>
              <a:t> from NLTK </a:t>
            </a:r>
            <a:r>
              <a:rPr lang="en-US" sz="2000" dirty="0" err="1"/>
              <a:t>vader</a:t>
            </a:r>
            <a:r>
              <a:rPr lang="en-US" sz="2000" dirty="0"/>
              <a:t>.</a:t>
            </a:r>
          </a:p>
          <a:p>
            <a:endParaRPr lang="en-US" sz="2000" dirty="0"/>
          </a:p>
          <a:p>
            <a:r>
              <a:rPr lang="en-US" sz="2000" dirty="0"/>
              <a:t>I decided on using the compound as it is the sum of the pos, negative, and neutral scores that are given by the polarity scores method and is normalized from -1 to 1</a:t>
            </a:r>
          </a:p>
          <a:p>
            <a:pPr marL="0" indent="0">
              <a:buNone/>
            </a:pPr>
            <a:endParaRPr lang="en-US" sz="2000" dirty="0"/>
          </a:p>
          <a:p>
            <a:pPr marL="0" indent="0">
              <a:buNone/>
            </a:pPr>
            <a:r>
              <a:rPr lang="en-US" sz="2000" dirty="0"/>
              <a:t>Code: </a:t>
            </a:r>
          </a:p>
        </p:txBody>
      </p:sp>
      <p:pic>
        <p:nvPicPr>
          <p:cNvPr id="4" name="Picture 3">
            <a:extLst>
              <a:ext uri="{FF2B5EF4-FFF2-40B4-BE49-F238E27FC236}">
                <a16:creationId xmlns:a16="http://schemas.microsoft.com/office/drawing/2014/main" id="{8FC98774-1929-2065-7080-2CEEB0F14DF9}"/>
              </a:ext>
            </a:extLst>
          </p:cNvPr>
          <p:cNvPicPr>
            <a:picLocks noChangeAspect="1"/>
          </p:cNvPicPr>
          <p:nvPr/>
        </p:nvPicPr>
        <p:blipFill>
          <a:blip r:embed="rId2"/>
          <a:stretch>
            <a:fillRect/>
          </a:stretch>
        </p:blipFill>
        <p:spPr>
          <a:xfrm>
            <a:off x="4654297" y="3759654"/>
            <a:ext cx="6894236" cy="1862423"/>
          </a:xfrm>
          <a:prstGeom prst="rect">
            <a:avLst/>
          </a:prstGeom>
        </p:spPr>
      </p:pic>
    </p:spTree>
    <p:extLst>
      <p:ext uri="{BB962C8B-B14F-4D97-AF65-F5344CB8AC3E}">
        <p14:creationId xmlns:p14="http://schemas.microsoft.com/office/powerpoint/2010/main" val="354893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(negative tweets)</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319240"/>
            <a:ext cx="6848715" cy="2484884"/>
          </a:xfrm>
        </p:spPr>
        <p:txBody>
          <a:bodyPr anchor="ctr">
            <a:normAutofit/>
          </a:bodyPr>
          <a:lstStyle/>
          <a:p>
            <a:pPr marL="0" indent="0">
              <a:buNone/>
            </a:pPr>
            <a:r>
              <a:rPr lang="en-US" sz="2000" dirty="0"/>
              <a:t>Some of the lowest scores for the sentiment analysis were the following tweets:</a:t>
            </a:r>
          </a:p>
          <a:p>
            <a:pPr marL="0" indent="0">
              <a:buNone/>
            </a:pPr>
            <a:endParaRPr lang="en-US" sz="2000" dirty="0"/>
          </a:p>
        </p:txBody>
      </p:sp>
      <p:pic>
        <p:nvPicPr>
          <p:cNvPr id="5" name="Picture 4">
            <a:extLst>
              <a:ext uri="{FF2B5EF4-FFF2-40B4-BE49-F238E27FC236}">
                <a16:creationId xmlns:a16="http://schemas.microsoft.com/office/drawing/2014/main" id="{F42EAFD4-ADD1-D385-10E7-5E815BB9F20E}"/>
              </a:ext>
            </a:extLst>
          </p:cNvPr>
          <p:cNvPicPr>
            <a:picLocks noChangeAspect="1"/>
          </p:cNvPicPr>
          <p:nvPr/>
        </p:nvPicPr>
        <p:blipFill>
          <a:blip r:embed="rId2"/>
          <a:stretch>
            <a:fillRect/>
          </a:stretch>
        </p:blipFill>
        <p:spPr>
          <a:xfrm>
            <a:off x="4059935" y="2804123"/>
            <a:ext cx="7939559" cy="2874781"/>
          </a:xfrm>
          <a:prstGeom prst="rect">
            <a:avLst/>
          </a:prstGeom>
        </p:spPr>
      </p:pic>
    </p:spTree>
    <p:extLst>
      <p:ext uri="{BB962C8B-B14F-4D97-AF65-F5344CB8AC3E}">
        <p14:creationId xmlns:p14="http://schemas.microsoft.com/office/powerpoint/2010/main" val="371628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42797-E4D9-23D2-6E41-4E7B74007BEB}"/>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Sentiment Analysis- </a:t>
            </a:r>
            <a:br>
              <a:rPr lang="en-US" dirty="0">
                <a:solidFill>
                  <a:srgbClr val="FFFFFF"/>
                </a:solidFill>
              </a:rPr>
            </a:br>
            <a:r>
              <a:rPr lang="en-US" dirty="0">
                <a:solidFill>
                  <a:srgbClr val="FFFFFF"/>
                </a:solidFill>
              </a:rPr>
              <a:t>(positive tweets)</a:t>
            </a:r>
          </a:p>
        </p:txBody>
      </p:sp>
      <p:sp>
        <p:nvSpPr>
          <p:cNvPr id="3" name="Content Placeholder 2">
            <a:extLst>
              <a:ext uri="{FF2B5EF4-FFF2-40B4-BE49-F238E27FC236}">
                <a16:creationId xmlns:a16="http://schemas.microsoft.com/office/drawing/2014/main" id="{5B3F29D1-1BB0-55FA-BFDF-6C6CDC31BC37}"/>
              </a:ext>
            </a:extLst>
          </p:cNvPr>
          <p:cNvSpPr>
            <a:spLocks noGrp="1"/>
          </p:cNvSpPr>
          <p:nvPr>
            <p:ph idx="1"/>
          </p:nvPr>
        </p:nvSpPr>
        <p:spPr>
          <a:xfrm>
            <a:off x="4699818" y="319240"/>
            <a:ext cx="6848715" cy="2484884"/>
          </a:xfrm>
        </p:spPr>
        <p:txBody>
          <a:bodyPr anchor="ctr">
            <a:normAutofit/>
          </a:bodyPr>
          <a:lstStyle/>
          <a:p>
            <a:pPr marL="0" indent="0">
              <a:buNone/>
            </a:pPr>
            <a:r>
              <a:rPr lang="en-US" sz="2000" dirty="0"/>
              <a:t>Some of the highest scores for the sentiment analysis were the following tweets:</a:t>
            </a:r>
          </a:p>
          <a:p>
            <a:pPr marL="0" indent="0">
              <a:buNone/>
            </a:pPr>
            <a:endParaRPr lang="en-US" sz="2000" dirty="0"/>
          </a:p>
        </p:txBody>
      </p:sp>
      <p:pic>
        <p:nvPicPr>
          <p:cNvPr id="4" name="Picture 3">
            <a:extLst>
              <a:ext uri="{FF2B5EF4-FFF2-40B4-BE49-F238E27FC236}">
                <a16:creationId xmlns:a16="http://schemas.microsoft.com/office/drawing/2014/main" id="{8F5E8789-D94C-F0D4-40B5-6DC7431F3A39}"/>
              </a:ext>
            </a:extLst>
          </p:cNvPr>
          <p:cNvPicPr>
            <a:picLocks noChangeAspect="1"/>
          </p:cNvPicPr>
          <p:nvPr/>
        </p:nvPicPr>
        <p:blipFill>
          <a:blip r:embed="rId2"/>
          <a:stretch>
            <a:fillRect/>
          </a:stretch>
        </p:blipFill>
        <p:spPr>
          <a:xfrm>
            <a:off x="4059935" y="3069609"/>
            <a:ext cx="7772400" cy="2484883"/>
          </a:xfrm>
          <a:prstGeom prst="rect">
            <a:avLst/>
          </a:prstGeom>
        </p:spPr>
      </p:pic>
    </p:spTree>
    <p:extLst>
      <p:ext uri="{BB962C8B-B14F-4D97-AF65-F5344CB8AC3E}">
        <p14:creationId xmlns:p14="http://schemas.microsoft.com/office/powerpoint/2010/main" val="3498225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885</Words>
  <Application>Microsoft Macintosh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SourceSansPro</vt:lpstr>
      <vt:lpstr>Office Theme</vt:lpstr>
      <vt:lpstr>Bitcoin Tweets </vt:lpstr>
      <vt:lpstr>Goal:</vt:lpstr>
      <vt:lpstr>What is Bitcoin </vt:lpstr>
      <vt:lpstr>Bitcoin 2021 News</vt:lpstr>
      <vt:lpstr>Data </vt:lpstr>
      <vt:lpstr>Preprocessing Steps</vt:lpstr>
      <vt:lpstr>Sentiment Analysis  (code)</vt:lpstr>
      <vt:lpstr>Sentiment Analysis  (negative tweets)</vt:lpstr>
      <vt:lpstr>Sentiment Analysis-  (positive tweets)</vt:lpstr>
      <vt:lpstr>Sentiment Analysis-  (Follower count | status)</vt:lpstr>
      <vt:lpstr>Sentiment Analysis  (Tweet by month)</vt:lpstr>
      <vt:lpstr>Sentiment Analysis  (Sentiment by month)</vt:lpstr>
      <vt:lpstr>Sentiment Analysis  (Bitcoin Price)</vt:lpstr>
      <vt:lpstr>Conclusion  </vt:lpstr>
      <vt:lpstr>Future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Tweets </dc:title>
  <dc:creator>Lorenzo Gordon</dc:creator>
  <cp:lastModifiedBy>Lorenzo Gordon</cp:lastModifiedBy>
  <cp:revision>2</cp:revision>
  <dcterms:created xsi:type="dcterms:W3CDTF">2022-09-14T21:33:49Z</dcterms:created>
  <dcterms:modified xsi:type="dcterms:W3CDTF">2022-09-15T00:52:18Z</dcterms:modified>
</cp:coreProperties>
</file>