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712" r:id="rId2"/>
    <p:sldId id="853" r:id="rId3"/>
    <p:sldId id="854" r:id="rId4"/>
    <p:sldId id="855" r:id="rId5"/>
    <p:sldId id="857" r:id="rId6"/>
    <p:sldId id="858" r:id="rId7"/>
    <p:sldId id="856" r:id="rId8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微软雅黑" panose="020B0503020204020204" pitchFamily="34" charset="-122"/>
      <p:regular r:id="rId15"/>
      <p:bold r:id="rId16"/>
    </p:embeddedFont>
    <p:embeddedFont>
      <p:font typeface="微软雅黑 Light" panose="020B0502040204020203" pitchFamily="34" charset="-122"/>
      <p:regular r:id="rId17"/>
    </p:embeddedFont>
  </p:embeddedFontLst>
  <p:custDataLst>
    <p:tags r:id="rId18"/>
  </p:custDataLst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9">
          <p15:clr>
            <a:srgbClr val="A4A3A4"/>
          </p15:clr>
        </p15:guide>
        <p15:guide id="2" orient="horz" pos="1103">
          <p15:clr>
            <a:srgbClr val="A4A3A4"/>
          </p15:clr>
        </p15:guide>
        <p15:guide id="3" pos="3521">
          <p15:clr>
            <a:srgbClr val="A4A3A4"/>
          </p15:clr>
        </p15:guide>
        <p15:guide id="4" pos="703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7962" autoAdjust="0"/>
  </p:normalViewPr>
  <p:slideViewPr>
    <p:cSldViewPr snapToGrid="0" showGuides="1">
      <p:cViewPr varScale="1">
        <p:scale>
          <a:sx n="108" d="100"/>
          <a:sy n="108" d="100"/>
        </p:scale>
        <p:origin x="730" y="91"/>
      </p:cViewPr>
      <p:guideLst>
        <p:guide orient="horz" pos="2479"/>
        <p:guide orient="horz" pos="1103"/>
        <p:guide pos="3521"/>
        <p:guide pos="70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56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9FB1-9CE7-424C-9066-EDC65E2AD646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DE7EC-E8C7-4CC2-868C-776C897D1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689EBF-75C4-4EE4-BF83-56F40D5107F4}" type="datetimeFigureOut">
              <a:rPr lang="zh-SG" altLang="en-US" smtClean="0"/>
              <a:t>29/6/2025</a:t>
            </a:fld>
            <a:endParaRPr lang="zh-SG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SG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B93CE-5124-4277-BBE8-F7735A1952C7}" type="slidenum">
              <a:rPr lang="zh-SG" altLang="en-US" smtClean="0"/>
              <a:t>‹#›</a:t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AB93CE-5124-4277-BBE8-F7735A1952C7}" type="slidenum">
              <a:rPr lang="zh-SG" altLang="en-US" smtClean="0"/>
              <a:t>1</a:t>
            </a:fld>
            <a:endParaRPr lang="zh-S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 descr="绿色的叶子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b="1599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7" name="任意多边形: 形状 6"/>
          <p:cNvSpPr/>
          <p:nvPr>
            <p:custDataLst>
              <p:tags r:id="rId1"/>
            </p:custDataLst>
          </p:nvPr>
        </p:nvSpPr>
        <p:spPr>
          <a:xfrm>
            <a:off x="2783540" y="0"/>
            <a:ext cx="9407061" cy="6858000"/>
          </a:xfrm>
          <a:custGeom>
            <a:avLst/>
            <a:gdLst>
              <a:gd name="connsiteX0" fmla="*/ 0 w 9407061"/>
              <a:gd name="connsiteY0" fmla="*/ 0 h 6858000"/>
              <a:gd name="connsiteX1" fmla="*/ 9407061 w 9407061"/>
              <a:gd name="connsiteY1" fmla="*/ 0 h 6858000"/>
              <a:gd name="connsiteX2" fmla="*/ 9407061 w 9407061"/>
              <a:gd name="connsiteY2" fmla="*/ 6858000 h 6858000"/>
              <a:gd name="connsiteX3" fmla="*/ 0 w 94070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061" h="6858000">
                <a:moveTo>
                  <a:pt x="0" y="0"/>
                </a:moveTo>
                <a:lnTo>
                  <a:pt x="9407061" y="0"/>
                </a:lnTo>
                <a:lnTo>
                  <a:pt x="9407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0" y="0"/>
            <a:ext cx="6949440" cy="6858000"/>
          </a:xfrm>
          <a:custGeom>
            <a:avLst/>
            <a:gdLst>
              <a:gd name="connsiteX0" fmla="*/ 0 w 6949440"/>
              <a:gd name="connsiteY0" fmla="*/ 0 h 6858000"/>
              <a:gd name="connsiteX1" fmla="*/ 5234940 w 6949440"/>
              <a:gd name="connsiteY1" fmla="*/ 0 h 6858000"/>
              <a:gd name="connsiteX2" fmla="*/ 6949440 w 6949440"/>
              <a:gd name="connsiteY2" fmla="*/ 6858000 h 6858000"/>
              <a:gd name="connsiteX3" fmla="*/ 0 w 694944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49440" h="6858000">
                <a:moveTo>
                  <a:pt x="0" y="0"/>
                </a:moveTo>
                <a:lnTo>
                  <a:pt x="5234940" y="0"/>
                </a:lnTo>
                <a:lnTo>
                  <a:pt x="6949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" name="组合 1"/>
          <p:cNvGrpSpPr/>
          <p:nvPr userDrawn="1"/>
        </p:nvGrpSpPr>
        <p:grpSpPr>
          <a:xfrm>
            <a:off x="127000" y="145415"/>
            <a:ext cx="11857355" cy="6523355"/>
            <a:chOff x="341086" y="359229"/>
            <a:chExt cx="11509829" cy="6139543"/>
          </a:xfrm>
        </p:grpSpPr>
        <p:sp>
          <p:nvSpPr>
            <p:cNvPr id="11" name="矩形 10"/>
            <p:cNvSpPr/>
            <p:nvPr userDrawn="1"/>
          </p:nvSpPr>
          <p:spPr>
            <a:xfrm>
              <a:off x="341086" y="359229"/>
              <a:ext cx="11509829" cy="613954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0" cap="flat" cmpd="sng" algn="ctr">
              <a:noFill/>
              <a:prstDash val="solid"/>
              <a:miter lim="800000"/>
            </a:ln>
            <a:effectLst>
              <a:outerShdw blurRad="127000" dist="76200" dir="2700000" algn="tl" rotWithShape="0">
                <a:schemeClr val="accent1">
                  <a:lumMod val="50000"/>
                  <a:alpha val="3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 userDrawn="1"/>
          </p:nvGrpSpPr>
          <p:grpSpPr>
            <a:xfrm flipH="1">
              <a:off x="10570977" y="6019903"/>
              <a:ext cx="966987" cy="152400"/>
              <a:chOff x="9774601" y="5660136"/>
              <a:chExt cx="966987" cy="152400"/>
            </a:xfrm>
          </p:grpSpPr>
          <p:sp>
            <p:nvSpPr>
              <p:cNvPr id="15" name="矩形 14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绿色的叶子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" r="82" b="15992"/>
          <a:stretch>
            <a:fillRect/>
          </a:stretch>
        </p:blipFill>
        <p:spPr>
          <a:xfrm>
            <a:off x="-13318" y="1"/>
            <a:ext cx="12208526" cy="6857999"/>
          </a:xfrm>
          <a:prstGeom prst="rect">
            <a:avLst/>
          </a:prstGeom>
        </p:spPr>
      </p:pic>
      <p:sp>
        <p:nvSpPr>
          <p:cNvPr id="14" name="任意多边形: 形状 13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40"/>
          <a:stretch>
            <a:fillRect/>
          </a:stretch>
        </p:blipFill>
        <p:spPr>
          <a:xfrm>
            <a:off x="440077" y="406471"/>
            <a:ext cx="11311846" cy="6045058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28905" y="117475"/>
            <a:ext cx="11903710" cy="6600190"/>
          </a:xfrm>
          <a:prstGeom prst="rect">
            <a:avLst/>
          </a:prstGeom>
          <a:solidFill>
            <a:schemeClr val="bg1">
              <a:alpha val="95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面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 b="1599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grpSp>
        <p:nvGrpSpPr>
          <p:cNvPr id="4" name="组合 3"/>
          <p:cNvGrpSpPr/>
          <p:nvPr userDrawn="1"/>
        </p:nvGrpSpPr>
        <p:grpSpPr>
          <a:xfrm>
            <a:off x="-26635" y="-5137"/>
            <a:ext cx="12245271" cy="6868275"/>
            <a:chOff x="-1" y="0"/>
            <a:chExt cx="12245271" cy="6868275"/>
          </a:xfrm>
        </p:grpSpPr>
        <p:sp>
          <p:nvSpPr>
            <p:cNvPr id="22" name="任意多边形: 形状 21"/>
            <p:cNvSpPr/>
            <p:nvPr userDrawn="1">
              <p:custDataLst>
                <p:tags r:id="rId1"/>
              </p:custDataLst>
            </p:nvPr>
          </p:nvSpPr>
          <p:spPr>
            <a:xfrm flipH="1">
              <a:off x="-1" y="5137"/>
              <a:ext cx="9173817" cy="6858000"/>
            </a:xfrm>
            <a:custGeom>
              <a:avLst/>
              <a:gdLst>
                <a:gd name="connsiteX0" fmla="*/ 9215065 w 9215065"/>
                <a:gd name="connsiteY0" fmla="*/ 0 h 6858000"/>
                <a:gd name="connsiteX1" fmla="*/ 0 w 9215065"/>
                <a:gd name="connsiteY1" fmla="*/ 0 h 6858000"/>
                <a:gd name="connsiteX2" fmla="*/ 1149654 w 9215065"/>
                <a:gd name="connsiteY2" fmla="*/ 6858000 h 6858000"/>
                <a:gd name="connsiteX3" fmla="*/ 9215065 w 9215065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15065" h="6858000">
                  <a:moveTo>
                    <a:pt x="9215065" y="0"/>
                  </a:moveTo>
                  <a:lnTo>
                    <a:pt x="0" y="0"/>
                  </a:lnTo>
                  <a:lnTo>
                    <a:pt x="1149654" y="6858000"/>
                  </a:lnTo>
                  <a:lnTo>
                    <a:pt x="9215065" y="6858000"/>
                  </a:lnTo>
                  <a:close/>
                </a:path>
              </a:pathLst>
            </a:cu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任意多边形: 形状 16"/>
            <p:cNvSpPr/>
            <p:nvPr userDrawn="1">
              <p:custDataLst>
                <p:tags r:id="rId2"/>
              </p:custDataLst>
            </p:nvPr>
          </p:nvSpPr>
          <p:spPr>
            <a:xfrm flipH="1">
              <a:off x="8004747" y="0"/>
              <a:ext cx="4240523" cy="6868275"/>
            </a:xfrm>
            <a:custGeom>
              <a:avLst/>
              <a:gdLst>
                <a:gd name="connsiteX0" fmla="*/ 0 w 5083169"/>
                <a:gd name="connsiteY0" fmla="*/ 0 h 6846828"/>
                <a:gd name="connsiteX1" fmla="*/ 3527537 w 5083169"/>
                <a:gd name="connsiteY1" fmla="*/ 0 h 6846828"/>
                <a:gd name="connsiteX2" fmla="*/ 5083169 w 5083169"/>
                <a:gd name="connsiteY2" fmla="*/ 6846828 h 6846828"/>
                <a:gd name="connsiteX3" fmla="*/ 0 w 5083169"/>
                <a:gd name="connsiteY3" fmla="*/ 6846828 h 6846828"/>
                <a:gd name="connsiteX0-1" fmla="*/ 0 w 4867882"/>
                <a:gd name="connsiteY0-2" fmla="*/ 0 h 6857103"/>
                <a:gd name="connsiteX1-3" fmla="*/ 3527537 w 4867882"/>
                <a:gd name="connsiteY1-4" fmla="*/ 0 h 6857103"/>
                <a:gd name="connsiteX2-5" fmla="*/ 4867882 w 4867882"/>
                <a:gd name="connsiteY2-6" fmla="*/ 6857103 h 6857103"/>
                <a:gd name="connsiteX3-7" fmla="*/ 0 w 4867882"/>
                <a:gd name="connsiteY3-8" fmla="*/ 6846828 h 6857103"/>
                <a:gd name="connsiteX4" fmla="*/ 0 w 4867882"/>
                <a:gd name="connsiteY4" fmla="*/ 0 h 685710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" y="connsiteY4"/>
                </a:cxn>
              </a:cxnLst>
              <a:rect l="l" t="t" r="r" b="b"/>
              <a:pathLst>
                <a:path w="4867882" h="6857103">
                  <a:moveTo>
                    <a:pt x="0" y="0"/>
                  </a:moveTo>
                  <a:lnTo>
                    <a:pt x="3527537" y="0"/>
                  </a:lnTo>
                  <a:lnTo>
                    <a:pt x="4867882" y="6857103"/>
                  </a:lnTo>
                  <a:lnTo>
                    <a:pt x="0" y="68468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43" name="图片 42" descr="绿色的叶子&#10;&#10;描述已自动生成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" t="7870" r="2895" b="23862"/>
          <a:stretch>
            <a:fillRect/>
          </a:stretch>
        </p:blipFill>
        <p:spPr>
          <a:xfrm>
            <a:off x="376027" y="655081"/>
            <a:ext cx="11482939" cy="5573027"/>
          </a:xfrm>
          <a:custGeom>
            <a:avLst/>
            <a:gdLst>
              <a:gd name="connsiteX0" fmla="*/ 0 w 11482939"/>
              <a:gd name="connsiteY0" fmla="*/ 0 h 5573027"/>
              <a:gd name="connsiteX1" fmla="*/ 11482939 w 11482939"/>
              <a:gd name="connsiteY1" fmla="*/ 0 h 5573027"/>
              <a:gd name="connsiteX2" fmla="*/ 11482939 w 11482939"/>
              <a:gd name="connsiteY2" fmla="*/ 5573027 h 5573027"/>
              <a:gd name="connsiteX3" fmla="*/ 0 w 11482939"/>
              <a:gd name="connsiteY3" fmla="*/ 5573027 h 557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82939" h="5573027">
                <a:moveTo>
                  <a:pt x="0" y="0"/>
                </a:moveTo>
                <a:lnTo>
                  <a:pt x="11482939" y="0"/>
                </a:lnTo>
                <a:lnTo>
                  <a:pt x="11482939" y="5573027"/>
                </a:lnTo>
                <a:lnTo>
                  <a:pt x="0" y="5573027"/>
                </a:lnTo>
                <a:close/>
              </a:path>
            </a:pathLst>
          </a:custGeom>
        </p:spPr>
      </p:pic>
      <p:grpSp>
        <p:nvGrpSpPr>
          <p:cNvPr id="13" name="组合 12"/>
          <p:cNvGrpSpPr/>
          <p:nvPr userDrawn="1"/>
        </p:nvGrpSpPr>
        <p:grpSpPr>
          <a:xfrm>
            <a:off x="333034" y="629893"/>
            <a:ext cx="11525932" cy="5598215"/>
            <a:chOff x="333034" y="629893"/>
            <a:chExt cx="11525932" cy="5598215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333034" y="629893"/>
              <a:ext cx="11525932" cy="5598215"/>
              <a:chOff x="378745" y="1254695"/>
              <a:chExt cx="11525932" cy="5598215"/>
            </a:xfrm>
          </p:grpSpPr>
          <p:sp>
            <p:nvSpPr>
              <p:cNvPr id="41" name="任意多边形: 形状 40"/>
              <p:cNvSpPr/>
              <p:nvPr/>
            </p:nvSpPr>
            <p:spPr>
              <a:xfrm>
                <a:off x="378745" y="1254695"/>
                <a:ext cx="8729396" cy="5588000"/>
              </a:xfrm>
              <a:custGeom>
                <a:avLst/>
                <a:gdLst>
                  <a:gd name="connsiteX0" fmla="*/ 0 w 8729396"/>
                  <a:gd name="connsiteY0" fmla="*/ 0 h 5588000"/>
                  <a:gd name="connsiteX1" fmla="*/ 8729396 w 8729396"/>
                  <a:gd name="connsiteY1" fmla="*/ 0 h 5588000"/>
                  <a:gd name="connsiteX2" fmla="*/ 7791939 w 8729396"/>
                  <a:gd name="connsiteY2" fmla="*/ 5588000 h 5588000"/>
                  <a:gd name="connsiteX3" fmla="*/ 0 w 8729396"/>
                  <a:gd name="connsiteY3" fmla="*/ 5588000 h 558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29396" h="5588000">
                    <a:moveTo>
                      <a:pt x="0" y="0"/>
                    </a:moveTo>
                    <a:lnTo>
                      <a:pt x="8729396" y="0"/>
                    </a:lnTo>
                    <a:lnTo>
                      <a:pt x="7791939" y="5588000"/>
                    </a:lnTo>
                    <a:lnTo>
                      <a:pt x="0" y="5588000"/>
                    </a:lnTo>
                    <a:close/>
                  </a:path>
                </a:pathLst>
              </a:custGeom>
              <a:solidFill>
                <a:schemeClr val="bg2">
                  <a:alpha val="96000"/>
                </a:schemeClr>
              </a:solidFill>
              <a:ln w="31750"/>
              <a:effectLst>
                <a:outerShdw blurRad="127000" dist="38100" dir="5400000" algn="t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 flipH="1">
                <a:off x="8170684" y="1264876"/>
                <a:ext cx="3733993" cy="5588034"/>
              </a:xfrm>
              <a:custGeom>
                <a:avLst/>
                <a:gdLst>
                  <a:gd name="connsiteX0" fmla="*/ 0 w 4456252"/>
                  <a:gd name="connsiteY0" fmla="*/ 5588000 h 5588000"/>
                  <a:gd name="connsiteX1" fmla="*/ 1278410 w 4456252"/>
                  <a:gd name="connsiteY1" fmla="*/ 0 h 5588000"/>
                  <a:gd name="connsiteX2" fmla="*/ 3177842 w 4456252"/>
                  <a:gd name="connsiteY2" fmla="*/ 0 h 5588000"/>
                  <a:gd name="connsiteX3" fmla="*/ 4456252 w 4456252"/>
                  <a:gd name="connsiteY3" fmla="*/ 5588000 h 5588000"/>
                  <a:gd name="connsiteX4" fmla="*/ 0 w 4456252"/>
                  <a:gd name="connsiteY4" fmla="*/ 5588000 h 5588000"/>
                  <a:gd name="connsiteX0-1" fmla="*/ 4456252 w 4547692"/>
                  <a:gd name="connsiteY0-2" fmla="*/ 5588000 h 5679440"/>
                  <a:gd name="connsiteX1-3" fmla="*/ 0 w 4547692"/>
                  <a:gd name="connsiteY1-4" fmla="*/ 5588000 h 5679440"/>
                  <a:gd name="connsiteX2-5" fmla="*/ 1278410 w 4547692"/>
                  <a:gd name="connsiteY2-6" fmla="*/ 0 h 5679440"/>
                  <a:gd name="connsiteX3-7" fmla="*/ 3177842 w 4547692"/>
                  <a:gd name="connsiteY3-8" fmla="*/ 0 h 5679440"/>
                  <a:gd name="connsiteX4-9" fmla="*/ 4547692 w 4547692"/>
                  <a:gd name="connsiteY4-10" fmla="*/ 5679440 h 5679440"/>
                  <a:gd name="connsiteX0-11" fmla="*/ 4456252 w 4456252"/>
                  <a:gd name="connsiteY0-12" fmla="*/ 5588000 h 5588000"/>
                  <a:gd name="connsiteX1-13" fmla="*/ 0 w 4456252"/>
                  <a:gd name="connsiteY1-14" fmla="*/ 5588000 h 5588000"/>
                  <a:gd name="connsiteX2-15" fmla="*/ 1278410 w 4456252"/>
                  <a:gd name="connsiteY2-16" fmla="*/ 0 h 5588000"/>
                  <a:gd name="connsiteX3-17" fmla="*/ 3177842 w 4456252"/>
                  <a:gd name="connsiteY3-18" fmla="*/ 0 h 5588000"/>
                  <a:gd name="connsiteX0-19" fmla="*/ 4503209 w 4503209"/>
                  <a:gd name="connsiteY0-20" fmla="*/ 5588000 h 5588000"/>
                  <a:gd name="connsiteX1-21" fmla="*/ 46957 w 4503209"/>
                  <a:gd name="connsiteY1-22" fmla="*/ 5588000 h 5588000"/>
                  <a:gd name="connsiteX2-23" fmla="*/ 0 w 4503209"/>
                  <a:gd name="connsiteY2-24" fmla="*/ 61645 h 5588000"/>
                  <a:gd name="connsiteX3-25" fmla="*/ 3224799 w 4503209"/>
                  <a:gd name="connsiteY3-26" fmla="*/ 0 h 5588000"/>
                  <a:gd name="connsiteX0-27" fmla="*/ 4503209 w 4503209"/>
                  <a:gd name="connsiteY0-28" fmla="*/ 5588000 h 5588000"/>
                  <a:gd name="connsiteX1-29" fmla="*/ 46957 w 4503209"/>
                  <a:gd name="connsiteY1-30" fmla="*/ 5588000 h 5588000"/>
                  <a:gd name="connsiteX2-31" fmla="*/ 0 w 4503209"/>
                  <a:gd name="connsiteY2-32" fmla="*/ 10275 h 5588000"/>
                  <a:gd name="connsiteX3-33" fmla="*/ 3224799 w 4503209"/>
                  <a:gd name="connsiteY3-34" fmla="*/ 0 h 5588000"/>
                  <a:gd name="connsiteX0-35" fmla="*/ 4311842 w 4311842"/>
                  <a:gd name="connsiteY0-36" fmla="*/ 5588000 h 5588000"/>
                  <a:gd name="connsiteX1-37" fmla="*/ 46957 w 4311842"/>
                  <a:gd name="connsiteY1-38" fmla="*/ 5588000 h 5588000"/>
                  <a:gd name="connsiteX2-39" fmla="*/ 0 w 4311842"/>
                  <a:gd name="connsiteY2-40" fmla="*/ 10275 h 5588000"/>
                  <a:gd name="connsiteX3-41" fmla="*/ 3224799 w 4311842"/>
                  <a:gd name="connsiteY3-42" fmla="*/ 0 h 5588000"/>
                  <a:gd name="connsiteX0-43" fmla="*/ 4265561 w 4265561"/>
                  <a:gd name="connsiteY0-44" fmla="*/ 5588000 h 5588000"/>
                  <a:gd name="connsiteX1-45" fmla="*/ 46957 w 4265561"/>
                  <a:gd name="connsiteY1-46" fmla="*/ 5588000 h 5588000"/>
                  <a:gd name="connsiteX2-47" fmla="*/ 0 w 4265561"/>
                  <a:gd name="connsiteY2-48" fmla="*/ 10275 h 5588000"/>
                  <a:gd name="connsiteX3-49" fmla="*/ 3224799 w 4265561"/>
                  <a:gd name="connsiteY3-50" fmla="*/ 0 h 5588000"/>
                  <a:gd name="connsiteX0-51" fmla="*/ 4265561 w 4265561"/>
                  <a:gd name="connsiteY0-52" fmla="*/ 5588000 h 5588000"/>
                  <a:gd name="connsiteX1-53" fmla="*/ 46957 w 4265561"/>
                  <a:gd name="connsiteY1-54" fmla="*/ 5588000 h 5588000"/>
                  <a:gd name="connsiteX2-55" fmla="*/ 0 w 4265561"/>
                  <a:gd name="connsiteY2-56" fmla="*/ 10275 h 5588000"/>
                  <a:gd name="connsiteX3-57" fmla="*/ 3194641 w 4265561"/>
                  <a:gd name="connsiteY3-58" fmla="*/ 0 h 5588000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</a:cxnLst>
                <a:rect l="l" t="t" r="r" b="b"/>
                <a:pathLst>
                  <a:path w="4265561" h="5588000">
                    <a:moveTo>
                      <a:pt x="4265561" y="5588000"/>
                    </a:moveTo>
                    <a:lnTo>
                      <a:pt x="46957" y="5588000"/>
                    </a:lnTo>
                    <a:lnTo>
                      <a:pt x="0" y="10275"/>
                    </a:lnTo>
                    <a:lnTo>
                      <a:pt x="3194641" y="0"/>
                    </a:lnTo>
                  </a:path>
                </a:pathLst>
              </a:custGeom>
              <a:solidFill>
                <a:schemeClr val="accent1">
                  <a:alpha val="90000"/>
                </a:schemeClr>
              </a:solidFill>
              <a:ln w="317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0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 flipH="1">
              <a:off x="10572502" y="5800567"/>
              <a:ext cx="966987" cy="152400"/>
              <a:chOff x="9774601" y="5660136"/>
              <a:chExt cx="966987" cy="15240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004613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1765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0589188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774601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4" name="组合 33"/>
            <p:cNvGrpSpPr/>
            <p:nvPr userDrawn="1"/>
          </p:nvGrpSpPr>
          <p:grpSpPr>
            <a:xfrm>
              <a:off x="664749" y="870774"/>
              <a:ext cx="966987" cy="152400"/>
              <a:chOff x="9800002" y="5660136"/>
              <a:chExt cx="966987" cy="15240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10071531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10343060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10614589" y="5660136"/>
                <a:ext cx="1524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9800002" y="5660136"/>
                <a:ext cx="152400" cy="1524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 descr="绿色的叶子&#10;&#10;描述已自动生成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" b="15992"/>
          <a:stretch>
            <a:fillRect/>
          </a:stretch>
        </p:blipFill>
        <p:spPr>
          <a:xfrm>
            <a:off x="-12700" y="1"/>
            <a:ext cx="12204700" cy="6857999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矩形 6"/>
            <p:cNvSpPr/>
            <p:nvPr>
              <p:custDataLst>
                <p:tags r:id="rId1"/>
              </p:custDataLst>
            </p:nvPr>
          </p:nvSpPr>
          <p:spPr>
            <a:xfrm>
              <a:off x="6096000" y="0"/>
              <a:ext cx="6096000" cy="6858000"/>
            </a:xfrm>
            <a:prstGeom prst="rect">
              <a:avLst/>
            </a:prstGeom>
            <a:solidFill>
              <a:schemeClr val="bg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 userDrawn="1"/>
          </p:nvSpPr>
          <p:spPr>
            <a:xfrm>
              <a:off x="0" y="0"/>
              <a:ext cx="6096000" cy="6858000"/>
            </a:xfrm>
            <a:prstGeom prst="rect">
              <a:avLst/>
            </a:prstGeom>
            <a:solidFill>
              <a:schemeClr val="accent1"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矩形 10"/>
          <p:cNvSpPr/>
          <p:nvPr userDrawn="1"/>
        </p:nvSpPr>
        <p:spPr>
          <a:xfrm>
            <a:off x="420431" y="395239"/>
            <a:ext cx="11351138" cy="6067522"/>
          </a:xfrm>
          <a:prstGeom prst="rect">
            <a:avLst/>
          </a:prstGeom>
          <a:solidFill>
            <a:schemeClr val="bg1">
              <a:alpha val="92000"/>
            </a:schemeClr>
          </a:solidFill>
          <a:ln w="0" cap="flat" cmpd="sng" algn="ctr">
            <a:noFill/>
            <a:prstDash val="solid"/>
            <a:miter lim="800000"/>
          </a:ln>
          <a:effectLst>
            <a:outerShdw blurRad="127000" dist="762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 userDrawn="1"/>
        </p:nvGrpSpPr>
        <p:grpSpPr>
          <a:xfrm flipH="1">
            <a:off x="10241326" y="5715501"/>
            <a:ext cx="966987" cy="152400"/>
            <a:chOff x="9774601" y="5660136"/>
            <a:chExt cx="966987" cy="152400"/>
          </a:xfrm>
        </p:grpSpPr>
        <p:sp>
          <p:nvSpPr>
            <p:cNvPr id="18" name="矩形 17"/>
            <p:cNvSpPr/>
            <p:nvPr/>
          </p:nvSpPr>
          <p:spPr>
            <a:xfrm>
              <a:off x="10046130" y="5660136"/>
              <a:ext cx="152400" cy="1524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10317659" y="5660136"/>
              <a:ext cx="152400" cy="152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589188" y="5660136"/>
              <a:ext cx="152400" cy="152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774601" y="5660136"/>
              <a:ext cx="152400" cy="15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任意多边形: 形状 22"/>
          <p:cNvSpPr/>
          <p:nvPr userDrawn="1"/>
        </p:nvSpPr>
        <p:spPr>
          <a:xfrm>
            <a:off x="1029903" y="1645921"/>
            <a:ext cx="10178410" cy="3474720"/>
          </a:xfrm>
          <a:custGeom>
            <a:avLst/>
            <a:gdLst>
              <a:gd name="connsiteX0" fmla="*/ 0 w 10195560"/>
              <a:gd name="connsiteY0" fmla="*/ 0 h 3474720"/>
              <a:gd name="connsiteX1" fmla="*/ 10195560 w 10195560"/>
              <a:gd name="connsiteY1" fmla="*/ 0 h 3474720"/>
              <a:gd name="connsiteX2" fmla="*/ 10195560 w 10195560"/>
              <a:gd name="connsiteY2" fmla="*/ 1530157 h 3474720"/>
              <a:gd name="connsiteX3" fmla="*/ 9838314 w 10195560"/>
              <a:gd name="connsiteY3" fmla="*/ 1737360 h 3474720"/>
              <a:gd name="connsiteX4" fmla="*/ 10195560 w 10195560"/>
              <a:gd name="connsiteY4" fmla="*/ 1944562 h 3474720"/>
              <a:gd name="connsiteX5" fmla="*/ 10195560 w 10195560"/>
              <a:gd name="connsiteY5" fmla="*/ 3474720 h 3474720"/>
              <a:gd name="connsiteX6" fmla="*/ 0 w 10195560"/>
              <a:gd name="connsiteY6" fmla="*/ 347472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95560" h="3474720">
                <a:moveTo>
                  <a:pt x="0" y="0"/>
                </a:moveTo>
                <a:lnTo>
                  <a:pt x="10195560" y="0"/>
                </a:lnTo>
                <a:lnTo>
                  <a:pt x="10195560" y="1530157"/>
                </a:lnTo>
                <a:lnTo>
                  <a:pt x="9838314" y="1737360"/>
                </a:lnTo>
                <a:lnTo>
                  <a:pt x="10195560" y="1944562"/>
                </a:lnTo>
                <a:lnTo>
                  <a:pt x="10195560" y="3474720"/>
                </a:lnTo>
                <a:lnTo>
                  <a:pt x="0" y="34747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l"/>
            <a:endParaRPr lang="zh-CN" altLang="en-US" sz="1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865" b="0" i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/>
              <a:t>OfficePLUS</a:t>
            </a:r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5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4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90170" tIns="46990" rIns="90170" bIns="4699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2025/6/29/Sun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8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矩形 6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8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8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859157" y="2321004"/>
            <a:ext cx="8848676" cy="110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400" b="1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806040202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spcBef>
                <a:spcPts val="0"/>
              </a:spcBef>
              <a:buSzPct val="100000"/>
            </a:pPr>
            <a:r>
              <a:rPr lang="zh-CN" altLang="en-US" sz="7200" b="0" dirty="0">
                <a:solidFill>
                  <a:schemeClr val="accent1"/>
                </a:solidFill>
                <a:latin typeface="Times New Roman" panose="02020603050405020304" pitchFamily="18" charset="0"/>
                <a:ea typeface="宋体" pitchFamily="2" charset="-122"/>
                <a:cs typeface="+mn-ea"/>
                <a:sym typeface="+mn-lt"/>
              </a:rPr>
              <a:t>汇报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59157" y="3947652"/>
            <a:ext cx="2629535" cy="490220"/>
            <a:chOff x="911225" y="3795252"/>
            <a:chExt cx="2629535" cy="490220"/>
          </a:xfrm>
        </p:grpSpPr>
        <p:sp>
          <p:nvSpPr>
            <p:cNvPr id="35" name="矩形 34"/>
            <p:cNvSpPr/>
            <p:nvPr/>
          </p:nvSpPr>
          <p:spPr>
            <a:xfrm>
              <a:off x="911225" y="3795252"/>
              <a:ext cx="2629535" cy="49022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75000"/>
                  </a:schemeClr>
                </a:gs>
                <a:gs pos="100000">
                  <a:schemeClr val="accent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spAutoFit/>
            </a:bodyPr>
            <a:lstStyle/>
            <a:p>
              <a:pPr algn="ctr"/>
              <a:endParaRPr lang="en-US" dirty="0">
                <a:cs typeface="+mn-ea"/>
                <a:sym typeface="+mn-lt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092200" y="3902004"/>
              <a:ext cx="168315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itchFamily="2" charset="-122"/>
                  <a:cs typeface="+mn-cs"/>
                </a:rPr>
                <a:t>汇报人：</a:t>
              </a:r>
              <a:r>
                <a:rPr 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</a:rPr>
                <a:t> </a:t>
              </a:r>
              <a:r>
                <a:rPr lang="zh-CN" alt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itchFamily="2" charset="-122"/>
                  <a:cs typeface="+mn-ea"/>
                  <a:sym typeface="+mn-ea"/>
                </a:rPr>
                <a:t>罗江涛</a:t>
              </a:r>
              <a:endParaRPr lang="en-US" altLang="zh-CN" dirty="0" err="1">
                <a:solidFill>
                  <a:schemeClr val="bg1"/>
                </a:solidFill>
                <a:latin typeface="Times New Roman" panose="02020603050405020304" pitchFamily="18" charset="0"/>
                <a:ea typeface="宋体" pitchFamily="2" charset="-122"/>
                <a:cs typeface="+mn-ea"/>
                <a:sym typeface="+mn-ea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859157" y="3405307"/>
            <a:ext cx="4403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spc="200" dirty="0">
                <a:solidFill>
                  <a:schemeClr val="accent1"/>
                </a:solidFill>
                <a:latin typeface="Times New Roman" panose="02020603050405020304" pitchFamily="18" charset="0"/>
                <a:ea typeface="宋体" pitchFamily="2" charset="-122"/>
                <a:cs typeface="+mn-ea"/>
              </a:rPr>
              <a:t>The group reports</a:t>
            </a:r>
            <a:endParaRPr lang="zh-CN" altLang="en-US" sz="1600" spc="200" dirty="0">
              <a:solidFill>
                <a:schemeClr val="accent1"/>
              </a:solidFill>
              <a:latin typeface="Times New Roman" panose="02020603050405020304" pitchFamily="18" charset="0"/>
              <a:ea typeface="宋体" pitchFamily="2" charset="-122"/>
              <a:cs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04E553C-6BEB-4CDF-91B0-19424A0EFA2A}"/>
              </a:ext>
            </a:extLst>
          </p:cNvPr>
          <p:cNvSpPr txBox="1"/>
          <p:nvPr/>
        </p:nvSpPr>
        <p:spPr>
          <a:xfrm>
            <a:off x="7386085" y="797510"/>
            <a:ext cx="43912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kern="100" dirty="0">
                <a:solidFill>
                  <a:schemeClr val="dk1"/>
                </a:solidFill>
              </a:rPr>
              <a:t>阶段三：</a:t>
            </a:r>
            <a:r>
              <a:rPr lang="zh-CN" altLang="zh-CN" sz="1400" b="1" kern="100" dirty="0">
                <a:solidFill>
                  <a:schemeClr val="dk1"/>
                </a:solidFill>
              </a:rPr>
              <a:t>基于</a:t>
            </a:r>
            <a:r>
              <a:rPr lang="en-US" altLang="zh-CN" sz="1400" b="1" kern="100" dirty="0">
                <a:solidFill>
                  <a:schemeClr val="dk1"/>
                </a:solidFill>
              </a:rPr>
              <a:t>Kit API</a:t>
            </a:r>
            <a:r>
              <a:rPr lang="zh-CN" altLang="zh-CN" sz="1400" b="1" kern="100" dirty="0">
                <a:solidFill>
                  <a:schemeClr val="dk1"/>
                </a:solidFill>
              </a:rPr>
              <a:t>构建典型场景</a:t>
            </a:r>
            <a:r>
              <a:rPr lang="en-US" altLang="zh-CN" sz="1400" b="1" kern="100" dirty="0">
                <a:solidFill>
                  <a:schemeClr val="dk1"/>
                </a:solidFill>
              </a:rPr>
              <a:t>XR Sample</a:t>
            </a:r>
          </a:p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b="1" kern="100" dirty="0">
              <a:solidFill>
                <a:schemeClr val="dk1"/>
              </a:solidFill>
            </a:endParaRPr>
          </a:p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kern="100" dirty="0">
                <a:solidFill>
                  <a:schemeClr val="dk1"/>
                </a:solidFill>
              </a:rPr>
              <a:t>验收标准</a:t>
            </a:r>
            <a:endParaRPr lang="zh-CN" altLang="zh-CN" sz="1400" b="1" kern="100" dirty="0">
              <a:solidFill>
                <a:schemeClr val="dk1"/>
              </a:solidFill>
            </a:endParaRPr>
          </a:p>
          <a:p>
            <a:pPr algn="just"/>
            <a:r>
              <a:rPr lang="en-US" altLang="zh-CN" sz="1400" kern="100" dirty="0">
                <a:solidFill>
                  <a:schemeClr val="dk1"/>
                </a:solidFill>
              </a:rPr>
              <a:t>1</a:t>
            </a:r>
            <a:r>
              <a:rPr lang="zh-CN" altLang="zh-CN" sz="1400" kern="100" dirty="0">
                <a:solidFill>
                  <a:schemeClr val="dk1"/>
                </a:solidFill>
              </a:rPr>
              <a:t>、实现典型场景</a:t>
            </a:r>
            <a:r>
              <a:rPr lang="en-US" altLang="zh-CN" sz="1400" kern="100" dirty="0">
                <a:solidFill>
                  <a:schemeClr val="dk1"/>
                </a:solidFill>
              </a:rPr>
              <a:t>XR Demo</a:t>
            </a:r>
            <a:r>
              <a:rPr lang="zh-CN" altLang="zh-CN" sz="1400" kern="100" dirty="0">
                <a:solidFill>
                  <a:schemeClr val="dk1"/>
                </a:solidFill>
              </a:rPr>
              <a:t>，运行流畅</a:t>
            </a:r>
          </a:p>
          <a:p>
            <a:pPr algn="just"/>
            <a:r>
              <a:rPr lang="en-US" altLang="zh-CN" sz="1400" kern="100" dirty="0">
                <a:solidFill>
                  <a:schemeClr val="dk1"/>
                </a:solidFill>
              </a:rPr>
              <a:t>2</a:t>
            </a:r>
            <a:r>
              <a:rPr lang="zh-CN" altLang="zh-CN" sz="1400" kern="100" dirty="0">
                <a:solidFill>
                  <a:schemeClr val="dk1"/>
                </a:solidFill>
              </a:rPr>
              <a:t>、实现</a:t>
            </a:r>
            <a:r>
              <a:rPr lang="en-US" altLang="zh-CN" sz="1400" kern="100" dirty="0">
                <a:solidFill>
                  <a:schemeClr val="dk1"/>
                </a:solidFill>
              </a:rPr>
              <a:t>UT</a:t>
            </a:r>
            <a:r>
              <a:rPr lang="zh-CN" altLang="zh-CN" sz="1400" kern="100" dirty="0">
                <a:solidFill>
                  <a:schemeClr val="dk1"/>
                </a:solidFill>
              </a:rPr>
              <a:t>单元测试，</a:t>
            </a:r>
            <a:r>
              <a:rPr lang="en-US" altLang="zh-CN" sz="1400" kern="100" dirty="0">
                <a:solidFill>
                  <a:schemeClr val="dk1"/>
                </a:solidFill>
              </a:rPr>
              <a:t>Kit API</a:t>
            </a:r>
            <a:r>
              <a:rPr lang="zh-CN" altLang="zh-CN" sz="1400" kern="100" dirty="0">
                <a:solidFill>
                  <a:schemeClr val="dk1"/>
                </a:solidFill>
              </a:rPr>
              <a:t>接口</a:t>
            </a:r>
            <a:r>
              <a:rPr lang="en-US" altLang="zh-CN" sz="1400" kern="100" dirty="0">
                <a:solidFill>
                  <a:schemeClr val="dk1"/>
                </a:solidFill>
              </a:rPr>
              <a:t>UT</a:t>
            </a:r>
            <a:r>
              <a:rPr lang="zh-CN" altLang="zh-CN" sz="1400" kern="100" dirty="0">
                <a:solidFill>
                  <a:schemeClr val="dk1"/>
                </a:solidFill>
              </a:rPr>
              <a:t>覆盖率</a:t>
            </a:r>
            <a:r>
              <a:rPr lang="en-US" altLang="zh-CN" sz="1400" kern="100" dirty="0">
                <a:solidFill>
                  <a:schemeClr val="dk1"/>
                </a:solidFill>
              </a:rPr>
              <a:t>100%</a:t>
            </a:r>
          </a:p>
          <a:p>
            <a:pPr algn="just"/>
            <a:endParaRPr lang="en-US" altLang="zh-CN" sz="1400" b="1" kern="100" dirty="0">
              <a:solidFill>
                <a:schemeClr val="dk1"/>
              </a:solidFill>
            </a:endParaRPr>
          </a:p>
          <a:p>
            <a:pPr algn="just"/>
            <a:r>
              <a:rPr lang="zh-CN" altLang="en-US" sz="1400" b="1" kern="100" dirty="0">
                <a:solidFill>
                  <a:schemeClr val="dk1"/>
                </a:solidFill>
              </a:rPr>
              <a:t>交付件</a:t>
            </a:r>
            <a:endParaRPr lang="en-US" altLang="zh-CN" sz="1400" b="1" kern="100" dirty="0">
              <a:solidFill>
                <a:schemeClr val="dk1"/>
              </a:solidFill>
            </a:endParaRP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</a:rPr>
              <a:t>1.</a:t>
            </a:r>
            <a:r>
              <a:rPr lang="zh-CN" altLang="zh-CN" sz="1400" kern="100" dirty="0">
                <a:solidFill>
                  <a:schemeClr val="dk1"/>
                </a:solidFill>
              </a:rPr>
              <a:t>源代码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</a:rPr>
              <a:t>2.API</a:t>
            </a:r>
            <a:r>
              <a:rPr lang="zh-CN" altLang="zh-CN" sz="1400" kern="100" dirty="0">
                <a:solidFill>
                  <a:schemeClr val="dk1"/>
                </a:solidFill>
              </a:rPr>
              <a:t>接口说明文档</a:t>
            </a:r>
            <a:endParaRPr lang="en-US" altLang="zh-CN" sz="1400" kern="100" dirty="0">
              <a:solidFill>
                <a:schemeClr val="dk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DAFDD60-7158-4B38-A530-A7CDFE1B2D6E}"/>
              </a:ext>
            </a:extLst>
          </p:cNvPr>
          <p:cNvSpPr txBox="1"/>
          <p:nvPr/>
        </p:nvSpPr>
        <p:spPr>
          <a:xfrm>
            <a:off x="315435" y="797510"/>
            <a:ext cx="627675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just" defTabSz="914400" rtl="0" eaLnBrk="1" latinLnBrk="0" hangingPunct="1"/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阶段二（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T+2 </a:t>
            </a:r>
            <a:r>
              <a:rPr lang="zh-CN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~T+9 </a:t>
            </a:r>
            <a:r>
              <a:rPr lang="zh-CN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  <a:r>
              <a:rPr lang="en-US" altLang="zh-CN" sz="1400" b="1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Kit</a:t>
            </a:r>
            <a:r>
              <a:rPr lang="zh-CN" altLang="zh-CN" sz="1400" b="1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功能开发</a:t>
            </a:r>
            <a:endParaRPr lang="en-US" altLang="zh-CN" sz="1400" b="1" kern="1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just" defTabSz="914400" rtl="0" eaLnBrk="1" latinLnBrk="0" hangingPunct="1"/>
            <a:endParaRPr lang="en-US" altLang="zh-CN" sz="1400" kern="1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just" defTabSz="914400" rtl="0" eaLnBrk="1" latinLnBrk="0" hangingPunct="1"/>
            <a:r>
              <a:rPr lang="zh-CN" altLang="en-US" sz="1400" b="1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验收标准</a:t>
            </a:r>
            <a:endParaRPr lang="en-US" altLang="zh-CN" sz="1400" b="1" kern="1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just" defTabSz="914400" rtl="0" eaLnBrk="1" latinLnBrk="0" hangingPunct="1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、功能实现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Kit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实现：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管理、资源管理、传感器数据管理、配置管理、算法特性调度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）支持以服务进程方式运行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TS/C++ API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封装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）支持组件化（算法特性配置）、支持不同设备和使用场景的配置</a:t>
            </a:r>
          </a:p>
          <a:p>
            <a:pPr marL="0" algn="just" defTabSz="914400" rtl="0" eaLnBrk="1" latinLnBrk="0" hangingPunct="1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、性能指标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）接口平均时延＜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1ms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（非资源创建类，非等待类）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）框架端数据时延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&lt;10ms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Server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输出数据到算法拿到数据）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）数据传输丢帧率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&lt;1%</a:t>
            </a:r>
            <a:endParaRPr lang="zh-CN" altLang="en-US" sz="1400" kern="1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just" defTabSz="914400" rtl="0" eaLnBrk="1" latinLnBrk="0" hangingPunct="1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、开发者测试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）实现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单元测试，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Kit API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接口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UT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覆盖率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100%</a:t>
            </a:r>
            <a:endParaRPr lang="zh-CN" altLang="en-US" sz="1400" kern="1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）实现测试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Demo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，支持相关场景和功能的测试</a:t>
            </a:r>
          </a:p>
          <a:p>
            <a:pPr marL="0" algn="just" defTabSz="914400" rtl="0" eaLnBrk="1" latinLnBrk="0" hangingPunct="1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、代码质量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）符合华为公司编码规范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ASAN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压测无内存泄漏、通过安全隐私扫描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Fuzz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测试高风险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zh-CN" altLang="en-US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覆盖率</a:t>
            </a:r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100%</a:t>
            </a:r>
          </a:p>
          <a:p>
            <a:pPr lvl="1" algn="just"/>
            <a:endParaRPr lang="en-US" altLang="zh-CN" sz="1400" kern="1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marL="0" algn="just" defTabSz="914400" rtl="0" eaLnBrk="1" latinLnBrk="0" hangingPunct="1"/>
            <a:r>
              <a:rPr lang="zh-CN" altLang="en-US" sz="1400" b="1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交付件</a:t>
            </a:r>
            <a:endParaRPr lang="en-US" altLang="zh-CN" sz="1400" b="1" kern="1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源代码</a:t>
            </a:r>
          </a:p>
          <a:p>
            <a:pPr lvl="1" algn="just"/>
            <a:r>
              <a:rPr lang="en-US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zh-CN" sz="1400" kern="1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软件设计说明书</a:t>
            </a:r>
            <a:endParaRPr lang="en-US" altLang="zh-CN" sz="1400" kern="10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307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395FBEB-C35E-4842-80D6-80620C4EFC80}"/>
              </a:ext>
            </a:extLst>
          </p:cNvPr>
          <p:cNvSpPr txBox="1"/>
          <p:nvPr/>
        </p:nvSpPr>
        <p:spPr>
          <a:xfrm>
            <a:off x="1034903" y="723014"/>
            <a:ext cx="48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项目计划（时间节点、实现内容）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D20421-3B18-4C76-A044-05C94C6F174A}"/>
              </a:ext>
            </a:extLst>
          </p:cNvPr>
          <p:cNvSpPr txBox="1"/>
          <p:nvPr/>
        </p:nvSpPr>
        <p:spPr>
          <a:xfrm>
            <a:off x="1034903" y="1582340"/>
            <a:ext cx="8810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号：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完成</a:t>
            </a:r>
            <a:r>
              <a:rPr lang="en-US" altLang="zh-CN" dirty="0" err="1"/>
              <a:t>visionOS</a:t>
            </a:r>
            <a:r>
              <a:rPr lang="zh-CN" altLang="en-US" dirty="0"/>
              <a:t>的调研分析及新</a:t>
            </a:r>
            <a:r>
              <a:rPr lang="en-US" altLang="zh-CN" dirty="0"/>
              <a:t>API</a:t>
            </a:r>
            <a:r>
              <a:rPr lang="zh-CN" altLang="en-US" dirty="0"/>
              <a:t>的设计，并完成部分</a:t>
            </a:r>
            <a:r>
              <a:rPr lang="en-US" altLang="zh-CN" dirty="0"/>
              <a:t>SA</a:t>
            </a:r>
            <a:r>
              <a:rPr lang="zh-CN" altLang="en-US" dirty="0"/>
              <a:t>方案设计。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号：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完成</a:t>
            </a:r>
            <a:r>
              <a:rPr lang="en-US" altLang="zh-CN" dirty="0"/>
              <a:t>Android XR</a:t>
            </a:r>
            <a:r>
              <a:rPr lang="zh-CN" altLang="en-US" dirty="0"/>
              <a:t>的调研分析，完成</a:t>
            </a:r>
            <a:r>
              <a:rPr lang="en-US" altLang="zh-CN" dirty="0"/>
              <a:t>SA</a:t>
            </a:r>
            <a:r>
              <a:rPr lang="zh-CN" altLang="en-US" dirty="0"/>
              <a:t>方案设计并实现部分核心代码，撰写方案文档。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号</a:t>
            </a:r>
            <a:r>
              <a:rPr lang="en-US" altLang="zh-CN" dirty="0"/>
              <a:t>-8</a:t>
            </a:r>
            <a:r>
              <a:rPr lang="zh-CN" altLang="en-US" dirty="0"/>
              <a:t>月：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基本实现方案代码，开始调试。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9</a:t>
            </a:r>
            <a:r>
              <a:rPr lang="zh-CN" altLang="en-US" dirty="0"/>
              <a:t>月及之后：</a:t>
            </a:r>
            <a:endParaRPr lang="en-US" altLang="zh-CN" dirty="0"/>
          </a:p>
          <a:p>
            <a:r>
              <a:rPr lang="en-US" altLang="zh-CN" dirty="0"/>
              <a:t>	Sample</a:t>
            </a:r>
            <a:r>
              <a:rPr lang="zh-CN" altLang="en-US" dirty="0"/>
              <a:t>开发，测试指标完成度并进一步完善方案及代码。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4376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ECCCE6-E8F5-44F2-AFBA-E8F2060B0ADF}"/>
              </a:ext>
            </a:extLst>
          </p:cNvPr>
          <p:cNvSpPr txBox="1"/>
          <p:nvPr/>
        </p:nvSpPr>
        <p:spPr>
          <a:xfrm>
            <a:off x="1212112" y="779721"/>
            <a:ext cx="48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API</a:t>
            </a:r>
            <a:r>
              <a:rPr lang="zh-CN" altLang="en-US" dirty="0"/>
              <a:t>分析和设计进展</a:t>
            </a:r>
          </a:p>
        </p:txBody>
      </p:sp>
    </p:spTree>
    <p:extLst>
      <p:ext uri="{BB962C8B-B14F-4D97-AF65-F5344CB8AC3E}">
        <p14:creationId xmlns:p14="http://schemas.microsoft.com/office/powerpoint/2010/main" val="6763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ECCCE6-E8F5-44F2-AFBA-E8F2060B0ADF}"/>
              </a:ext>
            </a:extLst>
          </p:cNvPr>
          <p:cNvSpPr txBox="1"/>
          <p:nvPr/>
        </p:nvSpPr>
        <p:spPr>
          <a:xfrm>
            <a:off x="1212112" y="659218"/>
            <a:ext cx="48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Kit</a:t>
            </a:r>
            <a:r>
              <a:rPr lang="zh-CN" altLang="en-US" dirty="0"/>
              <a:t>设计与开发进展</a:t>
            </a:r>
          </a:p>
        </p:txBody>
      </p:sp>
    </p:spTree>
    <p:extLst>
      <p:ext uri="{BB962C8B-B14F-4D97-AF65-F5344CB8AC3E}">
        <p14:creationId xmlns:p14="http://schemas.microsoft.com/office/powerpoint/2010/main" val="3874188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ECCCE6-E8F5-44F2-AFBA-E8F2060B0ADF}"/>
              </a:ext>
            </a:extLst>
          </p:cNvPr>
          <p:cNvSpPr txBox="1"/>
          <p:nvPr/>
        </p:nvSpPr>
        <p:spPr>
          <a:xfrm>
            <a:off x="1424762" y="659218"/>
            <a:ext cx="48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Sample</a:t>
            </a:r>
            <a:r>
              <a:rPr lang="zh-CN" altLang="en-US" dirty="0"/>
              <a:t>开发进展</a:t>
            </a:r>
          </a:p>
        </p:txBody>
      </p:sp>
    </p:spTree>
    <p:extLst>
      <p:ext uri="{BB962C8B-B14F-4D97-AF65-F5344CB8AC3E}">
        <p14:creationId xmlns:p14="http://schemas.microsoft.com/office/powerpoint/2010/main" val="180230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60523B2-F5FA-40A6-9E1A-EF25309F46F7}"/>
              </a:ext>
            </a:extLst>
          </p:cNvPr>
          <p:cNvSpPr txBox="1"/>
          <p:nvPr/>
        </p:nvSpPr>
        <p:spPr>
          <a:xfrm>
            <a:off x="1212112" y="552893"/>
            <a:ext cx="488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风险</a:t>
            </a:r>
            <a:r>
              <a:rPr lang="en-US" altLang="zh-CN" dirty="0"/>
              <a:t>&amp;</a:t>
            </a:r>
            <a:r>
              <a:rPr lang="zh-CN" altLang="en-US" dirty="0"/>
              <a:t>求助</a:t>
            </a:r>
          </a:p>
        </p:txBody>
      </p:sp>
    </p:spTree>
    <p:extLst>
      <p:ext uri="{BB962C8B-B14F-4D97-AF65-F5344CB8AC3E}">
        <p14:creationId xmlns:p14="http://schemas.microsoft.com/office/powerpoint/2010/main" val="4021699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2374718-85a7-43cf-bc35-3fd2535e9109"/>
  <p:tag name="COMMONDATA" val="eyJoZGlkIjoiNThhOGZjYzJiNzhjODBhMzc3ZjE3Nzk2NTJiYjRkMD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3157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157"/>
  <p:tag name="KSO_WM_SLIDE_LAYOUT" val="a_b"/>
  <p:tag name="KSO_WM_SLIDE_LAYOUT_CNT" val="1_1"/>
  <p:tag name="KSO_WM_TEMPLATE_MASTER_THUMB_INDEX" val="12"/>
  <p:tag name="KSO_WM_TEMPLATE_THUMBS_INDEX" val="1、4、7、8、9、10、13、16、19、20、21、22、23、24、25、26、27、28、29、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PRESET_TEXT" val="文艺清新"/>
  <p:tag name="KSO_WM_UNIT_NOCLEAR" val="0"/>
  <p:tag name="KSO_WM_UNIT_VALUE" val="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157_1*a*1"/>
  <p:tag name="KSO_WM_TEMPLATE_CATEGORY" val="custom"/>
  <p:tag name="KSO_WM_TEMPLATE_INDEX" val="20203157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1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HOW_EDIT_AREA_INDICATION" val="0"/>
  <p:tag name="KSO_WM_TEMPLATE_THUMBS_INDEX" val="1、4、7、8、9、10、13、16、19、20、21、22、23、24、25、26、27、28、29、30"/>
  <p:tag name="KSO_WM_TEMPLATE_SUBCATEGORY" val="0"/>
  <p:tag name="KSO_WM_TAG_VERSION" val="1.0"/>
  <p:tag name="KSO_WM_BEAUTIFY_FLAG" val="#wm#"/>
  <p:tag name="KSO_WM_TEMPLATE_CATEGORY" val="custom"/>
  <p:tag name="KSO_WM_TEMPLATE_INDEX" val="20203157"/>
  <p:tag name="KSO_WM_TEMPLATE_MASTER_TYPE" val="1"/>
  <p:tag name="KSO_WM_TEMPLATE_COLOR_TYPE" val="1"/>
  <p:tag name="KSO_WM_TEMPLATE_MASTER_THUMB_INDEX" val="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BK_DARK_LIGHT" val="1"/>
</p:tagLst>
</file>

<file path=ppt/theme/theme1.xml><?xml version="1.0" encoding="utf-8"?>
<a:theme xmlns:a="http://schemas.openxmlformats.org/drawingml/2006/main" name="2_Office 主题​​">
  <a:themeElements>
    <a:clrScheme name="自定义 6">
      <a:dk1>
        <a:sysClr val="windowText" lastClr="000000"/>
      </a:dk1>
      <a:lt1>
        <a:sysClr val="window" lastClr="FFFFFF"/>
      </a:lt1>
      <a:dk2>
        <a:srgbClr val="EDF3F3"/>
      </a:dk2>
      <a:lt2>
        <a:srgbClr val="FFFFFF"/>
      </a:lt2>
      <a:accent1>
        <a:srgbClr val="587F7E"/>
      </a:accent1>
      <a:accent2>
        <a:srgbClr val="E7A55A"/>
      </a:accent2>
      <a:accent3>
        <a:srgbClr val="607F6F"/>
      </a:accent3>
      <a:accent4>
        <a:srgbClr val="657F67"/>
      </a:accent4>
      <a:accent5>
        <a:srgbClr val="697F60"/>
      </a:accent5>
      <a:accent6>
        <a:srgbClr val="6D7F58"/>
      </a:accent6>
      <a:hlink>
        <a:srgbClr val="658BD5"/>
      </a:hlink>
      <a:folHlink>
        <a:srgbClr val="A16AA5"/>
      </a:folHlink>
    </a:clrScheme>
    <a:fontScheme name="fo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71</TotalTime>
  <Words>366</Words>
  <Application>Microsoft Office PowerPoint</Application>
  <PresentationFormat>宽屏</PresentationFormat>
  <Paragraphs>52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Times New Roman</vt:lpstr>
      <vt:lpstr>微软雅黑</vt:lpstr>
      <vt:lpstr>Calibri</vt:lpstr>
      <vt:lpstr>微软雅黑 Light</vt:lpstr>
      <vt:lpstr>宋体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zhu</dc:creator>
  <cp:lastModifiedBy>LJT</cp:lastModifiedBy>
  <cp:revision>227</cp:revision>
  <dcterms:created xsi:type="dcterms:W3CDTF">2023-12-15T07:00:27Z</dcterms:created>
  <dcterms:modified xsi:type="dcterms:W3CDTF">2025-06-29T15:20:07Z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4FB6AD33C85749DA99FB34DB2BCF1DBE</vt:lpwstr>
  </property>
  <property fmtid="{D5CDD505-2E9C-101B-9397-08002B2CF9AE}" pid="3" name="KSOProductBuildVer">
    <vt:lpwstr>2052-11.1.0.11704</vt:lpwstr>
  </property>
</Properties>
</file>