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21945600" cx="16459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hYiumplaI3spVyFiNzjtQY0DJj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34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 name="Google Shape;15;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type="tx">
  <p:cSld name="TITLE_AND_BODY">
    <p:spTree>
      <p:nvGrpSpPr>
        <p:cNvPr id="9" name="Shape 9"/>
        <p:cNvGrpSpPr/>
        <p:nvPr/>
      </p:nvGrpSpPr>
      <p:grpSpPr>
        <a:xfrm>
          <a:off x="0" y="0"/>
          <a:ext cx="0" cy="0"/>
          <a:chOff x="0" y="0"/>
          <a:chExt cx="0" cy="0"/>
        </a:xfrm>
      </p:grpSpPr>
      <p:sp>
        <p:nvSpPr>
          <p:cNvPr id="10" name="Google Shape;10;p3"/>
          <p:cNvSpPr txBox="1"/>
          <p:nvPr>
            <p:ph idx="12" type="sldNum"/>
          </p:nvPr>
        </p:nvSpPr>
        <p:spPr>
          <a:xfrm>
            <a:off x="7955280" y="19756119"/>
            <a:ext cx="3840300" cy="138600"/>
          </a:xfrm>
          <a:prstGeom prst="rect">
            <a:avLst/>
          </a:prstGeom>
          <a:noFill/>
          <a:ln>
            <a:noFill/>
          </a:ln>
        </p:spPr>
        <p:txBody>
          <a:bodyPr anchorCtr="0" anchor="ctr" bIns="22850" lIns="22850" spcFirstLastPara="1" rIns="22850" wrap="square" tIns="22850">
            <a:spAutoFit/>
          </a:bodyPr>
          <a:lstStyle>
            <a:lvl1pPr indent="0" lvl="0"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Research ">
  <p:cSld name="FB AI Research ">
    <p:spTree>
      <p:nvGrpSpPr>
        <p:cNvPr id="11" name="Shape 11"/>
        <p:cNvGrpSpPr/>
        <p:nvPr/>
      </p:nvGrpSpPr>
      <p:grpSpPr>
        <a:xfrm>
          <a:off x="0" y="0"/>
          <a:ext cx="0" cy="0"/>
          <a:chOff x="0" y="0"/>
          <a:chExt cx="0" cy="0"/>
        </a:xfrm>
      </p:grpSpPr>
      <p:sp>
        <p:nvSpPr>
          <p:cNvPr id="12" name="Google Shape;12;p4"/>
          <p:cNvSpPr txBox="1"/>
          <p:nvPr>
            <p:ph idx="12" type="sldNum"/>
          </p:nvPr>
        </p:nvSpPr>
        <p:spPr>
          <a:xfrm>
            <a:off x="7955280" y="19756119"/>
            <a:ext cx="3840300" cy="138600"/>
          </a:xfrm>
          <a:prstGeom prst="rect">
            <a:avLst/>
          </a:prstGeom>
          <a:noFill/>
          <a:ln>
            <a:noFill/>
          </a:ln>
        </p:spPr>
        <p:txBody>
          <a:bodyPr anchorCtr="0" anchor="ctr" bIns="22850" lIns="22850" spcFirstLastPara="1" rIns="22850" wrap="square" tIns="22850">
            <a:spAutoFit/>
          </a:bodyPr>
          <a:lstStyle>
            <a:lvl1pPr indent="0" lvl="0"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22960" y="294640"/>
            <a:ext cx="14813400" cy="4826100"/>
          </a:xfrm>
          <a:prstGeom prst="rect">
            <a:avLst/>
          </a:prstGeom>
          <a:noFill/>
          <a:ln>
            <a:noFill/>
          </a:ln>
        </p:spPr>
        <p:txBody>
          <a:bodyPr anchorCtr="0" anchor="ctr" bIns="22850" lIns="22850" spcFirstLastPara="1" rIns="22850" wrap="square" tIns="22850">
            <a:noAutofit/>
          </a:bodyPr>
          <a:lstStyle>
            <a:lvl1pPr lvl="0"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7000"/>
              <a:buFont typeface="Calibri"/>
              <a:buNone/>
              <a:defRPr b="0" i="0" sz="7000" u="none" cap="none" strike="noStrike">
                <a:solidFill>
                  <a:srgbClr val="000000"/>
                </a:solidFill>
                <a:latin typeface="Calibri"/>
                <a:ea typeface="Calibri"/>
                <a:cs typeface="Calibri"/>
                <a:sym typeface="Calibri"/>
              </a:defRPr>
            </a:lvl9pPr>
          </a:lstStyle>
          <a:p/>
        </p:txBody>
      </p:sp>
      <p:sp>
        <p:nvSpPr>
          <p:cNvPr id="7" name="Google Shape;7;p2"/>
          <p:cNvSpPr txBox="1"/>
          <p:nvPr>
            <p:ph idx="1" type="body"/>
          </p:nvPr>
        </p:nvSpPr>
        <p:spPr>
          <a:xfrm>
            <a:off x="822960" y="5120640"/>
            <a:ext cx="14813400" cy="16824900"/>
          </a:xfrm>
          <a:prstGeom prst="rect">
            <a:avLst/>
          </a:prstGeom>
          <a:noFill/>
          <a:ln>
            <a:noFill/>
          </a:ln>
        </p:spPr>
        <p:txBody>
          <a:bodyPr anchorCtr="0" anchor="t" bIns="22850" lIns="22850" spcFirstLastPara="1" rIns="22850" wrap="square" tIns="22850">
            <a:noAutofit/>
          </a:bodyPr>
          <a:lstStyle>
            <a:lvl1pPr indent="-514350" lvl="0" marL="4572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1pPr>
            <a:lvl2pPr indent="-514350" lvl="1" marL="9144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2pPr>
            <a:lvl3pPr indent="-514350" lvl="2" marL="13716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3pPr>
            <a:lvl4pPr indent="-514350" lvl="3" marL="18288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4pPr>
            <a:lvl5pPr indent="-514350" lvl="4" marL="22860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5pPr>
            <a:lvl6pPr indent="-514350" lvl="5" marL="27432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6pPr>
            <a:lvl7pPr indent="-514350" lvl="6" marL="32004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7pPr>
            <a:lvl8pPr indent="-514350" lvl="7" marL="36576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8pPr>
            <a:lvl9pPr indent="-514350" lvl="8" marL="4114800" marR="0" rtl="0" algn="l">
              <a:lnSpc>
                <a:spcPct val="90000"/>
              </a:lnSpc>
              <a:spcBef>
                <a:spcPts val="1600"/>
              </a:spcBef>
              <a:spcAft>
                <a:spcPts val="0"/>
              </a:spcAft>
              <a:buClr>
                <a:srgbClr val="000000"/>
              </a:buClr>
              <a:buSzPts val="4500"/>
              <a:buFont typeface="Arial"/>
              <a:buChar char="•"/>
              <a:defRPr b="0" i="0" sz="4500" u="none" cap="none" strike="noStrike">
                <a:solidFill>
                  <a:srgbClr val="000000"/>
                </a:solidFill>
                <a:latin typeface="Calibri"/>
                <a:ea typeface="Calibri"/>
                <a:cs typeface="Calibri"/>
                <a:sym typeface="Calibri"/>
              </a:defRPr>
            </a:lvl9pPr>
          </a:lstStyle>
          <a:p/>
        </p:txBody>
      </p:sp>
      <p:sp>
        <p:nvSpPr>
          <p:cNvPr id="8" name="Google Shape;8;p2"/>
          <p:cNvSpPr txBox="1"/>
          <p:nvPr>
            <p:ph idx="12" type="sldNum"/>
          </p:nvPr>
        </p:nvSpPr>
        <p:spPr>
          <a:xfrm>
            <a:off x="7955280" y="19756119"/>
            <a:ext cx="3840300" cy="138600"/>
          </a:xfrm>
          <a:prstGeom prst="rect">
            <a:avLst/>
          </a:prstGeom>
          <a:noFill/>
          <a:ln>
            <a:noFill/>
          </a:ln>
        </p:spPr>
        <p:txBody>
          <a:bodyPr anchorCtr="0" anchor="ctr" bIns="22850" lIns="22850" spcFirstLastPara="1" rIns="22850" wrap="square" tIns="22850">
            <a:spAutoFit/>
          </a:bodyPr>
          <a:lstStyle>
            <a:lvl1pPr indent="0" lvl="0"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600"/>
              <a:buFont typeface="Calibri"/>
              <a:buNone/>
              <a:defRPr b="0" i="0" sz="6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hyperlink" Target="mailto:maheshwarishubh98@gmail.com" TargetMode="External"/><Relationship Id="rId13" Type="http://schemas.openxmlformats.org/officeDocument/2006/relationships/image" Target="../media/image3.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4.png"/><Relationship Id="rId9" Type="http://schemas.openxmlformats.org/officeDocument/2006/relationships/hyperlink" Target="https://transfer4d.github.io/" TargetMode="External"/><Relationship Id="rId15" Type="http://schemas.openxmlformats.org/officeDocument/2006/relationships/image" Target="../media/image6.jpg"/><Relationship Id="rId14" Type="http://schemas.openxmlformats.org/officeDocument/2006/relationships/image" Target="../media/image7.png"/><Relationship Id="rId16" Type="http://schemas.openxmlformats.org/officeDocument/2006/relationships/image" Target="../media/image9.png"/><Relationship Id="rId5" Type="http://schemas.openxmlformats.org/officeDocument/2006/relationships/image" Target="../media/image5.jp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1"/>
          <p:cNvSpPr/>
          <p:nvPr/>
        </p:nvSpPr>
        <p:spPr>
          <a:xfrm>
            <a:off x="8032750" y="11822840"/>
            <a:ext cx="8081100" cy="8354100"/>
          </a:xfrm>
          <a:prstGeom prst="rect">
            <a:avLst/>
          </a:prstGeom>
          <a:noFill/>
          <a:ln cap="flat" cmpd="sng" w="2857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 name="Google Shape;18;p1"/>
          <p:cNvSpPr txBox="1"/>
          <p:nvPr/>
        </p:nvSpPr>
        <p:spPr>
          <a:xfrm>
            <a:off x="2234025" y="733825"/>
            <a:ext cx="10981200" cy="1000500"/>
          </a:xfrm>
          <a:prstGeom prst="rect">
            <a:avLst/>
          </a:prstGeom>
          <a:noFill/>
          <a:ln>
            <a:noFill/>
          </a:ln>
        </p:spPr>
        <p:txBody>
          <a:bodyPr anchorCtr="0" anchor="t" bIns="22850" lIns="22850" spcFirstLastPara="1" rIns="22850" wrap="square" tIns="22850">
            <a:spAutoFit/>
          </a:bodyPr>
          <a:lstStyle/>
          <a:p>
            <a:pPr indent="0" lvl="0" marL="0" marR="0" rtl="0" algn="ctr">
              <a:lnSpc>
                <a:spcPct val="100000"/>
              </a:lnSpc>
              <a:spcBef>
                <a:spcPts val="0"/>
              </a:spcBef>
              <a:spcAft>
                <a:spcPts val="0"/>
              </a:spcAft>
              <a:buClr>
                <a:schemeClr val="dk1"/>
              </a:buClr>
              <a:buSzPts val="600"/>
              <a:buFont typeface="Arial"/>
              <a:buNone/>
            </a:pPr>
            <a:r>
              <a:rPr b="1" i="1" lang="en-US" sz="3100" u="none" cap="none" strike="noStrike">
                <a:solidFill>
                  <a:srgbClr val="0B5394"/>
                </a:solidFill>
                <a:latin typeface="Times New Roman"/>
                <a:ea typeface="Times New Roman"/>
                <a:cs typeface="Times New Roman"/>
                <a:sym typeface="Times New Roman"/>
              </a:rPr>
              <a:t>Transfer4D</a:t>
            </a:r>
            <a:r>
              <a:rPr b="1" i="0" lang="en-US" sz="3100" u="none" cap="none" strike="noStrike">
                <a:solidFill>
                  <a:srgbClr val="0B5394"/>
                </a:solidFill>
                <a:latin typeface="Times New Roman"/>
                <a:ea typeface="Times New Roman"/>
                <a:cs typeface="Times New Roman"/>
                <a:sym typeface="Times New Roman"/>
              </a:rPr>
              <a:t>: A framework for frugal motion capture and deformation transfer</a:t>
            </a:r>
            <a:endParaRPr b="1" i="0" sz="3100" u="none" cap="none" strike="noStrike">
              <a:solidFill>
                <a:srgbClr val="0B5394"/>
              </a:solidFill>
              <a:latin typeface="Times New Roman"/>
              <a:ea typeface="Times New Roman"/>
              <a:cs typeface="Times New Roman"/>
              <a:sym typeface="Times New Roman"/>
            </a:endParaRPr>
          </a:p>
        </p:txBody>
      </p:sp>
      <p:sp>
        <p:nvSpPr>
          <p:cNvPr id="19" name="Google Shape;19;p1"/>
          <p:cNvSpPr txBox="1"/>
          <p:nvPr/>
        </p:nvSpPr>
        <p:spPr>
          <a:xfrm>
            <a:off x="676652" y="8719857"/>
            <a:ext cx="6350700" cy="153900"/>
          </a:xfrm>
          <a:prstGeom prst="rect">
            <a:avLst/>
          </a:prstGeom>
          <a:noFill/>
          <a:ln>
            <a:noFill/>
          </a:ln>
        </p:spPr>
        <p:txBody>
          <a:bodyPr anchorCtr="0" anchor="t" bIns="22850" lIns="22850" spcFirstLastPara="1" rIns="22850" wrap="square" tIns="22850">
            <a:spAutoFit/>
          </a:bodyPr>
          <a:lstStyle/>
          <a:p>
            <a:pPr indent="0" lvl="0" marL="0" marR="0" rtl="0" algn="l">
              <a:lnSpc>
                <a:spcPct val="100000"/>
              </a:lnSpc>
              <a:spcBef>
                <a:spcPts val="0"/>
              </a:spcBef>
              <a:spcAft>
                <a:spcPts val="0"/>
              </a:spcAft>
              <a:buClr>
                <a:srgbClr val="000000"/>
              </a:buClr>
              <a:buSzPts val="1100"/>
              <a:buFont typeface="Arial"/>
              <a:buNone/>
            </a:pPr>
            <a:r>
              <a:t/>
            </a:r>
            <a:endParaRPr b="0" i="0" sz="700" u="none" cap="none" strike="noStrike">
              <a:solidFill>
                <a:srgbClr val="000000"/>
              </a:solidFill>
              <a:latin typeface="Arial"/>
              <a:ea typeface="Arial"/>
              <a:cs typeface="Arial"/>
              <a:sym typeface="Arial"/>
            </a:endParaRPr>
          </a:p>
        </p:txBody>
      </p:sp>
      <p:pic>
        <p:nvPicPr>
          <p:cNvPr descr="Interpolation end reference image." id="20" name="Google Shape;20;p1"/>
          <p:cNvPicPr preferRelativeResize="0"/>
          <p:nvPr/>
        </p:nvPicPr>
        <p:blipFill rotWithShape="1">
          <a:blip r:embed="rId3">
            <a:alphaModFix/>
          </a:blip>
          <a:srcRect b="49310" l="0" r="0" t="0"/>
          <a:stretch/>
        </p:blipFill>
        <p:spPr>
          <a:xfrm>
            <a:off x="8179075" y="16306990"/>
            <a:ext cx="7607424" cy="3000052"/>
          </a:xfrm>
          <a:prstGeom prst="rect">
            <a:avLst/>
          </a:prstGeom>
          <a:noFill/>
          <a:ln>
            <a:noFill/>
          </a:ln>
        </p:spPr>
      </p:pic>
      <p:pic>
        <p:nvPicPr>
          <p:cNvPr id="21" name="Google Shape;21;p1"/>
          <p:cNvPicPr preferRelativeResize="0"/>
          <p:nvPr/>
        </p:nvPicPr>
        <p:blipFill rotWithShape="1">
          <a:blip r:embed="rId4">
            <a:alphaModFix/>
          </a:blip>
          <a:srcRect b="0" l="1661" r="0" t="0"/>
          <a:stretch/>
        </p:blipFill>
        <p:spPr>
          <a:xfrm>
            <a:off x="344175" y="831400"/>
            <a:ext cx="2538299" cy="1143614"/>
          </a:xfrm>
          <a:prstGeom prst="rect">
            <a:avLst/>
          </a:prstGeom>
          <a:noFill/>
          <a:ln>
            <a:noFill/>
          </a:ln>
        </p:spPr>
      </p:pic>
      <p:pic>
        <p:nvPicPr>
          <p:cNvPr id="22" name="Google Shape;22;p1"/>
          <p:cNvPicPr preferRelativeResize="0"/>
          <p:nvPr/>
        </p:nvPicPr>
        <p:blipFill rotWithShape="1">
          <a:blip r:embed="rId5">
            <a:alphaModFix/>
          </a:blip>
          <a:srcRect b="0" l="0" r="0" t="0"/>
          <a:stretch/>
        </p:blipFill>
        <p:spPr>
          <a:xfrm>
            <a:off x="306072" y="6622276"/>
            <a:ext cx="7261733" cy="3725677"/>
          </a:xfrm>
          <a:prstGeom prst="rect">
            <a:avLst/>
          </a:prstGeom>
          <a:noFill/>
          <a:ln cap="flat" cmpd="sng" w="28575">
            <a:solidFill>
              <a:schemeClr val="dk2"/>
            </a:solidFill>
            <a:prstDash val="solid"/>
            <a:round/>
            <a:headEnd len="sm" w="sm" type="none"/>
            <a:tailEnd len="sm" w="sm" type="none"/>
          </a:ln>
        </p:spPr>
      </p:pic>
      <p:sp>
        <p:nvSpPr>
          <p:cNvPr id="23" name="Google Shape;23;p1"/>
          <p:cNvSpPr txBox="1"/>
          <p:nvPr/>
        </p:nvSpPr>
        <p:spPr>
          <a:xfrm>
            <a:off x="8056328" y="2659375"/>
            <a:ext cx="8117100" cy="8904600"/>
          </a:xfrm>
          <a:prstGeom prst="rect">
            <a:avLst/>
          </a:prstGeom>
          <a:noFill/>
          <a:ln>
            <a:noFill/>
          </a:ln>
        </p:spPr>
        <p:txBody>
          <a:bodyPr anchorCtr="0" anchor="t" bIns="45725" lIns="45725" spcFirstLastPara="1" rIns="45725" wrap="square" tIns="45725">
            <a:spAutoFit/>
          </a:bodyPr>
          <a:lstStyle/>
          <a:p>
            <a:pPr indent="0" lvl="0" marL="0" marR="0" rtl="0" algn="ctr">
              <a:lnSpc>
                <a:spcPct val="112500"/>
              </a:lnSpc>
              <a:spcBef>
                <a:spcPts val="0"/>
              </a:spcBef>
              <a:spcAft>
                <a:spcPts val="0"/>
              </a:spcAft>
              <a:buClr>
                <a:srgbClr val="000000"/>
              </a:buClr>
              <a:buSzPts val="1400"/>
              <a:buFont typeface="Arial"/>
              <a:buNone/>
            </a:pPr>
            <a:r>
              <a:rPr b="1" i="0" lang="en-US" sz="1800" u="none" cap="none" strike="noStrike">
                <a:solidFill>
                  <a:srgbClr val="363636"/>
                </a:solidFill>
                <a:latin typeface="Times New Roman"/>
                <a:ea typeface="Times New Roman"/>
                <a:cs typeface="Times New Roman"/>
                <a:sym typeface="Times New Roman"/>
              </a:rPr>
              <a:t>How it works</a:t>
            </a:r>
            <a:endParaRPr b="1" i="0" sz="18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400"/>
              <a:buFont typeface="Arial"/>
              <a:buNone/>
            </a:pPr>
            <a:r>
              <a:t/>
            </a:r>
            <a:endParaRPr b="1" sz="1800">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400"/>
              <a:buFont typeface="Arial"/>
              <a:buNone/>
            </a:pPr>
            <a:r>
              <a:t/>
            </a:r>
            <a:endParaRPr b="1" sz="1800">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400"/>
              <a:buFont typeface="Arial"/>
              <a:buNone/>
            </a:pPr>
            <a:r>
              <a:t/>
            </a:r>
            <a:endParaRPr b="1" sz="1800">
              <a:solidFill>
                <a:srgbClr val="363636"/>
              </a:solidFill>
              <a:latin typeface="Times New Roman"/>
              <a:ea typeface="Times New Roman"/>
              <a:cs typeface="Times New Roman"/>
              <a:sym typeface="Times New Roman"/>
            </a:endParaRPr>
          </a:p>
          <a:p>
            <a:pPr indent="0" lvl="0" marL="0" marR="0" rtl="0" algn="l">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ctr">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l">
              <a:lnSpc>
                <a:spcPct val="112500"/>
              </a:lnSpc>
              <a:spcBef>
                <a:spcPts val="0"/>
              </a:spcBef>
              <a:spcAft>
                <a:spcPts val="0"/>
              </a:spcAft>
              <a:buClr>
                <a:srgbClr val="000000"/>
              </a:buClr>
              <a:buSzPts val="1100"/>
              <a:buFont typeface="Arial"/>
              <a:buNone/>
            </a:pPr>
            <a:r>
              <a:t/>
            </a:r>
            <a:endParaRPr b="1" i="0" sz="1100" u="none" cap="none" strike="noStrike">
              <a:solidFill>
                <a:srgbClr val="363636"/>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rPr b="0" i="0" lang="en-US" sz="1500" u="none" cap="none" strike="noStrike">
                <a:solidFill>
                  <a:schemeClr val="dk1"/>
                </a:solidFill>
                <a:latin typeface="Times New Roman"/>
                <a:ea typeface="Times New Roman"/>
                <a:cs typeface="Times New Roman"/>
                <a:sym typeface="Times New Roman"/>
              </a:rPr>
              <a:t>Animating a virtual character based on a real performance of an actor is a challenging task that currently requires expensive motion capture setups and additional effort by expert animators, rendering it accessible only to large production houses. The goal of our work is to democratize this task by developing a frugal alternative termed </a:t>
            </a:r>
            <a:r>
              <a:rPr b="1" i="0" lang="en-US" sz="1500" u="none" cap="none" strike="noStrike">
                <a:solidFill>
                  <a:schemeClr val="dk1"/>
                </a:solidFill>
                <a:latin typeface="Times New Roman"/>
                <a:ea typeface="Times New Roman"/>
                <a:cs typeface="Times New Roman"/>
                <a:sym typeface="Times New Roman"/>
              </a:rPr>
              <a:t>Transfer4D</a:t>
            </a:r>
            <a:r>
              <a:rPr b="0" i="0" lang="en-US" sz="1500" u="none" cap="none" strike="noStrike">
                <a:solidFill>
                  <a:schemeClr val="dk1"/>
                </a:solidFill>
                <a:latin typeface="Times New Roman"/>
                <a:ea typeface="Times New Roman"/>
                <a:cs typeface="Times New Roman"/>
                <a:sym typeface="Times New Roman"/>
              </a:rPr>
              <a:t> that uses only commodity depth sensors and further reduces animators' effort by automating the rigging and animation transfer process.</a:t>
            </a:r>
            <a:endParaRPr b="0" i="0" sz="15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600"/>
              </a:spcBef>
              <a:spcAft>
                <a:spcPts val="0"/>
              </a:spcAft>
              <a:buClr>
                <a:srgbClr val="000000"/>
              </a:buClr>
              <a:buSzPts val="1100"/>
              <a:buFont typeface="Arial"/>
              <a:buNone/>
            </a:pPr>
            <a:r>
              <a:rPr b="0" i="0" lang="en-US" sz="1500" u="none" cap="none" strike="noStrike">
                <a:solidFill>
                  <a:schemeClr val="dk1"/>
                </a:solidFill>
                <a:latin typeface="Times New Roman"/>
                <a:ea typeface="Times New Roman"/>
                <a:cs typeface="Times New Roman"/>
                <a:sym typeface="Times New Roman"/>
              </a:rPr>
              <a:t>Our approach can transfer motion from an incomplete, single-view depth video to a semantically similar target mesh, unlike prior works that make a stricter assumption on the source to be noise-free and watertight.</a:t>
            </a:r>
            <a:endParaRPr b="0" i="0" sz="1500" u="none" cap="none" strike="noStrike">
              <a:solidFill>
                <a:schemeClr val="dk1"/>
              </a:solidFill>
              <a:latin typeface="Times New Roman"/>
              <a:ea typeface="Times New Roman"/>
              <a:cs typeface="Times New Roman"/>
              <a:sym typeface="Times New Roman"/>
            </a:endParaRPr>
          </a:p>
          <a:p>
            <a:pPr indent="-209550" lvl="0" marL="368300" marR="0" rtl="0" algn="l">
              <a:lnSpc>
                <a:spcPct val="115000"/>
              </a:lnSpc>
              <a:spcBef>
                <a:spcPts val="60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We use non-rigid reconstruction to track motion from the depth sequence, and then we rig the source object using skinning decomposition. Finally, the rig is embedded into the target object for motion retargeting.</a:t>
            </a:r>
            <a:endParaRPr b="0" i="0" sz="1500" u="none" cap="none" strike="noStrike">
              <a:solidFill>
                <a:schemeClr val="dk1"/>
              </a:solidFill>
              <a:latin typeface="Times New Roman"/>
              <a:ea typeface="Times New Roman"/>
              <a:cs typeface="Times New Roman"/>
              <a:sym typeface="Times New Roman"/>
            </a:endParaRPr>
          </a:p>
          <a:p>
            <a:pPr indent="-209550" lvl="0" marL="36830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To handle sparse, incomplete videos from depth video inputs and variations between source and target objects, we propose to use skeletons as an intermediary representation between motion capture and transfer.</a:t>
            </a:r>
            <a:endParaRPr b="0" i="0" sz="1500" u="none" cap="none" strike="noStrike">
              <a:solidFill>
                <a:schemeClr val="dk1"/>
              </a:solidFill>
              <a:latin typeface="Times New Roman"/>
              <a:ea typeface="Times New Roman"/>
              <a:cs typeface="Times New Roman"/>
              <a:sym typeface="Times New Roman"/>
            </a:endParaRPr>
          </a:p>
          <a:p>
            <a:pPr indent="-209550" lvl="0" marL="36830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We propose a novel </a:t>
            </a:r>
            <a:r>
              <a:rPr b="1" i="0" lang="en-US" sz="1500" u="none" cap="none" strike="noStrike">
                <a:solidFill>
                  <a:schemeClr val="dk1"/>
                </a:solidFill>
                <a:latin typeface="Times New Roman"/>
                <a:ea typeface="Times New Roman"/>
                <a:cs typeface="Times New Roman"/>
                <a:sym typeface="Times New Roman"/>
              </a:rPr>
              <a:t>unsupervised</a:t>
            </a:r>
            <a:r>
              <a:rPr b="0" i="0" lang="en-US" sz="1500" u="none" cap="none" strike="noStrike">
                <a:solidFill>
                  <a:schemeClr val="dk1"/>
                </a:solidFill>
                <a:latin typeface="Times New Roman"/>
                <a:ea typeface="Times New Roman"/>
                <a:cs typeface="Times New Roman"/>
                <a:sym typeface="Times New Roman"/>
              </a:rPr>
              <a:t> skeleton extraction pipeline from single-view depth sequence that incorporates additional geometric information, resulting in superior performance in motion reconstruction and transfer in comparison to the contemporary methods and making our approach generic.</a:t>
            </a:r>
            <a:endParaRPr b="0" i="0" sz="1500" u="none" cap="none" strike="noStrike">
              <a:solidFill>
                <a:srgbClr val="000000"/>
              </a:solidFill>
              <a:latin typeface="Times New Roman"/>
              <a:ea typeface="Times New Roman"/>
              <a:cs typeface="Times New Roman"/>
              <a:sym typeface="Times New Roman"/>
            </a:endParaRPr>
          </a:p>
        </p:txBody>
      </p:sp>
      <p:sp>
        <p:nvSpPr>
          <p:cNvPr id="24" name="Google Shape;24;p1"/>
          <p:cNvSpPr txBox="1"/>
          <p:nvPr/>
        </p:nvSpPr>
        <p:spPr>
          <a:xfrm>
            <a:off x="8164029" y="19471899"/>
            <a:ext cx="7677600" cy="5235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100"/>
              <a:buFont typeface="Arial"/>
              <a:buNone/>
            </a:pPr>
            <a:r>
              <a:rPr b="0" i="0" lang="en-US" u="none" cap="none" strike="noStrike">
                <a:solidFill>
                  <a:schemeClr val="dk1"/>
                </a:solidFill>
                <a:latin typeface="Times New Roman"/>
                <a:ea typeface="Times New Roman"/>
                <a:cs typeface="Times New Roman"/>
                <a:sym typeface="Times New Roman"/>
              </a:rPr>
              <a:t>Compared to motion skeleton extracted from other methods, by incorporating structural cues, ours is more effective at embedding skeleton from incomplete mesh sequence.</a:t>
            </a:r>
            <a:endParaRPr b="0" i="0" u="none" cap="none" strike="noStrike">
              <a:solidFill>
                <a:srgbClr val="000000"/>
              </a:solidFill>
              <a:latin typeface="Times New Roman"/>
              <a:ea typeface="Times New Roman"/>
              <a:cs typeface="Times New Roman"/>
              <a:sym typeface="Times New Roman"/>
            </a:endParaRPr>
          </a:p>
        </p:txBody>
      </p:sp>
      <p:sp>
        <p:nvSpPr>
          <p:cNvPr id="25" name="Google Shape;25;p1"/>
          <p:cNvSpPr txBox="1"/>
          <p:nvPr/>
        </p:nvSpPr>
        <p:spPr>
          <a:xfrm>
            <a:off x="9410520" y="11855659"/>
            <a:ext cx="5184600" cy="369300"/>
          </a:xfrm>
          <a:prstGeom prst="rect">
            <a:avLst/>
          </a:prstGeom>
          <a:noFill/>
          <a:ln>
            <a:noFill/>
          </a:ln>
        </p:spPr>
        <p:txBody>
          <a:bodyPr anchorCtr="0" anchor="t" bIns="45725" lIns="45725" spcFirstLastPara="1" rIns="45725" wrap="square" tIns="45725">
            <a:spAutoFit/>
          </a:bodyPr>
          <a:lstStyle/>
          <a:p>
            <a:pPr indent="0" lvl="0" marL="0" marR="0" rtl="0" algn="ctr">
              <a:lnSpc>
                <a:spcPct val="115000"/>
              </a:lnSpc>
              <a:spcBef>
                <a:spcPts val="0"/>
              </a:spcBef>
              <a:spcAft>
                <a:spcPts val="0"/>
              </a:spcAft>
              <a:buClr>
                <a:srgbClr val="000000"/>
              </a:buClr>
              <a:buSzPts val="1400"/>
              <a:buFont typeface="Arial"/>
              <a:buNone/>
            </a:pPr>
            <a:r>
              <a:rPr b="1" i="0" lang="en-US" sz="1800" u="none" cap="none" strike="noStrike">
                <a:solidFill>
                  <a:srgbClr val="434343"/>
                </a:solidFill>
                <a:latin typeface="Times New Roman"/>
                <a:ea typeface="Times New Roman"/>
                <a:cs typeface="Times New Roman"/>
                <a:sym typeface="Times New Roman"/>
              </a:rPr>
              <a:t>Qualitative Comparison</a:t>
            </a:r>
            <a:endParaRPr b="1" i="0" sz="1800" u="none" cap="none" strike="noStrike">
              <a:solidFill>
                <a:srgbClr val="434343"/>
              </a:solidFill>
              <a:latin typeface="Times New Roman"/>
              <a:ea typeface="Times New Roman"/>
              <a:cs typeface="Times New Roman"/>
              <a:sym typeface="Times New Roman"/>
            </a:endParaRPr>
          </a:p>
        </p:txBody>
      </p:sp>
      <p:sp>
        <p:nvSpPr>
          <p:cNvPr id="26" name="Google Shape;26;p1"/>
          <p:cNvSpPr txBox="1"/>
          <p:nvPr/>
        </p:nvSpPr>
        <p:spPr>
          <a:xfrm>
            <a:off x="293444" y="10495160"/>
            <a:ext cx="7287000" cy="1051200"/>
          </a:xfrm>
          <a:prstGeom prst="rect">
            <a:avLst/>
          </a:prstGeom>
          <a:solidFill>
            <a:srgbClr val="F3F3F3"/>
          </a:solidFill>
          <a:ln cap="flat" cmpd="sng" w="9525">
            <a:solidFill>
              <a:srgbClr val="666666"/>
            </a:solidFill>
            <a:prstDash val="solid"/>
            <a:round/>
            <a:headEnd len="sm" w="sm" type="none"/>
            <a:tailEnd len="sm" w="sm" type="none"/>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200"/>
              <a:buFont typeface="Arial"/>
              <a:buNone/>
            </a:pPr>
            <a:r>
              <a:rPr b="1" i="0" lang="en-US" u="none" cap="none" strike="noStrike">
                <a:solidFill>
                  <a:srgbClr val="434343"/>
                </a:solidFill>
                <a:latin typeface="Times New Roman"/>
                <a:ea typeface="Times New Roman"/>
                <a:cs typeface="Times New Roman"/>
                <a:sym typeface="Times New Roman"/>
              </a:rPr>
              <a:t>Motion/Animation Transfer results from Transfer4D on sequences from DeformingThings4D  dataset. Skeleton in the source </a:t>
            </a:r>
            <a:r>
              <a:rPr b="1" i="0" lang="en-US" u="none" cap="none" strike="noStrike">
                <a:solidFill>
                  <a:srgbClr val="C27BA0"/>
                </a:solidFill>
                <a:latin typeface="Times New Roman"/>
                <a:ea typeface="Times New Roman"/>
                <a:cs typeface="Times New Roman"/>
                <a:sym typeface="Times New Roman"/>
              </a:rPr>
              <a:t>(left) </a:t>
            </a:r>
            <a:r>
              <a:rPr b="1" i="0" lang="en-US" u="none" cap="none" strike="noStrike">
                <a:solidFill>
                  <a:srgbClr val="434343"/>
                </a:solidFill>
                <a:latin typeface="Times New Roman"/>
                <a:ea typeface="Times New Roman"/>
                <a:cs typeface="Times New Roman"/>
                <a:sym typeface="Times New Roman"/>
              </a:rPr>
              <a:t>was extracted using our proposed approach and embedded into the target mesh</a:t>
            </a:r>
            <a:r>
              <a:rPr b="1" i="0" lang="en-US" u="none" cap="none" strike="noStrike">
                <a:solidFill>
                  <a:srgbClr val="0B5394"/>
                </a:solidFill>
                <a:latin typeface="Times New Roman"/>
                <a:ea typeface="Times New Roman"/>
                <a:cs typeface="Times New Roman"/>
                <a:sym typeface="Times New Roman"/>
              </a:rPr>
              <a:t> (right)</a:t>
            </a:r>
            <a:r>
              <a:rPr b="1" i="0" lang="en-US" u="none" cap="none" strike="noStrike">
                <a:solidFill>
                  <a:srgbClr val="434343"/>
                </a:solidFill>
                <a:latin typeface="Times New Roman"/>
                <a:ea typeface="Times New Roman"/>
                <a:cs typeface="Times New Roman"/>
                <a:sym typeface="Times New Roman"/>
              </a:rPr>
              <a:t>. Transfer4D is able to transfer motion to diverse creatures emphasizing the generality of our approach</a:t>
            </a:r>
            <a:endParaRPr b="0" i="0" u="none" cap="none" strike="noStrike">
              <a:solidFill>
                <a:srgbClr val="000000"/>
              </a:solidFill>
              <a:latin typeface="Times New Roman"/>
              <a:ea typeface="Times New Roman"/>
              <a:cs typeface="Times New Roman"/>
              <a:sym typeface="Times New Roman"/>
            </a:endParaRPr>
          </a:p>
        </p:txBody>
      </p:sp>
      <p:sp>
        <p:nvSpPr>
          <p:cNvPr id="27" name="Google Shape;27;p1"/>
          <p:cNvSpPr txBox="1"/>
          <p:nvPr/>
        </p:nvSpPr>
        <p:spPr>
          <a:xfrm>
            <a:off x="318508" y="6030158"/>
            <a:ext cx="7287000" cy="3078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1" i="1" lang="en-US" u="none" cap="none" strike="noStrike">
                <a:solidFill>
                  <a:srgbClr val="434343"/>
                </a:solidFill>
                <a:latin typeface="Times New Roman"/>
                <a:ea typeface="Times New Roman"/>
                <a:cs typeface="Times New Roman"/>
                <a:sym typeface="Times New Roman"/>
              </a:rPr>
              <a:t>Transfer4D</a:t>
            </a:r>
            <a:r>
              <a:rPr b="1" i="0" lang="en-US" u="none" cap="none" strike="noStrike">
                <a:solidFill>
                  <a:srgbClr val="434343"/>
                </a:solidFill>
                <a:latin typeface="Times New Roman"/>
                <a:ea typeface="Times New Roman"/>
                <a:cs typeface="Times New Roman"/>
                <a:sym typeface="Times New Roman"/>
              </a:rPr>
              <a:t> retargets  motion from a commodity depth sensor (left) to </a:t>
            </a:r>
            <a:r>
              <a:rPr b="1" lang="en-US">
                <a:solidFill>
                  <a:srgbClr val="434343"/>
                </a:solidFill>
                <a:latin typeface="Times New Roman"/>
                <a:ea typeface="Times New Roman"/>
                <a:cs typeface="Times New Roman"/>
                <a:sym typeface="Times New Roman"/>
              </a:rPr>
              <a:t> </a:t>
            </a:r>
            <a:r>
              <a:rPr b="1" i="0" lang="en-US" u="none" cap="none" strike="noStrike">
                <a:solidFill>
                  <a:srgbClr val="0B5394"/>
                </a:solidFill>
                <a:latin typeface="Times New Roman"/>
                <a:ea typeface="Times New Roman"/>
                <a:cs typeface="Times New Roman"/>
                <a:sym typeface="Times New Roman"/>
              </a:rPr>
              <a:t>a virtual model (right).</a:t>
            </a:r>
            <a:endParaRPr b="1" i="0" u="none" cap="none" strike="noStrike">
              <a:solidFill>
                <a:srgbClr val="0B5394"/>
              </a:solidFill>
              <a:latin typeface="Calibri"/>
              <a:ea typeface="Calibri"/>
              <a:cs typeface="Calibri"/>
              <a:sym typeface="Calibri"/>
            </a:endParaRPr>
          </a:p>
        </p:txBody>
      </p:sp>
      <p:pic>
        <p:nvPicPr>
          <p:cNvPr id="28" name="Google Shape;28;p1"/>
          <p:cNvPicPr preferRelativeResize="0"/>
          <p:nvPr/>
        </p:nvPicPr>
        <p:blipFill rotWithShape="1">
          <a:blip r:embed="rId6">
            <a:alphaModFix/>
          </a:blip>
          <a:srcRect b="0" l="0" r="0" t="0"/>
          <a:stretch/>
        </p:blipFill>
        <p:spPr>
          <a:xfrm>
            <a:off x="12932243" y="859749"/>
            <a:ext cx="1802400" cy="1460768"/>
          </a:xfrm>
          <a:prstGeom prst="rect">
            <a:avLst/>
          </a:prstGeom>
          <a:noFill/>
          <a:ln>
            <a:noFill/>
          </a:ln>
        </p:spPr>
      </p:pic>
      <p:pic>
        <p:nvPicPr>
          <p:cNvPr id="29" name="Google Shape;29;p1"/>
          <p:cNvPicPr preferRelativeResize="0"/>
          <p:nvPr/>
        </p:nvPicPr>
        <p:blipFill rotWithShape="1">
          <a:blip r:embed="rId7">
            <a:alphaModFix/>
          </a:blip>
          <a:srcRect b="11956" l="10591" r="11526" t="13411"/>
          <a:stretch/>
        </p:blipFill>
        <p:spPr>
          <a:xfrm>
            <a:off x="14734661" y="859750"/>
            <a:ext cx="1379290" cy="1460775"/>
          </a:xfrm>
          <a:prstGeom prst="rect">
            <a:avLst/>
          </a:prstGeom>
          <a:noFill/>
          <a:ln>
            <a:noFill/>
          </a:ln>
        </p:spPr>
      </p:pic>
      <p:grpSp>
        <p:nvGrpSpPr>
          <p:cNvPr id="30" name="Google Shape;30;p1"/>
          <p:cNvGrpSpPr/>
          <p:nvPr/>
        </p:nvGrpSpPr>
        <p:grpSpPr>
          <a:xfrm>
            <a:off x="2234025" y="1703425"/>
            <a:ext cx="11180625" cy="724800"/>
            <a:chOff x="4895100" y="1368025"/>
            <a:chExt cx="22361250" cy="724800"/>
          </a:xfrm>
        </p:grpSpPr>
        <p:sp>
          <p:nvSpPr>
            <p:cNvPr id="31" name="Google Shape;31;p1"/>
            <p:cNvSpPr txBox="1"/>
            <p:nvPr/>
          </p:nvSpPr>
          <p:spPr>
            <a:xfrm>
              <a:off x="4895100" y="1368025"/>
              <a:ext cx="22361100" cy="3693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100"/>
                <a:buFont typeface="Arial"/>
                <a:buNone/>
              </a:pPr>
              <a:r>
                <a:rPr b="0" i="0" lang="en-US" sz="1800" u="none" cap="none" strike="noStrike">
                  <a:solidFill>
                    <a:srgbClr val="504C44"/>
                  </a:solidFill>
                  <a:latin typeface="Times New Roman"/>
                  <a:ea typeface="Times New Roman"/>
                  <a:cs typeface="Times New Roman"/>
                  <a:sym typeface="Times New Roman"/>
                </a:rPr>
                <a:t>Shubh Maheshwari</a:t>
              </a:r>
              <a:r>
                <a:rPr b="0" baseline="30000" i="0" lang="en-US" sz="1700" u="none" cap="none" strike="noStrike">
                  <a:solidFill>
                    <a:srgbClr val="504C44"/>
                  </a:solidFill>
                  <a:latin typeface="Times New Roman"/>
                  <a:ea typeface="Times New Roman"/>
                  <a:cs typeface="Times New Roman"/>
                  <a:sym typeface="Times New Roman"/>
                </a:rPr>
                <a:t>1</a:t>
              </a:r>
              <a:r>
                <a:rPr b="0" i="0" lang="en-US" sz="1800" u="none" cap="none" strike="noStrike">
                  <a:solidFill>
                    <a:srgbClr val="504C44"/>
                  </a:solidFill>
                  <a:latin typeface="Times New Roman"/>
                  <a:ea typeface="Times New Roman"/>
                  <a:cs typeface="Times New Roman"/>
                  <a:sym typeface="Times New Roman"/>
                </a:rPr>
                <a:t>		Rahul Narain</a:t>
              </a:r>
              <a:r>
                <a:rPr b="0" baseline="30000" i="0" lang="en-US" sz="1800" u="none" cap="none" strike="noStrike">
                  <a:solidFill>
                    <a:srgbClr val="504C44"/>
                  </a:solidFill>
                  <a:latin typeface="Times New Roman"/>
                  <a:ea typeface="Times New Roman"/>
                  <a:cs typeface="Times New Roman"/>
                  <a:sym typeface="Times New Roman"/>
                </a:rPr>
                <a:t>2</a:t>
              </a:r>
              <a:r>
                <a:rPr b="0" i="0" lang="en-US" sz="1800" u="none" cap="none" strike="noStrike">
                  <a:solidFill>
                    <a:srgbClr val="504C44"/>
                  </a:solidFill>
                  <a:latin typeface="Times New Roman"/>
                  <a:ea typeface="Times New Roman"/>
                  <a:cs typeface="Times New Roman"/>
                  <a:sym typeface="Times New Roman"/>
                </a:rPr>
                <a:t>		Ramya Hebbalaguppe</a:t>
              </a:r>
              <a:r>
                <a:rPr b="0" baseline="30000" i="0" lang="en-US" sz="1800" u="none" cap="none" strike="noStrike">
                  <a:solidFill>
                    <a:srgbClr val="504C44"/>
                  </a:solidFill>
                  <a:latin typeface="Times New Roman"/>
                  <a:ea typeface="Times New Roman"/>
                  <a:cs typeface="Times New Roman"/>
                  <a:sym typeface="Times New Roman"/>
                </a:rPr>
                <a:t>1,2</a:t>
              </a:r>
              <a:endParaRPr b="0" baseline="30000" i="0" sz="1800" u="none" cap="none" strike="noStrike">
                <a:solidFill>
                  <a:srgbClr val="000000"/>
                </a:solidFill>
                <a:latin typeface="Times New Roman"/>
                <a:ea typeface="Times New Roman"/>
                <a:cs typeface="Times New Roman"/>
                <a:sym typeface="Times New Roman"/>
              </a:endParaRPr>
            </a:p>
          </p:txBody>
        </p:sp>
        <p:sp>
          <p:nvSpPr>
            <p:cNvPr id="32" name="Google Shape;32;p1"/>
            <p:cNvSpPr txBox="1"/>
            <p:nvPr/>
          </p:nvSpPr>
          <p:spPr>
            <a:xfrm>
              <a:off x="5170950" y="1723525"/>
              <a:ext cx="22085400" cy="3693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100"/>
                <a:buFont typeface="Arial"/>
                <a:buNone/>
              </a:pPr>
              <a:r>
                <a:rPr b="0" baseline="30000" i="0" lang="en-US" sz="1800" u="none" cap="none" strike="noStrike">
                  <a:solidFill>
                    <a:srgbClr val="504C44"/>
                  </a:solidFill>
                  <a:latin typeface="Times New Roman"/>
                  <a:ea typeface="Times New Roman"/>
                  <a:cs typeface="Times New Roman"/>
                  <a:sym typeface="Times New Roman"/>
                </a:rPr>
                <a:t>1</a:t>
              </a:r>
              <a:r>
                <a:rPr b="0" i="0" lang="en-US" sz="1800" u="none" cap="none" strike="noStrike">
                  <a:solidFill>
                    <a:srgbClr val="504C44"/>
                  </a:solidFill>
                  <a:latin typeface="Times New Roman"/>
                  <a:ea typeface="Times New Roman"/>
                  <a:cs typeface="Times New Roman"/>
                  <a:sym typeface="Times New Roman"/>
                </a:rPr>
                <a:t>TCS Research, India         </a:t>
              </a:r>
              <a:r>
                <a:rPr b="0" baseline="30000" i="0" lang="en-US" sz="1800" u="none" cap="none" strike="noStrike">
                  <a:solidFill>
                    <a:srgbClr val="504C44"/>
                  </a:solidFill>
                  <a:latin typeface="Times New Roman"/>
                  <a:ea typeface="Times New Roman"/>
                  <a:cs typeface="Times New Roman"/>
                  <a:sym typeface="Times New Roman"/>
                </a:rPr>
                <a:t>2</a:t>
              </a:r>
              <a:r>
                <a:rPr b="0" i="0" lang="en-US" sz="1800" u="none" cap="none" strike="noStrike">
                  <a:solidFill>
                    <a:srgbClr val="504C44"/>
                  </a:solidFill>
                  <a:latin typeface="Times New Roman"/>
                  <a:ea typeface="Times New Roman"/>
                  <a:cs typeface="Times New Roman"/>
                  <a:sym typeface="Times New Roman"/>
                </a:rPr>
                <a:t>Indian Institute of Technology Delhi, India</a:t>
              </a:r>
              <a:endParaRPr b="0" i="0" sz="1800" u="none" cap="none" strike="noStrike">
                <a:solidFill>
                  <a:srgbClr val="000000"/>
                </a:solidFill>
                <a:latin typeface="Times New Roman"/>
                <a:ea typeface="Times New Roman"/>
                <a:cs typeface="Times New Roman"/>
                <a:sym typeface="Times New Roman"/>
              </a:endParaRPr>
            </a:p>
          </p:txBody>
        </p:sp>
      </p:grpSp>
      <p:pic>
        <p:nvPicPr>
          <p:cNvPr id="33" name="Google Shape;33;p1"/>
          <p:cNvPicPr preferRelativeResize="0"/>
          <p:nvPr/>
        </p:nvPicPr>
        <p:blipFill rotWithShape="1">
          <a:blip r:embed="rId8">
            <a:alphaModFix/>
          </a:blip>
          <a:srcRect b="0" l="0" r="0" t="0"/>
          <a:stretch/>
        </p:blipFill>
        <p:spPr>
          <a:xfrm>
            <a:off x="8032750" y="3013100"/>
            <a:ext cx="8081102" cy="3539299"/>
          </a:xfrm>
          <a:prstGeom prst="rect">
            <a:avLst/>
          </a:prstGeom>
          <a:noFill/>
          <a:ln>
            <a:noFill/>
          </a:ln>
        </p:spPr>
      </p:pic>
      <p:sp>
        <p:nvSpPr>
          <p:cNvPr id="34" name="Google Shape;34;p1"/>
          <p:cNvSpPr/>
          <p:nvPr/>
        </p:nvSpPr>
        <p:spPr>
          <a:xfrm>
            <a:off x="8032775" y="20358415"/>
            <a:ext cx="7940100" cy="724800"/>
          </a:xfrm>
          <a:prstGeom prst="roundRect">
            <a:avLst>
              <a:gd fmla="val 16667" name="adj"/>
            </a:avLst>
          </a:prstGeom>
          <a:solidFill>
            <a:srgbClr val="EFEFEF"/>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5" name="Google Shape;35;p1"/>
          <p:cNvSpPr txBox="1"/>
          <p:nvPr/>
        </p:nvSpPr>
        <p:spPr>
          <a:xfrm>
            <a:off x="8167962" y="20476140"/>
            <a:ext cx="7677600" cy="369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Website: </a:t>
            </a:r>
            <a:r>
              <a:rPr b="0" i="0" lang="en-US" sz="1800" u="sng" cap="none" strike="noStrike">
                <a:solidFill>
                  <a:schemeClr val="hlink"/>
                </a:solidFill>
                <a:latin typeface="Calibri"/>
                <a:ea typeface="Calibri"/>
                <a:cs typeface="Calibri"/>
                <a:sym typeface="Calibri"/>
                <a:hlinkClick r:id="rId9"/>
              </a:rPr>
              <a:t>transfer4d.github.io</a:t>
            </a:r>
            <a:r>
              <a:rPr lang="en-US" sz="1800">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mail: </a:t>
            </a:r>
            <a:r>
              <a:rPr b="0" i="0" lang="en-US" sz="1800" u="sng" cap="none" strike="noStrike">
                <a:solidFill>
                  <a:schemeClr val="hlink"/>
                </a:solidFill>
                <a:latin typeface="Calibri"/>
                <a:ea typeface="Calibri"/>
                <a:cs typeface="Calibri"/>
                <a:sym typeface="Calibri"/>
                <a:hlinkClick r:id="rId10"/>
              </a:rPr>
              <a:t>m.shubh@tcs.com</a:t>
            </a:r>
            <a:endParaRPr b="0" i="0" sz="1800" u="none" cap="none" strike="noStrike">
              <a:solidFill>
                <a:srgbClr val="000000"/>
              </a:solidFill>
              <a:latin typeface="Calibri"/>
              <a:ea typeface="Calibri"/>
              <a:cs typeface="Calibri"/>
              <a:sym typeface="Calibri"/>
            </a:endParaRPr>
          </a:p>
        </p:txBody>
      </p:sp>
      <p:pic>
        <p:nvPicPr>
          <p:cNvPr id="36" name="Google Shape;36;p1"/>
          <p:cNvPicPr preferRelativeResize="0"/>
          <p:nvPr/>
        </p:nvPicPr>
        <p:blipFill rotWithShape="1">
          <a:blip r:embed="rId11">
            <a:alphaModFix/>
          </a:blip>
          <a:srcRect b="0" l="0" r="0" t="0"/>
          <a:stretch/>
        </p:blipFill>
        <p:spPr>
          <a:xfrm>
            <a:off x="318455" y="2635325"/>
            <a:ext cx="7286746" cy="3247628"/>
          </a:xfrm>
          <a:prstGeom prst="rect">
            <a:avLst/>
          </a:prstGeom>
          <a:noFill/>
          <a:ln cap="flat" cmpd="sng" w="19050">
            <a:solidFill>
              <a:schemeClr val="dk2"/>
            </a:solidFill>
            <a:prstDash val="solid"/>
            <a:round/>
            <a:headEnd len="sm" w="sm" type="none"/>
            <a:tailEnd len="sm" w="sm" type="none"/>
          </a:ln>
        </p:spPr>
      </p:pic>
      <p:sp>
        <p:nvSpPr>
          <p:cNvPr id="37" name="Google Shape;37;p1"/>
          <p:cNvSpPr txBox="1"/>
          <p:nvPr/>
        </p:nvSpPr>
        <p:spPr>
          <a:xfrm>
            <a:off x="8117000" y="15679965"/>
            <a:ext cx="7855800" cy="5235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100"/>
              <a:buFont typeface="Arial"/>
              <a:buNone/>
            </a:pPr>
            <a:r>
              <a:rPr b="0" i="0" lang="en-US" u="none" cap="none" strike="noStrike">
                <a:solidFill>
                  <a:schemeClr val="dk1"/>
                </a:solidFill>
                <a:latin typeface="Times New Roman"/>
                <a:ea typeface="Times New Roman"/>
                <a:cs typeface="Times New Roman"/>
                <a:sym typeface="Times New Roman"/>
              </a:rPr>
              <a:t>Static skeletonisation methods </a:t>
            </a:r>
            <a:r>
              <a:rPr b="1" i="1" lang="en-US" u="none" cap="none" strike="noStrike">
                <a:solidFill>
                  <a:srgbClr val="434343"/>
                </a:solidFill>
                <a:latin typeface="Times New Roman"/>
                <a:ea typeface="Times New Roman"/>
                <a:cs typeface="Times New Roman"/>
                <a:sym typeface="Times New Roman"/>
              </a:rPr>
              <a:t>do</a:t>
            </a:r>
            <a:r>
              <a:rPr b="0" i="0" lang="en-US" u="none" cap="none" strike="noStrike">
                <a:solidFill>
                  <a:schemeClr val="dk1"/>
                </a:solidFill>
                <a:latin typeface="Times New Roman"/>
                <a:ea typeface="Times New Roman"/>
                <a:cs typeface="Times New Roman"/>
                <a:sym typeface="Times New Roman"/>
              </a:rPr>
              <a:t> not incorporate motion information and produce temporally incoherent skeletons</a:t>
            </a:r>
            <a:endParaRPr b="0" i="0" u="none" cap="none" strike="noStrike">
              <a:solidFill>
                <a:srgbClr val="000000"/>
              </a:solidFill>
              <a:latin typeface="Times New Roman"/>
              <a:ea typeface="Times New Roman"/>
              <a:cs typeface="Times New Roman"/>
              <a:sym typeface="Times New Roman"/>
            </a:endParaRPr>
          </a:p>
        </p:txBody>
      </p:sp>
      <p:pic>
        <p:nvPicPr>
          <p:cNvPr descr="Interpolation end reference image." id="38" name="Google Shape;38;p1"/>
          <p:cNvPicPr preferRelativeResize="0"/>
          <p:nvPr/>
        </p:nvPicPr>
        <p:blipFill rotWithShape="1">
          <a:blip r:embed="rId12">
            <a:alphaModFix/>
          </a:blip>
          <a:srcRect b="0" l="0" r="0" t="0"/>
          <a:stretch/>
        </p:blipFill>
        <p:spPr>
          <a:xfrm>
            <a:off x="8087075" y="12244965"/>
            <a:ext cx="7855800" cy="3347714"/>
          </a:xfrm>
          <a:prstGeom prst="rect">
            <a:avLst/>
          </a:prstGeom>
          <a:noFill/>
          <a:ln>
            <a:noFill/>
          </a:ln>
        </p:spPr>
      </p:pic>
      <p:sp>
        <p:nvSpPr>
          <p:cNvPr id="39" name="Google Shape;39;p1"/>
          <p:cNvSpPr/>
          <p:nvPr/>
        </p:nvSpPr>
        <p:spPr>
          <a:xfrm>
            <a:off x="200075" y="16946950"/>
            <a:ext cx="7380300" cy="4124700"/>
          </a:xfrm>
          <a:prstGeom prst="rect">
            <a:avLst/>
          </a:prstGeom>
          <a:noFill/>
          <a:ln cap="flat" cmpd="sng" w="2857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 name="Google Shape;40;p1"/>
          <p:cNvSpPr txBox="1"/>
          <p:nvPr/>
        </p:nvSpPr>
        <p:spPr>
          <a:xfrm>
            <a:off x="294897" y="17057978"/>
            <a:ext cx="7094100" cy="1122000"/>
          </a:xfrm>
          <a:prstGeom prst="rect">
            <a:avLst/>
          </a:prstGeom>
          <a:noFill/>
          <a:ln>
            <a:noFill/>
          </a:ln>
        </p:spPr>
        <p:txBody>
          <a:bodyPr anchorCtr="0" anchor="t" bIns="45725" lIns="45725" spcFirstLastPara="1" rIns="45725" wrap="square" tIns="45725">
            <a:spAutoFit/>
          </a:bodyPr>
          <a:lstStyle/>
          <a:p>
            <a:pPr indent="0" lvl="0" marL="0" marR="0" rtl="0" algn="ctr">
              <a:lnSpc>
                <a:spcPct val="115000"/>
              </a:lnSpc>
              <a:spcBef>
                <a:spcPts val="0"/>
              </a:spcBef>
              <a:spcAft>
                <a:spcPts val="0"/>
              </a:spcAft>
              <a:buClr>
                <a:srgbClr val="000000"/>
              </a:buClr>
              <a:buSzPts val="1400"/>
              <a:buFont typeface="Arial"/>
              <a:buNone/>
            </a:pPr>
            <a:r>
              <a:rPr b="1" i="0" lang="en-US" sz="1800" u="none" cap="none" strike="noStrike">
                <a:solidFill>
                  <a:srgbClr val="434343"/>
                </a:solidFill>
                <a:latin typeface="Times New Roman"/>
                <a:ea typeface="Times New Roman"/>
                <a:cs typeface="Times New Roman"/>
                <a:sym typeface="Times New Roman"/>
              </a:rPr>
              <a:t>Limitations</a:t>
            </a:r>
            <a:endParaRPr b="0" i="0" sz="1800" u="none" cap="none" strike="noStrike">
              <a:solidFill>
                <a:srgbClr val="434343"/>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b="1" i="0" lang="en-US" u="none" cap="none" strike="noStrike">
                <a:solidFill>
                  <a:schemeClr val="dk1"/>
                </a:solidFill>
                <a:latin typeface="Times New Roman"/>
                <a:ea typeface="Times New Roman"/>
                <a:cs typeface="Times New Roman"/>
                <a:sym typeface="Times New Roman"/>
              </a:rPr>
              <a:t>(1) Error propagation: </a:t>
            </a:r>
            <a:r>
              <a:rPr b="0" i="0" lang="en-US" u="none" cap="none" strike="noStrike">
                <a:solidFill>
                  <a:schemeClr val="dk1"/>
                </a:solidFill>
                <a:latin typeface="Times New Roman"/>
                <a:ea typeface="Times New Roman"/>
                <a:cs typeface="Times New Roman"/>
                <a:sym typeface="Times New Roman"/>
              </a:rPr>
              <a:t>An error in one stage of our pipeline will affect all subsequent stages. </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000"/>
              <a:buFont typeface="Arial"/>
              <a:buNone/>
            </a:pPr>
            <a:r>
              <a:rPr b="1" i="0" lang="en-US" u="none" cap="none" strike="noStrike">
                <a:solidFill>
                  <a:schemeClr val="dk1"/>
                </a:solidFill>
                <a:latin typeface="Times New Roman"/>
                <a:ea typeface="Times New Roman"/>
                <a:cs typeface="Times New Roman"/>
                <a:sym typeface="Times New Roman"/>
              </a:rPr>
              <a:t>(2) Data dependence:</a:t>
            </a:r>
            <a:r>
              <a:rPr b="0" i="0" lang="en-US" u="none" cap="none" strike="noStrike">
                <a:solidFill>
                  <a:schemeClr val="dk1"/>
                </a:solidFill>
                <a:latin typeface="Times New Roman"/>
                <a:ea typeface="Times New Roman"/>
                <a:cs typeface="Times New Roman"/>
                <a:sym typeface="Times New Roman"/>
              </a:rPr>
              <a:t> As skinning decomposition relies on motion data, a limited motion range in the source could lead to an irregular skeleton, which may result in an unsuccessful transfer.</a:t>
            </a:r>
            <a:endParaRPr b="0" i="0" u="none" cap="none" strike="noStrike">
              <a:solidFill>
                <a:schemeClr val="dk1"/>
              </a:solidFill>
              <a:latin typeface="Times New Roman"/>
              <a:ea typeface="Times New Roman"/>
              <a:cs typeface="Times New Roman"/>
              <a:sym typeface="Times New Roman"/>
            </a:endParaRPr>
          </a:p>
        </p:txBody>
      </p:sp>
      <p:sp>
        <p:nvSpPr>
          <p:cNvPr id="41" name="Google Shape;41;p1"/>
          <p:cNvSpPr txBox="1"/>
          <p:nvPr/>
        </p:nvSpPr>
        <p:spPr>
          <a:xfrm>
            <a:off x="4430815" y="18250775"/>
            <a:ext cx="2761500" cy="16869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100"/>
              <a:buFont typeface="Arial"/>
              <a:buNone/>
            </a:pPr>
            <a:r>
              <a:rPr b="1" i="0" lang="en-US" u="none" cap="none" strike="noStrike">
                <a:solidFill>
                  <a:schemeClr val="dk1"/>
                </a:solidFill>
                <a:latin typeface="Times New Roman"/>
                <a:ea typeface="Times New Roman"/>
                <a:cs typeface="Times New Roman"/>
                <a:sym typeface="Times New Roman"/>
              </a:rPr>
              <a:t>(3) Large deformation </a:t>
            </a:r>
            <a:r>
              <a:rPr b="0" i="0" lang="en-US" u="none" cap="none" strike="noStrike">
                <a:solidFill>
                  <a:schemeClr val="dk1"/>
                </a:solidFill>
                <a:latin typeface="Times New Roman"/>
                <a:ea typeface="Times New Roman"/>
                <a:cs typeface="Times New Roman"/>
                <a:sym typeface="Times New Roman"/>
              </a:rPr>
              <a:t>between the source and target frame </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b="1" i="0" lang="en-US" u="none" cap="none" strike="noStrike">
                <a:solidFill>
                  <a:schemeClr val="dk1"/>
                </a:solidFill>
                <a:latin typeface="Times New Roman"/>
                <a:ea typeface="Times New Roman"/>
                <a:cs typeface="Times New Roman"/>
                <a:sym typeface="Times New Roman"/>
              </a:rPr>
              <a:t>(4) Fine details </a:t>
            </a:r>
            <a:r>
              <a:rPr b="0" i="0" lang="en-US" u="none" cap="none" strike="noStrike">
                <a:solidFill>
                  <a:schemeClr val="dk1"/>
                </a:solidFill>
                <a:latin typeface="Times New Roman"/>
                <a:ea typeface="Times New Roman"/>
                <a:cs typeface="Times New Roman"/>
                <a:sym typeface="Times New Roman"/>
              </a:rPr>
              <a:t>such as wrinkles on clothing or facial expressions are not captured or transferred.  </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p:txBody>
      </p:sp>
      <p:sp>
        <p:nvSpPr>
          <p:cNvPr id="42" name="Google Shape;42;p1"/>
          <p:cNvSpPr txBox="1"/>
          <p:nvPr/>
        </p:nvSpPr>
        <p:spPr>
          <a:xfrm>
            <a:off x="431652" y="19624500"/>
            <a:ext cx="2538300" cy="8034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100"/>
              <a:buFont typeface="Arial"/>
              <a:buNone/>
            </a:pPr>
            <a:r>
              <a:rPr b="1" i="0" lang="en-US" u="none" cap="none" strike="noStrike">
                <a:solidFill>
                  <a:schemeClr val="dk1"/>
                </a:solidFill>
                <a:latin typeface="Times New Roman"/>
                <a:ea typeface="Times New Roman"/>
                <a:cs typeface="Times New Roman"/>
                <a:sym typeface="Times New Roman"/>
              </a:rPr>
              <a:t>(5)</a:t>
            </a:r>
            <a:r>
              <a:rPr b="0" i="0" lang="en-US" u="none" cap="none" strike="noStrike">
                <a:solidFill>
                  <a:schemeClr val="dk1"/>
                </a:solidFill>
                <a:latin typeface="Times New Roman"/>
                <a:ea typeface="Times New Roman"/>
                <a:cs typeface="Times New Roman"/>
                <a:sym typeface="Times New Roman"/>
              </a:rPr>
              <a:t> source and target shapes should be in approximately </a:t>
            </a:r>
            <a:r>
              <a:rPr b="1" i="0" lang="en-US" u="none" cap="none" strike="noStrike">
                <a:solidFill>
                  <a:schemeClr val="dk1"/>
                </a:solidFill>
                <a:latin typeface="Times New Roman"/>
                <a:ea typeface="Times New Roman"/>
                <a:cs typeface="Times New Roman"/>
                <a:sym typeface="Times New Roman"/>
              </a:rPr>
              <a:t>the same pose `</a:t>
            </a:r>
            <a:endParaRPr b="1" i="0" u="none" cap="none" strike="noStrike">
              <a:solidFill>
                <a:srgbClr val="000000"/>
              </a:solidFill>
              <a:latin typeface="Calibri"/>
              <a:ea typeface="Calibri"/>
              <a:cs typeface="Calibri"/>
              <a:sym typeface="Calibri"/>
            </a:endParaRPr>
          </a:p>
        </p:txBody>
      </p:sp>
      <p:pic>
        <p:nvPicPr>
          <p:cNvPr id="43" name="Google Shape;43;p1"/>
          <p:cNvPicPr preferRelativeResize="0"/>
          <p:nvPr/>
        </p:nvPicPr>
        <p:blipFill rotWithShape="1">
          <a:blip r:embed="rId13">
            <a:alphaModFix/>
          </a:blip>
          <a:srcRect b="35496" l="55610" r="3191" t="19224"/>
          <a:stretch/>
        </p:blipFill>
        <p:spPr>
          <a:xfrm>
            <a:off x="3057764" y="19472105"/>
            <a:ext cx="4282529" cy="1426365"/>
          </a:xfrm>
          <a:prstGeom prst="rect">
            <a:avLst/>
          </a:prstGeom>
          <a:noFill/>
          <a:ln>
            <a:noFill/>
          </a:ln>
        </p:spPr>
      </p:pic>
      <p:pic>
        <p:nvPicPr>
          <p:cNvPr id="44" name="Google Shape;44;p1"/>
          <p:cNvPicPr preferRelativeResize="0"/>
          <p:nvPr/>
        </p:nvPicPr>
        <p:blipFill rotWithShape="1">
          <a:blip r:embed="rId14">
            <a:alphaModFix/>
          </a:blip>
          <a:srcRect b="0" l="0" r="0" t="0"/>
          <a:stretch/>
        </p:blipFill>
        <p:spPr>
          <a:xfrm>
            <a:off x="294901" y="18224801"/>
            <a:ext cx="4012316" cy="1306250"/>
          </a:xfrm>
          <a:prstGeom prst="rect">
            <a:avLst/>
          </a:prstGeom>
          <a:noFill/>
          <a:ln>
            <a:noFill/>
          </a:ln>
        </p:spPr>
      </p:pic>
      <p:sp>
        <p:nvSpPr>
          <p:cNvPr id="45" name="Google Shape;45;p1"/>
          <p:cNvSpPr/>
          <p:nvPr/>
        </p:nvSpPr>
        <p:spPr>
          <a:xfrm>
            <a:off x="269375" y="11806675"/>
            <a:ext cx="7287000" cy="4884900"/>
          </a:xfrm>
          <a:prstGeom prst="rect">
            <a:avLst/>
          </a:prstGeom>
          <a:noFill/>
          <a:ln cap="flat" cmpd="sng" w="19050">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6" name="Google Shape;46;p1"/>
          <p:cNvSpPr txBox="1"/>
          <p:nvPr/>
        </p:nvSpPr>
        <p:spPr>
          <a:xfrm>
            <a:off x="5154875" y="12949400"/>
            <a:ext cx="2199600" cy="2071800"/>
          </a:xfrm>
          <a:prstGeom prst="rect">
            <a:avLst/>
          </a:prstGeom>
          <a:noFill/>
          <a:ln>
            <a:noFill/>
          </a:ln>
        </p:spPr>
        <p:txBody>
          <a:bodyPr anchorCtr="0" anchor="t" bIns="45725" lIns="45725" spcFirstLastPara="1" rIns="45725" wrap="square" tIns="45725">
            <a:spAutoFit/>
          </a:bodyPr>
          <a:lstStyle/>
          <a:p>
            <a:pPr indent="0" lvl="0" marL="0" marR="0" rtl="0" algn="l">
              <a:lnSpc>
                <a:spcPct val="112500"/>
              </a:lnSpc>
              <a:spcBef>
                <a:spcPts val="0"/>
              </a:spcBef>
              <a:spcAft>
                <a:spcPts val="0"/>
              </a:spcAft>
              <a:buClr>
                <a:schemeClr val="dk1"/>
              </a:buClr>
              <a:buSzPts val="600"/>
              <a:buFont typeface="Arial"/>
              <a:buNone/>
            </a:pPr>
            <a:r>
              <a:rPr b="1" i="0" lang="en-US" sz="1600" u="none" cap="none" strike="noStrike">
                <a:solidFill>
                  <a:srgbClr val="363636"/>
                </a:solidFill>
                <a:latin typeface="Times New Roman"/>
                <a:ea typeface="Times New Roman"/>
                <a:cs typeface="Times New Roman"/>
                <a:sym typeface="Times New Roman"/>
              </a:rPr>
              <a:t>(i) Curve skeleton</a:t>
            </a:r>
            <a:endParaRPr b="1" i="0" sz="1600" u="none" cap="none" strike="noStrike">
              <a:solidFill>
                <a:srgbClr val="36363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600"/>
              <a:buFont typeface="Arial"/>
              <a:buNone/>
            </a:pPr>
            <a:r>
              <a:rPr b="0" i="0" lang="en-US" u="none" cap="none" strike="noStrike">
                <a:solidFill>
                  <a:schemeClr val="dk1"/>
                </a:solidFill>
                <a:latin typeface="Times New Roman"/>
                <a:ea typeface="Times New Roman"/>
                <a:cs typeface="Times New Roman"/>
                <a:sym typeface="Times New Roman"/>
              </a:rPr>
              <a:t>Notice that the extracted joint position from Local separators lies on the surface of the incomplete mesh. Our optimization aligns the joint position to the medial axis of the object.</a:t>
            </a:r>
            <a:endParaRPr b="0" i="0" u="none" cap="none" strike="noStrike">
              <a:solidFill>
                <a:srgbClr val="000000"/>
              </a:solidFill>
              <a:latin typeface="Times New Roman"/>
              <a:ea typeface="Times New Roman"/>
              <a:cs typeface="Times New Roman"/>
              <a:sym typeface="Times New Roman"/>
            </a:endParaRPr>
          </a:p>
        </p:txBody>
      </p:sp>
      <p:sp>
        <p:nvSpPr>
          <p:cNvPr id="47" name="Google Shape;47;p1"/>
          <p:cNvSpPr txBox="1"/>
          <p:nvPr/>
        </p:nvSpPr>
        <p:spPr>
          <a:xfrm>
            <a:off x="388850" y="11877525"/>
            <a:ext cx="7261800" cy="1122000"/>
          </a:xfrm>
          <a:prstGeom prst="rect">
            <a:avLst/>
          </a:prstGeom>
          <a:noFill/>
          <a:ln>
            <a:noFill/>
          </a:ln>
        </p:spPr>
        <p:txBody>
          <a:bodyPr anchorCtr="0" anchor="t" bIns="45725" lIns="45725" spcFirstLastPara="1" rIns="45725" wrap="square" tIns="45725">
            <a:spAutoFit/>
          </a:bodyPr>
          <a:lstStyle/>
          <a:p>
            <a:pPr indent="0" lvl="0" marL="0" marR="0" rtl="0" algn="ctr">
              <a:lnSpc>
                <a:spcPct val="115000"/>
              </a:lnSpc>
              <a:spcBef>
                <a:spcPts val="0"/>
              </a:spcBef>
              <a:spcAft>
                <a:spcPts val="0"/>
              </a:spcAft>
              <a:buClr>
                <a:srgbClr val="000000"/>
              </a:buClr>
              <a:buSzPts val="1400"/>
              <a:buFont typeface="Arial"/>
              <a:buNone/>
            </a:pPr>
            <a:r>
              <a:rPr b="1" i="0" lang="en-US" sz="1800" u="none" cap="none" strike="noStrike">
                <a:solidFill>
                  <a:srgbClr val="434343"/>
                </a:solidFill>
                <a:latin typeface="Times New Roman"/>
                <a:ea typeface="Times New Roman"/>
                <a:cs typeface="Times New Roman"/>
                <a:sym typeface="Times New Roman"/>
              </a:rPr>
              <a:t>Contributions</a:t>
            </a:r>
            <a:r>
              <a:rPr b="0" i="0" lang="en-US" sz="1100" u="none" cap="none" strike="noStrike">
                <a:solidFill>
                  <a:srgbClr val="434343"/>
                </a:solidFill>
                <a:latin typeface="Times New Roman"/>
                <a:ea typeface="Times New Roman"/>
                <a:cs typeface="Times New Roman"/>
                <a:sym typeface="Times New Roman"/>
              </a:rPr>
              <a:t> </a:t>
            </a:r>
            <a:endParaRPr b="0" i="0" sz="1100" u="none" cap="none" strike="noStrike">
              <a:solidFill>
                <a:srgbClr val="434343"/>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b="0" i="0" lang="en-US" u="none" cap="none" strike="noStrike">
                <a:solidFill>
                  <a:schemeClr val="dk1"/>
                </a:solidFill>
                <a:latin typeface="Times New Roman"/>
                <a:ea typeface="Times New Roman"/>
                <a:cs typeface="Times New Roman"/>
                <a:sym typeface="Times New Roman"/>
              </a:rPr>
              <a:t>Our proposed skeletonization method, (a) does not require predefined template or markers,  (b) works on single-view incomplete mesh sequence, and (c) uses the geometry and motion cues to estimate skeleton motion.</a:t>
            </a:r>
            <a:endParaRPr b="1" i="0" u="none" cap="none" strike="noStrike">
              <a:solidFill>
                <a:srgbClr val="363636"/>
              </a:solidFill>
              <a:latin typeface="Times New Roman"/>
              <a:ea typeface="Times New Roman"/>
              <a:cs typeface="Times New Roman"/>
              <a:sym typeface="Times New Roman"/>
            </a:endParaRPr>
          </a:p>
        </p:txBody>
      </p:sp>
      <p:pic>
        <p:nvPicPr>
          <p:cNvPr id="48" name="Google Shape;48;p1"/>
          <p:cNvPicPr preferRelativeResize="0"/>
          <p:nvPr/>
        </p:nvPicPr>
        <p:blipFill rotWithShape="1">
          <a:blip r:embed="rId15">
            <a:alphaModFix/>
          </a:blip>
          <a:srcRect b="0" l="0" r="0" t="0"/>
          <a:stretch/>
        </p:blipFill>
        <p:spPr>
          <a:xfrm>
            <a:off x="2629026" y="15111975"/>
            <a:ext cx="4689251" cy="1306256"/>
          </a:xfrm>
          <a:prstGeom prst="rect">
            <a:avLst/>
          </a:prstGeom>
          <a:noFill/>
          <a:ln>
            <a:noFill/>
          </a:ln>
        </p:spPr>
      </p:pic>
      <p:sp>
        <p:nvSpPr>
          <p:cNvPr id="49" name="Google Shape;49;p1"/>
          <p:cNvSpPr txBox="1"/>
          <p:nvPr/>
        </p:nvSpPr>
        <p:spPr>
          <a:xfrm>
            <a:off x="431626" y="15047051"/>
            <a:ext cx="2281800" cy="1328400"/>
          </a:xfrm>
          <a:prstGeom prst="rect">
            <a:avLst/>
          </a:prstGeom>
          <a:noFill/>
          <a:ln>
            <a:noFill/>
          </a:ln>
        </p:spPr>
        <p:txBody>
          <a:bodyPr anchorCtr="0" anchor="t" bIns="45725" lIns="45725" spcFirstLastPara="1" rIns="45725" wrap="square" tIns="45725">
            <a:spAutoFit/>
          </a:bodyPr>
          <a:lstStyle/>
          <a:p>
            <a:pPr indent="0" lvl="0" marL="0" marR="0" rtl="0" algn="l">
              <a:lnSpc>
                <a:spcPct val="112500"/>
              </a:lnSpc>
              <a:spcBef>
                <a:spcPts val="0"/>
              </a:spcBef>
              <a:spcAft>
                <a:spcPts val="0"/>
              </a:spcAft>
              <a:buClr>
                <a:schemeClr val="dk1"/>
              </a:buClr>
              <a:buSzPts val="600"/>
              <a:buFont typeface="Arial"/>
              <a:buNone/>
            </a:pPr>
            <a:r>
              <a:rPr b="1" i="0" lang="en-US" sz="1600" u="none" cap="none" strike="noStrike">
                <a:solidFill>
                  <a:srgbClr val="363636"/>
                </a:solidFill>
                <a:latin typeface="Times New Roman"/>
                <a:ea typeface="Times New Roman"/>
                <a:cs typeface="Times New Roman"/>
                <a:sym typeface="Times New Roman"/>
              </a:rPr>
              <a:t>(ii) Motion Skeleton</a:t>
            </a:r>
            <a:endParaRPr b="1" i="0" sz="1600" u="none" cap="none" strike="noStrike">
              <a:solidFill>
                <a:srgbClr val="36363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600"/>
              <a:buFont typeface="Arial"/>
              <a:buNone/>
            </a:pPr>
            <a:r>
              <a:rPr b="0" i="0" lang="en-US" u="none" cap="none" strike="noStrike">
                <a:solidFill>
                  <a:schemeClr val="dk1"/>
                </a:solidFill>
                <a:latin typeface="Times New Roman"/>
                <a:ea typeface="Times New Roman"/>
                <a:cs typeface="Times New Roman"/>
                <a:sym typeface="Times New Roman"/>
              </a:rPr>
              <a:t>To incorporate the motion information, each curve of the extracted curve skeleton is split into multiple bones</a:t>
            </a:r>
            <a:endParaRPr b="0" i="0" u="none" cap="none" strike="noStrike">
              <a:solidFill>
                <a:srgbClr val="000000"/>
              </a:solidFill>
              <a:latin typeface="Times New Roman"/>
              <a:ea typeface="Times New Roman"/>
              <a:cs typeface="Times New Roman"/>
              <a:sym typeface="Times New Roman"/>
            </a:endParaRPr>
          </a:p>
        </p:txBody>
      </p:sp>
      <p:pic>
        <p:nvPicPr>
          <p:cNvPr id="50" name="Google Shape;50;p1"/>
          <p:cNvPicPr preferRelativeResize="0"/>
          <p:nvPr/>
        </p:nvPicPr>
        <p:blipFill rotWithShape="1">
          <a:blip r:embed="rId16">
            <a:alphaModFix/>
          </a:blip>
          <a:srcRect b="0" l="0" r="0" t="0"/>
          <a:stretch/>
        </p:blipFill>
        <p:spPr>
          <a:xfrm>
            <a:off x="404550" y="13171426"/>
            <a:ext cx="4689245" cy="122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