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28" r:id="rId3"/>
    <p:sldId id="346" r:id="rId4"/>
    <p:sldId id="329" r:id="rId5"/>
    <p:sldId id="354" r:id="rId6"/>
    <p:sldId id="355" r:id="rId7"/>
    <p:sldId id="353" r:id="rId8"/>
    <p:sldId id="348" r:id="rId9"/>
    <p:sldId id="349" r:id="rId10"/>
    <p:sldId id="351" r:id="rId11"/>
    <p:sldId id="352" r:id="rId12"/>
    <p:sldId id="350" r:id="rId13"/>
    <p:sldId id="356" r:id="rId14"/>
    <p:sldId id="357" r:id="rId15"/>
    <p:sldId id="330" r:id="rId16"/>
    <p:sldId id="331" r:id="rId17"/>
    <p:sldId id="333" r:id="rId18"/>
    <p:sldId id="332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59" r:id="rId31"/>
    <p:sldId id="358" r:id="rId32"/>
    <p:sldId id="345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7.e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DC926-62DC-47F0-B05E-C1BDE210E493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2A01-CBAF-4F2F-8E77-2D6764CCD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2A01-CBAF-4F2F-8E77-2D6764CCD44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82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412776"/>
            <a:ext cx="8568952" cy="100811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基于</a:t>
            </a:r>
            <a:r>
              <a:rPr lang="zh-CN" altLang="en-US" b="1" dirty="0" smtClean="0"/>
              <a:t>环振电路 的</a:t>
            </a:r>
            <a:r>
              <a:rPr lang="en-US" altLang="zh-CN" b="1" dirty="0" smtClean="0"/>
              <a:t>NBTI</a:t>
            </a:r>
            <a:r>
              <a:rPr lang="zh-CN" altLang="en-US" b="1" dirty="0" smtClean="0"/>
              <a:t>效应研究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3573016"/>
            <a:ext cx="6705600" cy="1224136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            报 告  人：乔芳</a:t>
            </a:r>
            <a:endParaRPr lang="en-US" altLang="zh-CN" sz="3600" b="1" dirty="0" smtClean="0"/>
          </a:p>
          <a:p>
            <a:pPr algn="ctr"/>
            <a:r>
              <a:rPr lang="zh-CN" altLang="en-US" sz="3600" b="1" dirty="0" smtClean="0"/>
              <a:t>指导老师：何燕冬</a:t>
            </a:r>
            <a:endParaRPr lang="en-US" altLang="zh-CN" sz="3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92280" y="226667"/>
            <a:ext cx="18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开题报告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5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NBTI</a:t>
            </a:r>
            <a:r>
              <a:rPr lang="zh-CN" altLang="en-US" b="1" dirty="0" smtClean="0">
                <a:solidFill>
                  <a:schemeClr val="tx1"/>
                </a:solidFill>
              </a:rPr>
              <a:t>退化测量方法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6300192" y="1844824"/>
            <a:ext cx="2592288" cy="439248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Stress</a:t>
            </a:r>
            <a:r>
              <a:rPr lang="zh-CN" altLang="en-US" dirty="0" smtClean="0">
                <a:solidFill>
                  <a:srgbClr val="FF0000"/>
                </a:solidFill>
              </a:rPr>
              <a:t>过程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    Vg=0</a:t>
            </a:r>
            <a:r>
              <a:rPr lang="zh-CN" altLang="en-US" b="1" dirty="0" smtClean="0"/>
              <a:t>，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en-US" altLang="zh-CN" b="1" dirty="0" err="1" smtClean="0"/>
              <a:t>Vs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Vd</a:t>
            </a:r>
            <a:r>
              <a:rPr lang="en-US" altLang="zh-CN" b="1" dirty="0" smtClean="0"/>
              <a:t>=VCC</a:t>
            </a:r>
            <a:r>
              <a:rPr lang="zh-CN" altLang="en-US" b="1" dirty="0" smtClean="0"/>
              <a:t>      </a:t>
            </a:r>
            <a:r>
              <a:rPr lang="en-US" altLang="zh-CN" b="1" dirty="0" smtClean="0"/>
              <a:t>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Recovery</a:t>
            </a:r>
            <a:r>
              <a:rPr lang="zh-CN" altLang="en-US" dirty="0" smtClean="0">
                <a:solidFill>
                  <a:srgbClr val="FF0000"/>
                </a:solidFill>
              </a:rPr>
              <a:t>过程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    Vg=</a:t>
            </a:r>
            <a:r>
              <a:rPr lang="en-US" altLang="zh-CN" b="1" dirty="0" err="1" smtClean="0"/>
              <a:t>Vs</a:t>
            </a:r>
            <a:r>
              <a:rPr lang="en-US" altLang="zh-CN" b="1" dirty="0" smtClean="0"/>
              <a:t>=VCC</a:t>
            </a:r>
            <a:r>
              <a:rPr lang="zh-CN" altLang="en-US" b="1" dirty="0" smtClean="0"/>
              <a:t>，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Vd</a:t>
            </a:r>
            <a:r>
              <a:rPr lang="en-US" altLang="zh-CN" b="1" dirty="0" smtClean="0"/>
              <a:t>=0</a:t>
            </a:r>
            <a:r>
              <a:rPr lang="zh-CN" altLang="en-US" b="1" dirty="0" smtClean="0"/>
              <a:t>    </a:t>
            </a:r>
            <a:r>
              <a:rPr lang="en-US" altLang="zh-CN" b="1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PMOS</a:t>
            </a:r>
            <a:r>
              <a:rPr lang="zh-CN" altLang="en-US" dirty="0" smtClean="0"/>
              <a:t>阈值电压退化与时间的关系图</a:t>
            </a:r>
            <a:endParaRPr lang="zh-CN" altLang="en-US" dirty="0"/>
          </a:p>
        </p:txBody>
      </p:sp>
      <p:pic>
        <p:nvPicPr>
          <p:cNvPr id="7" name="Picture 1" descr="C:\Users\qiaofang\AppData\Roaming\Tencent\Users\1033160919\QQ\WinTemp\RichOle\_TEU~_M4XJ_S(]M81][Q$0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2" y="1628800"/>
            <a:ext cx="6002357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NBTI</a:t>
            </a:r>
            <a:r>
              <a:rPr lang="zh-CN" altLang="en-US" b="1" dirty="0" smtClean="0">
                <a:solidFill>
                  <a:schemeClr val="tx1"/>
                </a:solidFill>
              </a:rPr>
              <a:t>对数字集成电路的影响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773016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典型电路：环形振荡器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退化</a:t>
            </a:r>
            <a:r>
              <a:rPr lang="zh-CN" altLang="en-US" b="1" dirty="0">
                <a:solidFill>
                  <a:srgbClr val="FF0000"/>
                </a:solidFill>
              </a:rPr>
              <a:t>指标</a:t>
            </a:r>
            <a:r>
              <a:rPr lang="zh-CN" altLang="en-US" b="1" dirty="0" smtClean="0"/>
              <a:t>：频率退化、占空比改变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两</a:t>
            </a:r>
            <a:r>
              <a:rPr lang="zh-CN" altLang="en-US" b="1" dirty="0">
                <a:solidFill>
                  <a:srgbClr val="FF0000"/>
                </a:solidFill>
              </a:rPr>
              <a:t>个阶段</a:t>
            </a:r>
            <a:r>
              <a:rPr lang="zh-CN" altLang="en-US" b="1" dirty="0"/>
              <a:t>：</a:t>
            </a:r>
            <a:r>
              <a:rPr lang="en-US" altLang="zh-CN" b="1" dirty="0"/>
              <a:t>Stress</a:t>
            </a:r>
            <a:r>
              <a:rPr lang="zh-CN" altLang="en-US" b="1" dirty="0"/>
              <a:t>阶段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Measurement</a:t>
            </a:r>
            <a:r>
              <a:rPr lang="zh-CN" altLang="en-US" b="1" dirty="0" smtClean="0"/>
              <a:t>阶段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Stress</a:t>
            </a:r>
            <a:r>
              <a:rPr lang="en-US" altLang="zh-CN" b="1" dirty="0" smtClean="0"/>
              <a:t>——In2=0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smtClean="0"/>
              <a:t>Measurement——In2=1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测试方法</a:t>
            </a:r>
            <a:r>
              <a:rPr lang="zh-CN" altLang="en-US" b="1" dirty="0"/>
              <a:t>：直流、交流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影响因子</a:t>
            </a:r>
            <a:r>
              <a:rPr lang="zh-CN" altLang="en-US" b="1" dirty="0"/>
              <a:t>：温度、时间、应力</a:t>
            </a:r>
            <a:r>
              <a:rPr lang="zh-CN" altLang="en-US" b="1" dirty="0" smtClean="0"/>
              <a:t>等</a:t>
            </a:r>
            <a:endParaRPr lang="en-US" altLang="zh-C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276691"/>
              </p:ext>
            </p:extLst>
          </p:nvPr>
        </p:nvGraphicFramePr>
        <p:xfrm>
          <a:off x="1032533" y="5373216"/>
          <a:ext cx="71691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Visio" r:id="rId3" imgW="2859214" imgH="792525" progId="Visio.Drawing.11">
                  <p:embed/>
                </p:oleObj>
              </mc:Choice>
              <mc:Fallback>
                <p:oleObj name="Visio" r:id="rId3" imgW="2859214" imgH="792525" progId="Visio.Drawing.11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01" r="2736" b="35840"/>
                      <a:stretch>
                        <a:fillRect/>
                      </a:stretch>
                    </p:blipFill>
                    <p:spPr bwMode="auto">
                      <a:xfrm>
                        <a:off x="1032533" y="5373216"/>
                        <a:ext cx="71691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2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NBTI</a:t>
            </a:r>
            <a:r>
              <a:rPr lang="zh-CN" altLang="en-US" b="1" dirty="0" smtClean="0">
                <a:solidFill>
                  <a:schemeClr val="tx1"/>
                </a:solidFill>
              </a:rPr>
              <a:t>对环振的影响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NBTI</a:t>
            </a:r>
            <a:r>
              <a:rPr lang="zh-CN" altLang="en-US" b="1" dirty="0" smtClean="0"/>
              <a:t>效应对于数字电路的影响主要表现在阈值电压漂移、频率漂移以及占空比改变等方面。其实，归根结底，</a:t>
            </a:r>
            <a:r>
              <a:rPr lang="en-US" altLang="zh-CN" b="1" dirty="0" smtClean="0"/>
              <a:t>NBTI</a:t>
            </a:r>
            <a:r>
              <a:rPr lang="zh-CN" altLang="en-US" b="1" dirty="0" smtClean="0"/>
              <a:t>效应直接地改变器件的阈值电压，而阈值电压的改变导致了电路频率和占空比的改变。因此可以说，要观测</a:t>
            </a:r>
            <a:r>
              <a:rPr lang="en-US" altLang="zh-CN" b="1" dirty="0" smtClean="0"/>
              <a:t>NBTI</a:t>
            </a:r>
            <a:r>
              <a:rPr lang="zh-CN" altLang="en-US" b="1" dirty="0" smtClean="0"/>
              <a:t>效应对数字电路的影响，可以从</a:t>
            </a:r>
            <a:r>
              <a:rPr lang="zh-CN" altLang="en-US" b="1" dirty="0" smtClean="0">
                <a:solidFill>
                  <a:srgbClr val="FF0000"/>
                </a:solidFill>
              </a:rPr>
              <a:t>频率</a:t>
            </a:r>
            <a:r>
              <a:rPr lang="zh-CN" altLang="en-US" b="1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占空比</a:t>
            </a:r>
            <a:r>
              <a:rPr lang="zh-CN" altLang="en-US" b="1" dirty="0" smtClean="0"/>
              <a:t>两方面着手。</a:t>
            </a:r>
            <a:endParaRPr lang="en-US" altLang="zh-CN" b="1" dirty="0" smtClean="0"/>
          </a:p>
          <a:p>
            <a:r>
              <a:rPr lang="zh-CN" altLang="en-US" b="1" dirty="0" smtClean="0"/>
              <a:t>我主要研究的是基于环形振荡器的</a:t>
            </a:r>
            <a:r>
              <a:rPr lang="en-US" altLang="zh-CN" b="1" dirty="0" smtClean="0"/>
              <a:t>NBTI</a:t>
            </a:r>
            <a:r>
              <a:rPr lang="zh-CN" altLang="en-US" b="1" dirty="0" smtClean="0"/>
              <a:t>效应研究。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7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目录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研究</a:t>
            </a:r>
            <a:r>
              <a:rPr lang="zh-CN" altLang="en-US" b="1" dirty="0" smtClean="0">
                <a:solidFill>
                  <a:schemeClr val="bg2"/>
                </a:solidFill>
              </a:rPr>
              <a:t>背景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r>
              <a:rPr lang="zh-CN" altLang="en-US" b="1" dirty="0">
                <a:solidFill>
                  <a:schemeClr val="bg2"/>
                </a:solidFill>
              </a:rPr>
              <a:t>研究现状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r>
              <a:rPr lang="zh-CN" altLang="en-US" b="1" dirty="0" smtClean="0"/>
              <a:t>我的工作</a:t>
            </a:r>
          </a:p>
          <a:p>
            <a:r>
              <a:rPr lang="zh-CN" altLang="en-US" b="1" dirty="0" smtClean="0">
                <a:solidFill>
                  <a:schemeClr val="bg2"/>
                </a:solidFill>
              </a:rPr>
              <a:t>工作计划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工作内容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/>
              <a:t>N</a:t>
            </a:r>
            <a:r>
              <a:rPr lang="zh-CN" altLang="en-US" b="1" dirty="0" smtClean="0"/>
              <a:t>级环振</a:t>
            </a:r>
            <a:r>
              <a:rPr lang="zh-CN" altLang="en-US" b="1" dirty="0" smtClean="0"/>
              <a:t>频率退化模型的建立</a:t>
            </a:r>
            <a:endParaRPr lang="en-US" altLang="zh-CN" b="1" dirty="0" smtClean="0"/>
          </a:p>
          <a:p>
            <a:r>
              <a:rPr lang="zh-CN" altLang="en-US" b="1" dirty="0" smtClean="0"/>
              <a:t>基于环振的</a:t>
            </a:r>
            <a:r>
              <a:rPr lang="en-US" altLang="zh-CN" b="1" dirty="0" smtClean="0"/>
              <a:t>NBTI</a:t>
            </a:r>
            <a:r>
              <a:rPr lang="zh-CN" altLang="en-US" b="1" dirty="0" smtClean="0"/>
              <a:t>效应测试电路</a:t>
            </a:r>
            <a:endParaRPr lang="en-US" altLang="zh-CN" b="1" dirty="0" smtClean="0"/>
          </a:p>
          <a:p>
            <a:r>
              <a:rPr lang="zh-CN" altLang="en-US" b="1" dirty="0" smtClean="0"/>
              <a:t>新型环振结构</a:t>
            </a:r>
            <a:endParaRPr lang="en-US" altLang="zh-CN" b="1" dirty="0" smtClean="0"/>
          </a:p>
          <a:p>
            <a:r>
              <a:rPr lang="zh-CN" altLang="en-US" b="1" dirty="0" smtClean="0"/>
              <a:t>占空比退化模型建立</a:t>
            </a:r>
            <a:endParaRPr lang="en-US" altLang="zh-CN" b="1" dirty="0" smtClean="0"/>
          </a:p>
          <a:p>
            <a:r>
              <a:rPr lang="zh-CN" altLang="en-US" b="1" dirty="0" smtClean="0"/>
              <a:t>拍频电路设计</a:t>
            </a:r>
            <a:endParaRPr lang="en-US" altLang="zh-CN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环</a:t>
            </a:r>
            <a:r>
              <a:rPr lang="zh-CN" altLang="en-US" b="1" dirty="0" smtClean="0">
                <a:solidFill>
                  <a:schemeClr val="tx1"/>
                </a:solidFill>
              </a:rPr>
              <a:t>振：两种应力模式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4725144"/>
            <a:ext cx="8856984" cy="1944216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以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级为例，</a:t>
            </a:r>
            <a:r>
              <a:rPr lang="en-US" altLang="zh-CN" b="1" dirty="0" smtClean="0"/>
              <a:t>In=1</a:t>
            </a:r>
            <a:r>
              <a:rPr lang="zh-CN" altLang="en-US" b="1" dirty="0" smtClean="0"/>
              <a:t>，受到</a:t>
            </a:r>
            <a:r>
              <a:rPr lang="en-US" altLang="zh-CN" b="1" dirty="0" smtClean="0"/>
              <a:t>NBTI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PMOS</a:t>
            </a:r>
            <a:r>
              <a:rPr lang="zh-CN" altLang="en-US" b="1" dirty="0" smtClean="0"/>
              <a:t>个数为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；</a:t>
            </a:r>
            <a:r>
              <a:rPr lang="en-US" altLang="zh-CN" b="1" dirty="0" smtClean="0"/>
              <a:t> In=0</a:t>
            </a:r>
            <a:r>
              <a:rPr lang="zh-CN" altLang="en-US" b="1" dirty="0" smtClean="0"/>
              <a:t>，</a:t>
            </a:r>
            <a:r>
              <a:rPr lang="zh-CN" altLang="en-US" b="1" dirty="0"/>
              <a:t>受到</a:t>
            </a:r>
            <a:r>
              <a:rPr lang="en-US" altLang="zh-CN" b="1" dirty="0"/>
              <a:t>NBTI</a:t>
            </a:r>
            <a:r>
              <a:rPr lang="zh-CN" altLang="en-US" b="1" dirty="0"/>
              <a:t>的</a:t>
            </a:r>
            <a:r>
              <a:rPr lang="en-US" altLang="zh-CN" b="1" dirty="0"/>
              <a:t>PMOS</a:t>
            </a:r>
            <a:r>
              <a:rPr lang="zh-CN" altLang="en-US" b="1" dirty="0" smtClean="0"/>
              <a:t>个数为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当级数为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In=1</a:t>
            </a:r>
            <a:r>
              <a:rPr lang="zh-CN" altLang="en-US" b="1" dirty="0" smtClean="0"/>
              <a:t>，受到</a:t>
            </a:r>
            <a:r>
              <a:rPr lang="en-US" altLang="zh-CN" b="1" dirty="0" smtClean="0"/>
              <a:t>NBTI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PMOS</a:t>
            </a:r>
            <a:r>
              <a:rPr lang="zh-CN" altLang="en-US" b="1" dirty="0" smtClean="0"/>
              <a:t>个数为</a:t>
            </a:r>
            <a:r>
              <a:rPr lang="en-US" altLang="zh-CN" b="1" dirty="0" smtClean="0"/>
              <a:t>(N-1)/2</a:t>
            </a:r>
            <a:r>
              <a:rPr lang="zh-CN" altLang="en-US" b="1" dirty="0" smtClean="0"/>
              <a:t>；</a:t>
            </a:r>
            <a:r>
              <a:rPr lang="en-US" altLang="zh-CN" b="1" dirty="0" smtClean="0"/>
              <a:t>In=0</a:t>
            </a:r>
            <a:r>
              <a:rPr lang="zh-CN" altLang="en-US" b="1" dirty="0" smtClean="0"/>
              <a:t>，受到</a:t>
            </a:r>
            <a:r>
              <a:rPr lang="en-US" altLang="zh-CN" b="1" dirty="0" smtClean="0"/>
              <a:t>NBTI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PMOS</a:t>
            </a:r>
            <a:r>
              <a:rPr lang="zh-CN" altLang="en-US" b="1" dirty="0" smtClean="0"/>
              <a:t>个数为</a:t>
            </a:r>
            <a:r>
              <a:rPr lang="en-US" altLang="zh-CN" b="1" dirty="0"/>
              <a:t>(</a:t>
            </a:r>
            <a:r>
              <a:rPr lang="en-US" altLang="zh-CN" b="1" dirty="0" smtClean="0"/>
              <a:t>N+1</a:t>
            </a:r>
            <a:r>
              <a:rPr lang="en-US" altLang="zh-CN" b="1" dirty="0"/>
              <a:t>)/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。</a:t>
            </a:r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6386"/>
              </p:ext>
            </p:extLst>
          </p:nvPr>
        </p:nvGraphicFramePr>
        <p:xfrm>
          <a:off x="1763688" y="1700808"/>
          <a:ext cx="5616624" cy="274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Visio" r:id="rId3" imgW="1643670" imgH="1067047" progId="Visio.Drawing.11">
                  <p:embed/>
                </p:oleObj>
              </mc:Choice>
              <mc:Fallback>
                <p:oleObj name="Visio" r:id="rId3" imgW="1643670" imgH="10670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9822" b="14285"/>
                      <a:stretch>
                        <a:fillRect/>
                      </a:stretch>
                    </p:blipFill>
                    <p:spPr bwMode="auto">
                      <a:xfrm>
                        <a:off x="1763688" y="1700808"/>
                        <a:ext cx="5616624" cy="27414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4597986" y="2960948"/>
            <a:ext cx="3646421" cy="32763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退化</a:t>
            </a:r>
            <a:r>
              <a:rPr lang="zh-CN" altLang="en-US" b="1" dirty="0" smtClean="0">
                <a:solidFill>
                  <a:schemeClr val="tx1"/>
                </a:solidFill>
              </a:rPr>
              <a:t>模型建立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71600" y="3158970"/>
            <a:ext cx="3600400" cy="2880320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b="1" dirty="0" smtClean="0"/>
              <a:t>以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级环形振荡器为例，</a:t>
            </a:r>
            <a:r>
              <a:rPr lang="en-US" altLang="zh-CN" b="1" dirty="0" smtClean="0"/>
              <a:t>NBTI</a:t>
            </a:r>
            <a:r>
              <a:rPr lang="zh-CN" altLang="en-US" b="1" dirty="0" smtClean="0"/>
              <a:t>效应的</a:t>
            </a:r>
            <a:r>
              <a:rPr lang="zh-CN" altLang="en-US" b="1" dirty="0"/>
              <a:t>退化模型</a:t>
            </a:r>
            <a:r>
              <a:rPr lang="zh-CN" altLang="en-US" b="1" dirty="0" smtClean="0"/>
              <a:t>推导主要从上升延时、下降延时和环振的输出频率着手，如右所示。</a:t>
            </a:r>
            <a:endParaRPr lang="en-US" altLang="zh-CN" b="1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324011"/>
              </p:ext>
            </p:extLst>
          </p:nvPr>
        </p:nvGraphicFramePr>
        <p:xfrm>
          <a:off x="4716016" y="2924944"/>
          <a:ext cx="324836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" name="Equation" r:id="rId3" imgW="2146300" imgH="469900" progId="Equation.DSMT4">
                  <p:embed/>
                </p:oleObj>
              </mc:Choice>
              <mc:Fallback>
                <p:oleObj name="Equation" r:id="rId3" imgW="21463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924944"/>
                        <a:ext cx="3248361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670847"/>
              </p:ext>
            </p:extLst>
          </p:nvPr>
        </p:nvGraphicFramePr>
        <p:xfrm>
          <a:off x="4860032" y="3717032"/>
          <a:ext cx="293041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" name="Equation" r:id="rId5" imgW="2095200" imgH="457200" progId="Equation.DSMT4">
                  <p:embed/>
                </p:oleObj>
              </mc:Choice>
              <mc:Fallback>
                <p:oleObj name="Equation" r:id="rId5" imgW="20952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717032"/>
                        <a:ext cx="2930413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11443"/>
              </p:ext>
            </p:extLst>
          </p:nvPr>
        </p:nvGraphicFramePr>
        <p:xfrm>
          <a:off x="4932040" y="4581128"/>
          <a:ext cx="288032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" name="Equation" r:id="rId7" imgW="1981200" imgH="508000" progId="Equation.DSMT4">
                  <p:embed/>
                </p:oleObj>
              </mc:Choice>
              <mc:Fallback>
                <p:oleObj name="Equation" r:id="rId7" imgW="19812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581128"/>
                        <a:ext cx="2880320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442327"/>
              </p:ext>
            </p:extLst>
          </p:nvPr>
        </p:nvGraphicFramePr>
        <p:xfrm>
          <a:off x="4932040" y="5445224"/>
          <a:ext cx="290971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" name="Equation" r:id="rId9" imgW="1981200" imgH="508000" progId="Equation.DSMT4">
                  <p:embed/>
                </p:oleObj>
              </mc:Choice>
              <mc:Fallback>
                <p:oleObj name="Equation" r:id="rId9" imgW="1981200" imgH="508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445224"/>
                        <a:ext cx="2909711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58659"/>
              </p:ext>
            </p:extLst>
          </p:nvPr>
        </p:nvGraphicFramePr>
        <p:xfrm>
          <a:off x="987119" y="1556792"/>
          <a:ext cx="7169761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" name="Visio" r:id="rId11" imgW="2859214" imgH="792525" progId="Visio.Drawing.11">
                  <p:embed/>
                </p:oleObj>
              </mc:Choice>
              <mc:Fallback>
                <p:oleObj name="Visio" r:id="rId11" imgW="2859214" imgH="792525" progId="Visio.Drawing.11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01" r="2736" b="35840"/>
                      <a:stretch>
                        <a:fillRect/>
                      </a:stretch>
                    </p:blipFill>
                    <p:spPr bwMode="auto">
                      <a:xfrm>
                        <a:off x="987119" y="1556792"/>
                        <a:ext cx="7169761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4540787" y="1916832"/>
            <a:ext cx="4495709" cy="40324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退化</a:t>
            </a:r>
            <a:r>
              <a:rPr lang="zh-CN" altLang="en-US" b="1" dirty="0" smtClean="0">
                <a:solidFill>
                  <a:schemeClr val="tx1"/>
                </a:solidFill>
              </a:rPr>
              <a:t>模型建立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99592" y="2132856"/>
            <a:ext cx="3528392" cy="3528392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b="1" dirty="0" smtClean="0"/>
              <a:t>为了具体化频率退化公式，引入器件退化规律，从而相应地得到两种不同情形下的频率退化公式。我们可以看出，频率退化率是应力时间的函数。</a:t>
            </a:r>
            <a:endParaRPr lang="en-US" altLang="zh-CN" b="1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142095"/>
              </p:ext>
            </p:extLst>
          </p:nvPr>
        </p:nvGraphicFramePr>
        <p:xfrm>
          <a:off x="4932040" y="1916832"/>
          <a:ext cx="122720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" name="Equation" r:id="rId3" imgW="863225" imgH="482391" progId="Equation.DSMT4">
                  <p:embed/>
                </p:oleObj>
              </mc:Choice>
              <mc:Fallback>
                <p:oleObj name="Equation" r:id="rId3" imgW="863225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916832"/>
                        <a:ext cx="1227200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625046"/>
              </p:ext>
            </p:extLst>
          </p:nvPr>
        </p:nvGraphicFramePr>
        <p:xfrm>
          <a:off x="6660232" y="1916832"/>
          <a:ext cx="133597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" name="Equation" r:id="rId5" imgW="1079032" imgH="482391" progId="Equation.DSMT4">
                  <p:embed/>
                </p:oleObj>
              </mc:Choice>
              <mc:Fallback>
                <p:oleObj name="Equation" r:id="rId5" imgW="1079032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916832"/>
                        <a:ext cx="133597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086675"/>
              </p:ext>
            </p:extLst>
          </p:nvPr>
        </p:nvGraphicFramePr>
        <p:xfrm>
          <a:off x="4572000" y="2852936"/>
          <a:ext cx="441306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" name="Equation" r:id="rId7" imgW="2946400" imgH="533400" progId="Equation.DSMT4">
                  <p:embed/>
                </p:oleObj>
              </mc:Choice>
              <mc:Fallback>
                <p:oleObj name="Equation" r:id="rId7" imgW="2946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52936"/>
                        <a:ext cx="4413061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495764"/>
              </p:ext>
            </p:extLst>
          </p:nvPr>
        </p:nvGraphicFramePr>
        <p:xfrm>
          <a:off x="4572000" y="4005064"/>
          <a:ext cx="44356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" name="Equation" r:id="rId9" imgW="2946400" imgH="533400" progId="Equation.DSMT4">
                  <p:embed/>
                </p:oleObj>
              </mc:Choice>
              <mc:Fallback>
                <p:oleObj name="Equation" r:id="rId9" imgW="2946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05064"/>
                        <a:ext cx="4435691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742875"/>
              </p:ext>
            </p:extLst>
          </p:nvPr>
        </p:nvGraphicFramePr>
        <p:xfrm>
          <a:off x="5292080" y="5157192"/>
          <a:ext cx="287131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" name="Equation" r:id="rId11" imgW="1688367" imgH="482391" progId="Equation.DSMT4">
                  <p:embed/>
                </p:oleObj>
              </mc:Choice>
              <mc:Fallback>
                <p:oleObj name="Equation" r:id="rId11" imgW="1688367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157192"/>
                        <a:ext cx="2871319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6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N=9</a:t>
            </a:r>
            <a:r>
              <a:rPr lang="zh-CN" altLang="en-US" b="1" dirty="0" smtClean="0">
                <a:solidFill>
                  <a:schemeClr val="tx1"/>
                </a:solidFill>
              </a:rPr>
              <a:t>频率</a:t>
            </a:r>
            <a:r>
              <a:rPr lang="zh-CN" altLang="en-US" b="1" dirty="0" smtClean="0">
                <a:solidFill>
                  <a:schemeClr val="tx1"/>
                </a:solidFill>
              </a:rPr>
              <a:t>退化趋势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868144" y="1772816"/>
            <a:ext cx="2880320" cy="4392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从左图可以看出：</a:t>
            </a:r>
            <a:endParaRPr lang="en-US" altLang="zh-CN" b="1" dirty="0" smtClean="0"/>
          </a:p>
          <a:p>
            <a:pPr algn="just"/>
            <a:r>
              <a:rPr lang="zh-CN" altLang="en-US" b="1" dirty="0" smtClean="0"/>
              <a:t>两种情形下输出频率的退化趋势一致，并与模型匹配；</a:t>
            </a:r>
            <a:endParaRPr lang="en-US" altLang="zh-CN" b="1" dirty="0" smtClean="0"/>
          </a:p>
          <a:p>
            <a:pPr algn="just"/>
            <a:r>
              <a:rPr lang="zh-CN" altLang="en-US" b="1" dirty="0" smtClean="0"/>
              <a:t>当受应力的</a:t>
            </a:r>
            <a:r>
              <a:rPr lang="en-US" altLang="zh-CN" b="1" dirty="0" smtClean="0"/>
              <a:t>PMOS</a:t>
            </a:r>
            <a:r>
              <a:rPr lang="zh-CN" altLang="en-US" b="1" dirty="0" smtClean="0"/>
              <a:t>个数为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时，频率退化率更加明显；</a:t>
            </a:r>
            <a:endParaRPr lang="en-US" altLang="zh-CN" b="1" dirty="0" smtClean="0"/>
          </a:p>
          <a:p>
            <a:pPr algn="just"/>
            <a:r>
              <a:rPr lang="zh-CN" altLang="en-US" b="1" dirty="0" smtClean="0"/>
              <a:t>由此我们可以推断，</a:t>
            </a:r>
            <a:r>
              <a:rPr lang="en-US" altLang="zh-CN" b="1" dirty="0" smtClean="0"/>
              <a:t>N=21/91</a:t>
            </a:r>
            <a:r>
              <a:rPr lang="zh-CN" altLang="en-US" b="1" dirty="0" smtClean="0"/>
              <a:t>时，频率退化率规律也类似。</a:t>
            </a:r>
            <a:endParaRPr lang="zh-CN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895903"/>
              </p:ext>
            </p:extLst>
          </p:nvPr>
        </p:nvGraphicFramePr>
        <p:xfrm>
          <a:off x="179511" y="1762529"/>
          <a:ext cx="5659829" cy="404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Graph" r:id="rId3" imgW="4131715" imgH="2901516" progId="Origin50.Graph">
                  <p:embed/>
                </p:oleObj>
              </mc:Choice>
              <mc:Fallback>
                <p:oleObj name="Graph" r:id="rId3" imgW="4131715" imgH="2901516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796" t="9677" r="11650" b="2304"/>
                      <a:stretch>
                        <a:fillRect/>
                      </a:stretch>
                    </p:blipFill>
                    <p:spPr bwMode="auto">
                      <a:xfrm>
                        <a:off x="179511" y="1762529"/>
                        <a:ext cx="5659829" cy="40427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N=9/21/91</a:t>
            </a:r>
            <a:r>
              <a:rPr lang="zh-CN" altLang="en-US" b="1" dirty="0" smtClean="0">
                <a:solidFill>
                  <a:schemeClr val="tx1"/>
                </a:solidFill>
              </a:rPr>
              <a:t>频率</a:t>
            </a:r>
            <a:r>
              <a:rPr lang="zh-CN" altLang="en-US" b="1" dirty="0" smtClean="0">
                <a:solidFill>
                  <a:schemeClr val="tx1"/>
                </a:solidFill>
              </a:rPr>
              <a:t>退化趋势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5085184"/>
            <a:ext cx="8568952" cy="1368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从上图可以看出：</a:t>
            </a:r>
            <a:endParaRPr lang="en-US" altLang="zh-CN" b="1" dirty="0" smtClean="0"/>
          </a:p>
          <a:p>
            <a:pPr algn="just"/>
            <a:r>
              <a:rPr lang="zh-CN" altLang="en-US" b="1" dirty="0" smtClean="0"/>
              <a:t>两种情形下输出频率的退化趋势一致，并与模型匹配；</a:t>
            </a:r>
            <a:endParaRPr lang="en-US" altLang="zh-CN" b="1" dirty="0" smtClean="0"/>
          </a:p>
          <a:p>
            <a:pPr algn="just"/>
            <a:r>
              <a:rPr lang="zh-CN" altLang="en-US" b="1" dirty="0" smtClean="0"/>
              <a:t>当受应力的</a:t>
            </a:r>
            <a:r>
              <a:rPr lang="en-US" altLang="zh-CN" b="1" dirty="0" smtClean="0"/>
              <a:t>PMOS</a:t>
            </a:r>
            <a:r>
              <a:rPr lang="zh-CN" altLang="en-US" b="1" dirty="0" smtClean="0"/>
              <a:t>个数为</a:t>
            </a:r>
            <a:r>
              <a:rPr lang="en-US" altLang="zh-CN" b="1" dirty="0" smtClean="0"/>
              <a:t>(N-1)/2</a:t>
            </a:r>
            <a:r>
              <a:rPr lang="zh-CN" altLang="en-US" b="1" dirty="0" smtClean="0"/>
              <a:t>时，频率退化</a:t>
            </a:r>
            <a:r>
              <a:rPr lang="zh-CN" altLang="en-US" b="1" dirty="0"/>
              <a:t>明显</a:t>
            </a:r>
            <a:r>
              <a:rPr lang="zh-CN" altLang="en-US" b="1" dirty="0" smtClean="0"/>
              <a:t>程度依次是</a:t>
            </a:r>
            <a:r>
              <a:rPr lang="en-US" altLang="zh-CN" b="1" dirty="0" smtClean="0"/>
              <a:t>91/21/9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algn="just"/>
            <a:r>
              <a:rPr lang="zh-CN" altLang="en-US" b="1" dirty="0"/>
              <a:t>当受应力的</a:t>
            </a:r>
            <a:r>
              <a:rPr lang="en-US" altLang="zh-CN" b="1" dirty="0"/>
              <a:t>PMOS</a:t>
            </a:r>
            <a:r>
              <a:rPr lang="zh-CN" altLang="en-US" b="1" dirty="0"/>
              <a:t>个数为</a:t>
            </a:r>
            <a:r>
              <a:rPr lang="en-US" altLang="zh-CN" b="1" dirty="0"/>
              <a:t>(</a:t>
            </a:r>
            <a:r>
              <a:rPr lang="en-US" altLang="zh-CN" b="1" dirty="0" smtClean="0"/>
              <a:t>N+1</a:t>
            </a:r>
            <a:r>
              <a:rPr lang="en-US" altLang="zh-CN" b="1" dirty="0"/>
              <a:t>)/2</a:t>
            </a:r>
            <a:r>
              <a:rPr lang="zh-CN" altLang="en-US" b="1" dirty="0"/>
              <a:t>时，频率</a:t>
            </a:r>
            <a:r>
              <a:rPr lang="zh-CN" altLang="en-US" b="1" dirty="0" smtClean="0"/>
              <a:t>退化明显程度</a:t>
            </a:r>
            <a:r>
              <a:rPr lang="zh-CN" altLang="en-US" b="1" dirty="0"/>
              <a:t>依次是</a:t>
            </a:r>
            <a:r>
              <a:rPr lang="en-US" altLang="zh-CN" b="1" dirty="0" smtClean="0"/>
              <a:t>9/21/9 1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396873"/>
              </p:ext>
            </p:extLst>
          </p:nvPr>
        </p:nvGraphicFramePr>
        <p:xfrm>
          <a:off x="107503" y="1556791"/>
          <a:ext cx="4530699" cy="338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name="Graph" r:id="rId3" imgW="4131715" imgH="2901516" progId="Origin50.Graph">
                  <p:embed/>
                </p:oleObj>
              </mc:Choice>
              <mc:Fallback>
                <p:oleObj name="Graph" r:id="rId3" imgW="4131715" imgH="2901516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796" t="7834" r="12622" b="2304"/>
                      <a:stretch>
                        <a:fillRect/>
                      </a:stretch>
                    </p:blipFill>
                    <p:spPr bwMode="auto">
                      <a:xfrm>
                        <a:off x="107503" y="1556791"/>
                        <a:ext cx="4530699" cy="3384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737734"/>
              </p:ext>
            </p:extLst>
          </p:nvPr>
        </p:nvGraphicFramePr>
        <p:xfrm>
          <a:off x="4427984" y="1556792"/>
          <a:ext cx="4464496" cy="336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" name="Graph" r:id="rId5" imgW="4131715" imgH="2901516" progId="Origin50.Graph">
                  <p:embed/>
                </p:oleObj>
              </mc:Choice>
              <mc:Fallback>
                <p:oleObj name="Graph" r:id="rId5" imgW="4131715" imgH="2901516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120" t="9216" r="12946" b="2304"/>
                      <a:stretch>
                        <a:fillRect/>
                      </a:stretch>
                    </p:blipFill>
                    <p:spPr bwMode="auto">
                      <a:xfrm>
                        <a:off x="4427984" y="1556792"/>
                        <a:ext cx="4464496" cy="3366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43608" y="2060848"/>
            <a:ext cx="9361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alibri" pitchFamily="34" charset="0"/>
              </a:rPr>
              <a:t>(N-1)/2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12657" y="2071162"/>
            <a:ext cx="1008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alibri" pitchFamily="34" charset="0"/>
              </a:rPr>
              <a:t>(N+1)/2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6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目录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/>
              <a:t>研究</a:t>
            </a:r>
            <a:r>
              <a:rPr lang="zh-CN" altLang="en-US" b="1" dirty="0" smtClean="0"/>
              <a:t>背景</a:t>
            </a:r>
            <a:endParaRPr lang="en-US" altLang="zh-CN" b="1" dirty="0" smtClean="0"/>
          </a:p>
          <a:p>
            <a:r>
              <a:rPr lang="zh-CN" altLang="en-US" b="1" dirty="0"/>
              <a:t>研究现状</a:t>
            </a:r>
            <a:endParaRPr lang="en-US" altLang="zh-CN" b="1" dirty="0" smtClean="0"/>
          </a:p>
          <a:p>
            <a:r>
              <a:rPr lang="zh-CN" altLang="en-US" b="1" dirty="0" smtClean="0"/>
              <a:t>我的工作</a:t>
            </a:r>
          </a:p>
          <a:p>
            <a:r>
              <a:rPr lang="zh-CN" altLang="en-US" b="1" dirty="0" smtClean="0"/>
              <a:t>工作计划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83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两种应力模式频率</a:t>
            </a:r>
            <a:r>
              <a:rPr lang="zh-CN" altLang="en-US" b="1" dirty="0" smtClean="0">
                <a:solidFill>
                  <a:schemeClr val="tx1"/>
                </a:solidFill>
              </a:rPr>
              <a:t>退化的差异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52120" y="1700808"/>
            <a:ext cx="3384376" cy="4248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从两种模式下的频率退化之差看出：</a:t>
            </a:r>
            <a:endParaRPr lang="en-US" altLang="zh-CN" b="1" dirty="0" smtClean="0"/>
          </a:p>
          <a:p>
            <a:pPr algn="just"/>
            <a:r>
              <a:rPr lang="zh-CN" altLang="en-US" b="1" dirty="0" smtClean="0"/>
              <a:t>随着应力时间的增加，三种不同级数的</a:t>
            </a:r>
            <a:r>
              <a:rPr lang="en-US" altLang="zh-CN" b="1" dirty="0" smtClean="0"/>
              <a:t>RO</a:t>
            </a:r>
            <a:r>
              <a:rPr lang="zh-CN" altLang="en-US" b="1" dirty="0" smtClean="0"/>
              <a:t>在两种模式下的频率退化率的差异都越来越明显；</a:t>
            </a:r>
            <a:endParaRPr lang="en-US" altLang="zh-CN" b="1" dirty="0" smtClean="0"/>
          </a:p>
          <a:p>
            <a:pPr algn="just"/>
            <a:r>
              <a:rPr lang="zh-CN" altLang="en-US" b="1" dirty="0" smtClean="0"/>
              <a:t>当</a:t>
            </a:r>
            <a:r>
              <a:rPr lang="en-US" altLang="zh-CN" b="1" dirty="0" smtClean="0"/>
              <a:t>RO</a:t>
            </a:r>
            <a:r>
              <a:rPr lang="zh-CN" altLang="en-US" b="1" dirty="0" smtClean="0"/>
              <a:t>级数为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时，这种差异最明显。</a:t>
            </a:r>
            <a:endParaRPr lang="zh-CN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622604"/>
              </p:ext>
            </p:extLst>
          </p:nvPr>
        </p:nvGraphicFramePr>
        <p:xfrm>
          <a:off x="107504" y="1916832"/>
          <a:ext cx="5378063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Graph" r:id="rId3" imgW="4131715" imgH="2901516" progId="Origin50.Graph">
                  <p:embed/>
                </p:oleObj>
              </mc:Choice>
              <mc:Fallback>
                <p:oleObj name="Graph" r:id="rId3" imgW="4131715" imgH="2901516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530" r="16350" b="6198"/>
                      <a:stretch>
                        <a:fillRect/>
                      </a:stretch>
                    </p:blipFill>
                    <p:spPr bwMode="auto">
                      <a:xfrm>
                        <a:off x="107504" y="1916832"/>
                        <a:ext cx="5378063" cy="3960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817646"/>
              </p:ext>
            </p:extLst>
          </p:nvPr>
        </p:nvGraphicFramePr>
        <p:xfrm>
          <a:off x="3275856" y="2132856"/>
          <a:ext cx="1929879" cy="14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" name="Graph" r:id="rId5" imgW="4131720" imgH="2901600" progId="Origin50.Graph">
                  <p:embed/>
                </p:oleObj>
              </mc:Choice>
              <mc:Fallback>
                <p:oleObj name="Graph" r:id="rId5" imgW="4131720" imgH="2901600" progId="Origin50.Grap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489" t="7817" r="12285" b="2730"/>
                      <a:stretch>
                        <a:fillRect/>
                      </a:stretch>
                    </p:blipFill>
                    <p:spPr bwMode="auto">
                      <a:xfrm>
                        <a:off x="3275856" y="2132856"/>
                        <a:ext cx="1929879" cy="1479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6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新结构</a:t>
            </a:r>
            <a:r>
              <a:rPr lang="en-US" altLang="zh-CN" b="1" dirty="0" smtClean="0">
                <a:solidFill>
                  <a:schemeClr val="tx1"/>
                </a:solidFill>
              </a:rPr>
              <a:t>RO</a:t>
            </a:r>
            <a:r>
              <a:rPr lang="zh-CN" altLang="en-US" b="1" dirty="0" smtClean="0">
                <a:solidFill>
                  <a:schemeClr val="tx1"/>
                </a:solidFill>
              </a:rPr>
              <a:t>及其工作原理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131840" y="6093296"/>
            <a:ext cx="3275856" cy="576064"/>
          </a:xfrm>
        </p:spPr>
        <p:txBody>
          <a:bodyPr>
            <a:normAutofit/>
          </a:bodyPr>
          <a:lstStyle/>
          <a:p>
            <a:pPr algn="just"/>
            <a:endParaRPr lang="en-US" altLang="zh-CN" b="1" dirty="0" smtClean="0"/>
          </a:p>
          <a:p>
            <a:pPr algn="just"/>
            <a:endParaRPr lang="en-US" altLang="zh-CN" b="1" dirty="0"/>
          </a:p>
          <a:p>
            <a:pPr algn="just"/>
            <a:endParaRPr lang="en-US" altLang="zh-CN" b="1" dirty="0" smtClean="0"/>
          </a:p>
          <a:p>
            <a:pPr algn="just"/>
            <a:endParaRPr lang="en-US" altLang="zh-CN" b="1" dirty="0"/>
          </a:p>
          <a:p>
            <a:pPr algn="just"/>
            <a:endParaRPr lang="en-US" altLang="zh-CN" b="1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019932"/>
              </p:ext>
            </p:extLst>
          </p:nvPr>
        </p:nvGraphicFramePr>
        <p:xfrm>
          <a:off x="1763688" y="1700808"/>
          <a:ext cx="5836472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Visio" r:id="rId3" imgW="3021178" imgH="1362355" progId="Visio.Drawing.11">
                  <p:embed/>
                </p:oleObj>
              </mc:Choice>
              <mc:Fallback>
                <p:oleObj name="Visio" r:id="rId3" imgW="3021178" imgH="13623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71" t="8542" r="2351" b="20384"/>
                      <a:stretch>
                        <a:fillRect/>
                      </a:stretch>
                    </p:blipFill>
                    <p:spPr bwMode="auto">
                      <a:xfrm>
                        <a:off x="1763688" y="1700808"/>
                        <a:ext cx="5836472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00017"/>
              </p:ext>
            </p:extLst>
          </p:nvPr>
        </p:nvGraphicFramePr>
        <p:xfrm>
          <a:off x="2123728" y="4221088"/>
          <a:ext cx="5184575" cy="1728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279"/>
                <a:gridCol w="989279"/>
                <a:gridCol w="989279"/>
                <a:gridCol w="989279"/>
                <a:gridCol w="1227459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Enable</a:t>
                      </a:r>
                      <a:endParaRPr lang="zh-CN" sz="1800" b="1" kern="1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In1</a:t>
                      </a:r>
                      <a:endParaRPr lang="zh-CN" sz="1800" b="1" kern="1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In2</a:t>
                      </a:r>
                      <a:endParaRPr lang="zh-CN" sz="1800" b="1" kern="1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Y</a:t>
                      </a:r>
                      <a:endParaRPr lang="zh-CN" sz="1800" b="1" kern="1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Out</a:t>
                      </a:r>
                      <a:endParaRPr lang="zh-CN" sz="1800" b="1" kern="1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</a:t>
                      </a:r>
                      <a:endParaRPr lang="zh-CN" sz="1800" b="1" kern="1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Vacant</a:t>
                      </a:r>
                      <a:endParaRPr lang="zh-CN" sz="1800" b="1" kern="1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Pulse</a:t>
                      </a:r>
                      <a:endParaRPr lang="zh-CN" sz="1800" b="1" kern="1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Oscillation</a:t>
                      </a:r>
                      <a:endParaRPr lang="zh-CN" sz="1800" b="1" kern="1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</a:t>
                      </a:r>
                      <a:endParaRPr lang="zh-CN" sz="1800" b="1" kern="1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</a:t>
                      </a:r>
                      <a:endParaRPr lang="zh-CN" sz="1800" b="1" kern="1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</a:t>
                      </a:r>
                      <a:endParaRPr lang="zh-CN" sz="1800" b="1" kern="1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</a:t>
                      </a:r>
                      <a:endParaRPr lang="zh-CN" sz="1800" b="1" kern="1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</a:t>
                      </a:r>
                      <a:endParaRPr lang="zh-CN" sz="1800" b="1" kern="100" dirty="0">
                        <a:effectLst/>
                        <a:latin typeface="Times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NBTI/PBTI</a:t>
            </a:r>
            <a:r>
              <a:rPr lang="zh-CN" altLang="en-US" b="1" dirty="0" smtClean="0">
                <a:solidFill>
                  <a:schemeClr val="tx1"/>
                </a:solidFill>
              </a:rPr>
              <a:t>应力下的缓冲电路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7624" y="4437112"/>
            <a:ext cx="6984776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缓冲电路：</a:t>
            </a:r>
            <a:endParaRPr lang="en-US" altLang="zh-CN" b="1" dirty="0" smtClean="0"/>
          </a:p>
          <a:p>
            <a:pPr algn="just"/>
            <a:r>
              <a:rPr lang="zh-CN" altLang="en-US" b="1" dirty="0" smtClean="0"/>
              <a:t>该缓冲由偶数级反相器组成，交替受到</a:t>
            </a:r>
            <a:r>
              <a:rPr lang="en-US" altLang="zh-CN" b="1" dirty="0" smtClean="0"/>
              <a:t>NBTI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PBTI</a:t>
            </a:r>
            <a:r>
              <a:rPr lang="zh-CN" altLang="en-US" b="1" dirty="0" smtClean="0"/>
              <a:t>应力的作用。</a:t>
            </a:r>
            <a:endParaRPr lang="en-US" altLang="zh-CN" b="1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939913"/>
              </p:ext>
            </p:extLst>
          </p:nvPr>
        </p:nvGraphicFramePr>
        <p:xfrm>
          <a:off x="1475656" y="1700808"/>
          <a:ext cx="6032098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Visio" r:id="rId3" imgW="6545256" imgH="2647778" progId="Visio.Drawing.11">
                  <p:embed/>
                </p:oleObj>
              </mc:Choice>
              <mc:Fallback>
                <p:oleObj name="Visio" r:id="rId3" imgW="6545256" imgH="264777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89" r="2589"/>
                      <a:stretch>
                        <a:fillRect/>
                      </a:stretch>
                    </p:blipFill>
                    <p:spPr bwMode="auto">
                      <a:xfrm>
                        <a:off x="1475656" y="1700808"/>
                        <a:ext cx="6032098" cy="259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3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5292080" y="3789040"/>
            <a:ext cx="3384376" cy="22322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占空比改变原理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99592" y="3717032"/>
            <a:ext cx="4320480" cy="25202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从缓冲电路的工作波形看出：</a:t>
            </a:r>
            <a:endParaRPr lang="en-US" altLang="zh-CN" b="1" dirty="0" smtClean="0"/>
          </a:p>
          <a:p>
            <a:pPr algn="just"/>
            <a:r>
              <a:rPr lang="en-US" altLang="zh-CN" b="1" dirty="0"/>
              <a:t>NBTI</a:t>
            </a:r>
            <a:r>
              <a:rPr lang="zh-CN" altLang="en-US" b="1" dirty="0"/>
              <a:t>和</a:t>
            </a:r>
            <a:r>
              <a:rPr lang="en-US" altLang="zh-CN" b="1" dirty="0"/>
              <a:t>PBTI</a:t>
            </a:r>
            <a:r>
              <a:rPr lang="zh-CN" altLang="en-US" b="1" dirty="0"/>
              <a:t>应力的作用效果是不同的，故而导致器件退化是不对称</a:t>
            </a:r>
            <a:r>
              <a:rPr lang="zh-CN" altLang="en-US" b="1" dirty="0" smtClean="0"/>
              <a:t>的；</a:t>
            </a:r>
            <a:endParaRPr lang="en-US" altLang="zh-CN" b="1" dirty="0" smtClean="0"/>
          </a:p>
          <a:p>
            <a:pPr algn="just"/>
            <a:r>
              <a:rPr lang="zh-CN" altLang="en-US" b="1" dirty="0"/>
              <a:t>假设输入波形是</a:t>
            </a:r>
            <a:r>
              <a:rPr lang="en-US" altLang="zh-CN" b="1" dirty="0"/>
              <a:t>50%</a:t>
            </a:r>
            <a:r>
              <a:rPr lang="zh-CN" altLang="en-US" b="1" dirty="0"/>
              <a:t>占空比的方波，那么受到</a:t>
            </a:r>
            <a:r>
              <a:rPr lang="en-US" altLang="zh-CN" b="1" dirty="0"/>
              <a:t>NBTI</a:t>
            </a:r>
            <a:r>
              <a:rPr lang="zh-CN" altLang="en-US" b="1" dirty="0"/>
              <a:t>和</a:t>
            </a:r>
            <a:r>
              <a:rPr lang="en-US" altLang="zh-CN" b="1" dirty="0"/>
              <a:t>PBTI</a:t>
            </a:r>
            <a:r>
              <a:rPr lang="zh-CN" altLang="en-US" b="1" dirty="0"/>
              <a:t>应力的作用后，输出波形的占空比就会发生改变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683748"/>
              </p:ext>
            </p:extLst>
          </p:nvPr>
        </p:nvGraphicFramePr>
        <p:xfrm>
          <a:off x="1043608" y="1700808"/>
          <a:ext cx="6622164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" name="Visio" r:id="rId3" imgW="3370752" imgH="721263" progId="Visio.Drawing.11">
                  <p:embed/>
                </p:oleObj>
              </mc:Choice>
              <mc:Fallback>
                <p:oleObj name="Visio" r:id="rId3" imgW="3370752" imgH="7212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857" r="2913"/>
                      <a:stretch>
                        <a:fillRect/>
                      </a:stretch>
                    </p:blipFill>
                    <p:spPr bwMode="auto">
                      <a:xfrm>
                        <a:off x="1043608" y="1700808"/>
                        <a:ext cx="6622164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593176"/>
              </p:ext>
            </p:extLst>
          </p:nvPr>
        </p:nvGraphicFramePr>
        <p:xfrm>
          <a:off x="5364088" y="4149080"/>
          <a:ext cx="324036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" name="Equation" r:id="rId5" imgW="2082800" imgH="419100" progId="Equation.DSMT4">
                  <p:embed/>
                </p:oleObj>
              </mc:Choice>
              <mc:Fallback>
                <p:oleObj name="Equation" r:id="rId5" imgW="20828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149080"/>
                        <a:ext cx="3240360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724318"/>
              </p:ext>
            </p:extLst>
          </p:nvPr>
        </p:nvGraphicFramePr>
        <p:xfrm>
          <a:off x="5580112" y="5013176"/>
          <a:ext cx="243422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" name="Equation" r:id="rId7" imgW="1574800" imgH="419100" progId="Equation.DSMT4">
                  <p:embed/>
                </p:oleObj>
              </mc:Choice>
              <mc:Fallback>
                <p:oleObj name="Equation" r:id="rId7" imgW="15748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013176"/>
                        <a:ext cx="2434222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基于环振的拍频电路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56176" y="1844824"/>
            <a:ext cx="2880320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从左图可以看出：</a:t>
            </a:r>
            <a:endParaRPr lang="en-US" altLang="zh-CN" b="1" dirty="0" smtClean="0"/>
          </a:p>
          <a:p>
            <a:pPr algn="just"/>
            <a:r>
              <a:rPr lang="zh-CN" altLang="en-US" b="1" dirty="0" smtClean="0"/>
              <a:t>拍频电路需要两组</a:t>
            </a:r>
            <a:r>
              <a:rPr lang="en-US" altLang="zh-CN" b="1" dirty="0" smtClean="0"/>
              <a:t>RO</a:t>
            </a:r>
            <a:r>
              <a:rPr lang="zh-CN" altLang="en-US" b="1" dirty="0" smtClean="0"/>
              <a:t>，一组作为</a:t>
            </a:r>
            <a:r>
              <a:rPr lang="en-US" altLang="zh-CN" b="1" dirty="0" smtClean="0"/>
              <a:t>Reference</a:t>
            </a:r>
            <a:r>
              <a:rPr lang="zh-CN" altLang="en-US" b="1" dirty="0" smtClean="0"/>
              <a:t>，一组作为</a:t>
            </a:r>
            <a:r>
              <a:rPr lang="en-US" altLang="zh-CN" b="1" dirty="0" smtClean="0"/>
              <a:t>Stress</a:t>
            </a:r>
            <a:r>
              <a:rPr lang="zh-CN" altLang="en-US" b="1" dirty="0" smtClean="0"/>
              <a:t>，再通过</a:t>
            </a:r>
            <a:r>
              <a:rPr lang="en-US" altLang="zh-CN" b="1" dirty="0" smtClean="0"/>
              <a:t>DFF</a:t>
            </a:r>
            <a:r>
              <a:rPr lang="zh-CN" altLang="en-US" b="1" dirty="0" smtClean="0"/>
              <a:t>将两者的差异具体化；</a:t>
            </a:r>
            <a:endParaRPr lang="en-US" altLang="zh-CN" b="1" dirty="0" smtClean="0"/>
          </a:p>
          <a:p>
            <a:pPr marL="0" indent="0" algn="just">
              <a:buNone/>
            </a:pPr>
            <a:endParaRPr lang="zh-CN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59471"/>
              </p:ext>
            </p:extLst>
          </p:nvPr>
        </p:nvGraphicFramePr>
        <p:xfrm>
          <a:off x="323528" y="1628800"/>
          <a:ext cx="5814132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Visio" r:id="rId3" imgW="3314064" imgH="1314307" progId="Visio.Drawing.11">
                  <p:embed/>
                </p:oleObj>
              </mc:Choice>
              <mc:Fallback>
                <p:oleObj name="Visio" r:id="rId3" imgW="3314064" imgH="131430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17" r="2266" b="28455"/>
                      <a:stretch>
                        <a:fillRect/>
                      </a:stretch>
                    </p:blipFill>
                    <p:spPr bwMode="auto">
                      <a:xfrm>
                        <a:off x="323528" y="1628800"/>
                        <a:ext cx="5814132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782646"/>
              </p:ext>
            </p:extLst>
          </p:nvPr>
        </p:nvGraphicFramePr>
        <p:xfrm>
          <a:off x="395536" y="3861048"/>
          <a:ext cx="5400600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name="Visio" r:id="rId5" imgW="3450114" imgH="1274896" progId="Visio.Drawing.11">
                  <p:embed/>
                </p:oleObj>
              </mc:Choice>
              <mc:Fallback>
                <p:oleObj name="Visio" r:id="rId5" imgW="3450114" imgH="127489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439" r="2266"/>
                      <a:stretch>
                        <a:fillRect/>
                      </a:stretch>
                    </p:blipFill>
                    <p:spPr bwMode="auto">
                      <a:xfrm>
                        <a:off x="395536" y="3861048"/>
                        <a:ext cx="5400600" cy="259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2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3347864" y="1701275"/>
            <a:ext cx="4968552" cy="290947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79512" y="2060848"/>
            <a:ext cx="2736304" cy="1800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79512" y="4710681"/>
            <a:ext cx="2736304" cy="1800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占空比模型的建立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707904" y="4869160"/>
            <a:ext cx="4320480" cy="1512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从推导过程可以得出：</a:t>
            </a:r>
            <a:endParaRPr lang="en-US" altLang="zh-CN" b="1" dirty="0" smtClean="0"/>
          </a:p>
          <a:p>
            <a:pPr algn="just"/>
            <a:r>
              <a:rPr lang="zh-CN" altLang="en-US" b="1" dirty="0" smtClean="0"/>
              <a:t>通过这些公式的建立，我们可以用拍频电路来验证缓冲电路占空比的改变。</a:t>
            </a:r>
            <a:endParaRPr lang="en-US" altLang="zh-CN" b="1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763707"/>
              </p:ext>
            </p:extLst>
          </p:nvPr>
        </p:nvGraphicFramePr>
        <p:xfrm>
          <a:off x="179512" y="1988840"/>
          <a:ext cx="266661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8" name="Equation" r:id="rId3" imgW="1282700" imgH="241300" progId="Equation.DSMT4">
                  <p:embed/>
                </p:oleObj>
              </mc:Choice>
              <mc:Fallback>
                <p:oleObj name="Equation" r:id="rId3" imgW="12827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88840"/>
                        <a:ext cx="2666619" cy="5040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244367"/>
              </p:ext>
            </p:extLst>
          </p:nvPr>
        </p:nvGraphicFramePr>
        <p:xfrm>
          <a:off x="539552" y="2708920"/>
          <a:ext cx="164457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9" name="Equation" r:id="rId5" imgW="914400" imgH="241300" progId="Equation.DSMT4">
                  <p:embed/>
                </p:oleObj>
              </mc:Choice>
              <mc:Fallback>
                <p:oleObj name="Equation" r:id="rId5" imgW="9144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708920"/>
                        <a:ext cx="1644570" cy="4320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159021"/>
              </p:ext>
            </p:extLst>
          </p:nvPr>
        </p:nvGraphicFramePr>
        <p:xfrm>
          <a:off x="467544" y="3140968"/>
          <a:ext cx="182420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0" name="Equation" r:id="rId7" imgW="1206500" imgH="469900" progId="Equation.DSMT4">
                  <p:embed/>
                </p:oleObj>
              </mc:Choice>
              <mc:Fallback>
                <p:oleObj name="Equation" r:id="rId7" imgW="12065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140968"/>
                        <a:ext cx="1824202" cy="7200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107576"/>
              </p:ext>
            </p:extLst>
          </p:nvPr>
        </p:nvGraphicFramePr>
        <p:xfrm>
          <a:off x="242855" y="4638673"/>
          <a:ext cx="247445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1" name="Equation" r:id="rId9" imgW="1180588" imgH="241195" progId="Equation.DSMT4">
                  <p:embed/>
                </p:oleObj>
              </mc:Choice>
              <mc:Fallback>
                <p:oleObj name="Equation" r:id="rId9" imgW="1180588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55" y="4638673"/>
                        <a:ext cx="2474457" cy="5040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314007"/>
              </p:ext>
            </p:extLst>
          </p:nvPr>
        </p:nvGraphicFramePr>
        <p:xfrm>
          <a:off x="762575" y="5286745"/>
          <a:ext cx="143501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2" name="Equation" r:id="rId11" imgW="812447" imgH="241195" progId="Equation.DSMT4">
                  <p:embed/>
                </p:oleObj>
              </mc:Choice>
              <mc:Fallback>
                <p:oleObj name="Equation" r:id="rId11" imgW="812447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575" y="5286745"/>
                        <a:ext cx="1435017" cy="4320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169330"/>
              </p:ext>
            </p:extLst>
          </p:nvPr>
        </p:nvGraphicFramePr>
        <p:xfrm>
          <a:off x="719928" y="5790801"/>
          <a:ext cx="170627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3" name="Equation" r:id="rId13" imgW="1117600" imgH="469900" progId="Equation.DSMT4">
                  <p:embed/>
                </p:oleObj>
              </mc:Choice>
              <mc:Fallback>
                <p:oleObj name="Equation" r:id="rId13" imgW="1117600" imgH="469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28" y="5790801"/>
                        <a:ext cx="1706277" cy="7200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890859"/>
              </p:ext>
            </p:extLst>
          </p:nvPr>
        </p:nvGraphicFramePr>
        <p:xfrm>
          <a:off x="3368709" y="1719216"/>
          <a:ext cx="4951482" cy="94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" name="Equation" r:id="rId15" imgW="2451100" imgH="469900" progId="Equation.DSMT4">
                  <p:embed/>
                </p:oleObj>
              </mc:Choice>
              <mc:Fallback>
                <p:oleObj name="Equation" r:id="rId15" imgW="2451100" imgH="469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709" y="1719216"/>
                        <a:ext cx="4951482" cy="9485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888838"/>
              </p:ext>
            </p:extLst>
          </p:nvPr>
        </p:nvGraphicFramePr>
        <p:xfrm>
          <a:off x="3879980" y="2767932"/>
          <a:ext cx="3904319" cy="87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5" name="Equation" r:id="rId17" imgW="2095500" imgH="469900" progId="Equation.DSMT4">
                  <p:embed/>
                </p:oleObj>
              </mc:Choice>
              <mc:Fallback>
                <p:oleObj name="Equation" r:id="rId17" imgW="2095500" imgH="469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980" y="2767932"/>
                        <a:ext cx="3904319" cy="8760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82737"/>
              </p:ext>
            </p:extLst>
          </p:nvPr>
        </p:nvGraphicFramePr>
        <p:xfrm>
          <a:off x="4187894" y="3710628"/>
          <a:ext cx="3288491" cy="87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6" name="Equation" r:id="rId19" imgW="1765300" imgH="469900" progId="Equation.DSMT4">
                  <p:embed/>
                </p:oleObj>
              </mc:Choice>
              <mc:Fallback>
                <p:oleObj name="Equation" r:id="rId19" imgW="1765300" imgH="469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94" y="3710628"/>
                        <a:ext cx="3288491" cy="8704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690" y="1488257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alibri" pitchFamily="34" charset="0"/>
              </a:rPr>
              <a:t>Before  Stress</a:t>
            </a:r>
            <a:endParaRPr lang="zh-CN" altLang="en-US" sz="2400" b="1" dirty="0">
              <a:latin typeface="Calibri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3500" y="4149080"/>
            <a:ext cx="1735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Calibri" pitchFamily="34" charset="0"/>
              </a:rPr>
              <a:t>After  Stress</a:t>
            </a:r>
            <a:endParaRPr lang="zh-CN" altLang="en-US" sz="2400" b="1" dirty="0"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3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拍频电路的工作波形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300192" y="1844824"/>
            <a:ext cx="2736304" cy="41764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从左图看出：</a:t>
            </a:r>
            <a:endParaRPr lang="en-US" altLang="zh-CN" b="1" dirty="0" smtClean="0"/>
          </a:p>
          <a:p>
            <a:pPr algn="just"/>
            <a:r>
              <a:rPr lang="zh-CN" altLang="en-US" b="1" dirty="0" smtClean="0"/>
              <a:t>红色是</a:t>
            </a:r>
            <a:r>
              <a:rPr lang="en-US" altLang="zh-CN" b="1" dirty="0" smtClean="0"/>
              <a:t>Ref</a:t>
            </a:r>
            <a:r>
              <a:rPr lang="zh-CN" altLang="en-US" b="1" dirty="0" smtClean="0"/>
              <a:t>的输出结果，蓝色是</a:t>
            </a:r>
            <a:r>
              <a:rPr lang="en-US" altLang="zh-CN" b="1" dirty="0" smtClean="0"/>
              <a:t>Stress</a:t>
            </a:r>
            <a:r>
              <a:rPr lang="zh-CN" altLang="en-US" b="1" dirty="0" smtClean="0"/>
              <a:t>的输出结果，而黑色是</a:t>
            </a:r>
            <a:r>
              <a:rPr lang="en-US" altLang="zh-CN" b="1" dirty="0" smtClean="0"/>
              <a:t>DFF</a:t>
            </a:r>
            <a:r>
              <a:rPr lang="zh-CN" altLang="en-US" b="1" dirty="0" smtClean="0"/>
              <a:t>的输出结果；</a:t>
            </a:r>
            <a:endParaRPr lang="en-US" altLang="zh-CN" b="1" dirty="0" smtClean="0"/>
          </a:p>
          <a:p>
            <a:pPr algn="just"/>
            <a:r>
              <a:rPr lang="en-US" altLang="zh-CN" b="1" dirty="0" err="1" smtClean="0"/>
              <a:t>Vthp</a:t>
            </a:r>
            <a:r>
              <a:rPr lang="en-US" altLang="zh-CN" b="1" dirty="0" smtClean="0"/>
              <a:t>=-0.476V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0" indent="0" algn="just">
              <a:buNone/>
            </a:pPr>
            <a:r>
              <a:rPr lang="en-US" altLang="zh-CN" b="1" dirty="0" smtClean="0"/>
              <a:t>   </a:t>
            </a:r>
            <a:r>
              <a:rPr lang="en-US" altLang="zh-CN" b="1" dirty="0" err="1" smtClean="0"/>
              <a:t>Vthn</a:t>
            </a:r>
            <a:r>
              <a:rPr lang="en-US" altLang="zh-CN" b="1" dirty="0" smtClean="0"/>
              <a:t>=0.287V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" name="图片 19" descr="C:\Users\qiaofang\Desktop\123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6300192" cy="425829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3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Buffer VS ROSC</a:t>
            </a:r>
            <a:r>
              <a:rPr lang="zh-CN" altLang="en-US" b="1" dirty="0" smtClean="0">
                <a:solidFill>
                  <a:schemeClr val="tx1"/>
                </a:solidFill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</a:rPr>
              <a:t>TCLK=0.5n/1n</a:t>
            </a:r>
            <a:r>
              <a:rPr lang="zh-CN" altLang="en-US" b="1" dirty="0" smtClean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56176" y="1844824"/>
            <a:ext cx="2880320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从左图可以看出：</a:t>
            </a:r>
            <a:endParaRPr lang="en-US" altLang="zh-CN" b="1" dirty="0" smtClean="0"/>
          </a:p>
          <a:p>
            <a:pPr algn="just"/>
            <a:r>
              <a:rPr lang="en-US" altLang="zh-CN" b="1" dirty="0" smtClean="0"/>
              <a:t>Buffer</a:t>
            </a:r>
            <a:r>
              <a:rPr lang="zh-CN" altLang="en-US" b="1" dirty="0" smtClean="0"/>
              <a:t>结果和拍频结果比较吻合；</a:t>
            </a:r>
            <a:endParaRPr lang="en-US" altLang="zh-CN" b="1" dirty="0" smtClean="0"/>
          </a:p>
          <a:p>
            <a:pPr algn="just"/>
            <a:r>
              <a:rPr lang="zh-CN" altLang="en-US" b="1" dirty="0" smtClean="0"/>
              <a:t>当</a:t>
            </a:r>
            <a:r>
              <a:rPr lang="en-US" altLang="zh-CN" b="1" dirty="0" smtClean="0"/>
              <a:t>TCLK=0.5ns</a:t>
            </a:r>
            <a:r>
              <a:rPr lang="zh-CN" altLang="en-US" b="1" dirty="0" smtClean="0"/>
              <a:t>时，占空比改变更加明显。</a:t>
            </a:r>
            <a:endParaRPr lang="zh-CN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37120"/>
              </p:ext>
            </p:extLst>
          </p:nvPr>
        </p:nvGraphicFramePr>
        <p:xfrm>
          <a:off x="238237" y="1700808"/>
          <a:ext cx="5917939" cy="476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Graph" r:id="rId3" imgW="4131715" imgH="2901516" progId="Origin50.Graph">
                  <p:embed/>
                </p:oleObj>
              </mc:Choice>
              <mc:Fallback>
                <p:oleObj name="Graph" r:id="rId3" imgW="4131715" imgH="2901516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386" t="9216" r="12946" b="2304"/>
                      <a:stretch>
                        <a:fillRect/>
                      </a:stretch>
                    </p:blipFill>
                    <p:spPr bwMode="auto">
                      <a:xfrm>
                        <a:off x="238237" y="1700808"/>
                        <a:ext cx="5917939" cy="4762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3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Buffer VS ROSC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</a:rPr>
              <a:t>TCLK=0.5n/1n</a:t>
            </a:r>
            <a:r>
              <a:rPr lang="zh-CN" altLang="en-US" b="1" dirty="0" smtClean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56176" y="1844824"/>
            <a:ext cx="2880320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从左图可以看出：</a:t>
            </a:r>
            <a:endParaRPr lang="en-US" altLang="zh-CN" b="1" dirty="0" smtClean="0"/>
          </a:p>
          <a:p>
            <a:pPr algn="just"/>
            <a:r>
              <a:rPr lang="en-US" altLang="zh-CN" b="1" dirty="0" smtClean="0"/>
              <a:t>Buffer</a:t>
            </a:r>
            <a:r>
              <a:rPr lang="zh-CN" altLang="en-US" b="1" dirty="0" smtClean="0"/>
              <a:t>结果和拍频结果较为吻合；</a:t>
            </a:r>
            <a:endParaRPr lang="en-US" altLang="zh-CN" b="1" dirty="0" smtClean="0"/>
          </a:p>
          <a:p>
            <a:pPr algn="just"/>
            <a:r>
              <a:rPr lang="zh-CN" altLang="en-US" b="1" dirty="0" smtClean="0"/>
              <a:t>当</a:t>
            </a:r>
            <a:r>
              <a:rPr lang="en-US" altLang="zh-CN" b="1" dirty="0" smtClean="0"/>
              <a:t>TCLK</a:t>
            </a:r>
            <a:r>
              <a:rPr lang="zh-CN" altLang="en-US" b="1" dirty="0" smtClean="0"/>
              <a:t>在合理范围内，其越小，那么分辨率越高。</a:t>
            </a:r>
            <a:endParaRPr lang="zh-CN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524303"/>
              </p:ext>
            </p:extLst>
          </p:nvPr>
        </p:nvGraphicFramePr>
        <p:xfrm>
          <a:off x="179512" y="1628800"/>
          <a:ext cx="5904656" cy="4545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Graph" r:id="rId3" imgW="4131715" imgH="2901516" progId="Origin50.Graph">
                  <p:embed/>
                </p:oleObj>
              </mc:Choice>
              <mc:Fallback>
                <p:oleObj name="Graph" r:id="rId3" imgW="4131715" imgH="2901516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854" t="8295" r="13269" b="2304"/>
                      <a:stretch>
                        <a:fillRect/>
                      </a:stretch>
                    </p:blipFill>
                    <p:spPr bwMode="auto">
                      <a:xfrm>
                        <a:off x="179512" y="1628800"/>
                        <a:ext cx="5904656" cy="45453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1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版图结构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5445224"/>
            <a:ext cx="8352928" cy="1152128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b="1" dirty="0" smtClean="0"/>
              <a:t>此次流片使用</a:t>
            </a:r>
            <a:r>
              <a:rPr lang="en-US" altLang="zh-CN" b="1" dirty="0" smtClean="0"/>
              <a:t>SMIC65nm</a:t>
            </a:r>
            <a:r>
              <a:rPr lang="zh-CN" altLang="en-US" b="1" dirty="0" smtClean="0"/>
              <a:t>工艺，</a:t>
            </a:r>
            <a:r>
              <a:rPr lang="en-US" altLang="zh-CN" b="1" dirty="0" smtClean="0"/>
              <a:t>1.2V</a:t>
            </a:r>
            <a:r>
              <a:rPr lang="zh-CN" altLang="en-US" b="1" dirty="0" smtClean="0"/>
              <a:t>电压，包括三种不同级数的</a:t>
            </a:r>
            <a:r>
              <a:rPr lang="en-US" altLang="zh-CN" b="1" dirty="0" smtClean="0"/>
              <a:t>RO</a:t>
            </a:r>
            <a:r>
              <a:rPr lang="zh-CN" altLang="en-US" b="1" dirty="0"/>
              <a:t>、</a:t>
            </a:r>
            <a:r>
              <a:rPr lang="en-US" altLang="zh-CN" b="1" dirty="0" smtClean="0"/>
              <a:t>Buffer</a:t>
            </a:r>
            <a:r>
              <a:rPr lang="zh-CN" altLang="en-US" b="1" dirty="0" smtClean="0"/>
              <a:t>、拍频电路以及其相关电路。</a:t>
            </a:r>
            <a:endParaRPr lang="en-US" altLang="zh-CN" b="1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62" name="Picture 2" descr="C:\Users\qiaofang\Desktop\投稿ICSICT\smic65版图\20140610smic65_lay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87091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2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目录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/>
              <a:t>研究</a:t>
            </a:r>
            <a:r>
              <a:rPr lang="zh-CN" altLang="en-US" b="1" dirty="0" smtClean="0"/>
              <a:t>背景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chemeClr val="bg2"/>
                </a:solidFill>
              </a:rPr>
              <a:t>研究现状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r>
              <a:rPr lang="zh-CN" altLang="en-US" b="1" dirty="0" smtClean="0">
                <a:solidFill>
                  <a:schemeClr val="bg2"/>
                </a:solidFill>
              </a:rPr>
              <a:t>我的工作</a:t>
            </a:r>
          </a:p>
          <a:p>
            <a:r>
              <a:rPr lang="zh-CN" altLang="en-US" b="1" dirty="0" smtClean="0">
                <a:solidFill>
                  <a:schemeClr val="bg2"/>
                </a:solidFill>
              </a:rPr>
              <a:t>工作计划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3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总结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/>
              <a:t>根据环振频率公式，建立了一套完整的频率退化模型，并设计测试电路进行验证；</a:t>
            </a:r>
            <a:endParaRPr lang="en-US" altLang="zh-CN" b="1" dirty="0" smtClean="0"/>
          </a:p>
          <a:p>
            <a:r>
              <a:rPr lang="zh-CN" altLang="en-US" b="1" dirty="0" smtClean="0"/>
              <a:t>在模型的基础上，设计了相应地新型环形振荡器结构；</a:t>
            </a:r>
            <a:endParaRPr lang="en-US" altLang="zh-CN" b="1" dirty="0" smtClean="0"/>
          </a:p>
          <a:p>
            <a:r>
              <a:rPr lang="zh-CN" altLang="en-US" b="1" dirty="0" smtClean="0"/>
              <a:t>从占空比角度出发，设计环形振荡器拍频电路和占空比退化模型，并进行验证。</a:t>
            </a:r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9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工作计划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86639"/>
              </p:ext>
            </p:extLst>
          </p:nvPr>
        </p:nvGraphicFramePr>
        <p:xfrm>
          <a:off x="395536" y="2204864"/>
          <a:ext cx="8496944" cy="2926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时间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工作内容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2014</a:t>
                      </a:r>
                      <a:r>
                        <a:rPr lang="zh-CN" altLang="en-US" sz="2800" dirty="0" smtClean="0"/>
                        <a:t>年</a:t>
                      </a:r>
                      <a:r>
                        <a:rPr lang="en-US" altLang="zh-CN" sz="2800" dirty="0" smtClean="0"/>
                        <a:t>11</a:t>
                      </a:r>
                      <a:r>
                        <a:rPr lang="zh-CN" altLang="en-US" sz="2800" dirty="0" smtClean="0"/>
                        <a:t>月</a:t>
                      </a:r>
                      <a:r>
                        <a:rPr lang="en-US" altLang="zh-CN" sz="2800" dirty="0" smtClean="0"/>
                        <a:t>-2014</a:t>
                      </a:r>
                      <a:r>
                        <a:rPr lang="zh-CN" altLang="en-US" sz="2800" dirty="0" smtClean="0"/>
                        <a:t>年</a:t>
                      </a:r>
                      <a:r>
                        <a:rPr lang="en-US" altLang="zh-CN" sz="2800" dirty="0" smtClean="0"/>
                        <a:t>3</a:t>
                      </a:r>
                      <a:r>
                        <a:rPr lang="zh-CN" altLang="en-US" sz="2800" dirty="0" smtClean="0"/>
                        <a:t>月</a:t>
                      </a:r>
                      <a:endParaRPr lang="en-US" altLang="zh-CN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完成论文初稿，补充部分仿真及测试数据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2014</a:t>
                      </a:r>
                      <a:r>
                        <a:rPr lang="zh-CN" altLang="en-US" sz="2800" dirty="0" smtClean="0"/>
                        <a:t>年</a:t>
                      </a:r>
                      <a:r>
                        <a:rPr lang="en-US" altLang="zh-CN" sz="2800" dirty="0" smtClean="0"/>
                        <a:t>2-3</a:t>
                      </a:r>
                      <a:r>
                        <a:rPr lang="zh-CN" altLang="en-US" sz="2800" dirty="0" smtClean="0"/>
                        <a:t>月</a:t>
                      </a:r>
                      <a:r>
                        <a:rPr lang="en-US" altLang="zh-CN" sz="2800" dirty="0" smtClean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完成</a:t>
                      </a:r>
                      <a:r>
                        <a:rPr lang="en-US" altLang="zh-CN" sz="2800" dirty="0" smtClean="0"/>
                        <a:t>SMIC65</a:t>
                      </a:r>
                      <a:r>
                        <a:rPr lang="zh-CN" altLang="en-US" sz="2800" dirty="0" smtClean="0"/>
                        <a:t>的</a:t>
                      </a:r>
                      <a:r>
                        <a:rPr lang="zh-CN" altLang="en-US" sz="2800" dirty="0" smtClean="0"/>
                        <a:t>芯片测试和数据分析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2014</a:t>
                      </a:r>
                      <a:r>
                        <a:rPr lang="zh-CN" altLang="en-US" sz="2800" dirty="0" smtClean="0"/>
                        <a:t>年</a:t>
                      </a:r>
                      <a:r>
                        <a:rPr lang="en-US" altLang="zh-CN" sz="2800" dirty="0" smtClean="0"/>
                        <a:t>4</a:t>
                      </a:r>
                      <a:r>
                        <a:rPr lang="zh-CN" altLang="en-US" sz="2800" dirty="0" smtClean="0"/>
                        <a:t>月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完成论文终稿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 rot="10800000" flipV="1">
            <a:off x="612648" y="6096000"/>
            <a:ext cx="8153400" cy="357336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9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1772816"/>
            <a:ext cx="7920880" cy="41764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7200" b="1" dirty="0" smtClean="0"/>
          </a:p>
          <a:p>
            <a:pPr marL="0" indent="0" algn="ctr">
              <a:buNone/>
            </a:pPr>
            <a:r>
              <a:rPr lang="en-US" altLang="zh-CN" sz="7200" b="1" dirty="0" smtClean="0"/>
              <a:t>Q&amp;A</a:t>
            </a:r>
            <a:endParaRPr lang="zh-CN" altLang="en-US" sz="72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2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可靠性问题的出现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12648" y="5373216"/>
            <a:ext cx="8153400" cy="136815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/>
              <a:t>可靠性：在规定的条件下，器件完成规定功能的能力，通常用寿命表示。</a:t>
            </a:r>
            <a:endParaRPr lang="en-US" altLang="zh-CN" b="1" dirty="0" smtClean="0"/>
          </a:p>
          <a:p>
            <a:r>
              <a:rPr lang="zh-CN" altLang="en-US" b="1" dirty="0" smtClean="0"/>
              <a:t>随着器件尺寸的减小，氧化层厚度的减小，电路规模的增大，可靠性问题随之而来。</a:t>
            </a:r>
            <a:endParaRPr lang="zh-CN" alt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8952"/>
            <a:ext cx="6336704" cy="364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4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NBTI</a:t>
            </a:r>
            <a:r>
              <a:rPr lang="zh-CN" altLang="en-US" b="1" dirty="0" smtClean="0">
                <a:solidFill>
                  <a:schemeClr val="tx1"/>
                </a:solidFill>
              </a:rPr>
              <a:t>效应的起源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随着</a:t>
            </a:r>
            <a:r>
              <a:rPr lang="zh-CN" altLang="en-US" b="1" dirty="0" smtClean="0"/>
              <a:t>集成电路的发展和器件尺寸的减小，可靠性问题引起了人们的</a:t>
            </a:r>
            <a:r>
              <a:rPr lang="zh-CN" altLang="en-US" b="1" dirty="0" smtClean="0"/>
              <a:t>关注</a:t>
            </a:r>
            <a:r>
              <a:rPr lang="zh-CN" altLang="en-US" b="1" dirty="0" smtClean="0"/>
              <a:t>。</a:t>
            </a:r>
            <a:r>
              <a:rPr lang="en-US" altLang="zh-CN" b="1" dirty="0" smtClean="0"/>
              <a:t>1961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NBTI</a:t>
            </a:r>
            <a:r>
              <a:rPr lang="zh-CN" altLang="en-US" b="1" dirty="0" smtClean="0"/>
              <a:t>效应首次被发现，但直到</a:t>
            </a:r>
            <a:r>
              <a:rPr lang="en-US" altLang="zh-CN" b="1" dirty="0" smtClean="0"/>
              <a:t>2000</a:t>
            </a:r>
            <a:r>
              <a:rPr lang="zh-CN" altLang="en-US" b="1" dirty="0" smtClean="0"/>
              <a:t>年以后，工艺尺寸达到</a:t>
            </a:r>
            <a:r>
              <a:rPr lang="en-US" altLang="zh-CN" b="1" dirty="0" smtClean="0"/>
              <a:t>0.18um</a:t>
            </a:r>
            <a:r>
              <a:rPr lang="zh-CN" altLang="en-US" b="1" dirty="0" smtClean="0"/>
              <a:t>或更小尺寸，</a:t>
            </a:r>
            <a:r>
              <a:rPr lang="en-US" altLang="zh-CN" b="1" dirty="0" smtClean="0"/>
              <a:t>NBTI</a:t>
            </a:r>
            <a:r>
              <a:rPr lang="zh-CN" altLang="en-US" b="1" dirty="0" smtClean="0"/>
              <a:t>效应逐渐成为制约电路可靠性的因素之一。</a:t>
            </a:r>
            <a:endParaRPr lang="en-US" altLang="zh-CN" b="1" dirty="0" smtClean="0"/>
          </a:p>
          <a:p>
            <a:r>
              <a:rPr lang="en-US" altLang="zh-CN" b="1" dirty="0" smtClean="0"/>
              <a:t>NBTI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Negative Bias Temperature Instability</a:t>
            </a:r>
            <a:r>
              <a:rPr lang="zh-CN" altLang="en-US" b="1" dirty="0" smtClean="0"/>
              <a:t>，即</a:t>
            </a:r>
            <a:r>
              <a:rPr lang="en-US" altLang="zh-CN" b="1" dirty="0" smtClean="0"/>
              <a:t>PMOSFET</a:t>
            </a:r>
            <a:r>
              <a:rPr lang="zh-CN" altLang="en-US" b="1" dirty="0" smtClean="0"/>
              <a:t>的负栅压温度不稳定性。</a:t>
            </a:r>
            <a:endParaRPr lang="en-US" altLang="zh-CN" b="1" dirty="0" smtClean="0"/>
          </a:p>
          <a:p>
            <a:r>
              <a:rPr lang="zh-CN" altLang="en-US" b="1" dirty="0" smtClean="0"/>
              <a:t>参数</a:t>
            </a:r>
            <a:r>
              <a:rPr lang="zh-CN" altLang="en-US" b="1" dirty="0" smtClean="0"/>
              <a:t>因子：环境温度、工艺波动</a:t>
            </a:r>
            <a:r>
              <a:rPr lang="zh-CN" altLang="en-US" b="1" dirty="0" smtClean="0"/>
              <a:t>、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   </a:t>
            </a:r>
            <a:r>
              <a:rPr lang="zh-CN" altLang="en-US" b="1" dirty="0" smtClean="0"/>
              <a:t>应力</a:t>
            </a:r>
            <a:r>
              <a:rPr lang="zh-CN" altLang="en-US" b="1" dirty="0" smtClean="0"/>
              <a:t>时间、电源电压等</a:t>
            </a:r>
            <a:r>
              <a:rPr lang="zh-CN" altLang="en-US" b="1" dirty="0" smtClean="0"/>
              <a:t>。该效应跟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器件</a:t>
            </a:r>
            <a:r>
              <a:rPr lang="zh-CN" altLang="en-US" b="1" dirty="0" smtClean="0"/>
              <a:t>沟道长度、宽度关系不大。</a:t>
            </a:r>
            <a:endParaRPr lang="en-US" altLang="zh-CN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49" y="4437112"/>
            <a:ext cx="1563980" cy="211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5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目录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研究</a:t>
            </a:r>
            <a:r>
              <a:rPr lang="zh-CN" altLang="en-US" b="1" dirty="0" smtClean="0">
                <a:solidFill>
                  <a:schemeClr val="bg2"/>
                </a:solidFill>
              </a:rPr>
              <a:t>背景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r>
              <a:rPr lang="zh-CN" altLang="en-US" b="1" dirty="0"/>
              <a:t>研究现状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chemeClr val="bg2"/>
                </a:solidFill>
              </a:rPr>
              <a:t>我的工作</a:t>
            </a:r>
          </a:p>
          <a:p>
            <a:r>
              <a:rPr lang="zh-CN" altLang="en-US" b="1" dirty="0" smtClean="0">
                <a:solidFill>
                  <a:schemeClr val="bg2"/>
                </a:solidFill>
              </a:rPr>
              <a:t>工作计划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NBTI</a:t>
            </a:r>
            <a:r>
              <a:rPr lang="zh-CN" altLang="en-US" b="1" dirty="0" smtClean="0">
                <a:solidFill>
                  <a:schemeClr val="tx1"/>
                </a:solidFill>
              </a:rPr>
              <a:t>效应研究现状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568952" cy="4608512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NBTI</a:t>
            </a:r>
            <a:r>
              <a:rPr lang="zh-CN" altLang="en-US" b="1" dirty="0" smtClean="0"/>
              <a:t>效应的</a:t>
            </a:r>
            <a:r>
              <a:rPr lang="zh-CN" altLang="en-US" b="1" dirty="0" smtClean="0">
                <a:solidFill>
                  <a:srgbClr val="FF0000"/>
                </a:solidFill>
              </a:rPr>
              <a:t>产生机理</a:t>
            </a:r>
            <a:r>
              <a:rPr lang="zh-CN" altLang="en-US" b="1" dirty="0" smtClean="0"/>
              <a:t>及寿命模型：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界面陷阱电荷和正氧化层固定电荷</a:t>
            </a:r>
            <a:endParaRPr lang="en-US" altLang="zh-CN" b="1" dirty="0" smtClean="0"/>
          </a:p>
          <a:p>
            <a:r>
              <a:rPr lang="en-US" altLang="zh-CN" b="1" dirty="0"/>
              <a:t>NBTI</a:t>
            </a:r>
            <a:r>
              <a:rPr lang="zh-CN" altLang="en-US" b="1" dirty="0"/>
              <a:t>效应对</a:t>
            </a:r>
            <a:r>
              <a:rPr lang="zh-CN" altLang="en-US" b="1" dirty="0">
                <a:solidFill>
                  <a:srgbClr val="FF0000"/>
                </a:solidFill>
              </a:rPr>
              <a:t>单一器件</a:t>
            </a:r>
            <a:r>
              <a:rPr lang="zh-CN" altLang="en-US" b="1" dirty="0"/>
              <a:t>影响：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阈值电压漂移、漏端电流减小</a:t>
            </a:r>
            <a:endParaRPr lang="en-US" altLang="zh-CN" b="1" dirty="0"/>
          </a:p>
          <a:p>
            <a:r>
              <a:rPr lang="en-US" altLang="zh-CN" b="1" dirty="0"/>
              <a:t>NBTI</a:t>
            </a:r>
            <a:r>
              <a:rPr lang="zh-CN" altLang="en-US" b="1" dirty="0"/>
              <a:t>效应对</a:t>
            </a:r>
            <a:r>
              <a:rPr lang="zh-CN" altLang="en-US" b="1" dirty="0">
                <a:solidFill>
                  <a:srgbClr val="FF0000"/>
                </a:solidFill>
              </a:rPr>
              <a:t>数字</a:t>
            </a:r>
            <a:r>
              <a:rPr lang="zh-CN" altLang="en-US" b="1" dirty="0"/>
              <a:t>集成电路影响：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频率漂移、占空比改变</a:t>
            </a:r>
            <a:endParaRPr lang="en-US" altLang="zh-CN" b="1" dirty="0"/>
          </a:p>
          <a:p>
            <a:r>
              <a:rPr lang="en-US" altLang="zh-CN" b="1" dirty="0"/>
              <a:t>NBTI</a:t>
            </a:r>
            <a:r>
              <a:rPr lang="zh-CN" altLang="en-US" b="1" dirty="0"/>
              <a:t>效应对</a:t>
            </a:r>
            <a:r>
              <a:rPr lang="zh-CN" altLang="en-US" b="1" dirty="0">
                <a:solidFill>
                  <a:srgbClr val="FF0000"/>
                </a:solidFill>
              </a:rPr>
              <a:t>模拟</a:t>
            </a:r>
            <a:r>
              <a:rPr lang="zh-CN" altLang="en-US" b="1" dirty="0"/>
              <a:t>集成电路影响：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频率漂移、增益漂移</a:t>
            </a:r>
          </a:p>
          <a:p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NBTI</a:t>
            </a:r>
            <a:r>
              <a:rPr lang="zh-CN" altLang="en-US" b="1" dirty="0" smtClean="0">
                <a:solidFill>
                  <a:schemeClr val="tx1"/>
                </a:solidFill>
              </a:rPr>
              <a:t>对单一器件的影响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典型器件：</a:t>
            </a:r>
            <a:r>
              <a:rPr lang="en-US" altLang="zh-CN" b="1" dirty="0" smtClean="0"/>
              <a:t>PMOS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NMOS</a:t>
            </a:r>
            <a:endParaRPr lang="en-US" altLang="zh-CN" b="1" dirty="0" smtClean="0"/>
          </a:p>
          <a:p>
            <a:r>
              <a:rPr lang="zh-CN" altLang="en-US" b="1" dirty="0" smtClean="0"/>
              <a:t>失效机理：氢反应模型、电化学反应模型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退化指标</a:t>
            </a:r>
            <a:r>
              <a:rPr lang="zh-CN" altLang="en-US" b="1" dirty="0" smtClean="0"/>
              <a:t>：阈值电压、栅漏电流、迁移率等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两个阶段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Stress</a:t>
            </a:r>
            <a:r>
              <a:rPr lang="zh-CN" altLang="en-US" b="1" dirty="0" smtClean="0"/>
              <a:t>阶段、</a:t>
            </a:r>
            <a:r>
              <a:rPr lang="en-US" altLang="zh-CN" b="1" dirty="0" smtClean="0"/>
              <a:t>Recovery</a:t>
            </a:r>
            <a:r>
              <a:rPr lang="zh-CN" altLang="en-US" b="1" dirty="0" smtClean="0"/>
              <a:t>阶段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 Stress——</a:t>
            </a:r>
            <a:r>
              <a:rPr lang="en-US" altLang="zh-CN" b="1" dirty="0" err="1" smtClean="0"/>
              <a:t>Vgs</a:t>
            </a:r>
            <a:r>
              <a:rPr lang="en-US" altLang="zh-CN" b="1" dirty="0" smtClean="0"/>
              <a:t>=-</a:t>
            </a:r>
            <a:r>
              <a:rPr lang="en-US" altLang="zh-CN" b="1" dirty="0" err="1" smtClean="0"/>
              <a:t>Vstr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Vd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Vstr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 Recovery——</a:t>
            </a:r>
            <a:r>
              <a:rPr lang="en-US" altLang="zh-CN" b="1" dirty="0" err="1" smtClean="0"/>
              <a:t>Vgs</a:t>
            </a:r>
            <a:r>
              <a:rPr lang="en-US" altLang="zh-CN" b="1" dirty="0" smtClean="0"/>
              <a:t>=0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Vd</a:t>
            </a:r>
            <a:r>
              <a:rPr lang="en-US" altLang="zh-CN" b="1" dirty="0" smtClean="0"/>
              <a:t>=0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测试方法</a:t>
            </a:r>
            <a:r>
              <a:rPr lang="zh-CN" altLang="en-US" b="1" dirty="0" smtClean="0"/>
              <a:t>：直流、交流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影响因子</a:t>
            </a:r>
            <a:r>
              <a:rPr lang="zh-CN" altLang="en-US" b="1" dirty="0"/>
              <a:t>：温度、时间、应力</a:t>
            </a:r>
            <a:r>
              <a:rPr lang="zh-CN" altLang="en-US" b="1" dirty="0" smtClean="0"/>
              <a:t>等</a:t>
            </a:r>
            <a:endParaRPr lang="en-US" altLang="zh-CN" b="1" dirty="0" smtClean="0"/>
          </a:p>
          <a:p>
            <a:r>
              <a:rPr lang="zh-CN" altLang="en-US" b="1" dirty="0" smtClean="0"/>
              <a:t>抑制方法：工艺条件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37" y="3068960"/>
            <a:ext cx="1852012" cy="249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4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NBTI</a:t>
            </a:r>
            <a:r>
              <a:rPr lang="zh-CN" altLang="en-US" b="1" dirty="0" smtClean="0">
                <a:solidFill>
                  <a:schemeClr val="tx1"/>
                </a:solidFill>
              </a:rPr>
              <a:t>对</a:t>
            </a:r>
            <a:r>
              <a:rPr lang="en-US" altLang="zh-CN" b="1" dirty="0" smtClean="0">
                <a:solidFill>
                  <a:schemeClr val="tx1"/>
                </a:solidFill>
              </a:rPr>
              <a:t>PMOS</a:t>
            </a:r>
            <a:r>
              <a:rPr lang="zh-CN" altLang="en-US" b="1" dirty="0" smtClean="0">
                <a:solidFill>
                  <a:schemeClr val="tx1"/>
                </a:solidFill>
              </a:rPr>
              <a:t>性能的影响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6336" y="188640"/>
            <a:ext cx="122413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761" y="1700808"/>
            <a:ext cx="868294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57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bg2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3614</TotalTime>
  <Words>1352</Words>
  <Application>Microsoft Office PowerPoint</Application>
  <PresentationFormat>全屏显示(4:3)</PresentationFormat>
  <Paragraphs>197</Paragraphs>
  <Slides>32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中性</vt:lpstr>
      <vt:lpstr>Visio</vt:lpstr>
      <vt:lpstr>Equation</vt:lpstr>
      <vt:lpstr>Graph</vt:lpstr>
      <vt:lpstr>基于环振电路 的NBTI效应研究</vt:lpstr>
      <vt:lpstr>目录</vt:lpstr>
      <vt:lpstr>目录</vt:lpstr>
      <vt:lpstr>可靠性问题的出现</vt:lpstr>
      <vt:lpstr>NBTI效应的起源</vt:lpstr>
      <vt:lpstr>目录</vt:lpstr>
      <vt:lpstr>NBTI效应研究现状</vt:lpstr>
      <vt:lpstr>NBTI对单一器件的影响</vt:lpstr>
      <vt:lpstr>NBTI对PMOS性能的影响</vt:lpstr>
      <vt:lpstr>NBTI退化测量方法</vt:lpstr>
      <vt:lpstr>NBTI对数字集成电路的影响</vt:lpstr>
      <vt:lpstr>NBTI对环振的影响</vt:lpstr>
      <vt:lpstr>目录</vt:lpstr>
      <vt:lpstr>工作内容</vt:lpstr>
      <vt:lpstr>环振：两种应力模式</vt:lpstr>
      <vt:lpstr>退化模型建立</vt:lpstr>
      <vt:lpstr>退化模型建立</vt:lpstr>
      <vt:lpstr>N=9频率退化趋势</vt:lpstr>
      <vt:lpstr>N=9/21/91频率退化趋势</vt:lpstr>
      <vt:lpstr>两种应力模式频率退化的差异</vt:lpstr>
      <vt:lpstr>新结构RO及其工作原理</vt:lpstr>
      <vt:lpstr>NBTI/PBTI应力下的缓冲电路</vt:lpstr>
      <vt:lpstr>占空比改变原理</vt:lpstr>
      <vt:lpstr>基于环振的拍频电路</vt:lpstr>
      <vt:lpstr>占空比模型的建立</vt:lpstr>
      <vt:lpstr>拍频电路的工作波形</vt:lpstr>
      <vt:lpstr>Buffer VS ROSC（TCLK=0.5n/1n）</vt:lpstr>
      <vt:lpstr>Buffer VS ROSC（TCLK=0.5n/1n）</vt:lpstr>
      <vt:lpstr>版图结构</vt:lpstr>
      <vt:lpstr>总结</vt:lpstr>
      <vt:lpstr>工作计划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基于RO分离NBTI/PBTI效应电路</dc:title>
  <dc:creator>qiaofang</dc:creator>
  <cp:lastModifiedBy>qiaofang</cp:lastModifiedBy>
  <cp:revision>363</cp:revision>
  <dcterms:created xsi:type="dcterms:W3CDTF">2013-12-07T13:51:56Z</dcterms:created>
  <dcterms:modified xsi:type="dcterms:W3CDTF">2014-11-02T13:55:37Z</dcterms:modified>
</cp:coreProperties>
</file>