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306" r:id="rId4"/>
    <p:sldId id="259" r:id="rId5"/>
    <p:sldId id="312" r:id="rId6"/>
    <p:sldId id="283" r:id="rId7"/>
    <p:sldId id="282" r:id="rId8"/>
    <p:sldId id="307" r:id="rId9"/>
    <p:sldId id="284" r:id="rId10"/>
    <p:sldId id="315" r:id="rId11"/>
    <p:sldId id="309" r:id="rId12"/>
    <p:sldId id="298" r:id="rId13"/>
    <p:sldId id="314" r:id="rId14"/>
    <p:sldId id="313" r:id="rId15"/>
    <p:sldId id="291" r:id="rId16"/>
    <p:sldId id="275" r:id="rId17"/>
    <p:sldId id="300" r:id="rId18"/>
    <p:sldId id="317" r:id="rId19"/>
    <p:sldId id="319" r:id="rId20"/>
    <p:sldId id="318" r:id="rId21"/>
    <p:sldId id="321" r:id="rId22"/>
    <p:sldId id="320" r:id="rId23"/>
    <p:sldId id="302" r:id="rId24"/>
    <p:sldId id="316" r:id="rId25"/>
    <p:sldId id="322" r:id="rId26"/>
    <p:sldId id="311" r:id="rId27"/>
    <p:sldId id="278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91D4"/>
    <a:srgbClr val="3477A4"/>
    <a:srgbClr val="003091"/>
    <a:srgbClr val="1348A5"/>
    <a:srgbClr val="052B6D"/>
    <a:srgbClr val="062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4" autoAdjust="0"/>
    <p:restoredTop sz="94660" autoAdjust="0"/>
  </p:normalViewPr>
  <p:slideViewPr>
    <p:cSldViewPr>
      <p:cViewPr varScale="1">
        <p:scale>
          <a:sx n="67" d="100"/>
          <a:sy n="67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5" name="Rectangle 23"/>
          <p:cNvSpPr>
            <a:spLocks noChangeArrowheads="1"/>
          </p:cNvSpPr>
          <p:nvPr/>
        </p:nvSpPr>
        <p:spPr bwMode="gray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ltGray">
          <a:xfrm>
            <a:off x="0" y="487363"/>
            <a:ext cx="9147175" cy="63817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7" name="Rectangle 25"/>
          <p:cNvSpPr>
            <a:spLocks noChangeArrowheads="1"/>
          </p:cNvSpPr>
          <p:nvPr/>
        </p:nvSpPr>
        <p:spPr bwMode="ltGray">
          <a:xfrm flipV="1">
            <a:off x="304800" y="685800"/>
            <a:ext cx="5257800" cy="6019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98" name="Group 26"/>
          <p:cNvGrpSpPr>
            <a:grpSpLocks/>
          </p:cNvGrpSpPr>
          <p:nvPr/>
        </p:nvGrpSpPr>
        <p:grpSpPr bwMode="auto">
          <a:xfrm>
            <a:off x="1143000" y="2133600"/>
            <a:ext cx="8001000" cy="4724400"/>
            <a:chOff x="720" y="1344"/>
            <a:chExt cx="5040" cy="2976"/>
          </a:xfrm>
        </p:grpSpPr>
        <p:sp>
          <p:nvSpPr>
            <p:cNvPr id="3099" name="Rectangle 27"/>
            <p:cNvSpPr>
              <a:spLocks noChangeArrowheads="1"/>
            </p:cNvSpPr>
            <p:nvPr userDrawn="1"/>
          </p:nvSpPr>
          <p:spPr bwMode="gray">
            <a:xfrm>
              <a:off x="1032" y="1344"/>
              <a:ext cx="4728" cy="29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100" name="Group 28"/>
            <p:cNvGrpSpPr>
              <a:grpSpLocks/>
            </p:cNvGrpSpPr>
            <p:nvPr userDrawn="1"/>
          </p:nvGrpSpPr>
          <p:grpSpPr bwMode="auto">
            <a:xfrm>
              <a:off x="720" y="1344"/>
              <a:ext cx="624" cy="2976"/>
              <a:chOff x="768" y="1104"/>
              <a:chExt cx="624" cy="3216"/>
            </a:xfrm>
          </p:grpSpPr>
          <p:sp>
            <p:nvSpPr>
              <p:cNvPr id="3101" name="Oval 29"/>
              <p:cNvSpPr>
                <a:spLocks noChangeArrowheads="1"/>
              </p:cNvSpPr>
              <p:nvPr userDrawn="1"/>
            </p:nvSpPr>
            <p:spPr bwMode="gray">
              <a:xfrm>
                <a:off x="768" y="1104"/>
                <a:ext cx="624" cy="62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2" name="Rectangle 30"/>
              <p:cNvSpPr>
                <a:spLocks noChangeArrowheads="1"/>
              </p:cNvSpPr>
              <p:nvPr userDrawn="1"/>
            </p:nvSpPr>
            <p:spPr bwMode="gray">
              <a:xfrm>
                <a:off x="768" y="1440"/>
                <a:ext cx="576" cy="288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103" name="Rectangle 31"/>
          <p:cNvSpPr>
            <a:spLocks noChangeArrowheads="1"/>
          </p:cNvSpPr>
          <p:nvPr/>
        </p:nvSpPr>
        <p:spPr bwMode="ltGray">
          <a:xfrm>
            <a:off x="533400" y="6564313"/>
            <a:ext cx="8610600" cy="304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124200"/>
            <a:ext cx="6248400" cy="1295400"/>
          </a:xfrm>
        </p:spPr>
        <p:txBody>
          <a:bodyPr/>
          <a:lstStyle>
            <a:lvl1pPr>
              <a:defRPr sz="48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581025" y="6573838"/>
            <a:ext cx="2133600" cy="228600"/>
          </a:xfrm>
        </p:spPr>
        <p:txBody>
          <a:bodyPr/>
          <a:lstStyle>
            <a:lvl1pPr>
              <a:defRPr b="1">
                <a:latin typeface="Times New Roman" pitchFamily="18" charset="0"/>
                <a:ea typeface="宋体" charset="-122"/>
              </a:defRPr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553200"/>
            <a:ext cx="2895600" cy="168275"/>
          </a:xfrm>
          <a:noFill/>
        </p:spPr>
        <p:txBody>
          <a:bodyPr/>
          <a:lstStyle>
            <a:lvl1pPr algn="ctr">
              <a:defRPr sz="1400" b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77013"/>
            <a:ext cx="2133600" cy="82550"/>
          </a:xfrm>
        </p:spPr>
        <p:txBody>
          <a:bodyPr/>
          <a:lstStyle>
            <a:lvl1pPr algn="r">
              <a:defRPr>
                <a:latin typeface="+mn-lt"/>
              </a:defRPr>
            </a:lvl1pPr>
          </a:lstStyle>
          <a:p>
            <a:fld id="{762C7DE7-AD11-47A3-9C25-FE3B4954DC8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white">
          <a:xfrm>
            <a:off x="76200" y="60325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Arial Black" pitchFamily="34" charset="0"/>
                <a:ea typeface="宋体" charset="-122"/>
              </a:rPr>
              <a:t>L O G 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8688" y="1981200"/>
            <a:ext cx="6934200" cy="457200"/>
          </a:xfrm>
          <a:solidFill>
            <a:schemeClr val="hlink"/>
          </a:solidFill>
          <a:ln>
            <a:solidFill>
              <a:schemeClr val="bg1"/>
            </a:solidFill>
          </a:ln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graphicFrame>
        <p:nvGraphicFramePr>
          <p:cNvPr id="3111" name="Object 39"/>
          <p:cNvGraphicFramePr>
            <a:graphicFrameLocks noChangeAspect="1"/>
          </p:cNvGraphicFramePr>
          <p:nvPr/>
        </p:nvGraphicFramePr>
        <p:xfrm>
          <a:off x="6973888" y="685800"/>
          <a:ext cx="8858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4" name="Image" r:id="rId3" imgW="1600000" imgH="1650794" progId="">
                  <p:embed/>
                </p:oleObj>
              </mc:Choice>
              <mc:Fallback>
                <p:oleObj name="Image" r:id="rId3" imgW="1600000" imgH="1650794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888" y="685800"/>
                        <a:ext cx="885825" cy="914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2" name="Object 40"/>
          <p:cNvGraphicFramePr>
            <a:graphicFrameLocks noChangeAspect="1"/>
          </p:cNvGraphicFramePr>
          <p:nvPr/>
        </p:nvGraphicFramePr>
        <p:xfrm>
          <a:off x="8007350" y="685800"/>
          <a:ext cx="9080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5" name="Image" r:id="rId5" imgW="1676190" imgH="1841270" progId="">
                  <p:embed/>
                </p:oleObj>
              </mc:Choice>
              <mc:Fallback>
                <p:oleObj name="Image" r:id="rId5" imgW="1676190" imgH="1841270" progId="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7350" y="685800"/>
                        <a:ext cx="908050" cy="914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" name="Object 41"/>
          <p:cNvGraphicFramePr>
            <a:graphicFrameLocks noChangeAspect="1"/>
          </p:cNvGraphicFramePr>
          <p:nvPr/>
        </p:nvGraphicFramePr>
        <p:xfrm>
          <a:off x="5943600" y="685800"/>
          <a:ext cx="889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6" name="Image" r:id="rId7" imgW="1269841" imgH="1269841" progId="">
                  <p:embed/>
                </p:oleObj>
              </mc:Choice>
              <mc:Fallback>
                <p:oleObj name="Image" r:id="rId7" imgW="1269841" imgH="1269841" progId="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685800"/>
                        <a:ext cx="889000" cy="889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E0FD32-F0B3-4E13-8F73-718A10ADBBA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381000"/>
            <a:ext cx="2095500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134100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87EB0B-3409-4B1D-8285-8FFC7825F34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381000"/>
            <a:ext cx="70866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519863"/>
            <a:ext cx="2133600" cy="261937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477000" y="6400800"/>
            <a:ext cx="23622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200400" y="6519863"/>
            <a:ext cx="2133600" cy="261937"/>
          </a:xfrm>
        </p:spPr>
        <p:txBody>
          <a:bodyPr/>
          <a:lstStyle>
            <a:lvl1pPr>
              <a:defRPr/>
            </a:lvl1pPr>
          </a:lstStyle>
          <a:p>
            <a:fld id="{309DBA46-ED94-4A2D-8797-7C24CAC47F5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0079D-8928-4C2D-BA16-18C3BC1FED7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C28C50-029F-4DC6-AA15-1AEE9A8F92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2B0668-3963-4840-9678-CB2B141794F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7402A5-7D81-4E7D-BED1-E02ABED638D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B39972-1C9E-4E6C-ABDE-DF6735FE1E3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71B236-3695-44D4-BB69-719C035B2CE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B96BB7-EEF1-4D7E-A715-7276D7A1DC9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5A18DE-A6D6-4ACB-BD14-B60543DD8CD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23"/>
          <p:cNvSpPr>
            <a:spLocks noChangeArrowheads="1"/>
          </p:cNvSpPr>
          <p:nvPr/>
        </p:nvSpPr>
        <p:spPr bwMode="gray">
          <a:xfrm>
            <a:off x="0" y="0"/>
            <a:ext cx="9144000" cy="9906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0" y="6488113"/>
            <a:ext cx="9144000" cy="381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gray">
          <a:xfrm>
            <a:off x="8839200" y="228600"/>
            <a:ext cx="304800" cy="6477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77000" y="6400800"/>
            <a:ext cx="2362200" cy="320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Verdana" pitchFamily="34" charset="0"/>
                <a:ea typeface="宋体" charset="-122"/>
              </a:defRPr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00400" y="6519863"/>
            <a:ext cx="21336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Verdana" pitchFamily="34" charset="0"/>
                <a:ea typeface="宋体" charset="-122"/>
              </a:defRPr>
            </a:lvl1pPr>
          </a:lstStyle>
          <a:p>
            <a:fld id="{7A419C4A-78CF-4039-8703-9B1F5C9FD82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gray">
          <a:xfrm>
            <a:off x="1752600" y="381000"/>
            <a:ext cx="70866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752600" y="381000"/>
            <a:ext cx="7086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grpSp>
        <p:nvGrpSpPr>
          <p:cNvPr id="1050" name="Group 26"/>
          <p:cNvGrpSpPr>
            <a:grpSpLocks/>
          </p:cNvGrpSpPr>
          <p:nvPr/>
        </p:nvGrpSpPr>
        <p:grpSpPr bwMode="auto">
          <a:xfrm>
            <a:off x="0" y="1019175"/>
            <a:ext cx="9144000" cy="152400"/>
            <a:chOff x="0" y="672"/>
            <a:chExt cx="5760" cy="96"/>
          </a:xfrm>
        </p:grpSpPr>
        <p:sp>
          <p:nvSpPr>
            <p:cNvPr id="1051" name="Line 27"/>
            <p:cNvSpPr>
              <a:spLocks noChangeShapeType="1"/>
            </p:cNvSpPr>
            <p:nvPr userDrawn="1"/>
          </p:nvSpPr>
          <p:spPr bwMode="gray">
            <a:xfrm>
              <a:off x="0" y="672"/>
              <a:ext cx="576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2" name="Rectangle 28"/>
            <p:cNvSpPr>
              <a:spLocks noChangeArrowheads="1"/>
            </p:cNvSpPr>
            <p:nvPr/>
          </p:nvSpPr>
          <p:spPr bwMode="gray">
            <a:xfrm>
              <a:off x="0" y="672"/>
              <a:ext cx="1104" cy="96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071670" y="2928934"/>
            <a:ext cx="6858000" cy="3571900"/>
          </a:xfrm>
        </p:spPr>
        <p:txBody>
          <a:bodyPr/>
          <a:lstStyle/>
          <a:p>
            <a:r>
              <a:rPr lang="en-US" altLang="zh-CN" sz="4400" b="1" dirty="0" smtClean="0">
                <a:latin typeface="宋体" pitchFamily="2" charset="-122"/>
                <a:ea typeface="宋体" pitchFamily="2" charset="-122"/>
              </a:rPr>
              <a:t>MOS</a:t>
            </a:r>
            <a:r>
              <a:rPr lang="zh-CN" altLang="en-US" sz="4400" b="1" dirty="0">
                <a:latin typeface="宋体" pitchFamily="2" charset="-122"/>
                <a:ea typeface="宋体" pitchFamily="2" charset="-122"/>
              </a:rPr>
              <a:t>可靠性检测电路的设计与研究</a:t>
            </a:r>
            <a:r>
              <a:rPr lang="en-US" altLang="zh-CN" sz="4400" b="1" dirty="0" smtClean="0">
                <a:latin typeface="宋体" pitchFamily="2" charset="-122"/>
                <a:ea typeface="宋体" pitchFamily="2" charset="-122"/>
              </a:rPr>
              <a:t/>
            </a:r>
            <a:br>
              <a:rPr lang="en-US" altLang="zh-CN" sz="4400" b="1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4400" b="1" dirty="0" smtClean="0">
                <a:latin typeface="宋体" pitchFamily="2" charset="-122"/>
                <a:ea typeface="宋体" pitchFamily="2" charset="-122"/>
              </a:rPr>
              <a:t/>
            </a:r>
            <a:br>
              <a:rPr lang="en-US" altLang="zh-CN" sz="4400" b="1" dirty="0" smtClean="0">
                <a:latin typeface="宋体" pitchFamily="2" charset="-122"/>
                <a:ea typeface="宋体" pitchFamily="2" charset="-122"/>
              </a:rPr>
            </a:br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艾雷</a:t>
            </a:r>
            <a:r>
              <a:rPr lang="en-US" altLang="zh-CN" sz="3200" b="1" dirty="0" smtClean="0">
                <a:latin typeface="宋体" pitchFamily="2" charset="-122"/>
                <a:ea typeface="宋体" pitchFamily="2" charset="-122"/>
              </a:rPr>
              <a:t/>
            </a:r>
            <a:br>
              <a:rPr lang="en-US" altLang="zh-CN" sz="3200" b="1" dirty="0" smtClean="0">
                <a:latin typeface="宋体" pitchFamily="2" charset="-122"/>
                <a:ea typeface="宋体" pitchFamily="2" charset="-122"/>
              </a:rPr>
            </a:br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指导老师  何燕冬</a:t>
            </a:r>
            <a:r>
              <a:rPr lang="en-US" altLang="zh-CN" sz="4400" b="1" dirty="0" smtClean="0">
                <a:latin typeface="宋体" pitchFamily="2" charset="-122"/>
                <a:ea typeface="宋体" pitchFamily="2" charset="-122"/>
              </a:rPr>
              <a:t/>
            </a:r>
            <a:br>
              <a:rPr lang="en-US" altLang="zh-CN" sz="4400" b="1" dirty="0" smtClean="0">
                <a:latin typeface="宋体" pitchFamily="2" charset="-122"/>
                <a:ea typeface="宋体" pitchFamily="2" charset="-122"/>
              </a:rPr>
            </a:br>
            <a:endParaRPr lang="en-US" altLang="zh-CN" sz="44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电路级的可靠性测试方法</a:t>
            </a:r>
            <a:endParaRPr lang="en-US" altLang="zh-CN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91120"/>
          </a:xfrm>
        </p:spPr>
        <p:txBody>
          <a:bodyPr/>
          <a:lstStyle/>
          <a:p>
            <a:r>
              <a:rPr lang="zh-CN" altLang="en-US" sz="2800" b="1" dirty="0" smtClean="0"/>
              <a:t>主要的研究方向：</a:t>
            </a:r>
            <a:endParaRPr lang="en-US" altLang="zh-CN" sz="2800" b="1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、使用外围电路测量单个</a:t>
            </a:r>
            <a:r>
              <a:rPr lang="zh-CN" altLang="en-US" sz="2400" dirty="0" smtClean="0"/>
              <a:t>器件、阵列测试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、使用外围电路测量基本单元电路</a:t>
            </a:r>
            <a:endParaRPr lang="en-US" altLang="zh-CN" sz="2400" dirty="0"/>
          </a:p>
          <a:p>
            <a:r>
              <a:rPr lang="zh-CN" altLang="en-US" sz="2800" b="1" dirty="0" smtClean="0"/>
              <a:t>但是对于</a:t>
            </a:r>
            <a:r>
              <a:rPr lang="zh-CN" altLang="en-US" sz="2800" b="1" dirty="0" smtClean="0"/>
              <a:t>电路来说，观测点没有单个器件或器件阵列那么丰富，常用的观测点有：</a:t>
            </a:r>
            <a:endParaRPr lang="en-US" altLang="zh-CN" sz="2800" b="1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/>
              <a:t>、</a:t>
            </a:r>
            <a:r>
              <a:rPr lang="zh-CN" altLang="en-US" sz="2400" dirty="0" smtClean="0"/>
              <a:t>频率；</a:t>
            </a:r>
            <a:r>
              <a:rPr lang="en-US" altLang="zh-CN" sz="2400" dirty="0" smtClean="0"/>
              <a:t>2</a:t>
            </a:r>
            <a:r>
              <a:rPr lang="zh-CN" altLang="en-US" sz="2400" dirty="0"/>
              <a:t>、上升、</a:t>
            </a:r>
            <a:r>
              <a:rPr lang="zh-CN" altLang="en-US" sz="2400" dirty="0" smtClean="0"/>
              <a:t>下降时间；</a:t>
            </a:r>
            <a:r>
              <a:rPr lang="en-US" altLang="zh-CN" sz="2400" dirty="0" smtClean="0"/>
              <a:t>3</a:t>
            </a:r>
            <a:r>
              <a:rPr lang="zh-CN" altLang="en-US" sz="2400" dirty="0"/>
              <a:t>、</a:t>
            </a:r>
            <a:r>
              <a:rPr lang="zh-CN" altLang="en-US" sz="2400" dirty="0" smtClean="0"/>
              <a:t>占空比；</a:t>
            </a:r>
            <a:endParaRPr lang="en-US" altLang="zh-CN" sz="2400" dirty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、基本单元电路所固有的性能指标。</a:t>
            </a:r>
            <a:endParaRPr lang="en-US" altLang="zh-CN" sz="2400" dirty="0" smtClean="0"/>
          </a:p>
          <a:p>
            <a:r>
              <a:rPr lang="zh-CN" altLang="en-US" sz="2800" b="1" dirty="0" smtClean="0"/>
              <a:t>常用的方法主要有：</a:t>
            </a:r>
            <a:endParaRPr lang="en-US" altLang="zh-CN" sz="2800" b="1" dirty="0" smtClean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、分离</a:t>
            </a:r>
            <a:r>
              <a:rPr lang="en-US" altLang="zh-CN" sz="2400" dirty="0"/>
              <a:t>NBTI</a:t>
            </a:r>
            <a:r>
              <a:rPr lang="zh-CN" altLang="en-US" sz="2400" dirty="0"/>
              <a:t>、</a:t>
            </a:r>
            <a:r>
              <a:rPr lang="en-US" altLang="zh-CN" sz="2400" dirty="0"/>
              <a:t>PBTI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zh-CN" altLang="en-US" sz="2400" dirty="0" smtClean="0"/>
              <a:t>分离</a:t>
            </a:r>
            <a:r>
              <a:rPr lang="en-US" altLang="zh-CN" sz="2400" dirty="0" smtClean="0"/>
              <a:t>DC</a:t>
            </a:r>
            <a:r>
              <a:rPr lang="zh-CN" altLang="en-US" sz="2400" dirty="0"/>
              <a:t>、</a:t>
            </a:r>
            <a:r>
              <a:rPr lang="en-US" altLang="zh-CN" sz="2400" dirty="0"/>
              <a:t>AC</a:t>
            </a:r>
            <a:r>
              <a:rPr lang="zh-CN" altLang="en-US" sz="2400" dirty="0"/>
              <a:t>应力（静态、动态）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、设法提高</a:t>
            </a:r>
            <a:r>
              <a:rPr lang="zh-CN" altLang="en-US" sz="2400" dirty="0" smtClean="0"/>
              <a:t>分辨率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灵敏度</a:t>
            </a:r>
            <a:endParaRPr lang="en-US" altLang="zh-CN" sz="2400" dirty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27228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5400" b="1" dirty="0" smtClean="0"/>
              <a:t>我的工作</a:t>
            </a:r>
            <a:endParaRPr lang="en-US" altLang="zh-CN" sz="5400" b="1" dirty="0" smtClean="0"/>
          </a:p>
          <a:p>
            <a:r>
              <a:rPr lang="zh-CN" altLang="en-US" dirty="0" smtClean="0"/>
              <a:t>选取反相器链这一基本结构：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、设计占空比测试电路，研究反相器链的</a:t>
            </a:r>
            <a:r>
              <a:rPr lang="en-US" altLang="zh-CN" dirty="0" smtClean="0"/>
              <a:t>BTI</a:t>
            </a:r>
            <a:r>
              <a:rPr lang="zh-CN" altLang="en-US" dirty="0" smtClean="0"/>
              <a:t>退化情况；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、设计</a:t>
            </a:r>
            <a:r>
              <a:rPr lang="en-US" altLang="zh-CN" dirty="0" smtClean="0"/>
              <a:t>BTI/</a:t>
            </a:r>
            <a:r>
              <a:rPr lang="zh-CN" altLang="en-US" dirty="0" smtClean="0"/>
              <a:t>工艺波动检测电路，研究工艺波动情况及</a:t>
            </a:r>
            <a:r>
              <a:rPr lang="zh-CN" altLang="en-US" dirty="0" smtClean="0"/>
              <a:t>反相器链的</a:t>
            </a:r>
            <a:r>
              <a:rPr lang="en-US" altLang="zh-CN" dirty="0" smtClean="0"/>
              <a:t>BTI</a:t>
            </a:r>
            <a:r>
              <a:rPr lang="zh-CN" altLang="en-US" dirty="0" smtClean="0"/>
              <a:t>退化情况。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反相器链占空比测试电路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反相器链在不同应力下退化情况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400" dirty="0">
                <a:ea typeface="+mn-ea"/>
                <a:cs typeface="+mn-cs"/>
              </a:rPr>
              <a:t>在直流应力下，每两级</a:t>
            </a:r>
            <a:r>
              <a:rPr lang="zh-CN" altLang="en-US" sz="2400" dirty="0" smtClean="0">
                <a:ea typeface="+mn-ea"/>
                <a:cs typeface="+mn-cs"/>
              </a:rPr>
              <a:t>反相器</a:t>
            </a:r>
            <a:endParaRPr lang="en-US" altLang="zh-CN" sz="2400" dirty="0">
              <a:ea typeface="+mn-ea"/>
              <a:cs typeface="+mn-cs"/>
            </a:endParaRPr>
          </a:p>
          <a:p>
            <a:r>
              <a:rPr lang="zh-CN" altLang="en-US" sz="2400" dirty="0" smtClean="0"/>
              <a:t>中只有一个</a:t>
            </a:r>
            <a:r>
              <a:rPr lang="en-US" altLang="zh-CN" sz="2400" dirty="0" smtClean="0"/>
              <a:t>PMOS</a:t>
            </a:r>
            <a:r>
              <a:rPr lang="zh-CN" altLang="en-US" sz="2400" dirty="0" smtClean="0"/>
              <a:t>受到退化；</a:t>
            </a:r>
            <a:endParaRPr lang="en-US" altLang="zh-CN" sz="2400" dirty="0" smtClean="0"/>
          </a:p>
          <a:p>
            <a:pPr lvl="1"/>
            <a:r>
              <a:rPr lang="zh-CN" altLang="en-US" sz="2400" dirty="0">
                <a:ea typeface="+mn-ea"/>
                <a:cs typeface="+mn-cs"/>
              </a:rPr>
              <a:t>在交流应力下，每两</a:t>
            </a:r>
            <a:r>
              <a:rPr lang="zh-CN" altLang="en-US" sz="2400" dirty="0" smtClean="0">
                <a:ea typeface="+mn-ea"/>
                <a:cs typeface="+mn-cs"/>
              </a:rPr>
              <a:t>级反相器</a:t>
            </a:r>
            <a:endParaRPr lang="en-US" altLang="zh-CN" sz="2400" dirty="0">
              <a:ea typeface="+mn-ea"/>
              <a:cs typeface="+mn-cs"/>
            </a:endParaRPr>
          </a:p>
          <a:p>
            <a:r>
              <a:rPr lang="zh-CN" altLang="en-US" sz="2400" dirty="0" smtClean="0"/>
              <a:t>中的两个</a:t>
            </a:r>
            <a:r>
              <a:rPr lang="en-US" altLang="zh-CN" sz="2400" dirty="0" smtClean="0"/>
              <a:t>PMOS</a:t>
            </a:r>
            <a:r>
              <a:rPr lang="zh-CN" altLang="en-US" sz="2400" dirty="0" smtClean="0"/>
              <a:t>都受到退化。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ea typeface="+mn-ea"/>
                <a:cs typeface="+mn-cs"/>
              </a:rPr>
              <a:t>两</a:t>
            </a:r>
            <a:r>
              <a:rPr lang="zh-CN" altLang="en-US" sz="2400" dirty="0">
                <a:ea typeface="+mn-ea"/>
                <a:cs typeface="+mn-cs"/>
              </a:rPr>
              <a:t>级反相器的</a:t>
            </a:r>
            <a:r>
              <a:rPr lang="zh-CN" altLang="en-US" sz="2400" dirty="0" smtClean="0">
                <a:ea typeface="+mn-ea"/>
                <a:cs typeface="+mn-cs"/>
              </a:rPr>
              <a:t>延时可表示如下：</a:t>
            </a:r>
            <a:endParaRPr lang="en-US" altLang="zh-CN" sz="2400" dirty="0">
              <a:ea typeface="+mn-ea"/>
              <a:cs typeface="+mn-cs"/>
            </a:endParaRPr>
          </a:p>
          <a:p>
            <a:r>
              <a:rPr lang="en-US" altLang="zh-CN" sz="2800" i="1" dirty="0" err="1"/>
              <a:t>td</a:t>
            </a:r>
            <a:r>
              <a:rPr lang="en-US" altLang="zh-CN" sz="2800" dirty="0" err="1"/>
              <a:t>_</a:t>
            </a:r>
            <a:r>
              <a:rPr lang="en-US" altLang="zh-CN" sz="2800" i="1" dirty="0" err="1"/>
              <a:t>HH</a:t>
            </a:r>
            <a:r>
              <a:rPr lang="en-US" altLang="zh-CN" sz="2800" i="1" dirty="0"/>
              <a:t> </a:t>
            </a:r>
            <a:r>
              <a:rPr lang="en-US" altLang="zh-CN" sz="2800" dirty="0"/>
              <a:t>= </a:t>
            </a:r>
            <a:r>
              <a:rPr lang="en-US" altLang="zh-CN" sz="2800" i="1" dirty="0"/>
              <a:t>td</a:t>
            </a:r>
            <a:r>
              <a:rPr lang="en-US" altLang="zh-CN" sz="2800" dirty="0"/>
              <a:t>1_</a:t>
            </a:r>
            <a:r>
              <a:rPr lang="en-US" altLang="zh-CN" sz="2800" i="1" dirty="0"/>
              <a:t>HL </a:t>
            </a:r>
            <a:r>
              <a:rPr lang="en-US" altLang="zh-CN" sz="2800" dirty="0"/>
              <a:t>+ </a:t>
            </a:r>
            <a:r>
              <a:rPr lang="en-US" altLang="zh-CN" sz="2800" i="1" dirty="0" smtClean="0"/>
              <a:t>td</a:t>
            </a:r>
            <a:r>
              <a:rPr lang="en-US" altLang="zh-CN" sz="2800" dirty="0" smtClean="0"/>
              <a:t>2_</a:t>
            </a:r>
            <a:r>
              <a:rPr lang="en-US" altLang="zh-CN" sz="2800" i="1" dirty="0" smtClean="0"/>
              <a:t>LH</a:t>
            </a:r>
          </a:p>
          <a:p>
            <a:r>
              <a:rPr lang="en-US" altLang="zh-CN" sz="2800" i="1" dirty="0" err="1" smtClean="0"/>
              <a:t>td_LL</a:t>
            </a:r>
            <a:r>
              <a:rPr lang="en-US" altLang="zh-CN" sz="2800" i="1" dirty="0" smtClean="0"/>
              <a:t> </a:t>
            </a:r>
            <a:r>
              <a:rPr lang="en-US" altLang="zh-CN" sz="2800" dirty="0" smtClean="0"/>
              <a:t>= </a:t>
            </a:r>
            <a:r>
              <a:rPr lang="en-US" altLang="zh-CN" sz="2800" i="1" dirty="0" smtClean="0"/>
              <a:t>td1_LH </a:t>
            </a:r>
            <a:r>
              <a:rPr lang="en-US" altLang="zh-CN" sz="2800" dirty="0" smtClean="0"/>
              <a:t>+ </a:t>
            </a:r>
            <a:r>
              <a:rPr lang="en-US" altLang="zh-CN" sz="2800" i="1" dirty="0" smtClean="0"/>
              <a:t>td2_HL</a:t>
            </a:r>
          </a:p>
          <a:p>
            <a:pPr lvl="1"/>
            <a:r>
              <a:rPr lang="zh-CN" altLang="en-US" sz="2400" dirty="0" smtClean="0"/>
              <a:t>在应力条件下，每</a:t>
            </a:r>
            <a:r>
              <a:rPr lang="zh-CN" altLang="en-US" sz="2400" dirty="0"/>
              <a:t>一级反相器的</a:t>
            </a:r>
            <a:r>
              <a:rPr lang="zh-CN" altLang="en-US" sz="2400" dirty="0" smtClean="0"/>
              <a:t>上升下降</a:t>
            </a:r>
            <a:r>
              <a:rPr lang="zh-CN" altLang="en-US" sz="2400" dirty="0"/>
              <a:t>延时都有所变化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  <p:pic>
        <p:nvPicPr>
          <p:cNvPr id="158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124744"/>
            <a:ext cx="3317837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831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反相器链受静态应力时退化情况</a:t>
            </a:r>
            <a:endParaRPr lang="zh-CN" altLang="en-US" dirty="0"/>
          </a:p>
        </p:txBody>
      </p:sp>
      <p:pic>
        <p:nvPicPr>
          <p:cNvPr id="156674" name="Picture 2" descr="E:\文档\work\ICSICT\4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59"/>
            <a:ext cx="6192688" cy="496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53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占空比测试电路</a:t>
            </a:r>
            <a:endParaRPr lang="zh-CN" altLang="en-US" dirty="0"/>
          </a:p>
        </p:txBody>
      </p:sp>
      <p:pic>
        <p:nvPicPr>
          <p:cNvPr id="159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975" y="1292939"/>
            <a:ext cx="32385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4668014" cy="129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028479"/>
            <a:ext cx="4653555" cy="153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55576" y="4063031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也可以再加入另外一个控制端，屏蔽掉其余控制信号，得到一个周期约为反相器链延时的两倍的环振电路，工作模式如右表所示：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仿真结果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214422"/>
            <a:ext cx="263066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用两种方法计算</a:t>
            </a:r>
            <a:r>
              <a:rPr lang="zh-CN" altLang="en-US" sz="2400" dirty="0" smtClean="0"/>
              <a:t>得出的</a:t>
            </a:r>
            <a:r>
              <a:rPr lang="zh-CN" altLang="en-US" sz="2400" dirty="0" smtClean="0"/>
              <a:t>占空比如右图所示</a:t>
            </a:r>
            <a:r>
              <a:rPr lang="zh-CN" altLang="en-US" sz="2400" dirty="0" smtClean="0"/>
              <a:t>：图</a:t>
            </a:r>
            <a:r>
              <a:rPr lang="zh-CN" altLang="en-US" sz="2400" dirty="0" smtClean="0"/>
              <a:t>中的</a:t>
            </a:r>
            <a:r>
              <a:rPr lang="en-US" altLang="zh-CN" sz="2400" dirty="0" err="1" smtClean="0"/>
              <a:t>Vth</a:t>
            </a:r>
            <a:r>
              <a:rPr lang="en-US" altLang="zh-CN" sz="2400" dirty="0" smtClean="0"/>
              <a:t> Shifts</a:t>
            </a:r>
            <a:r>
              <a:rPr lang="zh-CN" altLang="en-US" sz="2400" dirty="0"/>
              <a:t>指</a:t>
            </a:r>
            <a:r>
              <a:rPr lang="zh-CN" altLang="en-US" sz="2400" dirty="0" smtClean="0"/>
              <a:t>的是</a:t>
            </a:r>
            <a:r>
              <a:rPr lang="en-US" altLang="zh-CN" sz="2400" dirty="0" smtClean="0"/>
              <a:t>PMOS</a:t>
            </a:r>
            <a:r>
              <a:rPr lang="zh-CN" altLang="en-US" sz="2400" dirty="0" smtClean="0"/>
              <a:t>的</a:t>
            </a:r>
            <a:r>
              <a:rPr lang="zh-CN" altLang="en-US" sz="2400" dirty="0" smtClean="0"/>
              <a:t>阈值电压的</a:t>
            </a:r>
            <a:r>
              <a:rPr lang="zh-CN" altLang="en-US" sz="2400" dirty="0" smtClean="0"/>
              <a:t>漂移，暂未</a:t>
            </a:r>
            <a:r>
              <a:rPr lang="zh-CN" altLang="en-US" sz="2400" dirty="0" smtClean="0"/>
              <a:t>考虑</a:t>
            </a:r>
            <a:r>
              <a:rPr lang="en-US" altLang="zh-CN" sz="2400" dirty="0" smtClean="0"/>
              <a:t>NMOS</a:t>
            </a:r>
            <a:r>
              <a:rPr lang="zh-CN" altLang="en-US" sz="2400" dirty="0" smtClean="0"/>
              <a:t>的阈值电压</a:t>
            </a:r>
            <a:r>
              <a:rPr lang="zh-CN" altLang="en-US" sz="2400" dirty="0" smtClean="0"/>
              <a:t>漂移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484784"/>
            <a:ext cx="5213760" cy="380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流片与测试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357299"/>
            <a:ext cx="83582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smic</a:t>
            </a:r>
            <a:r>
              <a:rPr lang="en-US" altLang="zh-CN" b="1" dirty="0" smtClean="0"/>
              <a:t> 65nm</a:t>
            </a:r>
            <a:r>
              <a:rPr lang="zh-CN" altLang="en-US" b="1" dirty="0" smtClean="0"/>
              <a:t>工艺</a:t>
            </a:r>
            <a:endParaRPr lang="en-US" altLang="zh-CN" b="1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7" y="1844824"/>
            <a:ext cx="602932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2.BTI/</a:t>
            </a:r>
            <a:r>
              <a:rPr lang="zh-CN" altLang="en-US" dirty="0"/>
              <a:t>工艺波动检测电路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004" y="3797597"/>
            <a:ext cx="543877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57158" y="1214422"/>
            <a:ext cx="3134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受工艺影响，单级反相器的延时波动与反相器尺寸大小的关系如右图所示：</a:t>
            </a:r>
            <a:endParaRPr lang="zh-CN" altLang="en-US" sz="2400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629" y="1052736"/>
            <a:ext cx="3523524" cy="262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46914" y="3212976"/>
            <a:ext cx="313472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尺寸</a:t>
            </a:r>
            <a:r>
              <a:rPr lang="zh-CN" altLang="en-US" sz="2400" dirty="0"/>
              <a:t>小的反相器延时小，但受工艺影响波动大；尺寸大的反相器延时大，但受工艺影响波动小。选择适当的级数，可以使两条反相器链的延时相等。如右图所示：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840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12776"/>
            <a:ext cx="6259257" cy="2068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7" y="4595729"/>
            <a:ext cx="5464312" cy="993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57158" y="1214422"/>
            <a:ext cx="24146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选用较大尺寸的反相器构成环振电路，选用较小尺寸的反相器构成延时链，可以用来检测工艺的波动情况：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57158" y="4269885"/>
            <a:ext cx="27746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在典型、最坏、最好条件下，环振的延时与反相器链的延时的关系可表示为：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035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报告内容</a:t>
            </a:r>
            <a:endParaRPr lang="en-US" altLang="zh-CN" dirty="0">
              <a:ea typeface="宋体" charset="-122"/>
            </a:endParaRPr>
          </a:p>
        </p:txBody>
      </p:sp>
      <p:grpSp>
        <p:nvGrpSpPr>
          <p:cNvPr id="113696" name="Group 32"/>
          <p:cNvGrpSpPr>
            <a:grpSpLocks/>
          </p:cNvGrpSpPr>
          <p:nvPr/>
        </p:nvGrpSpPr>
        <p:grpSpPr bwMode="auto">
          <a:xfrm>
            <a:off x="1828800" y="2024063"/>
            <a:ext cx="5410200" cy="665162"/>
            <a:chOff x="1152" y="1275"/>
            <a:chExt cx="3408" cy="419"/>
          </a:xfrm>
        </p:grpSpPr>
        <p:grpSp>
          <p:nvGrpSpPr>
            <p:cNvPr id="113667" name="Group 3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13668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69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70" name="AutoShape 6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3675" name="Line 11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76" name="Text Box 12"/>
            <p:cNvSpPr txBox="1">
              <a:spLocks noChangeArrowheads="1"/>
            </p:cNvSpPr>
            <p:nvPr/>
          </p:nvSpPr>
          <p:spPr bwMode="auto">
            <a:xfrm>
              <a:off x="2079" y="1350"/>
              <a:ext cx="89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b="1" dirty="0" smtClean="0">
                  <a:ea typeface="宋体" charset="-122"/>
                </a:rPr>
                <a:t>选题背景</a:t>
              </a:r>
              <a:endParaRPr lang="en-US" altLang="zh-CN" sz="2400" b="1" dirty="0">
                <a:ea typeface="宋体" charset="-122"/>
              </a:endParaRPr>
            </a:p>
          </p:txBody>
        </p:sp>
        <p:sp>
          <p:nvSpPr>
            <p:cNvPr id="113677" name="Text Box 13"/>
            <p:cNvSpPr txBox="1">
              <a:spLocks noChangeArrowheads="1"/>
            </p:cNvSpPr>
            <p:nvPr/>
          </p:nvSpPr>
          <p:spPr bwMode="gray">
            <a:xfrm>
              <a:off x="1276" y="133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113697" name="Group 33"/>
          <p:cNvGrpSpPr>
            <a:grpSpLocks/>
          </p:cNvGrpSpPr>
          <p:nvPr/>
        </p:nvGrpSpPr>
        <p:grpSpPr bwMode="auto">
          <a:xfrm>
            <a:off x="1828800" y="2938463"/>
            <a:ext cx="5410200" cy="665162"/>
            <a:chOff x="1152" y="1851"/>
            <a:chExt cx="3408" cy="419"/>
          </a:xfrm>
        </p:grpSpPr>
        <p:grpSp>
          <p:nvGrpSpPr>
            <p:cNvPr id="113671" name="Group 7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113672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73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74" name="AutoShape 1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3678" name="Line 14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79" name="Text Box 15"/>
            <p:cNvSpPr txBox="1">
              <a:spLocks noChangeArrowheads="1"/>
            </p:cNvSpPr>
            <p:nvPr/>
          </p:nvSpPr>
          <p:spPr bwMode="auto">
            <a:xfrm>
              <a:off x="2064" y="1935"/>
              <a:ext cx="89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b="1" dirty="0" smtClean="0">
                  <a:ea typeface="宋体" charset="-122"/>
                </a:rPr>
                <a:t>研究现状</a:t>
              </a:r>
              <a:endParaRPr lang="en-US" altLang="zh-CN" sz="2400" b="1" dirty="0">
                <a:ea typeface="宋体" charset="-122"/>
              </a:endParaRPr>
            </a:p>
          </p:txBody>
        </p:sp>
        <p:sp>
          <p:nvSpPr>
            <p:cNvPr id="113680" name="Text Box 16"/>
            <p:cNvSpPr txBox="1">
              <a:spLocks noChangeArrowheads="1"/>
            </p:cNvSpPr>
            <p:nvPr/>
          </p:nvSpPr>
          <p:spPr bwMode="gray">
            <a:xfrm>
              <a:off x="1276" y="191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grpSp>
        <p:nvGrpSpPr>
          <p:cNvPr id="113698" name="Group 34"/>
          <p:cNvGrpSpPr>
            <a:grpSpLocks/>
          </p:cNvGrpSpPr>
          <p:nvPr/>
        </p:nvGrpSpPr>
        <p:grpSpPr bwMode="auto">
          <a:xfrm>
            <a:off x="1828800" y="3830638"/>
            <a:ext cx="5410200" cy="665162"/>
            <a:chOff x="1152" y="2413"/>
            <a:chExt cx="3408" cy="419"/>
          </a:xfrm>
        </p:grpSpPr>
        <p:grpSp>
          <p:nvGrpSpPr>
            <p:cNvPr id="113681" name="Group 17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113682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83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84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3689" name="Line 25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90" name="Text Box 26"/>
            <p:cNvSpPr txBox="1">
              <a:spLocks noChangeArrowheads="1"/>
            </p:cNvSpPr>
            <p:nvPr/>
          </p:nvSpPr>
          <p:spPr bwMode="auto">
            <a:xfrm>
              <a:off x="2070" y="2430"/>
              <a:ext cx="89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b="1" dirty="0" smtClean="0">
                  <a:ea typeface="宋体" charset="-122"/>
                </a:rPr>
                <a:t>我的工作</a:t>
              </a:r>
              <a:endParaRPr lang="en-US" altLang="zh-CN" sz="2400" b="1" dirty="0">
                <a:ea typeface="宋体" charset="-122"/>
              </a:endParaRPr>
            </a:p>
          </p:txBody>
        </p:sp>
        <p:sp>
          <p:nvSpPr>
            <p:cNvPr id="113691" name="Text Box 27"/>
            <p:cNvSpPr txBox="1">
              <a:spLocks noChangeArrowheads="1"/>
            </p:cNvSpPr>
            <p:nvPr/>
          </p:nvSpPr>
          <p:spPr bwMode="gray">
            <a:xfrm>
              <a:off x="1276" y="2475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sp>
        <p:nvSpPr>
          <p:cNvPr id="113695" name="Text Box 31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pSp>
        <p:nvGrpSpPr>
          <p:cNvPr id="28" name="Group 33"/>
          <p:cNvGrpSpPr>
            <a:grpSpLocks/>
          </p:cNvGrpSpPr>
          <p:nvPr/>
        </p:nvGrpSpPr>
        <p:grpSpPr bwMode="auto">
          <a:xfrm>
            <a:off x="1857356" y="4786322"/>
            <a:ext cx="5410200" cy="665162"/>
            <a:chOff x="1152" y="1851"/>
            <a:chExt cx="3408" cy="419"/>
          </a:xfrm>
        </p:grpSpPr>
        <p:grpSp>
          <p:nvGrpSpPr>
            <p:cNvPr id="29" name="Group 7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33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AutoShape 1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" name="Line 14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15"/>
            <p:cNvSpPr txBox="1">
              <a:spLocks noChangeArrowheads="1"/>
            </p:cNvSpPr>
            <p:nvPr/>
          </p:nvSpPr>
          <p:spPr bwMode="auto">
            <a:xfrm>
              <a:off x="2061" y="1896"/>
              <a:ext cx="89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b="1" dirty="0" smtClean="0">
                  <a:ea typeface="宋体" charset="-122"/>
                </a:rPr>
                <a:t>工作计划</a:t>
              </a:r>
              <a:endParaRPr lang="en-US" altLang="zh-CN" sz="2400" b="1" dirty="0">
                <a:ea typeface="宋体" charset="-122"/>
              </a:endParaRPr>
            </a:p>
          </p:txBody>
        </p:sp>
        <p:sp>
          <p:nvSpPr>
            <p:cNvPr id="32" name="Text Box 16"/>
            <p:cNvSpPr txBox="1">
              <a:spLocks noChangeArrowheads="1"/>
            </p:cNvSpPr>
            <p:nvPr/>
          </p:nvSpPr>
          <p:spPr bwMode="gray">
            <a:xfrm>
              <a:off x="1276" y="191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  <a:ea typeface="宋体" charset="-122"/>
                </a:rPr>
                <a:t>4</a:t>
              </a:r>
              <a:endParaRPr lang="en-US" altLang="zh-CN" sz="2400" b="1" dirty="0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维的情况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586" y="3645024"/>
            <a:ext cx="5196107" cy="2441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052736"/>
            <a:ext cx="4392181" cy="2148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7158" y="1214422"/>
            <a:ext cx="34227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选用较大尺寸的反相器构成环振电路，然后分别替换</a:t>
            </a:r>
            <a:r>
              <a:rPr lang="en-US" altLang="zh-CN" sz="2400" dirty="0" smtClean="0"/>
              <a:t>NMOS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PMOS</a:t>
            </a:r>
            <a:r>
              <a:rPr lang="zh-CN" altLang="en-US" sz="2400" dirty="0" smtClean="0"/>
              <a:t>构成两个延时链，分别用来检测</a:t>
            </a:r>
            <a:r>
              <a:rPr lang="en-US" altLang="zh-CN" sz="2400" dirty="0" smtClean="0"/>
              <a:t>NMOS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PMOS</a:t>
            </a:r>
            <a:r>
              <a:rPr lang="zh-CN" altLang="en-US" sz="2400" dirty="0" smtClean="0"/>
              <a:t>的工艺波动情况：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840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个不同工艺角下的输出值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357299"/>
            <a:ext cx="83582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18" y="1377316"/>
            <a:ext cx="6884434" cy="4904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64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10000</a:t>
            </a:r>
            <a:r>
              <a:rPr lang="zh-CN" altLang="en-US" dirty="0" smtClean="0"/>
              <a:t>次蒙特卡洛模拟结果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357299"/>
            <a:ext cx="83582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64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检测</a:t>
            </a:r>
            <a:r>
              <a:rPr lang="en-US" altLang="zh-CN" dirty="0" smtClean="0"/>
              <a:t>BTI</a:t>
            </a:r>
            <a:r>
              <a:rPr lang="zh-CN" altLang="en-US" dirty="0" smtClean="0"/>
              <a:t>应力？</a:t>
            </a:r>
            <a:endParaRPr lang="zh-CN" altLang="en-US" dirty="0"/>
          </a:p>
        </p:txBody>
      </p:sp>
      <p:pic>
        <p:nvPicPr>
          <p:cNvPr id="6146" name="Picture 2" descr="E:\文档\开题报告\201411\Fi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6236692" cy="267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026" y="4869160"/>
            <a:ext cx="1174022" cy="617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5" y="4880667"/>
            <a:ext cx="1152131" cy="605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880668"/>
            <a:ext cx="1152128" cy="60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101" name="Picture 5" descr="E:\文档\开题报告\201411\TD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4582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57200" y="5119687"/>
            <a:ext cx="7931224" cy="1413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2400" kern="0" dirty="0" smtClean="0"/>
              <a:t>以上电路中，除了反相器链</a:t>
            </a:r>
            <a:r>
              <a:rPr lang="en-US" altLang="zh-CN" sz="2400" kern="0" dirty="0" smtClean="0"/>
              <a:t>N</a:t>
            </a:r>
            <a:r>
              <a:rPr lang="zh-CN" altLang="en-US" sz="2400" kern="0" dirty="0" smtClean="0"/>
              <a:t>中的</a:t>
            </a:r>
            <a:r>
              <a:rPr lang="en-US" altLang="zh-CN" sz="2400" kern="0" dirty="0" smtClean="0"/>
              <a:t>NMOS</a:t>
            </a:r>
            <a:r>
              <a:rPr lang="zh-CN" altLang="en-US" sz="2400" kern="0" dirty="0" smtClean="0"/>
              <a:t>为普通</a:t>
            </a:r>
            <a:r>
              <a:rPr lang="en-US" altLang="zh-CN" sz="2400" kern="0" dirty="0" smtClean="0"/>
              <a:t>NMOS</a:t>
            </a:r>
            <a:r>
              <a:rPr lang="zh-CN" altLang="en-US" sz="2400" kern="0" dirty="0" smtClean="0"/>
              <a:t>，</a:t>
            </a:r>
            <a:endParaRPr lang="en-US" altLang="zh-CN" sz="2400" kern="0" dirty="0" smtClean="0"/>
          </a:p>
          <a:p>
            <a:pPr>
              <a:buFont typeface="Wingdings" pitchFamily="2" charset="2"/>
              <a:buNone/>
            </a:pPr>
            <a:r>
              <a:rPr lang="zh-CN" altLang="en-US" sz="2400" kern="0" dirty="0" smtClean="0"/>
              <a:t>反相器链</a:t>
            </a:r>
            <a:r>
              <a:rPr lang="en-US" altLang="zh-CN" sz="2400" kern="0" dirty="0" smtClean="0"/>
              <a:t>P</a:t>
            </a:r>
            <a:r>
              <a:rPr lang="zh-CN" altLang="en-US" sz="2400" kern="0" dirty="0" smtClean="0"/>
              <a:t>中的</a:t>
            </a:r>
            <a:r>
              <a:rPr lang="en-US" altLang="zh-CN" sz="2400" kern="0" dirty="0" smtClean="0"/>
              <a:t>PMOS</a:t>
            </a:r>
            <a:r>
              <a:rPr lang="zh-CN" altLang="en-US" sz="2400" kern="0" dirty="0" smtClean="0"/>
              <a:t>为普通</a:t>
            </a:r>
            <a:r>
              <a:rPr lang="en-US" altLang="zh-CN" sz="2400" kern="0" dirty="0" smtClean="0"/>
              <a:t>PMOS</a:t>
            </a:r>
            <a:r>
              <a:rPr lang="zh-CN" altLang="en-US" sz="2400" kern="0" dirty="0" smtClean="0"/>
              <a:t>外，其余的</a:t>
            </a:r>
            <a:r>
              <a:rPr lang="en-US" altLang="zh-CN" sz="2400" kern="0" dirty="0" smtClean="0"/>
              <a:t>MOS</a:t>
            </a:r>
            <a:r>
              <a:rPr lang="zh-CN" altLang="en-US" sz="2400" kern="0" dirty="0" smtClean="0"/>
              <a:t>管全</a:t>
            </a:r>
            <a:endParaRPr lang="en-US" altLang="zh-CN" sz="2400" kern="0" dirty="0" smtClean="0"/>
          </a:p>
          <a:p>
            <a:pPr>
              <a:buFont typeface="Wingdings" pitchFamily="2" charset="2"/>
              <a:buNone/>
            </a:pPr>
            <a:r>
              <a:rPr lang="zh-CN" altLang="en-US" sz="2400" kern="0" dirty="0" smtClean="0"/>
              <a:t>部为高压管。</a:t>
            </a:r>
            <a:endParaRPr lang="zh-CN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398145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仿真结果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357299"/>
            <a:ext cx="83582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1323975"/>
            <a:ext cx="62960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64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8075240" cy="5029200"/>
          </a:xfrm>
        </p:spPr>
        <p:txBody>
          <a:bodyPr/>
          <a:lstStyle/>
          <a:p>
            <a:r>
              <a:rPr lang="zh-CN" altLang="en-US" sz="5400" b="1" dirty="0" smtClean="0"/>
              <a:t>工作计划</a:t>
            </a:r>
            <a:endParaRPr lang="en-US" altLang="zh-CN" sz="5400" b="1" dirty="0" smtClean="0"/>
          </a:p>
          <a:p>
            <a:r>
              <a:rPr lang="en-US" altLang="zh-CN" dirty="0"/>
              <a:t>2014.11—2014.12</a:t>
            </a:r>
            <a:r>
              <a:rPr lang="zh-CN" altLang="en-US" dirty="0"/>
              <a:t>  </a:t>
            </a: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修改电路参数；</a:t>
            </a:r>
            <a:endParaRPr lang="en-US" altLang="zh-CN" dirty="0" smtClean="0"/>
          </a:p>
          <a:p>
            <a:r>
              <a:rPr lang="zh-CN" altLang="en-US" dirty="0" smtClean="0"/>
              <a:t>                                    补充</a:t>
            </a:r>
            <a:r>
              <a:rPr lang="zh-CN" altLang="en-US" dirty="0"/>
              <a:t>部分仿真及测试数据</a:t>
            </a:r>
            <a:endParaRPr lang="en-US" altLang="zh-CN" dirty="0"/>
          </a:p>
          <a:p>
            <a:r>
              <a:rPr lang="en-US" altLang="zh-CN" dirty="0" smtClean="0"/>
              <a:t>2015.01—2015.02      </a:t>
            </a:r>
            <a:r>
              <a:rPr lang="zh-CN" altLang="en-US" dirty="0"/>
              <a:t>完成论文初稿</a:t>
            </a:r>
            <a:endParaRPr lang="en-US" altLang="zh-CN" dirty="0"/>
          </a:p>
          <a:p>
            <a:r>
              <a:rPr lang="en-US" altLang="zh-CN" dirty="0" smtClean="0"/>
              <a:t>2015.03—2015.04      </a:t>
            </a:r>
            <a:r>
              <a:rPr lang="zh-CN" altLang="en-US" dirty="0"/>
              <a:t>完成论文终稿</a:t>
            </a:r>
            <a:endParaRPr lang="en-US" altLang="zh-CN" dirty="0"/>
          </a:p>
          <a:p>
            <a:endParaRPr lang="zh-CN" alt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WordArt 3"/>
          <p:cNvSpPr>
            <a:spLocks noChangeArrowheads="1" noChangeShapeType="1" noTextEdit="1"/>
          </p:cNvSpPr>
          <p:nvPr/>
        </p:nvSpPr>
        <p:spPr bwMode="gray">
          <a:xfrm>
            <a:off x="2286000" y="2790825"/>
            <a:ext cx="6096000" cy="94297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outerShdw dist="71842" dir="2700000" algn="ctr" rotWithShape="0">
                  <a:schemeClr val="bg2">
                    <a:alpha val="50000"/>
                  </a:schemeClr>
                </a:outerShdw>
              </a:effectLst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5400" b="1" dirty="0" smtClean="0"/>
              <a:t>选题背景</a:t>
            </a:r>
            <a:endParaRPr lang="zh-CN" alt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 smtClean="0">
                <a:ea typeface="宋体" charset="-122"/>
              </a:rPr>
              <a:t>什么是可靠性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14475"/>
            <a:ext cx="7772400" cy="470060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b="1" dirty="0" smtClean="0">
                <a:ea typeface="宋体" charset="-122"/>
              </a:rPr>
              <a:t>可靠性是指产品在规定的条件下和规定的时间内，完成规定功能的能力</a:t>
            </a:r>
            <a:endParaRPr lang="en-US" altLang="zh-CN" b="1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b="1" dirty="0" smtClean="0">
                <a:ea typeface="宋体" charset="-122"/>
              </a:rPr>
              <a:t>规定的条件</a:t>
            </a:r>
            <a:r>
              <a:rPr lang="zh-CN" altLang="en-US" dirty="0" smtClean="0">
                <a:ea typeface="宋体" charset="-122"/>
              </a:rPr>
              <a:t>（气候、热、电应力；标准、最坏）</a:t>
            </a:r>
            <a:endParaRPr lang="en-US" altLang="zh-CN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b="1" dirty="0" smtClean="0">
                <a:ea typeface="宋体" charset="-122"/>
              </a:rPr>
              <a:t>规定的时间</a:t>
            </a:r>
            <a:r>
              <a:rPr lang="zh-CN" altLang="en-US" dirty="0" smtClean="0">
                <a:ea typeface="宋体" charset="-122"/>
              </a:rPr>
              <a:t>（保证的时间，次数、循环数）</a:t>
            </a:r>
            <a:endParaRPr lang="en-US" altLang="zh-CN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b="1" dirty="0" smtClean="0">
                <a:ea typeface="宋体" charset="-122"/>
              </a:rPr>
              <a:t>规定功能</a:t>
            </a:r>
            <a:r>
              <a:rPr lang="zh-CN" altLang="en-US" dirty="0" smtClean="0">
                <a:ea typeface="宋体" charset="-122"/>
              </a:rPr>
              <a:t>（因产品种类而异）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 smtClean="0">
                <a:ea typeface="宋体" charset="-122"/>
              </a:rPr>
              <a:t>可靠性与电子工业密切相关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14475"/>
            <a:ext cx="7772400" cy="470060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b="1" dirty="0">
                <a:ea typeface="宋体" charset="-122"/>
              </a:rPr>
              <a:t>电子产品的复杂程度在不断</a:t>
            </a:r>
            <a:r>
              <a:rPr lang="zh-CN" altLang="en-US" b="1" dirty="0" smtClean="0">
                <a:ea typeface="宋体" charset="-122"/>
              </a:rPr>
              <a:t>增加（</a:t>
            </a:r>
            <a:r>
              <a:rPr lang="zh-CN" altLang="en-US" dirty="0"/>
              <a:t>电子产品中的任何一个元器件、任何一个焊点发生故障都将导致系统发生故障</a:t>
            </a:r>
            <a:r>
              <a:rPr lang="zh-CN" altLang="en-US" b="1" dirty="0" smtClean="0">
                <a:ea typeface="宋体" charset="-122"/>
              </a:rPr>
              <a:t>）</a:t>
            </a:r>
            <a:endParaRPr lang="en-US" altLang="zh-CN" b="1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b="1" dirty="0"/>
              <a:t>电子产品的使用环境日益</a:t>
            </a:r>
            <a:r>
              <a:rPr lang="zh-CN" altLang="en-US" b="1" dirty="0" smtClean="0"/>
              <a:t>严酷</a:t>
            </a:r>
            <a:r>
              <a:rPr lang="zh-CN" altLang="en-US" dirty="0" smtClean="0"/>
              <a:t>（</a:t>
            </a:r>
            <a:r>
              <a:rPr lang="zh-CN" altLang="en-US" dirty="0"/>
              <a:t>温度、</a:t>
            </a:r>
            <a:r>
              <a:rPr lang="zh-CN" altLang="en-US" dirty="0" smtClean="0"/>
              <a:t>湿度、海水</a:t>
            </a:r>
            <a:r>
              <a:rPr lang="zh-CN" altLang="en-US" dirty="0"/>
              <a:t>、盐雾、冲击、振动、宇宙粒子、各种</a:t>
            </a:r>
            <a:r>
              <a:rPr lang="zh-CN" altLang="en-US" dirty="0" smtClean="0"/>
              <a:t>辐射等）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b="1" dirty="0"/>
              <a:t>电子产品的装置密度不断</a:t>
            </a:r>
            <a:r>
              <a:rPr lang="zh-CN" altLang="en-US" b="1" dirty="0" smtClean="0"/>
              <a:t>增加</a:t>
            </a:r>
            <a:r>
              <a:rPr lang="zh-CN" altLang="en-US" dirty="0" smtClean="0"/>
              <a:t>（</a:t>
            </a:r>
            <a:r>
              <a:rPr lang="zh-CN" altLang="en-US" dirty="0"/>
              <a:t>装置密度的不断增加</a:t>
            </a:r>
            <a:r>
              <a:rPr lang="zh-CN" altLang="en-US" dirty="0" smtClean="0"/>
              <a:t>，内部</a:t>
            </a:r>
            <a:r>
              <a:rPr lang="zh-CN" altLang="en-US" dirty="0"/>
              <a:t>温升</a:t>
            </a:r>
            <a:r>
              <a:rPr lang="zh-CN" altLang="en-US" dirty="0" smtClean="0"/>
              <a:t>增高</a:t>
            </a:r>
            <a:r>
              <a:rPr lang="zh-CN" altLang="en-US" dirty="0"/>
              <a:t>，散热条件</a:t>
            </a:r>
            <a:r>
              <a:rPr lang="zh-CN" altLang="en-US" dirty="0" smtClean="0"/>
              <a:t>恶化，从而降低了可靠性）</a:t>
            </a: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40364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VLSI</a:t>
            </a:r>
            <a:r>
              <a:rPr lang="zh-CN" altLang="en-US" dirty="0" smtClean="0"/>
              <a:t>的发展</a:t>
            </a:r>
            <a:r>
              <a:rPr lang="zh-CN" altLang="en-US" dirty="0" smtClean="0"/>
              <a:t>趋势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超大规模集成电路（</a:t>
            </a:r>
            <a:r>
              <a:rPr lang="en-US" altLang="zh-CN" sz="2800" b="1" dirty="0" smtClean="0"/>
              <a:t>VLSI</a:t>
            </a:r>
            <a:r>
              <a:rPr lang="zh-CN" altLang="en-US" sz="2800" b="1" dirty="0" smtClean="0"/>
              <a:t>）朝着高性能和高可靠性两个方面发展。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随着器件尺寸的减小，氧化层厚度不断减小</a:t>
            </a:r>
            <a:r>
              <a:rPr lang="zh-CN" altLang="en-US" sz="2800" b="1" dirty="0"/>
              <a:t>，失效因素</a:t>
            </a:r>
            <a:r>
              <a:rPr lang="zh-CN" altLang="en-US" sz="2800" b="1" dirty="0" smtClean="0"/>
              <a:t>增加</a:t>
            </a:r>
            <a:r>
              <a:rPr lang="zh-CN" altLang="en-US" sz="2800" dirty="0" smtClean="0"/>
              <a:t>（氧化层</a:t>
            </a:r>
            <a:r>
              <a:rPr lang="zh-CN" altLang="en-US" sz="2800" dirty="0" smtClean="0"/>
              <a:t>击穿、器件特性退化、电迁移、</a:t>
            </a:r>
            <a:r>
              <a:rPr lang="en-US" altLang="zh-CN" sz="2800" dirty="0" smtClean="0"/>
              <a:t>ESD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NBTI</a:t>
            </a:r>
            <a:r>
              <a:rPr lang="zh-CN" altLang="en-US" sz="2800" dirty="0" smtClean="0"/>
              <a:t>、闩锁</a:t>
            </a:r>
            <a:r>
              <a:rPr lang="zh-CN" altLang="en-US" sz="2800" dirty="0" smtClean="0"/>
              <a:t>等等）</a:t>
            </a:r>
            <a:r>
              <a:rPr lang="zh-CN" altLang="en-US" sz="2800" b="1" dirty="0" smtClean="0"/>
              <a:t>，</a:t>
            </a:r>
            <a:r>
              <a:rPr lang="zh-CN" altLang="en-US" sz="2800" b="1" dirty="0"/>
              <a:t>总体失效的可能性</a:t>
            </a:r>
            <a:r>
              <a:rPr lang="zh-CN" altLang="en-US" sz="2800" b="1" dirty="0" smtClean="0"/>
              <a:t>增大，很难</a:t>
            </a:r>
            <a:r>
              <a:rPr lang="zh-CN" altLang="en-US" sz="2800" b="1" dirty="0"/>
              <a:t>同时保证成千上万个器件都不</a:t>
            </a:r>
            <a:r>
              <a:rPr lang="zh-CN" altLang="en-US" sz="2800" b="1" dirty="0" smtClean="0"/>
              <a:t>失效。</a:t>
            </a:r>
            <a:endParaRPr lang="en-US" altLang="zh-CN" sz="2800" b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晶体管可靠性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b="1" dirty="0" smtClean="0"/>
              <a:t>主要有热电子</a:t>
            </a:r>
            <a:r>
              <a:rPr lang="zh-CN" altLang="en-US" sz="2800" b="1" dirty="0"/>
              <a:t>效应（</a:t>
            </a:r>
            <a:r>
              <a:rPr lang="en-US" altLang="zh-CN" sz="2800" b="1" dirty="0"/>
              <a:t>HCI</a:t>
            </a:r>
            <a:r>
              <a:rPr lang="zh-CN" altLang="en-US" sz="2800" b="1" dirty="0"/>
              <a:t>）、负偏压</a:t>
            </a:r>
            <a:r>
              <a:rPr lang="zh-CN" altLang="en-US" sz="2800" b="1" dirty="0" smtClean="0"/>
              <a:t>温度不</a:t>
            </a:r>
            <a:endParaRPr lang="en-US" altLang="zh-CN" sz="2800" b="1" dirty="0" smtClean="0"/>
          </a:p>
          <a:p>
            <a:pPr>
              <a:buNone/>
            </a:pPr>
            <a:r>
              <a:rPr lang="zh-CN" altLang="en-US" sz="2800" b="1" dirty="0" smtClean="0"/>
              <a:t>稳定性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NBTI</a:t>
            </a:r>
            <a:r>
              <a:rPr lang="zh-CN" altLang="en-US" sz="2800" b="1" dirty="0"/>
              <a:t>）</a:t>
            </a:r>
            <a:r>
              <a:rPr lang="zh-CN" altLang="en-US" sz="2800" b="1" dirty="0" smtClean="0"/>
              <a:t>、正偏压温度不稳定性</a:t>
            </a:r>
            <a:endParaRPr lang="en-US" altLang="zh-CN" sz="2800" b="1" dirty="0" smtClean="0"/>
          </a:p>
          <a:p>
            <a:pPr>
              <a:buNone/>
            </a:pP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PBTI</a:t>
            </a:r>
            <a:r>
              <a:rPr lang="zh-CN" altLang="en-US" sz="2800" b="1" dirty="0" smtClean="0"/>
              <a:t>）、经</a:t>
            </a:r>
            <a:r>
              <a:rPr lang="zh-CN" altLang="en-US" sz="2800" b="1" dirty="0"/>
              <a:t>时击穿（</a:t>
            </a:r>
            <a:r>
              <a:rPr lang="en-US" altLang="zh-CN" sz="2800" b="1" dirty="0"/>
              <a:t>TDDB</a:t>
            </a:r>
            <a:r>
              <a:rPr lang="zh-CN" altLang="en-US" sz="2800" b="1" dirty="0"/>
              <a:t>）等。</a:t>
            </a:r>
            <a:endParaRPr lang="en-US" altLang="zh-CN" sz="2800" b="1" dirty="0"/>
          </a:p>
          <a:p>
            <a:pPr>
              <a:buNone/>
            </a:pPr>
            <a:r>
              <a:rPr lang="zh-CN" altLang="en-US" sz="2800" b="1" dirty="0" smtClean="0"/>
              <a:t>目前最</a:t>
            </a:r>
            <a:r>
              <a:rPr lang="zh-CN" altLang="en-US" sz="2800" b="1" dirty="0"/>
              <a:t>严重的是</a:t>
            </a:r>
            <a:r>
              <a:rPr lang="en-US" altLang="zh-CN" sz="2800" b="1" dirty="0" smtClean="0"/>
              <a:t>NBTI</a:t>
            </a:r>
            <a:r>
              <a:rPr lang="zh-CN" altLang="en-US" sz="2800" b="1" dirty="0" smtClean="0"/>
              <a:t>。</a:t>
            </a:r>
            <a:endParaRPr lang="en-US" altLang="zh-CN" sz="2800" b="1" dirty="0"/>
          </a:p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009" y="3626718"/>
            <a:ext cx="59245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5400" b="1" dirty="0" smtClean="0"/>
              <a:t>研究现状</a:t>
            </a:r>
            <a:endParaRPr lang="zh-CN" alt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器件级的可靠性测试方法</a:t>
            </a:r>
            <a:endParaRPr lang="en-US" altLang="zh-CN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01952"/>
          </a:xfrm>
        </p:spPr>
        <p:txBody>
          <a:bodyPr/>
          <a:lstStyle/>
          <a:p>
            <a:r>
              <a:rPr lang="zh-CN" altLang="en-US" b="1" dirty="0"/>
              <a:t>电流电压特性测试</a:t>
            </a:r>
            <a:endParaRPr lang="en-US" altLang="zh-CN" b="1" dirty="0"/>
          </a:p>
          <a:p>
            <a:r>
              <a:rPr lang="en-US" altLang="zh-CN" sz="2400" dirty="0" smtClean="0"/>
              <a:t>1.</a:t>
            </a:r>
            <a:r>
              <a:rPr lang="zh-CN" altLang="en-US" sz="2400" dirty="0"/>
              <a:t>测量阈值电压</a:t>
            </a:r>
            <a:endParaRPr lang="en-US" altLang="zh-CN" sz="2400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dirty="0"/>
              <a:t>测量</a:t>
            </a:r>
            <a:r>
              <a:rPr lang="zh-CN" altLang="en-US" sz="2400" dirty="0" smtClean="0"/>
              <a:t>亚</a:t>
            </a:r>
            <a:r>
              <a:rPr lang="zh-CN" altLang="en-US" sz="2400" dirty="0"/>
              <a:t>阈区斜率</a:t>
            </a:r>
            <a:endParaRPr lang="en-US" altLang="zh-CN" sz="2400" dirty="0"/>
          </a:p>
          <a:p>
            <a:r>
              <a:rPr lang="en-US" altLang="zh-CN" sz="2400" dirty="0" smtClean="0"/>
              <a:t>3.</a:t>
            </a:r>
            <a:r>
              <a:rPr lang="zh-CN" altLang="en-US" sz="2400" dirty="0"/>
              <a:t>测量</a:t>
            </a:r>
            <a:r>
              <a:rPr lang="zh-CN" altLang="en-US" sz="2400" dirty="0" smtClean="0"/>
              <a:t>跨导</a:t>
            </a:r>
            <a:endParaRPr lang="en-US" altLang="zh-CN" sz="2400" dirty="0"/>
          </a:p>
          <a:p>
            <a:r>
              <a:rPr lang="en-US" altLang="zh-CN" sz="2400" dirty="0" smtClean="0"/>
              <a:t>4.</a:t>
            </a:r>
            <a:r>
              <a:rPr lang="zh-CN" altLang="en-US" sz="2400" dirty="0"/>
              <a:t>测量</a:t>
            </a:r>
            <a:r>
              <a:rPr lang="zh-CN" altLang="en-US" sz="2400" dirty="0" smtClean="0"/>
              <a:t>线</a:t>
            </a:r>
            <a:r>
              <a:rPr lang="zh-CN" altLang="en-US" sz="2400" dirty="0"/>
              <a:t>性区或饱和区漏电流</a:t>
            </a:r>
            <a:endParaRPr lang="en-US" altLang="zh-CN" sz="2400" dirty="0"/>
          </a:p>
          <a:p>
            <a:r>
              <a:rPr lang="en-US" altLang="zh-CN" sz="2400" dirty="0" smtClean="0"/>
              <a:t>5.</a:t>
            </a:r>
            <a:r>
              <a:rPr lang="zh-CN" altLang="en-US" sz="2400" dirty="0"/>
              <a:t>测量</a:t>
            </a:r>
            <a:r>
              <a:rPr lang="zh-CN" altLang="en-US" sz="2400" dirty="0" smtClean="0"/>
              <a:t>线</a:t>
            </a:r>
            <a:r>
              <a:rPr lang="zh-CN" altLang="en-US" sz="2400" dirty="0"/>
              <a:t>性区或饱和区源漏电</a:t>
            </a:r>
            <a:r>
              <a:rPr lang="zh-CN" altLang="en-US" sz="2400" dirty="0" smtClean="0"/>
              <a:t>导</a:t>
            </a:r>
            <a:endParaRPr lang="en-US" altLang="zh-CN" sz="2400" dirty="0" smtClean="0"/>
          </a:p>
          <a:p>
            <a:r>
              <a:rPr lang="en-US" altLang="zh-CN" b="1" dirty="0"/>
              <a:t>CV</a:t>
            </a:r>
            <a:r>
              <a:rPr lang="zh-CN" altLang="en-US" b="1" dirty="0" smtClean="0"/>
              <a:t>测量</a:t>
            </a:r>
            <a:r>
              <a:rPr lang="en-US" altLang="zh-CN" dirty="0"/>
              <a:t>(</a:t>
            </a:r>
            <a:r>
              <a:rPr lang="zh-CN" altLang="en-US" dirty="0"/>
              <a:t>氧化层陷阱、界面陷阱</a:t>
            </a:r>
            <a:r>
              <a:rPr lang="en-US" altLang="zh-CN" dirty="0"/>
              <a:t>)</a:t>
            </a:r>
          </a:p>
          <a:p>
            <a:r>
              <a:rPr lang="en-US" altLang="zh-CN" b="1" dirty="0"/>
              <a:t>DCIV</a:t>
            </a:r>
            <a:r>
              <a:rPr lang="zh-CN" altLang="en-US" b="1" dirty="0"/>
              <a:t>法测量衬底电流</a:t>
            </a:r>
            <a:endParaRPr lang="en-US" altLang="zh-CN" b="1" dirty="0"/>
          </a:p>
          <a:p>
            <a:r>
              <a:rPr lang="en-US" altLang="zh-CN" b="1" dirty="0"/>
              <a:t>Charge-Pumping</a:t>
            </a:r>
            <a:r>
              <a:rPr lang="zh-CN" altLang="en-US" b="1" dirty="0"/>
              <a:t>法测量衬底</a:t>
            </a:r>
            <a:r>
              <a:rPr lang="zh-CN" altLang="en-US" b="1" dirty="0" smtClean="0"/>
              <a:t>电流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c043TGp_education_diagram_v2">
  <a:themeElements>
    <a:clrScheme name="sample 1">
      <a:dk1>
        <a:srgbClr val="000000"/>
      </a:dk1>
      <a:lt1>
        <a:srgbClr val="FFFFFF"/>
      </a:lt1>
      <a:dk2>
        <a:srgbClr val="006666"/>
      </a:dk2>
      <a:lt2>
        <a:srgbClr val="808080"/>
      </a:lt2>
      <a:accent1>
        <a:srgbClr val="48B063"/>
      </a:accent1>
      <a:accent2>
        <a:srgbClr val="CCCC00"/>
      </a:accent2>
      <a:accent3>
        <a:srgbClr val="FFFFFF"/>
      </a:accent3>
      <a:accent4>
        <a:srgbClr val="000000"/>
      </a:accent4>
      <a:accent5>
        <a:srgbClr val="B1D4B7"/>
      </a:accent5>
      <a:accent6>
        <a:srgbClr val="B9B900"/>
      </a:accent6>
      <a:hlink>
        <a:srgbClr val="DB8647"/>
      </a:hlink>
      <a:folHlink>
        <a:srgbClr val="90B7CA"/>
      </a:folHlink>
    </a:clrScheme>
    <a:fontScheme name="sa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006666"/>
        </a:dk2>
        <a:lt2>
          <a:srgbClr val="808080"/>
        </a:lt2>
        <a:accent1>
          <a:srgbClr val="48B06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1D4B7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333399"/>
        </a:dk2>
        <a:lt2>
          <a:srgbClr val="808080"/>
        </a:lt2>
        <a:accent1>
          <a:srgbClr val="3587E1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EC3EE"/>
        </a:accent5>
        <a:accent6>
          <a:srgbClr val="8AB9E7"/>
        </a:accent6>
        <a:hlink>
          <a:srgbClr val="6666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6657B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B4DC"/>
        </a:accent5>
        <a:accent6>
          <a:srgbClr val="8AB9E7"/>
        </a:accent6>
        <a:hlink>
          <a:srgbClr val="6666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c043TGp_education_diagram_v2</Template>
  <TotalTime>2957</TotalTime>
  <Words>926</Words>
  <Application>Microsoft Office PowerPoint</Application>
  <PresentationFormat>全屏显示(4:3)</PresentationFormat>
  <Paragraphs>147</Paragraphs>
  <Slides>27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c043TGp_education_diagram_v2</vt:lpstr>
      <vt:lpstr>Image</vt:lpstr>
      <vt:lpstr>MOS可靠性检测电路的设计与研究  艾雷 指导老师  何燕冬 </vt:lpstr>
      <vt:lpstr>报告内容</vt:lpstr>
      <vt:lpstr>PowerPoint 演示文稿</vt:lpstr>
      <vt:lpstr>什么是可靠性</vt:lpstr>
      <vt:lpstr>可靠性与电子工业密切相关</vt:lpstr>
      <vt:lpstr>VLSI的发展趋势</vt:lpstr>
      <vt:lpstr>晶体管可靠性</vt:lpstr>
      <vt:lpstr>PowerPoint 演示文稿</vt:lpstr>
      <vt:lpstr>器件级的可靠性测试方法</vt:lpstr>
      <vt:lpstr>电路级的可靠性测试方法</vt:lpstr>
      <vt:lpstr>PowerPoint 演示文稿</vt:lpstr>
      <vt:lpstr>1. 反相器链占空比测试电路</vt:lpstr>
      <vt:lpstr>反相器链在不同应力下退化情况</vt:lpstr>
      <vt:lpstr>反相器链受静态应力时退化情况</vt:lpstr>
      <vt:lpstr>占空比测试电路</vt:lpstr>
      <vt:lpstr>仿真结果</vt:lpstr>
      <vt:lpstr>流片与测试</vt:lpstr>
      <vt:lpstr>2.BTI/工艺波动检测电路</vt:lpstr>
      <vt:lpstr>PowerPoint 演示文稿</vt:lpstr>
      <vt:lpstr>二维的情况</vt:lpstr>
      <vt:lpstr>5个不同工艺角下的输出值</vt:lpstr>
      <vt:lpstr>10000次蒙特卡洛模拟结果</vt:lpstr>
      <vt:lpstr>检测BTI应力？</vt:lpstr>
      <vt:lpstr>PowerPoint 演示文稿</vt:lpstr>
      <vt:lpstr>仿真结果</vt:lpstr>
      <vt:lpstr>PowerPoint 演示文稿</vt:lpstr>
      <vt:lpstr>PowerPoint 演示文稿</vt:lpstr>
    </vt:vector>
  </TitlesOfParts>
  <Company>JUJUMAO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JUJUMAO</dc:creator>
  <cp:lastModifiedBy>Windows 用户</cp:lastModifiedBy>
  <cp:revision>217</cp:revision>
  <dcterms:created xsi:type="dcterms:W3CDTF">2013-03-07T04:34:42Z</dcterms:created>
  <dcterms:modified xsi:type="dcterms:W3CDTF">2014-11-16T15:29:11Z</dcterms:modified>
</cp:coreProperties>
</file>