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29"/>
  </p:notesMasterIdLst>
  <p:handoutMasterIdLst>
    <p:handoutMasterId r:id="rId30"/>
  </p:handoutMasterIdLst>
  <p:sldIdLst>
    <p:sldId id="257" r:id="rId3"/>
    <p:sldId id="268" r:id="rId4"/>
    <p:sldId id="277" r:id="rId5"/>
    <p:sldId id="273" r:id="rId6"/>
    <p:sldId id="270" r:id="rId7"/>
    <p:sldId id="269" r:id="rId8"/>
    <p:sldId id="291" r:id="rId9"/>
    <p:sldId id="292" r:id="rId10"/>
    <p:sldId id="293" r:id="rId11"/>
    <p:sldId id="271" r:id="rId12"/>
    <p:sldId id="286" r:id="rId13"/>
    <p:sldId id="274" r:id="rId14"/>
    <p:sldId id="275" r:id="rId15"/>
    <p:sldId id="276" r:id="rId16"/>
    <p:sldId id="278" r:id="rId17"/>
    <p:sldId id="279" r:id="rId18"/>
    <p:sldId id="280" r:id="rId19"/>
    <p:sldId id="281" r:id="rId20"/>
    <p:sldId id="282" r:id="rId21"/>
    <p:sldId id="284" r:id="rId22"/>
    <p:sldId id="283" r:id="rId23"/>
    <p:sldId id="285" r:id="rId24"/>
    <p:sldId id="287" r:id="rId25"/>
    <p:sldId id="288" r:id="rId26"/>
    <p:sldId id="289" r:id="rId27"/>
    <p:sldId id="290" r:id="rId2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72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68">
          <p15:clr>
            <a:srgbClr val="A4A3A4"/>
          </p15:clr>
        </p15:guide>
        <p15:guide id="5" pos="3839">
          <p15:clr>
            <a:srgbClr val="A4A3A4"/>
          </p15:clr>
        </p15:guide>
        <p15:guide id="6" pos="768">
          <p15:clr>
            <a:srgbClr val="A4A3A4"/>
          </p15:clr>
        </p15:guide>
        <p15:guide id="7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8" d="100"/>
          <a:sy n="88" d="100"/>
        </p:scale>
        <p:origin x="494" y="82"/>
      </p:cViewPr>
      <p:guideLst>
        <p:guide orient="horz" pos="2160"/>
        <p:guide orient="horz" pos="1072"/>
        <p:guide orient="horz" pos="3888"/>
        <p:guide orient="horz" pos="368"/>
        <p:guide pos="3839"/>
        <p:guide pos="768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FE5B4EDC-59C0-49C7-8ADA-5A781B329E02}" type="datetimeFigureOut">
              <a:rPr lang="en-US" altLang="zh-CN"/>
              <a:t>10/19/2015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9429053-DC2A-4342-ADD4-2FD729D91E2C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F2D8D46A-B586-417D-BFBD-8C8FE0AAF762}" type="datetimeFigureOut">
              <a:t>2015/10/19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3EBA5BD7-F043-4D1B-AA17-CD412FC534DE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73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线连接线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线连接线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线连接线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底部线条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任意多边形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/>
            </a:p>
          </p:txBody>
        </p:sp>
        <p:sp>
          <p:nvSpPr>
            <p:cNvPr id="10" name="任意多边形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/>
            </a:p>
          </p:txBody>
        </p:sp>
        <p:sp>
          <p:nvSpPr>
            <p:cNvPr id="11" name="任意多边形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 latinLnBrk="0">
              <a:defRPr lang="zh-CN"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800" cap="all" spc="200" baseline="0">
                <a:solidFill>
                  <a:schemeClr val="accent1"/>
                </a:solidFill>
              </a:defRPr>
            </a:lvl1pPr>
            <a:lvl2pPr marL="609493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6F311-5085-4E00-8AB3-A31D4D13F026}" type="datetime1">
              <a:rPr lang="zh-CN" altLang="en-US" smtClean="0"/>
              <a:t>2015/10/19</a:t>
            </a:fld>
            <a:endParaRPr lang="zh-CN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24" name="幻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066F-56C6-449E-8A4E-0AA814242323}" type="datetime1">
              <a:rPr lang="zh-CN" altLang="en-US" smtClean="0"/>
              <a:t>2015/10/19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5A6A-A679-4CB5-9EAA-193AE8AA6CA1}" type="datetime1">
              <a:rPr lang="zh-CN" altLang="en-US" smtClean="0"/>
              <a:t>2015/10/19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5D86-62F9-4EE1-965B-EE7699D474B3}" type="datetime1">
              <a:rPr lang="zh-CN" altLang="en-US" smtClean="0"/>
              <a:t>2015/10/19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 latinLnBrk="0">
              <a:defRPr lang="zh-CN" sz="54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800" cap="all" spc="200" baseline="0">
                <a:solidFill>
                  <a:schemeClr val="accent1"/>
                </a:solidFill>
              </a:defRPr>
            </a:lvl1pPr>
            <a:lvl2pPr marL="609493" indent="0" latinLnBrk="0">
              <a:buNone/>
              <a:defRPr lang="zh-CN"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latinLnBrk="0">
              <a:buNone/>
              <a:defRPr lang="zh-CN"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19F0-6BD8-48FA-AEB3-2C0334031B82}" type="datetime1">
              <a:rPr lang="zh-CN" altLang="en-US" smtClean="0"/>
              <a:t>2015/10/19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  <p:grpSp>
        <p:nvGrpSpPr>
          <p:cNvPr id="1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线连接线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线连接线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线连接线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 baseline="0"/>
            </a:lvl8pPr>
            <a:lvl9pPr latinLnBrk="0">
              <a:defRPr lang="zh-CN" sz="20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DF66-5190-412B-84A2-EBD9E7641285}" type="datetime1">
              <a:rPr lang="zh-CN" altLang="en-US" smtClean="0"/>
              <a:t>2015/10/19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800" b="0" cap="all" spc="200" baseline="0">
                <a:solidFill>
                  <a:schemeClr val="accent1"/>
                </a:solidFill>
              </a:defRPr>
            </a:lvl1pPr>
            <a:lvl2pPr marL="609493" indent="0" latinLnBrk="0">
              <a:buNone/>
              <a:defRPr lang="zh-CN" sz="2700" b="1"/>
            </a:lvl2pPr>
            <a:lvl3pPr marL="1218987" indent="0" latinLnBrk="0">
              <a:buNone/>
              <a:defRPr lang="zh-CN" sz="2400" b="1"/>
            </a:lvl3pPr>
            <a:lvl4pPr marL="1828480" indent="0" latinLnBrk="0">
              <a:buNone/>
              <a:defRPr lang="zh-CN" sz="2100" b="1"/>
            </a:lvl4pPr>
            <a:lvl5pPr marL="2437973" indent="0" latinLnBrk="0">
              <a:buNone/>
              <a:defRPr lang="zh-CN" sz="2100" b="1"/>
            </a:lvl5pPr>
            <a:lvl6pPr marL="3047467" indent="0" latinLnBrk="0">
              <a:buNone/>
              <a:defRPr lang="zh-CN" sz="2100" b="1"/>
            </a:lvl6pPr>
            <a:lvl7pPr marL="3656960" indent="0" latinLnBrk="0">
              <a:buNone/>
              <a:defRPr lang="zh-CN" sz="2100" b="1"/>
            </a:lvl7pPr>
            <a:lvl8pPr marL="4266453" indent="0" latinLnBrk="0">
              <a:buNone/>
              <a:defRPr lang="zh-CN" sz="2100" b="1"/>
            </a:lvl8pPr>
            <a:lvl9pPr marL="4875947" indent="0" latinLnBrk="0">
              <a:buNone/>
              <a:defRPr lang="zh-CN"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/>
            </a:lvl6pPr>
            <a:lvl7pPr latinLnBrk="0">
              <a:defRPr lang="zh-CN" sz="2000" baseline="0"/>
            </a:lvl7pPr>
            <a:lvl8pPr latinLnBrk="0">
              <a:defRPr lang="zh-CN" sz="2000" baseline="0"/>
            </a:lvl8pPr>
            <a:lvl9pPr latinLnBrk="0">
              <a:defRPr lang="zh-CN" sz="20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800" b="0" cap="all" spc="200" baseline="0">
                <a:solidFill>
                  <a:schemeClr val="accent1"/>
                </a:solidFill>
              </a:defRPr>
            </a:lvl1pPr>
            <a:lvl2pPr marL="609493" indent="0" latinLnBrk="0">
              <a:buNone/>
              <a:defRPr lang="zh-CN" sz="2700" b="1"/>
            </a:lvl2pPr>
            <a:lvl3pPr marL="1218987" indent="0" latinLnBrk="0">
              <a:buNone/>
              <a:defRPr lang="zh-CN" sz="2400" b="1"/>
            </a:lvl3pPr>
            <a:lvl4pPr marL="1828480" indent="0" latinLnBrk="0">
              <a:buNone/>
              <a:defRPr lang="zh-CN" sz="2100" b="1"/>
            </a:lvl4pPr>
            <a:lvl5pPr marL="2437973" indent="0" latinLnBrk="0">
              <a:buNone/>
              <a:defRPr lang="zh-CN" sz="2100" b="1"/>
            </a:lvl5pPr>
            <a:lvl6pPr marL="3047467" indent="0" latinLnBrk="0">
              <a:buNone/>
              <a:defRPr lang="zh-CN" sz="2100" b="1"/>
            </a:lvl6pPr>
            <a:lvl7pPr marL="3656960" indent="0" latinLnBrk="0">
              <a:buNone/>
              <a:defRPr lang="zh-CN" sz="2100" b="1"/>
            </a:lvl7pPr>
            <a:lvl8pPr marL="4266453" indent="0" latinLnBrk="0">
              <a:buNone/>
              <a:defRPr lang="zh-CN" sz="2100" b="1"/>
            </a:lvl8pPr>
            <a:lvl9pPr marL="4875947" indent="0" latinLnBrk="0">
              <a:buNone/>
              <a:defRPr lang="zh-CN"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 baseline="0"/>
            </a:lvl6pPr>
            <a:lvl7pPr latinLnBrk="0">
              <a:defRPr lang="zh-CN" sz="2000" baseline="0"/>
            </a:lvl7pPr>
            <a:lvl8pPr latinLnBrk="0">
              <a:defRPr lang="zh-CN" sz="2000" baseline="0"/>
            </a:lvl8pPr>
            <a:lvl9pPr latinLnBrk="0">
              <a:defRPr lang="zh-CN" sz="20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2727-E086-4B5B-B162-DF61245319EB}" type="datetime1">
              <a:rPr lang="zh-CN" altLang="en-US" smtClean="0"/>
              <a:t>2015/10/19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A2FA-8839-4D38-96A5-D33F8F0A4C0E}" type="datetime1">
              <a:rPr lang="zh-CN" altLang="en-US" smtClean="0"/>
              <a:t>2015/10/19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EE2-6117-4C99-899D-1BE1ACB223AB}" type="datetime1">
              <a:rPr lang="zh-CN" altLang="en-US" smtClean="0"/>
              <a:t>2015/10/19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 latinLnBrk="0">
              <a:defRPr lang="zh-CN"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 baseline="0"/>
            </a:lvl8pPr>
            <a:lvl9pPr latinLnBrk="0">
              <a:defRPr lang="zh-CN" sz="20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000"/>
            </a:lvl1pPr>
            <a:lvl2pPr marL="609493" indent="0" latinLnBrk="0">
              <a:buNone/>
              <a:defRPr lang="zh-CN" sz="1600"/>
            </a:lvl2pPr>
            <a:lvl3pPr marL="1218987" indent="0" latinLnBrk="0">
              <a:buNone/>
              <a:defRPr lang="zh-CN" sz="1300"/>
            </a:lvl3pPr>
            <a:lvl4pPr marL="1828480" indent="0" latinLnBrk="0">
              <a:buNone/>
              <a:defRPr lang="zh-CN" sz="1200"/>
            </a:lvl4pPr>
            <a:lvl5pPr marL="2437973" indent="0" latinLnBrk="0">
              <a:buNone/>
              <a:defRPr lang="zh-CN" sz="1200"/>
            </a:lvl5pPr>
            <a:lvl6pPr marL="3047467" indent="0" latinLnBrk="0">
              <a:buNone/>
              <a:defRPr lang="zh-CN" sz="1200"/>
            </a:lvl6pPr>
            <a:lvl7pPr marL="3656960" indent="0" latinLnBrk="0">
              <a:buNone/>
              <a:defRPr lang="zh-CN" sz="1200"/>
            </a:lvl7pPr>
            <a:lvl8pPr marL="4266453" indent="0" latinLnBrk="0">
              <a:buNone/>
              <a:defRPr lang="zh-CN" sz="1200"/>
            </a:lvl8pPr>
            <a:lvl9pPr marL="4875947" indent="0" latinLnBrk="0">
              <a:buNone/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41B0A-2D66-4378-97B8-5B2310E291C8}" type="datetime1">
              <a:rPr lang="zh-CN" altLang="en-US" smtClean="0"/>
              <a:t>2015/10/19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 latinLnBrk="0">
              <a:defRPr lang="zh-CN"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latinLnBrk="0">
              <a:buNone/>
              <a:defRPr lang="zh-CN" sz="2800"/>
            </a:lvl1pPr>
            <a:lvl2pPr marL="609493" indent="0" latinLnBrk="0">
              <a:buNone/>
              <a:defRPr lang="zh-CN" sz="3700"/>
            </a:lvl2pPr>
            <a:lvl3pPr marL="1218987" indent="0" latinLnBrk="0">
              <a:buNone/>
              <a:defRPr lang="zh-CN" sz="3200"/>
            </a:lvl3pPr>
            <a:lvl4pPr marL="1828480" indent="0" latinLnBrk="0">
              <a:buNone/>
              <a:defRPr lang="zh-CN" sz="2700"/>
            </a:lvl4pPr>
            <a:lvl5pPr marL="2437973" indent="0" latinLnBrk="0">
              <a:buNone/>
              <a:defRPr lang="zh-CN" sz="2700"/>
            </a:lvl5pPr>
            <a:lvl6pPr marL="3047467" indent="0" latinLnBrk="0">
              <a:buNone/>
              <a:defRPr lang="zh-CN" sz="2700"/>
            </a:lvl6pPr>
            <a:lvl7pPr marL="3656960" indent="0" latinLnBrk="0">
              <a:buNone/>
              <a:defRPr lang="zh-CN" sz="2700"/>
            </a:lvl7pPr>
            <a:lvl8pPr marL="4266453" indent="0" latinLnBrk="0">
              <a:buNone/>
              <a:defRPr lang="zh-CN" sz="2700"/>
            </a:lvl8pPr>
            <a:lvl9pPr marL="4875947" indent="0" latinLnBrk="0">
              <a:buNone/>
              <a:defRPr lang="zh-CN" sz="27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000"/>
            </a:lvl1pPr>
            <a:lvl2pPr marL="609493" indent="0" latinLnBrk="0">
              <a:buNone/>
              <a:defRPr lang="zh-CN" sz="1600"/>
            </a:lvl2pPr>
            <a:lvl3pPr marL="1218987" indent="0" latinLnBrk="0">
              <a:buNone/>
              <a:defRPr lang="zh-CN" sz="1300"/>
            </a:lvl3pPr>
            <a:lvl4pPr marL="1828480" indent="0" latinLnBrk="0">
              <a:buNone/>
              <a:defRPr lang="zh-CN" sz="1200"/>
            </a:lvl4pPr>
            <a:lvl5pPr marL="2437973" indent="0" latinLnBrk="0">
              <a:buNone/>
              <a:defRPr lang="zh-CN" sz="1200"/>
            </a:lvl5pPr>
            <a:lvl6pPr marL="3047467" indent="0" latinLnBrk="0">
              <a:buNone/>
              <a:defRPr lang="zh-CN" sz="1200"/>
            </a:lvl6pPr>
            <a:lvl7pPr marL="3656960" indent="0" latinLnBrk="0">
              <a:buNone/>
              <a:defRPr lang="zh-CN" sz="1200"/>
            </a:lvl7pPr>
            <a:lvl8pPr marL="4266453" indent="0" latinLnBrk="0">
              <a:buNone/>
              <a:defRPr lang="zh-CN" sz="1200"/>
            </a:lvl8pPr>
            <a:lvl9pPr marL="4875947" indent="0" latinLnBrk="0">
              <a:buNone/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8640-ECFE-46AC-B5C1-EE3B28629F63}" type="datetime1">
              <a:rPr lang="zh-CN" altLang="en-US" smtClean="0"/>
              <a:t>2015/10/19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侧线条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任意多边形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F7D95F8-E52D-4D03-9B5A-39398EC1711D}" type="datetime1">
              <a:rPr lang="zh-CN" altLang="en-US" smtClean="0"/>
              <a:t>2015/10/19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lang="zh-CN"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lang="zh-CN"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物理不可</a:t>
            </a:r>
            <a:r>
              <a:rPr lang="zh-CN" altLang="en-US" dirty="0" smtClean="0"/>
              <a:t>克隆函数的建模攻击和防御策略研究</a:t>
            </a:r>
            <a:endParaRPr lang="zh-CN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pc="1800" dirty="0" smtClean="0"/>
              <a:t>报告</a:t>
            </a:r>
            <a:r>
              <a:rPr lang="zh-CN" altLang="en-US" spc="0" dirty="0" smtClean="0"/>
              <a:t>人</a:t>
            </a:r>
            <a:r>
              <a:rPr lang="zh-CN" altLang="en-US" dirty="0" smtClean="0"/>
              <a:t>：唐文懿</a:t>
            </a:r>
            <a:endParaRPr lang="en-US" altLang="zh-CN" dirty="0" smtClean="0"/>
          </a:p>
          <a:p>
            <a:r>
              <a:rPr lang="zh-CN" altLang="en-US" dirty="0"/>
              <a:t>指导</a:t>
            </a:r>
            <a:r>
              <a:rPr lang="zh-CN" altLang="en-US" dirty="0" smtClean="0"/>
              <a:t>老师：贾嵩</a:t>
            </a:r>
            <a:endParaRPr lang="en-US" altLang="zh-CN" dirty="0" smtClean="0"/>
          </a:p>
          <a:p>
            <a:r>
              <a:rPr lang="zh-CN" altLang="en-US" spc="6400" dirty="0" smtClean="0"/>
              <a:t>日</a:t>
            </a:r>
            <a:r>
              <a:rPr lang="zh-CN" altLang="en-US" spc="0" dirty="0" smtClean="0"/>
              <a:t>期</a:t>
            </a:r>
            <a:r>
              <a:rPr lang="zh-CN" altLang="en-US" dirty="0" smtClean="0"/>
              <a:t>：</a:t>
            </a:r>
            <a:fld id="{5A7F499E-6562-4A89-9CD4-DD71588ECABA}" type="datetime2">
              <a:rPr lang="zh-CN" altLang="en-US" smtClean="0"/>
              <a:t>2015年10月19日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Strong PUF</a:t>
            </a:r>
            <a:r>
              <a:rPr lang="zh-CN" altLang="en-US" dirty="0" smtClean="0"/>
              <a:t>的现状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需求：</a:t>
            </a:r>
            <a:endParaRPr lang="en-US" altLang="zh-CN" dirty="0" smtClean="0"/>
          </a:p>
          <a:p>
            <a:pPr lvl="1"/>
            <a:r>
              <a:rPr lang="zh-CN" altLang="en-US" dirty="0"/>
              <a:t>不可</a:t>
            </a:r>
            <a:r>
              <a:rPr lang="zh-CN" altLang="en-US" dirty="0" smtClean="0"/>
              <a:t>预测性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不能通过原空间的子集映射推断出整个空间的映射</a:t>
            </a:r>
            <a:endParaRPr lang="en-US" altLang="zh-CN" dirty="0" smtClean="0"/>
          </a:p>
          <a:p>
            <a:pPr lvl="1"/>
            <a:r>
              <a:rPr lang="zh-CN" altLang="en-US" dirty="0"/>
              <a:t>高</a:t>
            </a:r>
            <a:r>
              <a:rPr lang="zh-CN" altLang="en-US" dirty="0" smtClean="0"/>
              <a:t>可靠性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不因温度、电压波动而改变输出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可重复性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多次测量的结果应一致</a:t>
            </a:r>
            <a:endParaRPr lang="en-US" altLang="zh-CN" dirty="0" smtClean="0"/>
          </a:p>
          <a:p>
            <a:r>
              <a:rPr lang="zh-CN" altLang="en-US" dirty="0" smtClean="0"/>
              <a:t>现状：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ym typeface="Wingdings" panose="05000000000000000000" pitchFamily="2" charset="2"/>
              </a:rPr>
              <a:t>高可靠性、可重复性</a:t>
            </a:r>
            <a:r>
              <a:rPr lang="en-US" altLang="zh-CN" dirty="0" smtClean="0">
                <a:sym typeface="Wingdings" panose="05000000000000000000" pitchFamily="2" charset="2"/>
              </a:rPr>
              <a:t>--&gt;</a:t>
            </a:r>
            <a:r>
              <a:rPr lang="zh-CN" altLang="en-US" dirty="0" smtClean="0">
                <a:sym typeface="Wingdings" panose="05000000000000000000" pitchFamily="2" charset="2"/>
              </a:rPr>
              <a:t>误码纠偏，投票机制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dirty="0"/>
              <a:t>不可预测性</a:t>
            </a:r>
            <a:r>
              <a:rPr lang="en-US" altLang="zh-CN" dirty="0">
                <a:sym typeface="Wingdings" panose="05000000000000000000" pitchFamily="2" charset="2"/>
              </a:rPr>
              <a:t>&lt;--&gt;</a:t>
            </a:r>
            <a:r>
              <a:rPr lang="zh-CN" altLang="en-US" dirty="0">
                <a:sym typeface="Wingdings" panose="05000000000000000000" pitchFamily="2" charset="2"/>
              </a:rPr>
              <a:t>建模攻击，需要新结构或</a:t>
            </a:r>
            <a:r>
              <a:rPr lang="zh-CN" altLang="en-US" dirty="0" smtClean="0">
                <a:sym typeface="Wingdings" panose="05000000000000000000" pitchFamily="2" charset="2"/>
              </a:rPr>
              <a:t>机制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评价</a:t>
            </a:r>
            <a:r>
              <a:rPr lang="zh-CN" altLang="en-US" dirty="0" smtClean="0">
                <a:sym typeface="Wingdings" panose="05000000000000000000" pitchFamily="2" charset="2"/>
              </a:rPr>
              <a:t>指标</a:t>
            </a:r>
            <a:r>
              <a:rPr lang="en-US" altLang="zh-CN" baseline="30000" dirty="0" smtClean="0">
                <a:sym typeface="Wingdings" panose="05000000000000000000" pitchFamily="2" charset="2"/>
              </a:rPr>
              <a:t>[</a:t>
            </a:r>
            <a:r>
              <a:rPr lang="en-US" altLang="zh-CN" baseline="30000" dirty="0">
                <a:sym typeface="Wingdings" panose="05000000000000000000" pitchFamily="2" charset="2"/>
              </a:rPr>
              <a:t>2</a:t>
            </a:r>
            <a:r>
              <a:rPr lang="en-US" altLang="zh-CN" baseline="30000" dirty="0" smtClean="0">
                <a:sym typeface="Wingdings" panose="05000000000000000000" pitchFamily="2" charset="2"/>
              </a:rPr>
              <a:t>]</a:t>
            </a:r>
            <a:r>
              <a:rPr lang="zh-CN" altLang="en-US" dirty="0" smtClean="0">
                <a:sym typeface="Wingdings" panose="05000000000000000000" pitchFamily="2" charset="2"/>
              </a:rPr>
              <a:t>：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>
                <a:sym typeface="Wingdings" panose="05000000000000000000" pitchFamily="2" charset="2"/>
              </a:rPr>
              <a:t>独特性（</a:t>
            </a:r>
            <a:r>
              <a:rPr lang="en-US" altLang="zh-CN" dirty="0" smtClean="0">
                <a:sym typeface="Wingdings" panose="05000000000000000000" pitchFamily="2" charset="2"/>
              </a:rPr>
              <a:t>Uniqueness</a:t>
            </a:r>
            <a:r>
              <a:rPr lang="zh-CN" altLang="en-US" dirty="0" smtClean="0">
                <a:sym typeface="Wingdings" panose="05000000000000000000" pitchFamily="2" charset="2"/>
              </a:rPr>
              <a:t>）； 均匀性（</a:t>
            </a:r>
            <a:r>
              <a:rPr lang="en-US" altLang="zh-CN" dirty="0" smtClean="0">
                <a:sym typeface="Wingdings" panose="05000000000000000000" pitchFamily="2" charset="2"/>
              </a:rPr>
              <a:t>Uniformity</a:t>
            </a:r>
            <a:r>
              <a:rPr lang="zh-CN" altLang="en-US" dirty="0" smtClean="0">
                <a:sym typeface="Wingdings" panose="05000000000000000000" pitchFamily="2" charset="2"/>
              </a:rPr>
              <a:t>）； 可靠性； 安全性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CN" smtClean="0"/>
              <a:t>10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8883" y="6185800"/>
            <a:ext cx="100601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 B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Halak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 Hu, and M. S.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Mispan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“Area efficient configurable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unclonable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for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FPGAs 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dentification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in </a:t>
            </a:r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ISCAS 2015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81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Strong PUF</a:t>
            </a:r>
            <a:r>
              <a:rPr lang="zh-CN" altLang="en-US" dirty="0" smtClean="0"/>
              <a:t>设计指标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内容占位符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01860716"/>
                  </p:ext>
                </p:extLst>
              </p:nvPr>
            </p:nvGraphicFramePr>
            <p:xfrm>
              <a:off x="1219200" y="1701800"/>
              <a:ext cx="10360185" cy="330784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346820"/>
                    <a:gridCol w="2232248"/>
                    <a:gridCol w="678111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0" dirty="0" smtClean="0"/>
                            <a:t>指标</a:t>
                          </a:r>
                          <a:endParaRPr lang="zh-CN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0" dirty="0" smtClean="0"/>
                            <a:t>期望值</a:t>
                          </a:r>
                          <a:endParaRPr lang="zh-CN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0" dirty="0" smtClean="0"/>
                            <a:t>数学表达</a:t>
                          </a:r>
                          <a:endParaRPr lang="zh-CN" altLang="en-US" i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独特性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0.5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en-US" altLang="zh-CN" sz="16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6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160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1600" smtClean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altLang="zh-CN" sz="16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6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1600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均匀性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0.5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altLang="zh-CN" sz="16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160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d>
                                      <m:dPr>
                                        <m:ctrlPr>
                                          <a:rPr lang="en-US" altLang="zh-CN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altLang="zh-CN" sz="1600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160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600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sz="160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zh-CN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zh-CN" sz="1600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sz="1600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zh-CN" sz="160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1600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1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1600" smtClean="0">
                                                <a:latin typeface="Cambria Math" panose="02040503050406030204" pitchFamily="18" charset="0"/>
                                              </a:rPr>
                                              <m:t>𝐻𝐷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zh-CN" sz="16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CN" sz="16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sz="16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𝑅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16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CN" sz="1600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zh-CN" sz="16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sz="16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𝑅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16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altLang="zh-CN" sz="1600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den>
                                        </m:f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可靠性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sz="16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60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160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1600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sz="160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altLang="zh-CN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1600" smtClean="0">
                                            <a:latin typeface="Cambria Math" panose="02040503050406030204" pitchFamily="18" charset="0"/>
                                          </a:rPr>
                                          <m:t>𝐻𝐷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6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6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𝑅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600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1600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zh-CN" sz="16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16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𝑅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6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1600" smtClean="0"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zh-CN" sz="160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den>
                                    </m:f>
                                  </m:e>
                                </m:nary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安全性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Unpredictable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---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内容占位符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01860716"/>
                  </p:ext>
                </p:extLst>
              </p:nvPr>
            </p:nvGraphicFramePr>
            <p:xfrm>
              <a:off x="1219200" y="1701800"/>
              <a:ext cx="10360185" cy="3326257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346820"/>
                    <a:gridCol w="2232248"/>
                    <a:gridCol w="6781117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0" dirty="0" smtClean="0"/>
                            <a:t>指标</a:t>
                          </a:r>
                          <a:endParaRPr lang="zh-CN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0" dirty="0" smtClean="0"/>
                            <a:t>期望值</a:t>
                          </a:r>
                          <a:endParaRPr lang="zh-CN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0" dirty="0" smtClean="0"/>
                            <a:t>数学表达</a:t>
                          </a:r>
                          <a:endParaRPr lang="zh-CN" altLang="en-US" i="0" dirty="0"/>
                        </a:p>
                      </a:txBody>
                      <a:tcPr/>
                    </a:tc>
                  </a:tr>
                  <a:tr h="814197"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独特性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0.5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2920" t="-64925" r="-359" b="-268657"/>
                          </a:stretch>
                        </a:blipFill>
                      </a:tcPr>
                    </a:tc>
                  </a:tr>
                  <a:tr h="813054"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均匀性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0.5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2920" t="-166165" r="-359" b="-170677"/>
                          </a:stretch>
                        </a:blipFill>
                      </a:tcPr>
                    </a:tc>
                  </a:tr>
                  <a:tr h="784606"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可靠性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2920" t="-274419" r="-359" b="-75969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安全性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Unpredictable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---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CN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00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报告提纲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背景介绍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选题</a:t>
            </a:r>
            <a:r>
              <a:rPr lang="zh-CN" altLang="en-US" dirty="0"/>
              <a:t>立意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当前工作总结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建立延迟模型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新型</a:t>
            </a:r>
            <a:r>
              <a:rPr lang="en-US" altLang="zh-CN" dirty="0" smtClean="0">
                <a:solidFill>
                  <a:srgbClr val="FF0000"/>
                </a:solidFill>
              </a:rPr>
              <a:t>PUF</a:t>
            </a:r>
            <a:r>
              <a:rPr lang="zh-CN" altLang="en-US" dirty="0" smtClean="0">
                <a:solidFill>
                  <a:srgbClr val="FF0000"/>
                </a:solidFill>
              </a:rPr>
              <a:t>电路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未来工作</a:t>
            </a:r>
            <a:endParaRPr lang="en-US" altLang="zh-CN" dirty="0" smtClean="0"/>
          </a:p>
          <a:p>
            <a:r>
              <a:rPr lang="zh-CN" altLang="en-US" dirty="0"/>
              <a:t>总结</a:t>
            </a:r>
            <a:endParaRPr 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CN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0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当前工作总结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BRPUF</a:t>
            </a:r>
            <a:r>
              <a:rPr lang="zh-CN" altLang="en-US" dirty="0" smtClean="0"/>
              <a:t>是一种新型</a:t>
            </a:r>
            <a:r>
              <a:rPr lang="en-US" altLang="zh-CN" dirty="0" smtClean="0"/>
              <a:t>Strong PUF</a:t>
            </a:r>
            <a:r>
              <a:rPr lang="zh-CN" altLang="en-US" dirty="0" smtClean="0"/>
              <a:t>结构，如图</a:t>
            </a:r>
            <a:r>
              <a:rPr lang="en-US" altLang="zh-CN" dirty="0" smtClean="0"/>
              <a:t>1</a:t>
            </a:r>
          </a:p>
          <a:p>
            <a:r>
              <a:rPr lang="zh-CN" altLang="en-US" dirty="0" smtClean="0"/>
              <a:t>目前缺乏对</a:t>
            </a:r>
            <a:r>
              <a:rPr lang="en-US" altLang="zh-CN" dirty="0" smtClean="0"/>
              <a:t>BRPUF</a:t>
            </a:r>
            <a:r>
              <a:rPr lang="zh-CN" altLang="en-US" dirty="0" smtClean="0"/>
              <a:t>的深刻认识</a:t>
            </a:r>
            <a:endParaRPr lang="en-US" altLang="zh-CN" dirty="0" smtClean="0"/>
          </a:p>
          <a:p>
            <a:r>
              <a:rPr lang="zh-CN" altLang="en-US" dirty="0"/>
              <a:t>本</a:t>
            </a:r>
            <a:r>
              <a:rPr lang="zh-CN" altLang="en-US" dirty="0" smtClean="0"/>
              <a:t>工作主要对</a:t>
            </a:r>
            <a:r>
              <a:rPr lang="en-US" altLang="zh-CN" dirty="0" smtClean="0"/>
              <a:t>BRPUF</a:t>
            </a:r>
            <a:r>
              <a:rPr lang="zh-CN" altLang="en-US" dirty="0" smtClean="0"/>
              <a:t>的逻辑行为建模，提出延迟模型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13" y="1772816"/>
            <a:ext cx="5078411" cy="2699129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CN" smtClean="0"/>
              <a:t>13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023554" y="4746161"/>
            <a:ext cx="2032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图</a:t>
            </a:r>
            <a:r>
              <a:rPr lang="en-US" altLang="zh-CN" sz="2000" dirty="0" smtClean="0"/>
              <a:t>1 64</a:t>
            </a:r>
            <a:r>
              <a:rPr lang="zh-CN" altLang="en-US" sz="2000" dirty="0" smtClean="0"/>
              <a:t>位</a:t>
            </a:r>
            <a:r>
              <a:rPr lang="en-US" altLang="zh-CN" sz="2000" dirty="0" smtClean="0"/>
              <a:t>BRPUF</a:t>
            </a:r>
            <a:r>
              <a:rPr lang="en-US" altLang="zh-CN" sz="2000" baseline="30000" dirty="0" smtClean="0"/>
              <a:t>[3]</a:t>
            </a:r>
            <a:endParaRPr lang="zh-CN" altLang="en-US" sz="2000" baseline="30000" dirty="0"/>
          </a:p>
        </p:txBody>
      </p:sp>
      <p:sp>
        <p:nvSpPr>
          <p:cNvPr id="9" name="文本框 8"/>
          <p:cNvSpPr txBox="1"/>
          <p:nvPr/>
        </p:nvSpPr>
        <p:spPr>
          <a:xfrm>
            <a:off x="405780" y="5729487"/>
            <a:ext cx="11305257" cy="1097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 Chen, G.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Csaba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Lugli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Schlichtmann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U.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Ruhrmair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bistable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ring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puf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new architecture for strong physical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unclonable functions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in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Hardware-Oriented Security and Trust (HOST), </a:t>
            </a:r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2011 IEEE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Symposium on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endParaRPr lang="zh-CN" altLang="en-US" sz="2000" baseline="30000" dirty="0"/>
          </a:p>
        </p:txBody>
      </p:sp>
    </p:spTree>
    <p:extLst>
      <p:ext uri="{BB962C8B-B14F-4D97-AF65-F5344CB8AC3E}">
        <p14:creationId xmlns:p14="http://schemas.microsoft.com/office/powerpoint/2010/main" val="383465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当前工作总结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BRPUF</a:t>
                </a:r>
                <a:r>
                  <a:rPr lang="zh-CN" altLang="en-US" dirty="0" smtClean="0"/>
                  <a:t>模型表述如下：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 smtClean="0"/>
                  <a:t>图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绿色线段表示利用上述模型对</a:t>
                </a:r>
                <a:r>
                  <a:rPr lang="en-US" altLang="zh-CN" dirty="0" smtClean="0"/>
                  <a:t>BRPUF</a:t>
                </a:r>
                <a:r>
                  <a:rPr lang="zh-CN" altLang="en-US" dirty="0" smtClean="0"/>
                  <a:t>的建模攻击预测率结果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预测</a:t>
                </a:r>
                <a:r>
                  <a:rPr lang="zh-CN" altLang="en-US" dirty="0" smtClean="0"/>
                  <a:t>率高达</a:t>
                </a:r>
                <a:r>
                  <a:rPr lang="en-US" altLang="zh-CN" dirty="0" smtClean="0"/>
                  <a:t>95%</a:t>
                </a:r>
                <a:r>
                  <a:rPr lang="zh-CN" altLang="en-US" dirty="0" smtClean="0"/>
                  <a:t>以上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1561" t="-2046" r="-2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13" y="1916832"/>
            <a:ext cx="5078412" cy="3809866"/>
          </a:xfr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CN" smtClean="0"/>
              <a:t>14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699748" y="5909210"/>
            <a:ext cx="2680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图</a:t>
            </a:r>
            <a:r>
              <a:rPr lang="en-US" altLang="zh-CN" sz="2000" dirty="0"/>
              <a:t>2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建模攻击预测结果</a:t>
            </a:r>
            <a:endParaRPr lang="zh-CN" altLang="en-US" sz="2000" baseline="30000" dirty="0"/>
          </a:p>
        </p:txBody>
      </p:sp>
    </p:spTree>
    <p:extLst>
      <p:ext uri="{BB962C8B-B14F-4D97-AF65-F5344CB8AC3E}">
        <p14:creationId xmlns:p14="http://schemas.microsoft.com/office/powerpoint/2010/main" val="64852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分布统计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利用</a:t>
                </a:r>
                <a:r>
                  <a:rPr lang="en-US" altLang="zh-CN" dirty="0" smtClean="0"/>
                  <a:t>FPGA</a:t>
                </a:r>
                <a:r>
                  <a:rPr lang="zh-CN" altLang="en-US" dirty="0" smtClean="0"/>
                  <a:t>对</a:t>
                </a:r>
                <a:r>
                  <a:rPr lang="en-US" altLang="zh-CN" dirty="0" smtClean="0"/>
                  <a:t>BRPUF</a:t>
                </a:r>
                <a:r>
                  <a:rPr lang="zh-CN" altLang="en-US" dirty="0" smtClean="0"/>
                  <a:t>做片内和片间分布统计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多</a:t>
                </a:r>
                <a:r>
                  <a:rPr lang="en-US" altLang="zh-CN" dirty="0" smtClean="0"/>
                  <a:t>FPGA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FPGA</a:t>
                </a:r>
                <a:r>
                  <a:rPr lang="zh-CN" altLang="en-US" dirty="0" smtClean="0"/>
                  <a:t>内多</a:t>
                </a:r>
                <a:r>
                  <a:rPr lang="en-US" altLang="zh-CN" dirty="0" smtClean="0"/>
                  <a:t>PUF</a:t>
                </a:r>
                <a:r>
                  <a:rPr lang="zh-CN" altLang="en-US" dirty="0" smtClean="0"/>
                  <a:t>单元</a:t>
                </a:r>
                <a:endParaRPr lang="en-US" altLang="zh-CN" dirty="0" smtClean="0"/>
              </a:p>
              <a:p>
                <a:r>
                  <a:rPr lang="en-US" altLang="zh-CN" dirty="0" smtClean="0"/>
                  <a:t>BRPUF</a:t>
                </a:r>
                <a:r>
                  <a:rPr lang="zh-CN" altLang="en-US" dirty="0" smtClean="0"/>
                  <a:t>具有比较差的片内分布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所有元件偏差累积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图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显示分布结果（</a:t>
                </a:r>
                <a:r>
                  <a:rPr lang="en-US" altLang="zh-CN" dirty="0" smtClean="0"/>
                  <a:t>0.5</a:t>
                </a:r>
                <a:r>
                  <a:rPr lang="zh-CN" altLang="en-US" dirty="0" smtClean="0"/>
                  <a:t>为期望值）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1561" t="-20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3"/>
          <a:stretch/>
        </p:blipFill>
        <p:spPr>
          <a:xfrm>
            <a:off x="6598468" y="1707949"/>
            <a:ext cx="4844851" cy="3096344"/>
          </a:xfr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CN" smtClean="0"/>
              <a:t>15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699748" y="5085184"/>
            <a:ext cx="2863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图</a:t>
            </a:r>
            <a:r>
              <a:rPr lang="en-US" altLang="zh-CN" sz="2000" dirty="0" smtClean="0"/>
              <a:t>3 BRPUF</a:t>
            </a:r>
            <a:r>
              <a:rPr lang="zh-CN" altLang="en-US" sz="2000" dirty="0" smtClean="0"/>
              <a:t>片内分布结果</a:t>
            </a:r>
            <a:endParaRPr lang="zh-CN" altLang="en-US" sz="2000" baseline="30000" dirty="0"/>
          </a:p>
        </p:txBody>
      </p:sp>
    </p:spTree>
    <p:extLst>
      <p:ext uri="{BB962C8B-B14F-4D97-AF65-F5344CB8AC3E}">
        <p14:creationId xmlns:p14="http://schemas.microsoft.com/office/powerpoint/2010/main" val="228710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改进型</a:t>
            </a:r>
            <a:r>
              <a:rPr lang="en-US" altLang="zh-CN" dirty="0" smtClean="0"/>
              <a:t>Strong PUF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采用图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结构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单级结构内类</a:t>
                </a:r>
                <a:r>
                  <a:rPr lang="en-US" altLang="zh-CN" dirty="0" smtClean="0"/>
                  <a:t>Arbiter</a:t>
                </a:r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级</a:t>
                </a:r>
                <a:r>
                  <a:rPr lang="zh-CN" altLang="en-US" dirty="0" smtClean="0"/>
                  <a:t>联结构为双稳结构；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无常数累加项，偏差</a:t>
                </a:r>
                <a:r>
                  <a:rPr lang="zh-CN" altLang="en-US" dirty="0" smtClean="0"/>
                  <a:t>降低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优点：</a:t>
                </a:r>
                <a:endParaRPr lang="en-US" altLang="zh-CN" dirty="0" smtClean="0"/>
              </a:p>
              <a:p>
                <a:pPr lvl="1">
                  <a:buFont typeface="微软雅黑" panose="020B0503020204020204" pitchFamily="34" charset="-122"/>
                  <a:buChar char="＋"/>
                </a:pPr>
                <a:r>
                  <a:rPr lang="zh-CN" altLang="en-US" dirty="0" smtClean="0"/>
                  <a:t>模型更加复杂</a:t>
                </a:r>
                <a:endParaRPr lang="en-US" altLang="zh-CN" dirty="0" smtClean="0"/>
              </a:p>
              <a:p>
                <a:pPr lvl="1">
                  <a:buFont typeface="微软雅黑" panose="020B0503020204020204" pitchFamily="34" charset="-122"/>
                  <a:buChar char="＋"/>
                </a:pPr>
                <a:r>
                  <a:rPr lang="zh-CN" altLang="en-US" dirty="0"/>
                  <a:t>片</a:t>
                </a:r>
                <a:r>
                  <a:rPr lang="zh-CN" altLang="en-US" dirty="0" smtClean="0"/>
                  <a:t>间分布方差低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代价：</a:t>
                </a:r>
                <a:endParaRPr lang="en-US" altLang="zh-CN" dirty="0" smtClean="0"/>
              </a:p>
              <a:p>
                <a:pPr lvl="1">
                  <a:buFont typeface="微软雅黑" panose="020B0503020204020204" pitchFamily="34" charset="-122"/>
                  <a:buChar char="―"/>
                </a:pPr>
                <a:r>
                  <a:rPr lang="zh-CN" altLang="en-US" dirty="0" smtClean="0"/>
                  <a:t>稳定性降低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1561" t="-30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13" y="1706880"/>
            <a:ext cx="5078412" cy="2713675"/>
          </a:xfr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CN" smtClean="0"/>
              <a:t>16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480137" y="4787274"/>
            <a:ext cx="3119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图</a:t>
            </a:r>
            <a:r>
              <a:rPr lang="en-US" altLang="zh-CN" sz="2000" dirty="0" smtClean="0"/>
              <a:t>4 </a:t>
            </a:r>
            <a:r>
              <a:rPr lang="zh-CN" altLang="en-US" sz="2000" dirty="0" smtClean="0"/>
              <a:t>新型延迟型</a:t>
            </a:r>
            <a:r>
              <a:rPr lang="en-US" altLang="zh-CN" sz="2000" dirty="0" smtClean="0"/>
              <a:t>BRPUF</a:t>
            </a:r>
            <a:r>
              <a:rPr lang="zh-CN" altLang="en-US" sz="2000" dirty="0" smtClean="0"/>
              <a:t>结构</a:t>
            </a:r>
            <a:endParaRPr lang="zh-CN" altLang="en-US" sz="2000" baseline="30000" dirty="0"/>
          </a:p>
        </p:txBody>
      </p:sp>
    </p:spTree>
    <p:extLst>
      <p:ext uri="{BB962C8B-B14F-4D97-AF65-F5344CB8AC3E}">
        <p14:creationId xmlns:p14="http://schemas.microsoft.com/office/powerpoint/2010/main" val="98123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分布统计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：对应于</a:t>
            </a:r>
            <a:r>
              <a:rPr lang="en-US" altLang="zh-CN" dirty="0" smtClean="0"/>
              <a:t>BRPUF</a:t>
            </a:r>
            <a:r>
              <a:rPr lang="zh-CN" altLang="en-US" dirty="0" smtClean="0"/>
              <a:t>的片间分布，相对理想值</a:t>
            </a:r>
            <a:r>
              <a:rPr lang="en-US" altLang="zh-CN" dirty="0" smtClean="0"/>
              <a:t>0.5</a:t>
            </a:r>
            <a:r>
              <a:rPr lang="zh-CN" altLang="en-US" dirty="0" smtClean="0"/>
              <a:t>方差更小；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CN" smtClean="0"/>
              <a:t>17</a:t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052" y="2437213"/>
            <a:ext cx="6840760" cy="396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32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分布统计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图</a:t>
            </a:r>
            <a:r>
              <a:rPr lang="en-US" altLang="zh-CN" dirty="0"/>
              <a:t>6</a:t>
            </a:r>
            <a:r>
              <a:rPr lang="zh-CN" altLang="en-US" dirty="0" smtClean="0"/>
              <a:t>：独特性</a:t>
            </a:r>
            <a:r>
              <a:rPr lang="en-US" altLang="zh-CN" dirty="0" smtClean="0"/>
              <a:t>~N(0.49,0.0048)</a:t>
            </a:r>
            <a:r>
              <a:rPr lang="zh-CN" altLang="en-US" dirty="0" smtClean="0"/>
              <a:t>和可靠性</a:t>
            </a:r>
            <a:r>
              <a:rPr lang="en-US" altLang="zh-CN" dirty="0" smtClean="0"/>
              <a:t>~N(0.057,0.013)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CN" smtClean="0"/>
              <a:t>18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011" y="2304151"/>
            <a:ext cx="7611833" cy="441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33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建模</a:t>
            </a:r>
            <a:r>
              <a:rPr lang="zh-CN" altLang="en-US" dirty="0" smtClean="0"/>
              <a:t>攻击结果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258" y="1901070"/>
            <a:ext cx="9383909" cy="4462463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CN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1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报告提纲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背景介绍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选题</a:t>
            </a:r>
            <a:r>
              <a:rPr lang="zh-CN" altLang="en-US" dirty="0"/>
              <a:t>立意</a:t>
            </a:r>
            <a:endParaRPr lang="en-US" altLang="zh-CN" dirty="0" smtClean="0"/>
          </a:p>
          <a:p>
            <a:r>
              <a:rPr lang="zh-CN" altLang="en-US" dirty="0" smtClean="0"/>
              <a:t>当前工作总结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建立延迟模型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新型</a:t>
            </a:r>
            <a:r>
              <a:rPr lang="en-US" altLang="zh-CN" dirty="0" smtClean="0"/>
              <a:t>PUF</a:t>
            </a:r>
            <a:r>
              <a:rPr lang="zh-CN" altLang="en-US" dirty="0" smtClean="0"/>
              <a:t>电路</a:t>
            </a:r>
            <a:endParaRPr lang="en-US" altLang="zh-CN" dirty="0" smtClean="0"/>
          </a:p>
          <a:p>
            <a:r>
              <a:rPr lang="zh-CN" altLang="en-US" dirty="0" smtClean="0"/>
              <a:t>未来工作</a:t>
            </a:r>
            <a:endParaRPr lang="en-US" altLang="zh-CN" dirty="0" smtClean="0"/>
          </a:p>
          <a:p>
            <a:r>
              <a:rPr lang="zh-CN" altLang="en-US" dirty="0"/>
              <a:t>总结</a:t>
            </a:r>
            <a:endParaRPr 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CN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报告提纲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背景介绍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选题</a:t>
            </a:r>
            <a:r>
              <a:rPr lang="zh-CN" altLang="en-US" dirty="0"/>
              <a:t>立意</a:t>
            </a:r>
            <a:endParaRPr lang="en-US" altLang="zh-CN" dirty="0" smtClean="0"/>
          </a:p>
          <a:p>
            <a:r>
              <a:rPr lang="zh-CN" altLang="en-US" dirty="0" smtClean="0"/>
              <a:t>当前工作总结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建立延迟模型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新型</a:t>
            </a:r>
            <a:r>
              <a:rPr lang="en-US" altLang="zh-CN" dirty="0" smtClean="0"/>
              <a:t>PUF</a:t>
            </a:r>
            <a:r>
              <a:rPr lang="zh-CN" altLang="en-US" dirty="0" smtClean="0"/>
              <a:t>电路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未来工作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总结</a:t>
            </a:r>
            <a:endParaRPr 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CN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25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未来工作安排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预测结果为</a:t>
            </a:r>
            <a:r>
              <a:rPr lang="en-US" altLang="zh-CN" dirty="0" smtClean="0"/>
              <a:t>85%</a:t>
            </a:r>
            <a:r>
              <a:rPr lang="zh-CN" altLang="en-US" dirty="0" smtClean="0"/>
              <a:t>左右，尚差一个解释；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电源和温度波动的影响尚待验证（条件限制只能仿真）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结合最新文献作进一步分析</a:t>
            </a:r>
            <a:endParaRPr lang="en-US" altLang="zh-CN" dirty="0" smtClean="0"/>
          </a:p>
          <a:p>
            <a:r>
              <a:rPr lang="zh-CN" altLang="en-US" dirty="0" smtClean="0"/>
              <a:t>后期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收集实验结果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撰写毕业论文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CN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42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BRPUF</a:t>
            </a:r>
            <a:r>
              <a:rPr lang="zh-CN" altLang="en-US" dirty="0" smtClean="0"/>
              <a:t>进行了建模分析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建立基于延迟的数学模型，比直接仿真更快速的描述其逻辑行为</a:t>
            </a:r>
            <a:endParaRPr lang="en-US" altLang="zh-CN" dirty="0" smtClean="0"/>
          </a:p>
          <a:p>
            <a:r>
              <a:rPr lang="zh-CN" altLang="en-US" dirty="0" smtClean="0"/>
              <a:t>构造了一种新型</a:t>
            </a:r>
            <a:r>
              <a:rPr lang="en-US" altLang="zh-CN" dirty="0" smtClean="0"/>
              <a:t>PUF</a:t>
            </a:r>
            <a:r>
              <a:rPr lang="zh-CN" altLang="en-US" dirty="0" smtClean="0"/>
              <a:t>电路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满足设计指标；片间偏差更小，成品率更高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SVM</a:t>
            </a:r>
            <a:r>
              <a:rPr lang="zh-CN" altLang="en-US" dirty="0" smtClean="0"/>
              <a:t>算法对</a:t>
            </a:r>
            <a:r>
              <a:rPr lang="en-US" altLang="zh-CN" dirty="0" smtClean="0"/>
              <a:t>PUF</a:t>
            </a:r>
            <a:r>
              <a:rPr lang="zh-CN" altLang="en-US" dirty="0" smtClean="0"/>
              <a:t>做建模攻击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新型</a:t>
            </a:r>
            <a:r>
              <a:rPr lang="en-US" altLang="zh-CN" dirty="0" smtClean="0"/>
              <a:t>PUF</a:t>
            </a:r>
            <a:r>
              <a:rPr lang="zh-CN" altLang="en-US" dirty="0" smtClean="0"/>
              <a:t>预测率低于原始</a:t>
            </a:r>
            <a:r>
              <a:rPr lang="en-US" altLang="zh-CN" dirty="0" smtClean="0"/>
              <a:t>PUF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CN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27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CN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76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附录</a:t>
            </a:r>
            <a:r>
              <a:rPr lang="en-US" altLang="zh-CN" dirty="0" smtClean="0"/>
              <a:t>I——BRPUF</a:t>
            </a:r>
            <a:r>
              <a:rPr lang="zh-CN" altLang="en-US" dirty="0" smtClean="0"/>
              <a:t>建模过程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7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zh-CN" altLang="en-US" dirty="0"/>
                  <a:t>第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个下跳沿：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第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个上跳沿：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>
                        <a:latin typeface="Cambria Math" panose="02040503050406030204" pitchFamily="18" charset="0"/>
                      </a:rPr>
                      <m:t>两次跳变的时间差：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zh-CN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∈{1,2,…,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令每个单元中两个门的延迟分别为</a:t>
                </a:r>
                <a:r>
                  <a:rPr lang="en-US" altLang="zh-CN" dirty="0" err="1"/>
                  <a:t>p,q,r,s</a:t>
                </a:r>
                <a:r>
                  <a:rPr lang="zh-CN" altLang="en-US" dirty="0"/>
                  <a:t>（忽略脚标）</a:t>
                </a:r>
                <a:endParaRPr lang="en-US" altLang="zh-CN" dirty="0"/>
              </a:p>
              <a:p>
                <a:r>
                  <a:rPr lang="zh-CN" altLang="en-US" dirty="0"/>
                  <a:t>定义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内容占位符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7" t="-34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CN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58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附录</a:t>
            </a:r>
            <a:r>
              <a:rPr lang="en-US" altLang="zh-CN" dirty="0" smtClean="0"/>
              <a:t>II——DBRPUF</a:t>
            </a:r>
            <a:r>
              <a:rPr lang="zh-CN" altLang="en-US" dirty="0" smtClean="0"/>
              <a:t>建模过程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定义</a:t>
                </a:r>
                <a:r>
                  <a:rPr lang="en-US" altLang="zh-CN" dirty="0" err="1" smtClean="0"/>
                  <a:t>tr,tf,br,bf</a:t>
                </a:r>
                <a:r>
                  <a:rPr lang="zh-CN" altLang="en-US" dirty="0" smtClean="0"/>
                  <a:t>为单级内两个门的上升、下降延迟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baseline="30000" dirty="0" smtClean="0"/>
                  <a:t>[3]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sub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内容占位符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65" t="-20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CN" smtClean="0"/>
              <a:t>25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424399" y="5894687"/>
            <a:ext cx="99494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 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Lim, J. W. Lee, B.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Gassend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 E. Suh, M. Van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Dijk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Devadas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Extracting secret keys from integrated circuits,”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Large </a:t>
            </a:r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Scale Integration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(VLSI) Systems, IEEE Transactions on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13, no. 10,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pp. 1200–1205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2005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74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附录</a:t>
            </a:r>
            <a:r>
              <a:rPr lang="en-US" altLang="zh-CN" dirty="0" smtClean="0"/>
              <a:t>III——</a:t>
            </a:r>
            <a:r>
              <a:rPr lang="zh-CN" altLang="en-US" dirty="0" smtClean="0"/>
              <a:t>建模攻击与</a:t>
            </a:r>
            <a:r>
              <a:rPr lang="en-US" altLang="zh-CN" dirty="0" smtClean="0"/>
              <a:t>SVM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7"/>
              <p:cNvSpPr>
                <a:spLocks noGrp="1"/>
              </p:cNvSpPr>
              <p:nvPr>
                <p:ph idx="1"/>
              </p:nvPr>
            </p:nvSpPr>
            <p:spPr>
              <a:xfrm>
                <a:off x="1218883" y="1701797"/>
                <a:ext cx="8403921" cy="5019680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en-US" dirty="0" smtClean="0"/>
                  <a:t>映射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C</a:t>
                </a:r>
                <a:r>
                  <a:rPr lang="zh-CN" altLang="en-US" dirty="0" smtClean="0"/>
                  <a:t>是离散变量，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位二进制数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显然</a:t>
                </a:r>
                <a:r>
                  <a:rPr lang="en-US" altLang="zh-CN" dirty="0" smtClean="0"/>
                  <a:t>C</a:t>
                </a:r>
                <a:r>
                  <a:rPr lang="zh-CN" altLang="en-US" dirty="0" smtClean="0"/>
                  <a:t>与整数域</a:t>
                </a:r>
                <a:r>
                  <a:rPr lang="en-US" altLang="zh-CN" dirty="0" smtClean="0"/>
                  <a:t>Z</a:t>
                </a:r>
                <a:r>
                  <a:rPr lang="zh-CN" altLang="en-US" dirty="0" smtClean="0"/>
                  <a:t>存在一个映射关系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=∑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/>
                  <a:t>可以</a:t>
                </a:r>
                <a:r>
                  <a:rPr lang="zh-CN" altLang="en-US" dirty="0" smtClean="0"/>
                  <a:t>在实数轴上把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表示出来</a:t>
                </a:r>
                <a:endParaRPr lang="en-US" altLang="zh-CN" dirty="0" smtClean="0"/>
              </a:p>
              <a:p>
                <a:r>
                  <a:rPr lang="zh-CN" altLang="en-US" dirty="0"/>
                  <a:t>也</a:t>
                </a:r>
                <a:r>
                  <a:rPr lang="zh-CN" altLang="en-US" dirty="0" smtClean="0"/>
                  <a:t>可以将</a:t>
                </a:r>
                <a:r>
                  <a:rPr lang="en-US" altLang="zh-CN" dirty="0" smtClean="0"/>
                  <a:t>C</a:t>
                </a:r>
                <a:r>
                  <a:rPr lang="zh-CN" altLang="en-US" dirty="0" smtClean="0"/>
                  <a:t>映射到平面坐标系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若存在一条直线将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∈{−1,1}</m:t>
                    </m:r>
                  </m:oMath>
                </a14:m>
                <a:r>
                  <a:rPr lang="zh-CN" altLang="en-US" dirty="0" smtClean="0"/>
                  <a:t>划分开，则称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上线性可分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类似</a:t>
                </a:r>
                <a:r>
                  <a:rPr lang="zh-CN" altLang="en-US" dirty="0" smtClean="0"/>
                  <a:t>的，若存在一个超平面</a:t>
                </a:r>
                <a:r>
                  <a:rPr lang="en-US" altLang="zh-CN" dirty="0" smtClean="0"/>
                  <a:t>P: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…+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/>
                  <a:t>能将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分开，则称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在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维空间中线性可分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建模：寻找内在联系，建立合适的映射使得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线性可分</a:t>
                </a:r>
                <a:endParaRPr lang="en-US" altLang="zh-CN" dirty="0" smtClean="0"/>
              </a:p>
              <a:p>
                <a:r>
                  <a:rPr lang="en-US" altLang="zh-CN" dirty="0" smtClean="0"/>
                  <a:t>SVM</a:t>
                </a:r>
                <a:r>
                  <a:rPr lang="zh-CN" altLang="en-US" dirty="0" smtClean="0"/>
                  <a:t>：根据空间中已知点，寻找最佳超平面</a:t>
                </a:r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8" name="内容占位符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8883" y="1701797"/>
                <a:ext cx="8403921" cy="5019680"/>
              </a:xfrm>
              <a:blipFill rotWithShape="0">
                <a:blip r:embed="rId2"/>
                <a:stretch>
                  <a:fillRect l="-798" t="-1578" r="-73" b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CN" smtClean="0"/>
              <a:t>26</a:t>
            </a:fld>
            <a:endParaRPr lang="zh-CN" altLang="en-US"/>
          </a:p>
        </p:txBody>
      </p:sp>
      <p:pic>
        <p:nvPicPr>
          <p:cNvPr id="1026" name="Picture 2" descr="http://img.blog.csdn.net/2014082913412445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748" y="1485767"/>
            <a:ext cx="2829217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49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报告提纲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引言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背景介绍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选题</a:t>
            </a:r>
            <a:r>
              <a:rPr lang="zh-CN" altLang="en-US" dirty="0">
                <a:solidFill>
                  <a:srgbClr val="FF0000"/>
                </a:solidFill>
              </a:rPr>
              <a:t>立意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当前工作总结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建立延迟模型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新型</a:t>
            </a:r>
            <a:r>
              <a:rPr lang="en-US" altLang="zh-CN" dirty="0" smtClean="0"/>
              <a:t>PUF</a:t>
            </a:r>
            <a:r>
              <a:rPr lang="zh-CN" altLang="en-US" dirty="0" smtClean="0"/>
              <a:t>电路</a:t>
            </a:r>
            <a:endParaRPr lang="en-US" altLang="zh-CN" dirty="0" smtClean="0"/>
          </a:p>
          <a:p>
            <a:r>
              <a:rPr lang="zh-CN" altLang="en-US" dirty="0" smtClean="0"/>
              <a:t>未来工作</a:t>
            </a:r>
            <a:endParaRPr lang="en-US" altLang="zh-CN" dirty="0" smtClean="0"/>
          </a:p>
          <a:p>
            <a:r>
              <a:rPr lang="zh-CN" altLang="en-US" dirty="0"/>
              <a:t>总结</a:t>
            </a:r>
            <a:endParaRPr 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50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缘起</a:t>
            </a:r>
            <a:r>
              <a:rPr lang="en-US" altLang="zh-CN" dirty="0" smtClean="0"/>
              <a:t>——</a:t>
            </a:r>
            <a:r>
              <a:rPr lang="zh-CN" altLang="en-US" dirty="0"/>
              <a:t>物理单向</a:t>
            </a:r>
            <a:r>
              <a:rPr lang="zh-CN" altLang="en-US" dirty="0" smtClean="0"/>
              <a:t>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</a:t>
            </a:r>
            <a:r>
              <a:rPr lang="zh-CN" altLang="en-US" dirty="0"/>
              <a:t>密码学中，单向映射（</a:t>
            </a:r>
            <a:r>
              <a:rPr lang="en-US" altLang="zh-CN" dirty="0"/>
              <a:t>One-way Function</a:t>
            </a:r>
            <a:r>
              <a:rPr lang="zh-CN" altLang="en-US" dirty="0"/>
              <a:t>）是非对称加密算法的基础。数学上，利用难解问题构造单向函数（</a:t>
            </a:r>
            <a:r>
              <a:rPr lang="en-US" altLang="zh-CN" sz="2400" i="1" dirty="0"/>
              <a:t>i.e. RSA</a:t>
            </a:r>
            <a:r>
              <a:rPr lang="zh-CN" altLang="en-US" sz="2400" i="1" dirty="0"/>
              <a:t>：大整数因数分解；</a:t>
            </a:r>
            <a:r>
              <a:rPr lang="en-US" altLang="zh-CN" sz="2400" i="1" dirty="0"/>
              <a:t>ECC</a:t>
            </a:r>
            <a:r>
              <a:rPr lang="zh-CN" altLang="en-US" sz="2400" i="1" dirty="0"/>
              <a:t>：椭圆曲线求解</a:t>
            </a:r>
            <a:r>
              <a:rPr lang="zh-CN" altLang="en-US" dirty="0"/>
              <a:t>）；物理上，通过物理系统和物理观测构造的单向映射称为物理单向映射（</a:t>
            </a:r>
            <a:r>
              <a:rPr lang="en-US" altLang="zh-CN" dirty="0"/>
              <a:t>Physical One-way Function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要求物理系统内部状态不可知，且有可观测的量</a:t>
            </a:r>
            <a:endParaRPr lang="en-US" altLang="zh-CN" dirty="0"/>
          </a:p>
          <a:p>
            <a:pPr lvl="1"/>
            <a:r>
              <a:rPr lang="zh-CN" altLang="en-US" dirty="0"/>
              <a:t>仿真该物理系统非常困难</a:t>
            </a:r>
            <a:endParaRPr lang="en-US" altLang="zh-CN" dirty="0"/>
          </a:p>
          <a:p>
            <a:r>
              <a:rPr lang="zh-CN" altLang="en-US" dirty="0"/>
              <a:t>提出</a:t>
            </a:r>
            <a:r>
              <a:rPr lang="zh-CN" altLang="en-US" dirty="0" smtClean="0"/>
              <a:t>动机</a:t>
            </a:r>
            <a:r>
              <a:rPr lang="en-US" altLang="zh-CN" dirty="0" smtClean="0"/>
              <a:t>*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廉价的应用，更多可能性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CN" smtClean="0"/>
              <a:t>4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42458" y="6200360"/>
            <a:ext cx="8914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Pappu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Recht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B, Taylor J,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“Physical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one-way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functions”.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2002, 297(5589): 2026-2030.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17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进化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物理不可克隆函数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密钥“存储”问题：</a:t>
            </a:r>
            <a:endParaRPr lang="en-US" altLang="zh-CN" dirty="0"/>
          </a:p>
          <a:p>
            <a:pPr lvl="1"/>
            <a:r>
              <a:rPr lang="zh-CN" altLang="en-US" dirty="0"/>
              <a:t>认证信息属于私有信息，被加密存储</a:t>
            </a:r>
            <a:endParaRPr lang="en-US" altLang="zh-CN" dirty="0"/>
          </a:p>
          <a:p>
            <a:pPr lvl="1"/>
            <a:r>
              <a:rPr lang="zh-CN" altLang="en-US" dirty="0"/>
              <a:t>加密过程中的密钥被明文存储在存储器中</a:t>
            </a:r>
            <a:endParaRPr lang="en-US" altLang="zh-CN" dirty="0"/>
          </a:p>
          <a:p>
            <a:pPr lvl="1"/>
            <a:r>
              <a:rPr lang="zh-CN" altLang="en-US" dirty="0"/>
              <a:t>明文存储的密钥可以通过多种方法窃取</a:t>
            </a:r>
            <a:endParaRPr lang="en-US" altLang="zh-CN" dirty="0"/>
          </a:p>
          <a:p>
            <a:r>
              <a:rPr lang="en-US" altLang="zh-CN" dirty="0" smtClean="0"/>
              <a:t>PUF</a:t>
            </a:r>
            <a:r>
              <a:rPr lang="zh-CN" altLang="en-US" dirty="0" smtClean="0"/>
              <a:t>是一种廉价的解决方案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CN" smtClean="0"/>
              <a:t>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604" y="1499154"/>
            <a:ext cx="3932261" cy="512870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93812" y="5800250"/>
            <a:ext cx="70672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用电磁探测还原已上电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SRAM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中单元信息的方法：</a:t>
            </a: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Helfmeier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C. </a:t>
            </a: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Boit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D. </a:t>
            </a: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Nedospasov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J. Seifert, “Cloning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Physically Unclonable Functions”,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Hardware-Oriented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and </a:t>
            </a:r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Trust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International Symposium </a:t>
            </a:r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dirty="0">
                <a:solidFill>
                  <a:srgbClr val="231F20"/>
                </a:solidFill>
                <a:latin typeface="NimbusRomNo9L-Regu"/>
              </a:rPr>
              <a:t/>
            </a:r>
            <a:br>
              <a:rPr lang="en-US" altLang="zh-CN" dirty="0">
                <a:solidFill>
                  <a:srgbClr val="231F20"/>
                </a:solidFill>
                <a:latin typeface="NimbusRomNo9L-Regu"/>
              </a:rPr>
            </a:br>
            <a:r>
              <a:rPr lang="en-US" altLang="zh-CN" dirty="0">
                <a:solidFill>
                  <a:srgbClr val="231F20"/>
                </a:solidFill>
                <a:latin typeface="NimbusRomNo9L-Regu"/>
              </a:rPr>
              <a:t/>
            </a:r>
            <a:br>
              <a:rPr lang="en-US" altLang="zh-CN" dirty="0">
                <a:solidFill>
                  <a:srgbClr val="231F20"/>
                </a:solidFill>
                <a:latin typeface="NimbusRomNo9L-Regu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698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“强”、“弱”</a:t>
            </a:r>
            <a:r>
              <a:rPr lang="en-US" altLang="zh-CN" dirty="0" smtClean="0"/>
              <a:t>PUF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PUF</a:t>
            </a:r>
            <a:r>
              <a:rPr lang="zh-CN" altLang="en-US" dirty="0" smtClean="0"/>
              <a:t>定义：物理不可克隆函数（</a:t>
            </a:r>
            <a:r>
              <a:rPr lang="en-US" altLang="zh-CN" dirty="0" smtClean="0"/>
              <a:t>Physically Unclonable Function</a:t>
            </a:r>
            <a:r>
              <a:rPr lang="zh-CN" altLang="en-US" dirty="0" smtClean="0"/>
              <a:t>）是一个单向映射，利用实际的随机源生成，将原空间（</a:t>
            </a:r>
            <a:r>
              <a:rPr lang="en-US" altLang="zh-CN" dirty="0" smtClean="0"/>
              <a:t>Challenge</a:t>
            </a:r>
            <a:r>
              <a:rPr lang="zh-CN" altLang="en-US" dirty="0" smtClean="0"/>
              <a:t>）映射到像空间（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），具体映射方式由随机源定义，由于随机源输出不可重复，所以是“物理的”不可克隆函数。</a:t>
            </a:r>
            <a:endParaRPr lang="en-US" altLang="zh-CN" dirty="0" smtClean="0"/>
          </a:p>
          <a:p>
            <a:r>
              <a:rPr lang="en-US" altLang="zh-CN" dirty="0" smtClean="0"/>
              <a:t>Weak PUF</a:t>
            </a:r>
            <a:r>
              <a:rPr lang="zh-CN" altLang="en-US" dirty="0" smtClean="0"/>
              <a:t>：原空间元素很少，对外没有接口；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Strong PUF</a:t>
            </a:r>
            <a:r>
              <a:rPr lang="zh-CN" altLang="en-US" dirty="0" smtClean="0"/>
              <a:t>：原空间元素非常多，以至于不可穷举，公开的对外接口</a:t>
            </a:r>
            <a:r>
              <a:rPr lang="en-US" altLang="zh-CN" dirty="0" smtClean="0"/>
              <a:t>(public interface)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CN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60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Strong PUF</a:t>
            </a:r>
            <a:r>
              <a:rPr lang="zh-CN" altLang="en-US" dirty="0" smtClean="0"/>
              <a:t>的现状</a:t>
            </a:r>
            <a:r>
              <a:rPr lang="en-US" altLang="zh-CN" baseline="30000" dirty="0" smtClean="0"/>
              <a:t>[1]</a:t>
            </a:r>
            <a:endParaRPr lang="zh-CN" altLang="en-US" baseline="30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延迟型：</a:t>
            </a:r>
            <a:endParaRPr lang="en-US" altLang="zh-CN" dirty="0" smtClean="0"/>
          </a:p>
          <a:p>
            <a:pPr marL="377886" lvl="1" indent="0">
              <a:buNone/>
            </a:pPr>
            <a:r>
              <a:rPr lang="zh-CN" altLang="en-US" b="1" dirty="0" smtClean="0">
                <a:solidFill>
                  <a:schemeClr val="accent1"/>
                </a:solidFill>
              </a:rPr>
              <a:t>＋</a:t>
            </a:r>
            <a:r>
              <a:rPr lang="en-US" altLang="zh-CN" dirty="0" smtClean="0"/>
              <a:t>CRP</a:t>
            </a:r>
            <a:r>
              <a:rPr lang="zh-CN" altLang="en-US" dirty="0" smtClean="0"/>
              <a:t>空间足够大，结构简单，稳定；</a:t>
            </a:r>
            <a:endParaRPr lang="en-US" altLang="zh-CN" dirty="0" smtClean="0"/>
          </a:p>
          <a:p>
            <a:pPr marL="377886" lvl="1" indent="0">
              <a:buNone/>
            </a:pPr>
            <a:r>
              <a:rPr lang="zh-CN" altLang="en-US" b="1" dirty="0" smtClean="0">
                <a:solidFill>
                  <a:schemeClr val="accent1"/>
                </a:solidFill>
              </a:rPr>
              <a:t>－</a:t>
            </a:r>
            <a:r>
              <a:rPr lang="zh-CN" altLang="en-US" dirty="0" smtClean="0"/>
              <a:t>结构简单，占用面积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CN" smtClean="0"/>
              <a:t>7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996" y="3140968"/>
            <a:ext cx="7632848" cy="29349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13892" y="5877769"/>
            <a:ext cx="9237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*结论来自于：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S.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Katzenbeisser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“PUFs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Myth, fact or busted? A security evaluation of physically unclonable functions (PUFs) cast in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silicon”.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Cryptographic Hardware and Embedded Systems–CHES 2012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Springer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99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Strong PUF</a:t>
            </a:r>
            <a:r>
              <a:rPr lang="zh-CN" altLang="en-US" dirty="0" smtClean="0"/>
              <a:t>的现状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环振型：</a:t>
            </a:r>
            <a:endParaRPr lang="en-US" altLang="zh-CN" dirty="0" smtClean="0"/>
          </a:p>
          <a:p>
            <a:pPr marL="377886" lvl="1" indent="0">
              <a:buNone/>
            </a:pPr>
            <a:r>
              <a:rPr lang="zh-CN" altLang="en-US" b="1" dirty="0" smtClean="0">
                <a:solidFill>
                  <a:schemeClr val="accent1"/>
                </a:solidFill>
              </a:rPr>
              <a:t>＋</a:t>
            </a:r>
            <a:r>
              <a:rPr lang="zh-CN" altLang="en-US" dirty="0" smtClean="0"/>
              <a:t>极稳定，易于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实现；</a:t>
            </a:r>
            <a:endParaRPr lang="en-US" altLang="zh-CN" dirty="0" smtClean="0"/>
          </a:p>
          <a:p>
            <a:pPr marL="377886" lvl="1" indent="0">
              <a:buNone/>
            </a:pPr>
            <a:r>
              <a:rPr lang="zh-CN" altLang="en-US" b="1" dirty="0" smtClean="0">
                <a:solidFill>
                  <a:schemeClr val="accent1"/>
                </a:solidFill>
              </a:rPr>
              <a:t>－</a:t>
            </a:r>
            <a:r>
              <a:rPr lang="en-US" altLang="zh-CN" dirty="0" smtClean="0"/>
              <a:t>CRP</a:t>
            </a:r>
            <a:r>
              <a:rPr lang="zh-CN" altLang="en-US" dirty="0" smtClean="0"/>
              <a:t>小，极占面积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CN" smtClean="0"/>
              <a:t>8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260" y="2667657"/>
            <a:ext cx="6192688" cy="359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9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Strong PUF</a:t>
            </a:r>
            <a:r>
              <a:rPr lang="zh-CN" altLang="en-US" dirty="0" smtClean="0"/>
              <a:t>的现状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锁存器型：</a:t>
            </a:r>
            <a:endParaRPr lang="en-US" altLang="zh-CN" dirty="0" smtClean="0"/>
          </a:p>
          <a:p>
            <a:pPr marL="377886" lvl="1" indent="0">
              <a:buNone/>
            </a:pPr>
            <a:r>
              <a:rPr lang="zh-CN" altLang="en-US" b="1" dirty="0">
                <a:solidFill>
                  <a:schemeClr val="accent1"/>
                </a:solidFill>
              </a:rPr>
              <a:t>＋</a:t>
            </a:r>
            <a:r>
              <a:rPr lang="zh-CN" altLang="en-US" dirty="0"/>
              <a:t>面积占用极低（</a:t>
            </a:r>
            <a:r>
              <a:rPr lang="en-US" altLang="zh-CN" dirty="0"/>
              <a:t>SRAM</a:t>
            </a:r>
            <a:r>
              <a:rPr lang="zh-CN" altLang="en-US" dirty="0"/>
              <a:t>），系统误差低</a:t>
            </a:r>
            <a:endParaRPr lang="en-US" altLang="zh-CN" dirty="0"/>
          </a:p>
          <a:p>
            <a:pPr marL="377886" lvl="1" indent="0">
              <a:buNone/>
            </a:pPr>
            <a:r>
              <a:rPr lang="zh-CN" altLang="en-US" b="1" dirty="0">
                <a:solidFill>
                  <a:schemeClr val="accent1"/>
                </a:solidFill>
              </a:rPr>
              <a:t>－</a:t>
            </a:r>
            <a:r>
              <a:rPr lang="en-US" altLang="zh-CN" dirty="0"/>
              <a:t>CRP</a:t>
            </a:r>
            <a:r>
              <a:rPr lang="zh-CN" altLang="en-US" dirty="0"/>
              <a:t>小，不稳定</a:t>
            </a:r>
            <a:endParaRPr lang="en-US" altLang="zh-CN" dirty="0"/>
          </a:p>
          <a:p>
            <a:r>
              <a:rPr lang="zh-CN" altLang="en-US" dirty="0" smtClean="0"/>
              <a:t>其他类型：</a:t>
            </a:r>
            <a:endParaRPr lang="en-US" altLang="zh-CN" dirty="0" smtClean="0"/>
          </a:p>
          <a:p>
            <a:pPr lvl="1"/>
            <a:r>
              <a:rPr lang="zh-CN" altLang="en-US" dirty="0"/>
              <a:t>各有侧重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CN" smtClean="0"/>
              <a:t>9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268" y="2732507"/>
            <a:ext cx="5921474" cy="386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4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_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85D49CD-E250-49F2-832A-47F73F5814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三回线演示文稿（宽屏）</Template>
  <TotalTime>0</TotalTime>
  <Words>1184</Words>
  <Application>Microsoft Office PowerPoint</Application>
  <PresentationFormat>自定义</PresentationFormat>
  <Paragraphs>207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NimbusRomNo9L-Regu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Tech_16x9</vt:lpstr>
      <vt:lpstr>物理不可克隆函数的建模攻击和防御策略研究</vt:lpstr>
      <vt:lpstr>报告提纲</vt:lpstr>
      <vt:lpstr>报告提纲</vt:lpstr>
      <vt:lpstr>缘起——物理单向映射</vt:lpstr>
      <vt:lpstr>进化——物理不可克隆函数</vt:lpstr>
      <vt:lpstr>分支——“强”、“弱”PUF</vt:lpstr>
      <vt:lpstr>Strong PUF的现状[1]</vt:lpstr>
      <vt:lpstr>Strong PUF的现状</vt:lpstr>
      <vt:lpstr>Strong PUF的现状</vt:lpstr>
      <vt:lpstr>Strong PUF的现状</vt:lpstr>
      <vt:lpstr>Strong PUF设计指标</vt:lpstr>
      <vt:lpstr>报告提纲</vt:lpstr>
      <vt:lpstr>当前工作总结</vt:lpstr>
      <vt:lpstr>当前工作总结</vt:lpstr>
      <vt:lpstr>分布统计</vt:lpstr>
      <vt:lpstr>改进型Strong PUF</vt:lpstr>
      <vt:lpstr>分布统计</vt:lpstr>
      <vt:lpstr>分布统计</vt:lpstr>
      <vt:lpstr>建模攻击结果</vt:lpstr>
      <vt:lpstr>报告提纲</vt:lpstr>
      <vt:lpstr>未来工作安排</vt:lpstr>
      <vt:lpstr>总结</vt:lpstr>
      <vt:lpstr>Q&amp;A</vt:lpstr>
      <vt:lpstr>附录I——BRPUF建模过程</vt:lpstr>
      <vt:lpstr>附录II——DBRPUF建模过程</vt:lpstr>
      <vt:lpstr>附录III——建模攻击与SVM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PUF;开题</cp:keywords>
  <cp:lastModifiedBy/>
  <cp:revision>1</cp:revision>
  <dcterms:created xsi:type="dcterms:W3CDTF">2015-10-03T05:27:40Z</dcterms:created>
  <dcterms:modified xsi:type="dcterms:W3CDTF">2015-10-18T23:45:41Z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