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924296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485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2467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72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48306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81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271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0127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6446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3950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424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C4649D2-9630-4EC4-93E6-4D2F71623A4E}" type="datetimeFigureOut">
              <a:rPr lang="nl-NL" smtClean="0"/>
              <a:t>21-5-2025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26AD9E6-B51E-47DF-9C0F-0C108F7EB8AF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45608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068E1-A26D-CF9E-F16E-C96E8377E0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Problem</a:t>
            </a:r>
            <a:r>
              <a:rPr lang="nl-NL" dirty="0"/>
              <a:t> </a:t>
            </a:r>
            <a:r>
              <a:rPr lang="nl-NL" dirty="0" err="1"/>
              <a:t>Solving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560D3B3-D140-C59D-2963-229149276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581"/>
            <a:ext cx="9144000" cy="1655762"/>
          </a:xfrm>
        </p:spPr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starting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learn</a:t>
            </a:r>
            <a:r>
              <a:rPr lang="nl-NL" dirty="0"/>
              <a:t> Python</a:t>
            </a:r>
          </a:p>
        </p:txBody>
      </p:sp>
    </p:spTree>
    <p:extLst>
      <p:ext uri="{BB962C8B-B14F-4D97-AF65-F5344CB8AC3E}">
        <p14:creationId xmlns:p14="http://schemas.microsoft.com/office/powerpoint/2010/main" val="278194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2E59E-4175-895A-D55C-DDB1EA74A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Incremental</a:t>
            </a:r>
            <a:r>
              <a:rPr lang="nl-NL" dirty="0"/>
              <a:t> Development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0703F43-C2A8-3408-3993-B0E4F69DF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your program step-by-step, testing each part as you go.</a:t>
            </a:r>
          </a:p>
          <a:p>
            <a:r>
              <a:rPr lang="en-US" dirty="0"/>
              <a:t>Easier to spot and fix errors.</a:t>
            </a:r>
          </a:p>
          <a:p>
            <a:r>
              <a:rPr lang="en-US" dirty="0"/>
              <a:t>Reduces complexity and makes debugging simpler.</a:t>
            </a:r>
          </a:p>
          <a:p>
            <a:r>
              <a:rPr lang="en-US" dirty="0"/>
              <a:t>Start small: Write simple code first and test it.</a:t>
            </a:r>
          </a:p>
          <a:p>
            <a:r>
              <a:rPr lang="en-US" dirty="0"/>
              <a:t>Add features gradually: Test each feature before adding the next.</a:t>
            </a:r>
          </a:p>
          <a:p>
            <a:r>
              <a:rPr lang="en-US" dirty="0"/>
              <a:t>Test often: Run your code after each change.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420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73F2F-ED84-72FA-A51D-BAF3D2A5D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Reading </a:t>
            </a:r>
            <a:r>
              <a:rPr lang="nl-NL" dirty="0" err="1"/>
              <a:t>Documentation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F83FB8-D603-F217-411D-8BC118C0D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Helps you understand how Python functions and libraries work.</a:t>
            </a:r>
          </a:p>
          <a:p>
            <a:r>
              <a:rPr lang="en-US" dirty="0"/>
              <a:t>Provides examples, explanations, and usage details.</a:t>
            </a:r>
          </a:p>
          <a:p>
            <a:r>
              <a:rPr lang="en-US" dirty="0"/>
              <a:t>Official Python Docs: Visit python.org/doc for the most accurate information.</a:t>
            </a:r>
          </a:p>
          <a:p>
            <a:r>
              <a:rPr lang="en-US" dirty="0"/>
              <a:t>Search for Functions: Look up functions, methods, and modules you want to use.</a:t>
            </a:r>
          </a:p>
          <a:p>
            <a:r>
              <a:rPr lang="en-US" dirty="0"/>
              <a:t>Examples: Read code examples to understand how to apply functions.</a:t>
            </a:r>
          </a:p>
          <a:p>
            <a:r>
              <a:rPr lang="en-US" dirty="0"/>
              <a:t>Most bigger Python libraries have solid documentation and good ‘Getting Started’ guides. 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526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3FEB22-3CCB-D2B4-A165-EFB25AC6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</a:t>
            </a:r>
            <a:r>
              <a:rPr lang="nl-NL" dirty="0" err="1"/>
              <a:t>StackOverflow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CE656E7-745B-88D8-B310-220E015B1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large community of developers shares solutions to common (and uncommon) problems.</a:t>
            </a:r>
          </a:p>
          <a:p>
            <a:r>
              <a:rPr lang="en-US" dirty="0"/>
              <a:t>You can find answers to errors or tricky Python questions. </a:t>
            </a:r>
          </a:p>
          <a:p>
            <a:r>
              <a:rPr lang="en-US" dirty="0"/>
              <a:t>Search First: Often, someone else has already asked the same question.</a:t>
            </a:r>
          </a:p>
          <a:p>
            <a:r>
              <a:rPr lang="en-US" dirty="0"/>
              <a:t>Ask Smart Questions: Be clear about the problem and share your code.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1204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69E1D2-1D6E-1004-EE49-02902EA2D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GitHub Issues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0968EF-0112-D2E6-5231-8F5B3B7CB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Issues are great for finding solutions to bugs or feature requests related to specific projects or libraries.</a:t>
            </a:r>
          </a:p>
          <a:p>
            <a:r>
              <a:rPr lang="en-US" dirty="0"/>
              <a:t>Developers often discuss and fix common problems here.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91269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17929-05E6-E374-0ED1-459BAE5C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to Use LLMs While Learning Programming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A07CA9-E3D1-D3CC-0195-F7B1D96F3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Dependence on Quick Answers:</a:t>
            </a:r>
          </a:p>
          <a:p>
            <a:r>
              <a:rPr lang="en-US" dirty="0"/>
              <a:t>Relying too much on LLMs may limit your ability to solve problems on your own.</a:t>
            </a:r>
          </a:p>
          <a:p>
            <a:r>
              <a:rPr lang="en-US" dirty="0"/>
              <a:t>Programming is about learning problem-solving skills, which you develop best by trying to figure things out yourself.</a:t>
            </a:r>
          </a:p>
          <a:p>
            <a:pPr marL="0" indent="0">
              <a:buNone/>
            </a:pPr>
            <a:r>
              <a:rPr lang="en-US" b="1" dirty="0"/>
              <a:t>Lack of Deep Understanding:</a:t>
            </a:r>
          </a:p>
          <a:p>
            <a:r>
              <a:rPr lang="en-US" dirty="0"/>
              <a:t>LLMs can give solutions without fully explaining the "why" behind them.</a:t>
            </a:r>
          </a:p>
          <a:p>
            <a:r>
              <a:rPr lang="en-US" dirty="0"/>
              <a:t>Understanding the logic behind code is essential for long-term learning and improvement.</a:t>
            </a:r>
          </a:p>
          <a:p>
            <a:pPr marL="0" indent="0">
              <a:buNone/>
            </a:pPr>
            <a:r>
              <a:rPr lang="en-US" b="1" dirty="0"/>
              <a:t>Overlooking Best Practices:</a:t>
            </a:r>
          </a:p>
          <a:p>
            <a:r>
              <a:rPr lang="en-US" dirty="0"/>
              <a:t>LLMs might suggest solutions that work but aren't the most efficient or best practice.</a:t>
            </a:r>
          </a:p>
          <a:p>
            <a:r>
              <a:rPr lang="en-US" dirty="0"/>
              <a:t>Learning the correct ways to write clean, readable, and maintainable code requires more than just fixing errors.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6748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320415-AF70-8EA8-E9FF-4E5B03646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LLMs Effectively While Learning Programming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6A0EBAE-5E3D-9EE8-F326-5743316EE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LLMs for clearing doubts about specific concepts or when you get stuck after trying on your own.</a:t>
            </a:r>
          </a:p>
          <a:p>
            <a:r>
              <a:rPr lang="en-US" dirty="0"/>
              <a:t>Ask LLMs to explain concepts or functions you're unsure about, rather than just asking for code fixes.</a:t>
            </a:r>
          </a:p>
          <a:p>
            <a:r>
              <a:rPr lang="en-US" dirty="0"/>
              <a:t>After trying to solve a problem yourself, check your approach with an LLM to see if you missed anything.</a:t>
            </a:r>
          </a:p>
          <a:p>
            <a:r>
              <a:rPr lang="en-US" dirty="0"/>
              <a:t>Ask for solutions that break down the steps of solving a problem, helping you learn how to approach it next time.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502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67947A-94C2-4F15-42B7-D88903F8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as a Sparring Partner for Learning New Concepts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55A9BBA-7782-B30F-9216-7C3E50C04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LLMs to get a deeper understanding of new programming concepts (e.g., object-oriented programming, recursion, etc.). And ask them to explain terms or principles that you are unsure about.</a:t>
            </a:r>
          </a:p>
          <a:p>
            <a:r>
              <a:rPr lang="en-US" dirty="0"/>
              <a:t>Treat LLMs as a </a:t>
            </a:r>
            <a:r>
              <a:rPr lang="en-US" b="1" dirty="0"/>
              <a:t>sparring partner</a:t>
            </a:r>
            <a:r>
              <a:rPr lang="en-US" dirty="0"/>
              <a:t>: try explaining your own understanding to it and see if the response helps refine your knowledge.</a:t>
            </a:r>
          </a:p>
          <a:p>
            <a:r>
              <a:rPr lang="en-US" dirty="0"/>
              <a:t>Share your own code with LLMs to ask for improvements or ask for examples of how a new concept can be applied.</a:t>
            </a:r>
          </a:p>
          <a:p>
            <a:r>
              <a:rPr lang="en-US" dirty="0"/>
              <a:t>You can even ask for </a:t>
            </a:r>
            <a:r>
              <a:rPr lang="en-US" b="1" dirty="0"/>
              <a:t>coding challenges</a:t>
            </a:r>
            <a:r>
              <a:rPr lang="en-US" dirty="0"/>
              <a:t> on a specific topic to test your knowledge and gain practice.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156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CAD9DD-BE18-20F8-6063-2E6B96C4B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Prompt </a:t>
            </a:r>
            <a:r>
              <a:rPr lang="nl-NL" dirty="0" err="1"/>
              <a:t>guidelines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9C2BDEC-5B04-8429-D7B0-FA812C059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 </a:t>
            </a:r>
            <a:r>
              <a:rPr lang="nl-NL" dirty="0" err="1"/>
              <a:t>specific</a:t>
            </a:r>
            <a:r>
              <a:rPr lang="nl-NL" dirty="0"/>
              <a:t> in telling </a:t>
            </a:r>
            <a:r>
              <a:rPr lang="nl-NL" dirty="0" err="1"/>
              <a:t>the</a:t>
            </a:r>
            <a:r>
              <a:rPr lang="nl-NL" dirty="0"/>
              <a:t> LLM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fix </a:t>
            </a:r>
            <a:r>
              <a:rPr lang="nl-NL" dirty="0" err="1"/>
              <a:t>your</a:t>
            </a:r>
            <a:r>
              <a:rPr lang="nl-NL" dirty="0"/>
              <a:t> code </a:t>
            </a:r>
            <a:r>
              <a:rPr lang="nl-NL" dirty="0" err="1"/>
              <a:t>yourself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are </a:t>
            </a:r>
            <a:r>
              <a:rPr lang="nl-NL" dirty="0" err="1"/>
              <a:t>just</a:t>
            </a:r>
            <a:r>
              <a:rPr lang="nl-NL" dirty="0"/>
              <a:t> </a:t>
            </a:r>
            <a:r>
              <a:rPr lang="nl-NL" dirty="0" err="1"/>
              <a:t>looking</a:t>
            </a:r>
            <a:r>
              <a:rPr lang="nl-NL" dirty="0"/>
              <a:t> for </a:t>
            </a:r>
            <a:r>
              <a:rPr lang="nl-NL" dirty="0" err="1"/>
              <a:t>guidance</a:t>
            </a:r>
            <a:r>
              <a:rPr lang="nl-NL" dirty="0"/>
              <a:t>. Tell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generate</a:t>
            </a:r>
            <a:r>
              <a:rPr lang="nl-NL" dirty="0"/>
              <a:t> a code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specifically</a:t>
            </a:r>
            <a:r>
              <a:rPr lang="nl-NL" dirty="0"/>
              <a:t> </a:t>
            </a:r>
            <a:r>
              <a:rPr lang="nl-NL" dirty="0" err="1"/>
              <a:t>ask</a:t>
            </a:r>
            <a:r>
              <a:rPr lang="nl-NL" dirty="0"/>
              <a:t> </a:t>
            </a:r>
            <a:r>
              <a:rPr lang="nl-NL" dirty="0" err="1"/>
              <a:t>them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.</a:t>
            </a:r>
          </a:p>
          <a:p>
            <a:r>
              <a:rPr lang="nl-NL" dirty="0" err="1"/>
              <a:t>Ask</a:t>
            </a:r>
            <a:r>
              <a:rPr lang="nl-NL" dirty="0"/>
              <a:t> for step </a:t>
            </a:r>
            <a:r>
              <a:rPr lang="nl-NL" dirty="0" err="1"/>
              <a:t>by</a:t>
            </a:r>
            <a:r>
              <a:rPr lang="nl-NL" dirty="0"/>
              <a:t> step </a:t>
            </a:r>
            <a:r>
              <a:rPr lang="nl-NL" dirty="0" err="1"/>
              <a:t>guidance</a:t>
            </a:r>
            <a:r>
              <a:rPr lang="nl-NL" dirty="0"/>
              <a:t> on </a:t>
            </a:r>
            <a:r>
              <a:rPr lang="nl-NL" dirty="0" err="1"/>
              <a:t>solving</a:t>
            </a:r>
            <a:r>
              <a:rPr lang="nl-NL" dirty="0"/>
              <a:t> a </a:t>
            </a:r>
            <a:r>
              <a:rPr lang="nl-NL" dirty="0" err="1"/>
              <a:t>problem</a:t>
            </a:r>
            <a:r>
              <a:rPr lang="nl-NL" dirty="0"/>
              <a:t>.</a:t>
            </a:r>
          </a:p>
          <a:p>
            <a:r>
              <a:rPr lang="nl-NL" dirty="0" err="1"/>
              <a:t>Ask</a:t>
            </a:r>
            <a:r>
              <a:rPr lang="nl-NL" dirty="0"/>
              <a:t> for </a:t>
            </a:r>
            <a:r>
              <a:rPr lang="nl-NL" dirty="0" err="1"/>
              <a:t>examples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understand</a:t>
            </a:r>
            <a:r>
              <a:rPr lang="nl-NL" dirty="0"/>
              <a:t> a </a:t>
            </a:r>
            <a:r>
              <a:rPr lang="nl-NL" dirty="0" err="1"/>
              <a:t>certain</a:t>
            </a:r>
            <a:r>
              <a:rPr lang="nl-NL" dirty="0"/>
              <a:t> concept </a:t>
            </a:r>
            <a:r>
              <a:rPr lang="nl-NL" dirty="0" err="1"/>
              <a:t>better</a:t>
            </a:r>
            <a:r>
              <a:rPr lang="nl-NL" dirty="0"/>
              <a:t>.</a:t>
            </a:r>
          </a:p>
          <a:p>
            <a:r>
              <a:rPr lang="nl-NL" dirty="0"/>
              <a:t>Be </a:t>
            </a:r>
            <a:r>
              <a:rPr lang="nl-NL" dirty="0" err="1"/>
              <a:t>curious</a:t>
            </a:r>
            <a:r>
              <a:rPr lang="nl-NL" dirty="0"/>
              <a:t>: </a:t>
            </a:r>
            <a:r>
              <a:rPr lang="nl-NL" dirty="0" err="1"/>
              <a:t>Ask</a:t>
            </a:r>
            <a:r>
              <a:rPr lang="nl-NL" dirty="0"/>
              <a:t> for </a:t>
            </a:r>
            <a:r>
              <a:rPr lang="nl-NL" dirty="0" err="1"/>
              <a:t>explanations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‘</a:t>
            </a:r>
            <a:r>
              <a:rPr lang="nl-NL" dirty="0" err="1"/>
              <a:t>why</a:t>
            </a:r>
            <a:r>
              <a:rPr lang="nl-NL" dirty="0"/>
              <a:t>’ </a:t>
            </a:r>
            <a:r>
              <a:rPr lang="nl-NL" dirty="0" err="1"/>
              <a:t>behind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answer</a:t>
            </a:r>
            <a:r>
              <a:rPr lang="nl-NL" dirty="0"/>
              <a:t>.</a:t>
            </a:r>
          </a:p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LLM as a teacher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asking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explain</a:t>
            </a:r>
            <a:r>
              <a:rPr lang="nl-NL" dirty="0"/>
              <a:t> a concept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. Keep </a:t>
            </a:r>
            <a:r>
              <a:rPr lang="nl-NL" dirty="0" err="1"/>
              <a:t>asking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everything</a:t>
            </a:r>
            <a:r>
              <a:rPr lang="nl-NL" dirty="0"/>
              <a:t> </a:t>
            </a:r>
            <a:r>
              <a:rPr lang="nl-NL" dirty="0" err="1"/>
              <a:t>you’re</a:t>
            </a:r>
            <a:r>
              <a:rPr lang="nl-NL" dirty="0"/>
              <a:t> </a:t>
            </a:r>
            <a:r>
              <a:rPr lang="nl-NL" dirty="0" err="1"/>
              <a:t>unsure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8576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24702-1221-D4A0-3F8B-83725043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Further</a:t>
            </a:r>
            <a:r>
              <a:rPr lang="nl-NL" dirty="0"/>
              <a:t> reading: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3528EC1-135B-EE92-7228-7D937F7FA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Debugging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debugging</a:t>
            </a:r>
            <a:r>
              <a:rPr lang="nl-NL" dirty="0"/>
              <a:t> tool</a:t>
            </a:r>
          </a:p>
          <a:p>
            <a:r>
              <a:rPr lang="nl-NL" dirty="0"/>
              <a:t>Unit </a:t>
            </a:r>
            <a:r>
              <a:rPr lang="nl-NL" dirty="0" err="1"/>
              <a:t>testing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Test </a:t>
            </a:r>
            <a:r>
              <a:rPr lang="nl-NL" dirty="0" err="1"/>
              <a:t>Driven</a:t>
            </a:r>
            <a:r>
              <a:rPr lang="nl-NL" dirty="0"/>
              <a:t> Development (TDD)</a:t>
            </a:r>
          </a:p>
          <a:p>
            <a:r>
              <a:rPr lang="nl-NL" dirty="0" err="1"/>
              <a:t>Logging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of print-statements</a:t>
            </a:r>
          </a:p>
          <a:p>
            <a:r>
              <a:rPr lang="nl-NL" dirty="0"/>
              <a:t>Code reviews</a:t>
            </a:r>
          </a:p>
          <a:p>
            <a:r>
              <a:rPr lang="nl-NL" dirty="0" err="1"/>
              <a:t>Refactoring</a:t>
            </a:r>
            <a:endParaRPr lang="nl-NL" dirty="0"/>
          </a:p>
          <a:p>
            <a:r>
              <a:rPr lang="nl-NL" dirty="0" err="1"/>
              <a:t>Formatters</a:t>
            </a:r>
            <a:r>
              <a:rPr lang="nl-NL" dirty="0"/>
              <a:t> for CI/CD </a:t>
            </a:r>
            <a:r>
              <a:rPr lang="nl-NL" dirty="0" err="1"/>
              <a:t>pipelines</a:t>
            </a:r>
            <a:endParaRPr lang="nl-NL" dirty="0"/>
          </a:p>
          <a:p>
            <a:r>
              <a:rPr lang="nl-NL" dirty="0"/>
              <a:t>Virtual Environments (</a:t>
            </a:r>
            <a:r>
              <a:rPr lang="nl-NL" dirty="0" err="1"/>
              <a:t>venv</a:t>
            </a:r>
            <a:r>
              <a:rPr lang="nl-NL" dirty="0"/>
              <a:t>, </a:t>
            </a:r>
            <a:r>
              <a:rPr lang="nl-NL" dirty="0" err="1"/>
              <a:t>conda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0999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34382-3902-99F7-1E4D-658340AB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Agenda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FFDDCDC-72F3-5813-F887-CEDE178BB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Interpreting</a:t>
            </a:r>
            <a:r>
              <a:rPr lang="nl-NL" dirty="0"/>
              <a:t> Python Error </a:t>
            </a:r>
            <a:r>
              <a:rPr lang="nl-NL" dirty="0" err="1"/>
              <a:t>messages</a:t>
            </a:r>
            <a:endParaRPr lang="nl-NL" dirty="0"/>
          </a:p>
          <a:p>
            <a:r>
              <a:rPr lang="nl-NL" dirty="0"/>
              <a:t>Using print statements for </a:t>
            </a:r>
            <a:r>
              <a:rPr lang="nl-NL" dirty="0" err="1"/>
              <a:t>debugging</a:t>
            </a:r>
            <a:endParaRPr lang="nl-NL" dirty="0"/>
          </a:p>
          <a:p>
            <a:r>
              <a:rPr lang="nl-NL" dirty="0" err="1"/>
              <a:t>Incremental</a:t>
            </a:r>
            <a:r>
              <a:rPr lang="nl-NL" dirty="0"/>
              <a:t> Development</a:t>
            </a:r>
          </a:p>
          <a:p>
            <a:r>
              <a:rPr lang="nl-NL" dirty="0"/>
              <a:t>Reading </a:t>
            </a:r>
            <a:r>
              <a:rPr lang="nl-NL" dirty="0" err="1"/>
              <a:t>documentation</a:t>
            </a:r>
            <a:endParaRPr lang="nl-NL" dirty="0"/>
          </a:p>
          <a:p>
            <a:r>
              <a:rPr lang="nl-NL" dirty="0"/>
              <a:t>Stackoverflow </a:t>
            </a:r>
          </a:p>
          <a:p>
            <a:r>
              <a:rPr lang="nl-NL" dirty="0" err="1"/>
              <a:t>Github</a:t>
            </a:r>
            <a:r>
              <a:rPr lang="nl-NL" dirty="0"/>
              <a:t> Issues</a:t>
            </a:r>
          </a:p>
          <a:p>
            <a:r>
              <a:rPr lang="nl-NL" dirty="0" err="1"/>
              <a:t>Effective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of </a:t>
            </a:r>
            <a:r>
              <a:rPr lang="nl-NL" dirty="0" err="1"/>
              <a:t>LLM’s</a:t>
            </a:r>
            <a:endParaRPr lang="nl-NL" dirty="0"/>
          </a:p>
          <a:p>
            <a:r>
              <a:rPr lang="nl-NL" dirty="0" err="1"/>
              <a:t>Further</a:t>
            </a:r>
            <a:r>
              <a:rPr lang="nl-NL" dirty="0"/>
              <a:t> reading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96532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53A4DF-BE54-9F3A-A83A-CCFDC07F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Interpreting</a:t>
            </a:r>
            <a:r>
              <a:rPr lang="nl-NL" dirty="0"/>
              <a:t> Python Error </a:t>
            </a:r>
            <a:r>
              <a:rPr lang="nl-NL" dirty="0" err="1"/>
              <a:t>Messages</a:t>
            </a:r>
            <a:r>
              <a:rPr lang="nl-NL" dirty="0"/>
              <a:t>: Types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206E90-265B-4100-A7DF-830A687D5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Syntax </a:t>
            </a:r>
            <a:r>
              <a:rPr lang="nl-NL" dirty="0" err="1"/>
              <a:t>Errors</a:t>
            </a:r>
            <a:r>
              <a:rPr lang="nl-NL" dirty="0"/>
              <a:t>: </a:t>
            </a:r>
            <a:r>
              <a:rPr lang="en-US" dirty="0"/>
              <a:t>These occur when Python cannot interpret the code because it does not follow the correct syntax or structure.</a:t>
            </a:r>
          </a:p>
          <a:p>
            <a:r>
              <a:rPr lang="en-US" dirty="0"/>
              <a:t>Runtime Errors: These occur when the code is syntactically correct, but something goes wrong during execution.</a:t>
            </a:r>
          </a:p>
          <a:p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Errors</a:t>
            </a:r>
            <a:r>
              <a:rPr lang="en-US" dirty="0"/>
              <a:t>: These are the hardest to catch because the code runs without crashing, but the output is incorrect because of a mistake in the logic.</a:t>
            </a:r>
          </a:p>
          <a:p>
            <a:r>
              <a:rPr lang="en-US" dirty="0"/>
              <a:t>Exceptions: These are built in Python errors that can be caught and handled using try-except blocks.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0622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ealing with errors — Geo-Python site documentation">
            <a:extLst>
              <a:ext uri="{FF2B5EF4-FFF2-40B4-BE49-F238E27FC236}">
                <a16:creationId xmlns:a16="http://schemas.microsoft.com/office/drawing/2014/main" id="{554771F7-95C8-B320-D93A-2B285F5A82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86" y="2125629"/>
            <a:ext cx="10570029" cy="2818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6179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AF640-7947-8EC4-F448-D74B0CD5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Syntax </a:t>
            </a:r>
            <a:r>
              <a:rPr lang="nl-NL" dirty="0" err="1"/>
              <a:t>Errors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6401FA-D917-61AA-500C-817C89658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95461"/>
          </a:xfrm>
        </p:spPr>
        <p:txBody>
          <a:bodyPr/>
          <a:lstStyle/>
          <a:p>
            <a:r>
              <a:rPr lang="en-US" dirty="0"/>
              <a:t>IndentationError: Incorrect indentation (Python is sensitive to indentation).</a:t>
            </a:r>
          </a:p>
          <a:p>
            <a:r>
              <a:rPr lang="en-US" dirty="0" err="1"/>
              <a:t>SyntaxError</a:t>
            </a:r>
            <a:r>
              <a:rPr lang="en-US" dirty="0"/>
              <a:t>: General syntax issues, like a missing parenthesis, colon, or quotation mark.</a:t>
            </a:r>
          </a:p>
          <a:p>
            <a:r>
              <a:rPr lang="en-US" dirty="0" err="1"/>
              <a:t>TabError</a:t>
            </a:r>
            <a:r>
              <a:rPr lang="en-US" dirty="0"/>
              <a:t>: Mixing tabs and spaces for indentation.</a:t>
            </a:r>
          </a:p>
          <a:p>
            <a:r>
              <a:rPr lang="en-US" dirty="0" err="1"/>
              <a:t>ValueError</a:t>
            </a:r>
            <a:r>
              <a:rPr lang="en-US" dirty="0"/>
              <a:t>: When a built-in function receives an argument with the right type but an inappropriate value (e.g., trying to convert a string to an integer where the string contains non-numeric characters).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39D9CA8-DF85-955F-401C-031427162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53" y="5519646"/>
            <a:ext cx="6502296" cy="97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7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3F3CA9-93B9-2AE6-0A9F-43A7A46D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Runtime </a:t>
            </a:r>
            <a:r>
              <a:rPr lang="nl-NL" dirty="0" err="1"/>
              <a:t>Errors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98F0A4B-1CC7-18DD-AC0F-6CD3242F9A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84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err="1"/>
              <a:t>ZeroDivisionError</a:t>
            </a:r>
            <a:r>
              <a:rPr lang="en-US" dirty="0"/>
              <a:t>: Division by zero.</a:t>
            </a:r>
          </a:p>
          <a:p>
            <a:r>
              <a:rPr lang="en-US" dirty="0" err="1"/>
              <a:t>TypeError</a:t>
            </a:r>
            <a:r>
              <a:rPr lang="en-US" dirty="0"/>
              <a:t>: Occurs when an operation or function is applied to an object of an inappropriate type.</a:t>
            </a:r>
          </a:p>
          <a:p>
            <a:r>
              <a:rPr lang="en-US" dirty="0" err="1"/>
              <a:t>NameError</a:t>
            </a:r>
            <a:r>
              <a:rPr lang="en-US" dirty="0"/>
              <a:t>: When a local or global name is not found.</a:t>
            </a:r>
          </a:p>
          <a:p>
            <a:r>
              <a:rPr lang="en-US" dirty="0" err="1"/>
              <a:t>IndexError</a:t>
            </a:r>
            <a:r>
              <a:rPr lang="en-US" dirty="0"/>
              <a:t>: Trying to access an index that is out of range for a list or other indexable object.</a:t>
            </a:r>
          </a:p>
          <a:p>
            <a:r>
              <a:rPr lang="en-US" dirty="0" err="1"/>
              <a:t>KeyError</a:t>
            </a:r>
            <a:r>
              <a:rPr lang="en-US" dirty="0"/>
              <a:t>: Trying to access a key in a dictionary that does not exist.</a:t>
            </a:r>
          </a:p>
          <a:p>
            <a:r>
              <a:rPr lang="en-US" dirty="0" err="1"/>
              <a:t>FileNotFoundError</a:t>
            </a:r>
            <a:r>
              <a:rPr lang="en-US" dirty="0"/>
              <a:t>: Trying to open a file that does not exist.</a:t>
            </a:r>
          </a:p>
          <a:p>
            <a:r>
              <a:rPr lang="en-US" dirty="0" err="1"/>
              <a:t>AttributeError</a:t>
            </a:r>
            <a:r>
              <a:rPr lang="en-US" dirty="0"/>
              <a:t>: When an object does not have the attribute being accessed.</a:t>
            </a:r>
          </a:p>
          <a:p>
            <a:r>
              <a:rPr lang="en-US" dirty="0" err="1"/>
              <a:t>ImportError</a:t>
            </a:r>
            <a:r>
              <a:rPr lang="en-US" dirty="0"/>
              <a:t>: Importing a module or a specific function that does not exist or is incorrectly specified.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1FC9254-63C1-3E68-69A6-B56501A3D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719762"/>
            <a:ext cx="7212865" cy="92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55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643E2-12EC-672B-1F7E-139BD238E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Logical</a:t>
            </a:r>
            <a:r>
              <a:rPr lang="nl-NL" dirty="0"/>
              <a:t> </a:t>
            </a:r>
            <a:r>
              <a:rPr lang="nl-NL" dirty="0" err="1"/>
              <a:t>Errors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FC293CD-72D7-C030-8799-F7B24E682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Incorrect calculations or faulty logic that leads to wrong results.</a:t>
            </a:r>
          </a:p>
          <a:p>
            <a:r>
              <a:rPr lang="en-US" dirty="0"/>
              <a:t>Infinite loops or logic that causes unexpected behavior, but the program doesn't crash.</a:t>
            </a:r>
          </a:p>
          <a:p>
            <a:r>
              <a:rPr lang="en-US" dirty="0"/>
              <a:t>Misuse of conditionals (e.g., using == instead of =).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0B6549C-F5D3-8EDA-E683-1FEF1D77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001294"/>
            <a:ext cx="8760272" cy="14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57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8DA45-AC96-B478-7A6A-0432EA468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Exceptions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4EED23C-2529-F2D7-CEDE-126BB273B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0032"/>
          </a:xfrm>
        </p:spPr>
        <p:txBody>
          <a:bodyPr>
            <a:normAutofit/>
          </a:bodyPr>
          <a:lstStyle/>
          <a:p>
            <a:r>
              <a:rPr lang="en-US" dirty="0" err="1"/>
              <a:t>ValueError</a:t>
            </a:r>
            <a:r>
              <a:rPr lang="en-US" dirty="0"/>
              <a:t>: Raised when a function receives an argument of the correct type but an inappropriate value.</a:t>
            </a:r>
          </a:p>
          <a:p>
            <a:r>
              <a:rPr lang="en-US" dirty="0" err="1"/>
              <a:t>TypeError</a:t>
            </a:r>
            <a:r>
              <a:rPr lang="en-US" dirty="0"/>
              <a:t>: Raised when an operation is performed on an inappropriate type.</a:t>
            </a:r>
          </a:p>
          <a:p>
            <a:r>
              <a:rPr lang="en-US" dirty="0" err="1"/>
              <a:t>FileNotFoundError</a:t>
            </a:r>
            <a:r>
              <a:rPr lang="en-US" dirty="0"/>
              <a:t>: Raised when trying to access a file that doesn’t exist.</a:t>
            </a:r>
          </a:p>
          <a:p>
            <a:r>
              <a:rPr lang="en-US" dirty="0" err="1"/>
              <a:t>KeyError</a:t>
            </a:r>
            <a:r>
              <a:rPr lang="en-US" dirty="0"/>
              <a:t>: Raised when trying to access a dictionary key that does not exist.</a:t>
            </a:r>
          </a:p>
          <a:p>
            <a:r>
              <a:rPr lang="en-US" dirty="0" err="1"/>
              <a:t>IndexError</a:t>
            </a:r>
            <a:r>
              <a:rPr lang="en-US" dirty="0"/>
              <a:t>: Raised when trying to access an index in a list that doesn’t exist.</a:t>
            </a:r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248DF9C-B729-A37C-CD54-398B4274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4352156"/>
            <a:ext cx="8135485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8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EEF37-0003-4567-99B3-9B46441C5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Using Print statements for </a:t>
            </a:r>
            <a:r>
              <a:rPr lang="nl-NL" dirty="0" err="1"/>
              <a:t>debugging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570C78-5C17-2345-7469-3E37113B6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Use Print Statements?</a:t>
            </a:r>
          </a:p>
          <a:p>
            <a:r>
              <a:rPr lang="en-US" dirty="0"/>
              <a:t>Quickly Identify Issues: Print statements help pinpoint where the program goes wrong by showing variable values and flow.</a:t>
            </a:r>
          </a:p>
          <a:p>
            <a:r>
              <a:rPr lang="en-US" dirty="0"/>
              <a:t>Easy to Use: No need to set up complex debugging tools; just insert print() statements where you want to check your code.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3471272"/>
      </p:ext>
    </p:extLst>
  </p:cSld>
  <p:clrMapOvr>
    <a:masterClrMapping/>
  </p:clrMapOvr>
</p:sld>
</file>

<file path=ppt/theme/theme1.xml><?xml version="1.0" encoding="utf-8"?>
<a:theme xmlns:a="http://schemas.openxmlformats.org/drawingml/2006/main" name="Bijgesneden">
  <a:themeElements>
    <a:clrScheme name="Bijgesneden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Bijgesneden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ijgesneden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TM10001105[[fn=Bijgesneden]]</Template>
  <TotalTime>53</TotalTime>
  <Words>1177</Words>
  <Application>Microsoft Office PowerPoint</Application>
  <PresentationFormat>Breedbeeld</PresentationFormat>
  <Paragraphs>100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1" baseType="lpstr">
      <vt:lpstr>Arial</vt:lpstr>
      <vt:lpstr>Franklin Gothic Book</vt:lpstr>
      <vt:lpstr>Bijgesneden</vt:lpstr>
      <vt:lpstr>Problem Solving</vt:lpstr>
      <vt:lpstr>Agenda</vt:lpstr>
      <vt:lpstr>Interpreting Python Error Messages: Types</vt:lpstr>
      <vt:lpstr>PowerPoint-presentatie</vt:lpstr>
      <vt:lpstr>Syntax Errors</vt:lpstr>
      <vt:lpstr>Runtime Errors</vt:lpstr>
      <vt:lpstr>Logical Errors</vt:lpstr>
      <vt:lpstr>Exceptions</vt:lpstr>
      <vt:lpstr>Using Print statements for debugging</vt:lpstr>
      <vt:lpstr>Incremental Development</vt:lpstr>
      <vt:lpstr>Reading Documentation</vt:lpstr>
      <vt:lpstr>Using StackOverflow</vt:lpstr>
      <vt:lpstr>Using GitHub Issues</vt:lpstr>
      <vt:lpstr>Why NOT to Use LLMs While Learning Programming</vt:lpstr>
      <vt:lpstr>How to Use LLMs Effectively While Learning Programming</vt:lpstr>
      <vt:lpstr>LLMs as a Sparring Partner for Learning New Concepts</vt:lpstr>
      <vt:lpstr>Prompt guidelines</vt:lpstr>
      <vt:lpstr>Further reading: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Lotte Govers - van Koolwijk</dc:creator>
  <cp:lastModifiedBy>Lotte Govers - van Koolwijk</cp:lastModifiedBy>
  <cp:revision>1</cp:revision>
  <dcterms:created xsi:type="dcterms:W3CDTF">2025-05-21T10:15:49Z</dcterms:created>
  <dcterms:modified xsi:type="dcterms:W3CDTF">2025-05-21T11:09:12Z</dcterms:modified>
</cp:coreProperties>
</file>