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A56C4C-8A1B-4288-8F30-E13FFE72BECA}">
  <a:tblStyle styleId="{A8A56C4C-8A1B-4288-8F30-E13FFE72BE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4454770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445477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4454770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4454770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454770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4454770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65a6d85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65a6d8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65a6d85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65a6d85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5260" y="0"/>
            <a:ext cx="909348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 txBox="1"/>
          <p:nvPr/>
        </p:nvSpPr>
        <p:spPr>
          <a:xfrm>
            <a:off x="25250" y="2496300"/>
            <a:ext cx="9093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dk2"/>
                </a:solidFill>
              </a:rPr>
              <a:t>GC11: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800">
                <a:solidFill>
                  <a:schemeClr val="dk2"/>
                </a:solidFill>
              </a:rPr>
              <a:t>Lorenzo Zoccatelli (10664683)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800">
                <a:solidFill>
                  <a:schemeClr val="dk2"/>
                </a:solidFill>
              </a:rPr>
              <a:t>Mario Vallone (10721136)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800">
                <a:solidFill>
                  <a:schemeClr val="dk2"/>
                </a:solidFill>
              </a:rPr>
              <a:t>Gabriele Spagnolo (10684956)</a:t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25250" y="378100"/>
            <a:ext cx="9093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di ingegneria informatica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5250" y="4612725"/>
            <a:ext cx="90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Relatore: Cugola Gianpaolo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5260" y="0"/>
            <a:ext cx="909348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3" name="Google Shape;63;p14"/>
          <p:cNvSpPr txBox="1"/>
          <p:nvPr/>
        </p:nvSpPr>
        <p:spPr>
          <a:xfrm>
            <a:off x="307500" y="924225"/>
            <a:ext cx="85290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/>
              <a:t>Nel nostro progetto di ingegneria del software abbiamo sviluppato una versione software del gioco da tavolo Eriantys.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/>
              <a:t>Il gioco è giocabile sia tramite </a:t>
            </a:r>
            <a:r>
              <a:rPr b="1" lang="it" sz="1900"/>
              <a:t>CLI</a:t>
            </a:r>
            <a:r>
              <a:rPr lang="it" sz="1900"/>
              <a:t> (command line interface) che </a:t>
            </a:r>
            <a:r>
              <a:rPr b="1" lang="it" sz="1900"/>
              <a:t>GUI</a:t>
            </a:r>
            <a:r>
              <a:rPr lang="it" sz="1900"/>
              <a:t> (graphic user interface), sia con le </a:t>
            </a:r>
            <a:r>
              <a:rPr b="1" lang="it" sz="1900"/>
              <a:t>regole semplificate</a:t>
            </a:r>
            <a:r>
              <a:rPr lang="it" sz="1900"/>
              <a:t> che quelle </a:t>
            </a:r>
            <a:r>
              <a:rPr b="1" lang="it" sz="1900"/>
              <a:t>complete</a:t>
            </a:r>
            <a:r>
              <a:rPr lang="it" sz="1900"/>
              <a:t>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/>
              <a:t>Sono state implementate le seguenti funzionalità aggiuntive: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it" sz="1900"/>
              <a:t>Carte Personaggio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it" sz="1900"/>
              <a:t>Partite a 4 giocatori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it" sz="1900"/>
              <a:t>Partite Multiple</a:t>
            </a:r>
            <a:endParaRPr sz="1900"/>
          </a:p>
        </p:txBody>
      </p:sp>
      <p:sp>
        <p:nvSpPr>
          <p:cNvPr id="64" name="Google Shape;64;p14"/>
          <p:cNvSpPr txBox="1"/>
          <p:nvPr/>
        </p:nvSpPr>
        <p:spPr>
          <a:xfrm>
            <a:off x="271250" y="180825"/>
            <a:ext cx="862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latin typeface="Montserrat"/>
                <a:ea typeface="Montserrat"/>
                <a:cs typeface="Montserrat"/>
                <a:sym typeface="Montserrat"/>
              </a:rPr>
              <a:t>Specifiche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5260" y="0"/>
            <a:ext cx="909348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0" name="Google Shape;70;p15"/>
          <p:cNvSpPr/>
          <p:nvPr/>
        </p:nvSpPr>
        <p:spPr>
          <a:xfrm>
            <a:off x="5598425" y="1917500"/>
            <a:ext cx="3431700" cy="321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913" y="627687"/>
            <a:ext cx="1389375" cy="13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75" y="113750"/>
            <a:ext cx="1680050" cy="168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200" y="2110475"/>
            <a:ext cx="3625151" cy="28240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15"/>
          <p:cNvSpPr txBox="1"/>
          <p:nvPr/>
        </p:nvSpPr>
        <p:spPr>
          <a:xfrm>
            <a:off x="1252102" y="3209950"/>
            <a:ext cx="1251000" cy="615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Carta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selezionata</a:t>
            </a:r>
            <a:r>
              <a:rPr b="1" lang="it"/>
              <a:t>!</a:t>
            </a:r>
            <a:endParaRPr b="1"/>
          </a:p>
        </p:txBody>
      </p:sp>
      <p:cxnSp>
        <p:nvCxnSpPr>
          <p:cNvPr id="75" name="Google Shape;75;p15"/>
          <p:cNvCxnSpPr/>
          <p:nvPr/>
        </p:nvCxnSpPr>
        <p:spPr>
          <a:xfrm flipH="1" rot="10800000">
            <a:off x="3905025" y="947900"/>
            <a:ext cx="2894100" cy="1541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7449400" y="3317650"/>
            <a:ext cx="14814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GameHandler</a:t>
            </a:r>
            <a:endParaRPr b="1"/>
          </a:p>
        </p:txBody>
      </p:sp>
      <p:sp>
        <p:nvSpPr>
          <p:cNvPr id="77" name="Google Shape;77;p15"/>
          <p:cNvSpPr txBox="1"/>
          <p:nvPr/>
        </p:nvSpPr>
        <p:spPr>
          <a:xfrm>
            <a:off x="6799125" y="2358000"/>
            <a:ext cx="1251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Controller</a:t>
            </a:r>
            <a:endParaRPr b="1"/>
          </a:p>
        </p:txBody>
      </p:sp>
      <p:sp>
        <p:nvSpPr>
          <p:cNvPr id="78" name="Google Shape;78;p15"/>
          <p:cNvSpPr txBox="1"/>
          <p:nvPr/>
        </p:nvSpPr>
        <p:spPr>
          <a:xfrm>
            <a:off x="5699750" y="3322400"/>
            <a:ext cx="1251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RemoteView</a:t>
            </a:r>
            <a:endParaRPr b="1"/>
          </a:p>
        </p:txBody>
      </p:sp>
      <p:sp>
        <p:nvSpPr>
          <p:cNvPr id="79" name="Google Shape;79;p15"/>
          <p:cNvSpPr txBox="1"/>
          <p:nvPr/>
        </p:nvSpPr>
        <p:spPr>
          <a:xfrm>
            <a:off x="7823650" y="4625350"/>
            <a:ext cx="7329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Game</a:t>
            </a:r>
            <a:endParaRPr b="1"/>
          </a:p>
        </p:txBody>
      </p:sp>
      <p:sp>
        <p:nvSpPr>
          <p:cNvPr id="80" name="Google Shape;80;p15"/>
          <p:cNvSpPr/>
          <p:nvPr/>
        </p:nvSpPr>
        <p:spPr>
          <a:xfrm>
            <a:off x="4334700" y="1447100"/>
            <a:ext cx="1819800" cy="543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PlayCardMessage</a:t>
            </a:r>
            <a:endParaRPr b="1"/>
          </a:p>
        </p:txBody>
      </p:sp>
      <p:sp>
        <p:nvSpPr>
          <p:cNvPr id="81" name="Google Shape;81;p15"/>
          <p:cNvSpPr/>
          <p:nvPr/>
        </p:nvSpPr>
        <p:spPr>
          <a:xfrm>
            <a:off x="5763200" y="3634125"/>
            <a:ext cx="1124100" cy="283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/>
              <a:t>PlayCardMessage</a:t>
            </a:r>
            <a:endParaRPr b="1" sz="800"/>
          </a:p>
        </p:txBody>
      </p:sp>
      <p:sp>
        <p:nvSpPr>
          <p:cNvPr id="82" name="Google Shape;82;p15"/>
          <p:cNvSpPr/>
          <p:nvPr/>
        </p:nvSpPr>
        <p:spPr>
          <a:xfrm>
            <a:off x="6862575" y="2661775"/>
            <a:ext cx="1124100" cy="283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/>
              <a:t>PlayCardMessage</a:t>
            </a:r>
            <a:endParaRPr b="1" sz="800"/>
          </a:p>
        </p:txBody>
      </p:sp>
      <p:sp>
        <p:nvSpPr>
          <p:cNvPr id="83" name="Google Shape;83;p15"/>
          <p:cNvSpPr/>
          <p:nvPr/>
        </p:nvSpPr>
        <p:spPr>
          <a:xfrm>
            <a:off x="7685600" y="3643563"/>
            <a:ext cx="1124100" cy="283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/>
              <a:t>PlayCardMessage</a:t>
            </a:r>
            <a:endParaRPr b="1" sz="800"/>
          </a:p>
        </p:txBody>
      </p:sp>
      <p:cxnSp>
        <p:nvCxnSpPr>
          <p:cNvPr id="84" name="Google Shape;84;p15"/>
          <p:cNvCxnSpPr/>
          <p:nvPr/>
        </p:nvCxnSpPr>
        <p:spPr>
          <a:xfrm flipH="1" rot="10800000">
            <a:off x="6286100" y="2554550"/>
            <a:ext cx="442200" cy="7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5815425" y="2736650"/>
            <a:ext cx="82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notifies</a:t>
            </a:r>
            <a:endParaRPr sz="1000"/>
          </a:p>
        </p:txBody>
      </p:sp>
      <p:cxnSp>
        <p:nvCxnSpPr>
          <p:cNvPr id="86" name="Google Shape;86;p15"/>
          <p:cNvCxnSpPr/>
          <p:nvPr/>
        </p:nvCxnSpPr>
        <p:spPr>
          <a:xfrm>
            <a:off x="8120950" y="2579575"/>
            <a:ext cx="447300" cy="6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8209425" y="2634175"/>
            <a:ext cx="6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update</a:t>
            </a:r>
            <a:endParaRPr sz="1000"/>
          </a:p>
        </p:txBody>
      </p:sp>
      <p:cxnSp>
        <p:nvCxnSpPr>
          <p:cNvPr id="88" name="Google Shape;88;p15"/>
          <p:cNvCxnSpPr/>
          <p:nvPr/>
        </p:nvCxnSpPr>
        <p:spPr>
          <a:xfrm>
            <a:off x="8188150" y="3808300"/>
            <a:ext cx="3900" cy="72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/>
          <p:nvPr/>
        </p:nvSpPr>
        <p:spPr>
          <a:xfrm>
            <a:off x="7003900" y="4029850"/>
            <a:ext cx="1926900" cy="283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/>
              <a:t>PlayCardMessage.execute()</a:t>
            </a:r>
            <a:endParaRPr b="1" sz="1000"/>
          </a:p>
        </p:txBody>
      </p:sp>
      <p:cxnSp>
        <p:nvCxnSpPr>
          <p:cNvPr id="90" name="Google Shape;90;p15"/>
          <p:cNvCxnSpPr/>
          <p:nvPr/>
        </p:nvCxnSpPr>
        <p:spPr>
          <a:xfrm rot="10800000">
            <a:off x="6286100" y="4029850"/>
            <a:ext cx="1473300" cy="8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/>
          <p:nvPr/>
        </p:nvSpPr>
        <p:spPr>
          <a:xfrm>
            <a:off x="5763200" y="3643575"/>
            <a:ext cx="1124100" cy="283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/>
              <a:t>GameReport</a:t>
            </a:r>
            <a:endParaRPr b="1" sz="1000"/>
          </a:p>
        </p:txBody>
      </p:sp>
      <p:sp>
        <p:nvSpPr>
          <p:cNvPr id="92" name="Google Shape;92;p15"/>
          <p:cNvSpPr txBox="1"/>
          <p:nvPr/>
        </p:nvSpPr>
        <p:spPr>
          <a:xfrm>
            <a:off x="6379600" y="4313200"/>
            <a:ext cx="6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notifies</a:t>
            </a:r>
            <a:endParaRPr sz="1000"/>
          </a:p>
        </p:txBody>
      </p:sp>
      <p:cxnSp>
        <p:nvCxnSpPr>
          <p:cNvPr id="93" name="Google Shape;93;p15"/>
          <p:cNvCxnSpPr/>
          <p:nvPr/>
        </p:nvCxnSpPr>
        <p:spPr>
          <a:xfrm flipH="1">
            <a:off x="4119725" y="1516500"/>
            <a:ext cx="2982600" cy="1769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/>
          <p:nvPr/>
        </p:nvSpPr>
        <p:spPr>
          <a:xfrm>
            <a:off x="4903375" y="2140325"/>
            <a:ext cx="1529700" cy="446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GameReport</a:t>
            </a:r>
            <a:endParaRPr b="1"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8212" y="2105725"/>
            <a:ext cx="3625133" cy="28240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5"/>
          <p:cNvSpPr txBox="1"/>
          <p:nvPr/>
        </p:nvSpPr>
        <p:spPr>
          <a:xfrm>
            <a:off x="1252102" y="3209950"/>
            <a:ext cx="1251000" cy="615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Client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aggiornato</a:t>
            </a:r>
            <a:r>
              <a:rPr b="1" lang="it"/>
              <a:t>!</a:t>
            </a:r>
            <a:endParaRPr b="1"/>
          </a:p>
        </p:txBody>
      </p:sp>
      <p:sp>
        <p:nvSpPr>
          <p:cNvPr id="97" name="Google Shape;97;p15"/>
          <p:cNvSpPr txBox="1"/>
          <p:nvPr/>
        </p:nvSpPr>
        <p:spPr>
          <a:xfrm>
            <a:off x="128200" y="113750"/>
            <a:ext cx="524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latin typeface="Montserrat"/>
                <a:ea typeface="Montserrat"/>
                <a:cs typeface="Montserrat"/>
                <a:sym typeface="Montserrat"/>
              </a:rPr>
              <a:t>Comunicazione tra client e server: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5260" y="0"/>
            <a:ext cx="909348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17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820">
                <a:latin typeface="Montserrat"/>
                <a:ea typeface="Montserrat"/>
                <a:cs typeface="Montserrat"/>
                <a:sym typeface="Montserrat"/>
              </a:rPr>
              <a:t>Principali pattern utilizzati</a:t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748125"/>
            <a:ext cx="8520600" cy="4256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t" sz="1530"/>
              <a:t>All’interno del gioco sono stati utilizzati diversi Pattern per sfruttare la natura object-oriented di Java:</a:t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Char char="-"/>
            </a:pPr>
            <a:r>
              <a:rPr b="1" lang="it" sz="1530"/>
              <a:t>Model-View-Controller:</a:t>
            </a:r>
            <a:r>
              <a:rPr lang="it" sz="1530"/>
              <a:t> Il gioco è stato sviluppato secondo il paradigma MVC, il model la cui classe principale è </a:t>
            </a:r>
            <a:r>
              <a:rPr i="1" lang="it" sz="1530"/>
              <a:t>Game</a:t>
            </a:r>
            <a:r>
              <a:rPr lang="it" sz="1530"/>
              <a:t> contiene la maggior parte della logica di gioco, il </a:t>
            </a:r>
            <a:r>
              <a:rPr i="1" lang="it" sz="1530"/>
              <a:t>Controller</a:t>
            </a:r>
            <a:r>
              <a:rPr lang="it" sz="1530"/>
              <a:t> si occupa di gestire i turni e lo stato della partita, e la view mostra lo stato del gioco al giocatore che è in grado di eseguire azioni. </a:t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b="1" lang="it" sz="1530"/>
              <a:t>Observer:</a:t>
            </a:r>
            <a:r>
              <a:rPr lang="it" sz="1530"/>
              <a:t> Il pattern MVC è implementato tramite </a:t>
            </a:r>
            <a:r>
              <a:rPr i="1" lang="it" sz="1530"/>
              <a:t>Observer</a:t>
            </a:r>
            <a:r>
              <a:rPr lang="it" sz="1530"/>
              <a:t>, la view esegue un’azione che viene notificata al controller il quale modifica il model che a sua volta notifica la view.</a:t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b="1" lang="it" sz="1530"/>
              <a:t>Decorator:</a:t>
            </a:r>
            <a:r>
              <a:rPr lang="it" sz="1530"/>
              <a:t> La funzionalità aggiuntiva dei 12 </a:t>
            </a:r>
            <a:r>
              <a:rPr i="1" lang="it" sz="1530"/>
              <a:t>Characters</a:t>
            </a:r>
            <a:r>
              <a:rPr lang="it" sz="1530"/>
              <a:t> è stata implementata tramite il pattern Decorator, le carte modificano parte delle regole del gioco, quando nessuna carta è attiva sono attive le </a:t>
            </a:r>
            <a:r>
              <a:rPr i="1" lang="it" sz="1530"/>
              <a:t>Default Rule</a:t>
            </a:r>
            <a:r>
              <a:rPr lang="it" sz="1530"/>
              <a:t>, se viene attivata una carta vengono create altre </a:t>
            </a:r>
            <a:r>
              <a:rPr i="1" lang="it" sz="1530"/>
              <a:t>Rule</a:t>
            </a:r>
            <a:r>
              <a:rPr lang="it" sz="1530"/>
              <a:t> che modificano solo parte delle regole (e.g.  </a:t>
            </a:r>
            <a:r>
              <a:rPr i="1" lang="it" sz="1530"/>
              <a:t>InfluenceRule</a:t>
            </a:r>
            <a:r>
              <a:rPr lang="it" sz="1530"/>
              <a:t>), i metodi che cambiano con l’utilizzo delle carte usano l’oggetto </a:t>
            </a:r>
            <a:r>
              <a:rPr i="1" lang="it" sz="1530"/>
              <a:t>Rule</a:t>
            </a:r>
            <a:r>
              <a:rPr lang="it" sz="1530"/>
              <a:t> per essere eseguiti e sono di conseguenza modificati.</a:t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b="1" lang="it" sz="1530"/>
              <a:t>Factory:</a:t>
            </a:r>
            <a:r>
              <a:rPr lang="it" sz="1530"/>
              <a:t> Il pattern Factory è stato utilizzato per creare i diversi </a:t>
            </a:r>
            <a:r>
              <a:rPr i="1" lang="it" sz="1530"/>
              <a:t>Bag</a:t>
            </a:r>
            <a:r>
              <a:rPr lang="it" sz="1530"/>
              <a:t> all’interno della partita, in quanto gli studenti estratti all’inizio hanno una probabilità diversa da quelli estratti durante la partita.</a:t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b="1" lang="it" sz="1530"/>
              <a:t>Strategy:</a:t>
            </a:r>
            <a:r>
              <a:rPr lang="it" sz="1530"/>
              <a:t> Ciascun messaggio implementa il metodo </a:t>
            </a:r>
            <a:r>
              <a:rPr i="1" lang="it" sz="1530"/>
              <a:t>execute</a:t>
            </a:r>
            <a:r>
              <a:rPr lang="it" sz="1530"/>
              <a:t> in modo differente.</a:t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b="1" lang="it" sz="1530"/>
              <a:t>Facade:</a:t>
            </a:r>
            <a:r>
              <a:rPr lang="it" sz="1530"/>
              <a:t> la complessità del modello è nascosta da un’unica classe </a:t>
            </a:r>
            <a:r>
              <a:rPr i="1" lang="it" sz="1530"/>
              <a:t>Game</a:t>
            </a:r>
            <a:endParaRPr i="1" sz="153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5260" y="0"/>
            <a:ext cx="909348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0" name="Google Shape;110;p17"/>
          <p:cNvSpPr txBox="1"/>
          <p:nvPr/>
        </p:nvSpPr>
        <p:spPr>
          <a:xfrm>
            <a:off x="0" y="0"/>
            <a:ext cx="430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/>
              <a:t>Implementazione FA: x12 Carte Personaggio</a:t>
            </a:r>
            <a:endParaRPr b="1" sz="15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750" y="400200"/>
            <a:ext cx="5934496" cy="468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913" y="3162475"/>
            <a:ext cx="8422175" cy="16240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13" name="Google Shape;113;p17"/>
          <p:cNvCxnSpPr>
            <a:endCxn id="112" idx="0"/>
          </p:cNvCxnSpPr>
          <p:nvPr/>
        </p:nvCxnSpPr>
        <p:spPr>
          <a:xfrm flipH="1">
            <a:off x="4572001" y="2451775"/>
            <a:ext cx="1228500" cy="710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363" y="502075"/>
            <a:ext cx="5772150" cy="32956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15" name="Google Shape;115;p17"/>
          <p:cNvCxnSpPr>
            <a:endCxn id="114" idx="2"/>
          </p:cNvCxnSpPr>
          <p:nvPr/>
        </p:nvCxnSpPr>
        <p:spPr>
          <a:xfrm rot="10800000">
            <a:off x="3012438" y="3797725"/>
            <a:ext cx="2353500" cy="85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5260" y="0"/>
            <a:ext cx="909348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1" name="Google Shape;121;p18"/>
          <p:cNvSpPr txBox="1"/>
          <p:nvPr/>
        </p:nvSpPr>
        <p:spPr>
          <a:xfrm>
            <a:off x="0" y="0"/>
            <a:ext cx="3589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/>
              <a:t>Implementazione FA: partite multiple</a:t>
            </a:r>
            <a:endParaRPr b="1" sz="1500"/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1584425" y="76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{A8A56C4C-8A1B-4288-8F30-E13FFE72BECA}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18"/>
          <p:cNvSpPr txBox="1"/>
          <p:nvPr/>
        </p:nvSpPr>
        <p:spPr>
          <a:xfrm>
            <a:off x="341225" y="761650"/>
            <a:ext cx="12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gameTypes: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1584425" y="301950"/>
            <a:ext cx="12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x2 giocatori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regole semplici</a:t>
            </a:r>
            <a:endParaRPr sz="900"/>
          </a:p>
        </p:txBody>
      </p:sp>
      <p:sp>
        <p:nvSpPr>
          <p:cNvPr id="125" name="Google Shape;125;p18"/>
          <p:cNvSpPr txBox="1"/>
          <p:nvPr/>
        </p:nvSpPr>
        <p:spPr>
          <a:xfrm>
            <a:off x="2791025" y="301950"/>
            <a:ext cx="12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x3 giocatori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regole semplici</a:t>
            </a:r>
            <a:endParaRPr sz="900"/>
          </a:p>
        </p:txBody>
      </p:sp>
      <p:sp>
        <p:nvSpPr>
          <p:cNvPr id="126" name="Google Shape;126;p18"/>
          <p:cNvSpPr txBox="1"/>
          <p:nvPr/>
        </p:nvSpPr>
        <p:spPr>
          <a:xfrm>
            <a:off x="3997425" y="301950"/>
            <a:ext cx="12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x4 giocatori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regole semplici</a:t>
            </a:r>
            <a:endParaRPr sz="900"/>
          </a:p>
        </p:txBody>
      </p:sp>
      <p:sp>
        <p:nvSpPr>
          <p:cNvPr id="127" name="Google Shape;127;p18"/>
          <p:cNvSpPr txBox="1"/>
          <p:nvPr/>
        </p:nvSpPr>
        <p:spPr>
          <a:xfrm>
            <a:off x="5204225" y="301950"/>
            <a:ext cx="12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x2 giocatori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regole complete</a:t>
            </a:r>
            <a:endParaRPr sz="900"/>
          </a:p>
        </p:txBody>
      </p:sp>
      <p:sp>
        <p:nvSpPr>
          <p:cNvPr id="128" name="Google Shape;128;p18"/>
          <p:cNvSpPr txBox="1"/>
          <p:nvPr/>
        </p:nvSpPr>
        <p:spPr>
          <a:xfrm>
            <a:off x="6411025" y="301950"/>
            <a:ext cx="12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x3 giocatori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regole complete</a:t>
            </a:r>
            <a:endParaRPr sz="900"/>
          </a:p>
        </p:txBody>
      </p:sp>
      <p:sp>
        <p:nvSpPr>
          <p:cNvPr id="129" name="Google Shape;129;p18"/>
          <p:cNvSpPr txBox="1"/>
          <p:nvPr/>
        </p:nvSpPr>
        <p:spPr>
          <a:xfrm>
            <a:off x="7616825" y="301950"/>
            <a:ext cx="12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x4 giocatori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regole complete</a:t>
            </a:r>
            <a:endParaRPr sz="900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101" y="2681824"/>
            <a:ext cx="788550" cy="7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1246100" y="1765575"/>
            <a:ext cx="1653600" cy="865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Voglio giocare con un’altra persona con regole semplificate!</a:t>
            </a:r>
            <a:endParaRPr sz="1200"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101" y="2681824"/>
            <a:ext cx="788550" cy="7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226" y="2681824"/>
            <a:ext cx="788550" cy="7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6770225" y="1765575"/>
            <a:ext cx="1653600" cy="865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Voglio giocare con altre due persone con regole complete!</a:t>
            </a:r>
            <a:endParaRPr sz="1200"/>
          </a:p>
        </p:txBody>
      </p:sp>
      <p:sp>
        <p:nvSpPr>
          <p:cNvPr id="135" name="Google Shape;135;p18"/>
          <p:cNvSpPr/>
          <p:nvPr/>
        </p:nvSpPr>
        <p:spPr>
          <a:xfrm>
            <a:off x="3888100" y="1765575"/>
            <a:ext cx="1653600" cy="865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Voglio giocare con un’altra persona con regole semplificate!</a:t>
            </a:r>
            <a:endParaRPr sz="1200"/>
          </a:p>
        </p:txBody>
      </p:sp>
      <p:cxnSp>
        <p:nvCxnSpPr>
          <p:cNvPr id="136" name="Google Shape;136;p18"/>
          <p:cNvCxnSpPr/>
          <p:nvPr/>
        </p:nvCxnSpPr>
        <p:spPr>
          <a:xfrm flipH="1">
            <a:off x="1883450" y="1244313"/>
            <a:ext cx="151200" cy="43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2135750" y="1260513"/>
            <a:ext cx="2729700" cy="40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8"/>
          <p:cNvSpPr txBox="1"/>
          <p:nvPr/>
        </p:nvSpPr>
        <p:spPr>
          <a:xfrm>
            <a:off x="1583825" y="759684"/>
            <a:ext cx="120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new Game</a:t>
            </a:r>
            <a:endParaRPr sz="1600"/>
          </a:p>
        </p:txBody>
      </p:sp>
      <p:sp>
        <p:nvSpPr>
          <p:cNvPr id="139" name="Google Shape;139;p18"/>
          <p:cNvSpPr txBox="1"/>
          <p:nvPr/>
        </p:nvSpPr>
        <p:spPr>
          <a:xfrm>
            <a:off x="6410425" y="759675"/>
            <a:ext cx="120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new Game</a:t>
            </a:r>
            <a:endParaRPr sz="1600"/>
          </a:p>
        </p:txBody>
      </p:sp>
      <p:cxnSp>
        <p:nvCxnSpPr>
          <p:cNvPr id="140" name="Google Shape;140;p18"/>
          <p:cNvCxnSpPr/>
          <p:nvPr/>
        </p:nvCxnSpPr>
        <p:spPr>
          <a:xfrm>
            <a:off x="6988600" y="1247913"/>
            <a:ext cx="771000" cy="42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8"/>
          <p:cNvSpPr txBox="1"/>
          <p:nvPr/>
        </p:nvSpPr>
        <p:spPr>
          <a:xfrm>
            <a:off x="0" y="4461475"/>
            <a:ext cx="14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activeGames:</a:t>
            </a:r>
            <a:endParaRPr/>
          </a:p>
        </p:txBody>
      </p:sp>
      <p:graphicFrame>
        <p:nvGraphicFramePr>
          <p:cNvPr id="142" name="Google Shape;142;p18"/>
          <p:cNvGraphicFramePr/>
          <p:nvPr/>
        </p:nvGraphicFramePr>
        <p:xfrm>
          <a:off x="1375425" y="447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{A8A56C4C-8A1B-4288-8F30-E13FFE72BECA}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3" name="Google Shape;143;p18"/>
          <p:cNvCxnSpPr/>
          <p:nvPr/>
        </p:nvCxnSpPr>
        <p:spPr>
          <a:xfrm flipH="1">
            <a:off x="1579625" y="3500625"/>
            <a:ext cx="75900" cy="89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>
            <a:endCxn id="132" idx="2"/>
          </p:cNvCxnSpPr>
          <p:nvPr/>
        </p:nvCxnSpPr>
        <p:spPr>
          <a:xfrm flipH="1" rot="10800000">
            <a:off x="1705976" y="3470375"/>
            <a:ext cx="2576400" cy="92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8"/>
          <p:cNvSpPr txBox="1"/>
          <p:nvPr/>
        </p:nvSpPr>
        <p:spPr>
          <a:xfrm>
            <a:off x="1375425" y="4471075"/>
            <a:ext cx="38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G</a:t>
            </a:r>
            <a:endParaRPr sz="1600"/>
          </a:p>
        </p:txBody>
      </p:sp>
      <p:sp>
        <p:nvSpPr>
          <p:cNvPr id="146" name="Google Shape;146;p18"/>
          <p:cNvSpPr txBox="1"/>
          <p:nvPr/>
        </p:nvSpPr>
        <p:spPr>
          <a:xfrm>
            <a:off x="1499775" y="3662925"/>
            <a:ext cx="1024200" cy="615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Partita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in corso!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