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B47EBD-6B42-41A1-9FEB-8FAF1BD56490}">
  <a:tblStyle styleId="{23B47EBD-6B42-41A1-9FEB-8FAF1BD564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c89ca4b8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c89ca4b8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c89ca4b8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c89ca4b8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c89ca4b8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c89ca4b8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ЧЁРНЫЙ текст!!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c89ca4b8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c89ca4b8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c89ca4b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c89ca4b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поправить тут и в заключении задачи!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c89ca4b8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c89ca4b8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c89ca4b8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c89ca4b8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c89ca4b8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c89ca4b8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c89ca4b8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c89ca4b8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c89ca4b8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c89ca4b8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c89ca4b8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c89ca4b8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умножения расставить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c89ca4b8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c89ca4b8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65600" y="1737450"/>
            <a:ext cx="6412800" cy="16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Построение реалистического изображения c использованием алгоритма трассировки лучей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01400" y="44052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Волков Георгий Валерьевич, группа ИУ7-51Б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Научный руководитель: Волкова Лилия Леонидовна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Графический и</a:t>
            </a:r>
            <a:r>
              <a:rPr lang="ru"/>
              <a:t>нтерфейс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51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Функциональность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Добавл</a:t>
            </a:r>
            <a:r>
              <a:rPr lang="ru" sz="1700">
                <a:solidFill>
                  <a:schemeClr val="dk1"/>
                </a:solidFill>
              </a:rPr>
              <a:t>ение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удал</a:t>
            </a:r>
            <a:r>
              <a:rPr lang="ru" sz="1700">
                <a:solidFill>
                  <a:schemeClr val="dk1"/>
                </a:solidFill>
              </a:rPr>
              <a:t>ения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ru" sz="1700">
                <a:solidFill>
                  <a:schemeClr val="dk1"/>
                </a:solidFill>
              </a:rPr>
              <a:t>ов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Преобразова</a:t>
            </a:r>
            <a:r>
              <a:rPr lang="ru" sz="1700">
                <a:solidFill>
                  <a:schemeClr val="dk1"/>
                </a:solidFill>
              </a:rPr>
              <a:t>ние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или измен</a:t>
            </a:r>
            <a:r>
              <a:rPr lang="ru" sz="1700">
                <a:solidFill>
                  <a:schemeClr val="dk1"/>
                </a:solidFill>
              </a:rPr>
              <a:t>ение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характеристик как одного, так и нескольких объектов сразу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</a:t>
            </a:r>
            <a:r>
              <a:rPr lang="ru" sz="1700">
                <a:solidFill>
                  <a:schemeClr val="dk1"/>
                </a:solidFill>
              </a:rPr>
              <a:t>ение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цвета и текстуры моделей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</a:t>
            </a:r>
            <a:r>
              <a:rPr lang="ru" sz="1700">
                <a:solidFill>
                  <a:schemeClr val="dk1"/>
                </a:solidFill>
              </a:rPr>
              <a:t>ение 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</a:t>
            </a:r>
            <a:r>
              <a:rPr lang="ru" sz="1700">
                <a:solidFill>
                  <a:schemeClr val="dk1"/>
                </a:solidFill>
              </a:rPr>
              <a:t>ров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окружающей 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среды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рендера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ru" sz="1700">
                <a:solidFill>
                  <a:schemeClr val="dk1"/>
                </a:solidFill>
              </a:rPr>
              <a:t>Отображение сгенерированного изображения сцены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76959" t="0"/>
          <a:stretch/>
        </p:blipFill>
        <p:spPr>
          <a:xfrm>
            <a:off x="5917375" y="113275"/>
            <a:ext cx="2077224" cy="486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программы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888" y="1017725"/>
            <a:ext cx="7196227" cy="38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695425" y="1017725"/>
            <a:ext cx="70389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ru" sz="1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эксперимента</a:t>
            </a:r>
            <a:r>
              <a:rPr lang="ru" sz="1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оценка </a:t>
            </a:r>
            <a:r>
              <a:rPr lang="ru" sz="1525">
                <a:solidFill>
                  <a:schemeClr val="dk1"/>
                </a:solidFill>
              </a:rPr>
              <a:t>времени</a:t>
            </a:r>
            <a:r>
              <a:rPr lang="ru" sz="1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работы реализации алгоритма в зависимости от количества потоков, выполняю</a:t>
            </a:r>
            <a:r>
              <a:rPr lang="ru" sz="1525">
                <a:solidFill>
                  <a:schemeClr val="dk1"/>
                </a:solidFill>
              </a:rPr>
              <a:t>щих отрисовку сцены</a:t>
            </a:r>
            <a:r>
              <a:rPr lang="ru" sz="1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815850" y="1820650"/>
            <a:ext cx="3562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Результаты эксперимента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Программа работает наиболее быстро, когда количество потоков совпадает с количеством логических ядер процессора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Дальнейшее увеличение количества потоков не даёт сильного увеличения производительности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943" y="1820650"/>
            <a:ext cx="4376808" cy="27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662400" y="1209250"/>
            <a:ext cx="78873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достигнута</a:t>
            </a:r>
            <a:r>
              <a:rPr b="1" lang="ru" sz="1500">
                <a:solidFill>
                  <a:schemeClr val="dk1"/>
                </a:solidFill>
              </a:rPr>
              <a:t>: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реализован и исследован алгоритм построения реалистичного изображения с применением трассировки лучей и глобальной моделью освещения.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ru" sz="1500">
                <a:solidFill>
                  <a:schemeClr val="dk1"/>
                </a:solidFill>
              </a:rPr>
              <a:t>Р</a:t>
            </a:r>
            <a:r>
              <a:rPr b="1"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ешены все </a:t>
            </a:r>
            <a:r>
              <a:rPr b="1" lang="ru" sz="1500">
                <a:solidFill>
                  <a:schemeClr val="dk1"/>
                </a:solidFill>
              </a:rPr>
              <a:t>задачи: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chemeClr val="dk1"/>
                </a:solidFill>
              </a:rPr>
              <a:t>описана визуализиуемая сцена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chemeClr val="dk1"/>
                </a:solidFill>
              </a:rPr>
              <a:t>описаны существующие алгоритмы построения реалистичных изображений, текстурирования, моделей освещения и способы представления объектов сцены, выбраны подходящие для построения реалистичного изображения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разработаны выбранные алгоритмы и структуры данных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реализованы все алгоритмы в виде программы с графическим интерфейсом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chemeClr val="dk1"/>
                </a:solidFill>
              </a:rPr>
              <a:t>проведено исследование быстродействия разработанного ПО в зависимости от количества параллельно работающих потоков, выполняющих рендер изображения сцены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r>
              <a:rPr b="1" lang="ru" sz="1600">
                <a:solidFill>
                  <a:schemeClr val="dk1"/>
                </a:solidFill>
              </a:rPr>
              <a:t> работы:</a:t>
            </a:r>
            <a:r>
              <a:rPr lang="ru" sz="1600">
                <a:solidFill>
                  <a:schemeClr val="dk1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 и реализация алгоритма построения реалистичного изображения с применением трассировки лучей и глобальной моделью освещения.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</a:rPr>
              <a:t>описать визуализируемую сцену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</a:rPr>
              <a:t>описать существующие алгоритмы построения реалистичных изображений, текстурирования, моделей освещения и способы представления объектов сцены и выбрать подходящие для построения реалистичного изображения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</a:rPr>
              <a:t>разработать выбранные алгоритмы и структуры данных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реализовать все алгоритмы в виде программы с графическим интерфейсом;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</a:rPr>
              <a:t>провести исследование быстродействия разработанного ПО в зависимости от количества параллельно работающих потоков, выполняющих рендер изображения сцены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 сцены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Полигональная модель каждого об</a:t>
            </a:r>
            <a:r>
              <a:rPr lang="ru" sz="1600">
                <a:solidFill>
                  <a:schemeClr val="dk1"/>
                </a:solidFill>
              </a:rPr>
              <a:t>ъекта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Точечны</a:t>
            </a:r>
            <a:r>
              <a:rPr lang="ru" sz="1600">
                <a:solidFill>
                  <a:schemeClr val="dk1"/>
                </a:solidFill>
              </a:rPr>
              <a:t>е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источники света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Камера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Полигональная сетка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данной работе в качестве 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представления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моделей была выбрана полигональная сетка.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Полигональная сетка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700">
                <a:solidFill>
                  <a:schemeClr val="dk1"/>
                </a:solidFill>
              </a:rPr>
              <a:t>–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совокупность связанных между собой выпуклых многоугольников (полигонов), аппроксимирующих поверхность модели.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750" y="2817099"/>
            <a:ext cx="3202500" cy="19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построения трёхмерного изображения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409450" y="1648975"/>
            <a:ext cx="328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данной работе для построения трёхмерного изображения был выбран алгоритм обратной трассировки лучей.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1033925" y="15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{23B47EBD-6B42-41A1-9FEB-8FAF1BD56490}</a:tableStyleId>
              </a:tblPr>
              <a:tblGrid>
                <a:gridCol w="1655825"/>
                <a:gridCol w="996300"/>
                <a:gridCol w="1289400"/>
              </a:tblGrid>
              <a:tr h="6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Алгоритм Z-буфера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Алгоритм обратной трассировки лучей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Реалистичность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Средняя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Высокая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Сложность реализации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Низкая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Высокая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Использование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памяти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Большое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Малое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 освещения</a:t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1033925" y="15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{23B47EBD-6B42-41A1-9FEB-8FAF1BD56490}</a:tableStyleId>
              </a:tblPr>
              <a:tblGrid>
                <a:gridCol w="2326375"/>
                <a:gridCol w="1733600"/>
                <a:gridCol w="1477750"/>
                <a:gridCol w="181157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Модель Ламберта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Модель Фонга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Модель Уиттеда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Реалистичность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Низкая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Средняя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Высокая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Сложность реализации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Низкая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Низкая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</a:rPr>
                        <a:t>Высокая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обратной трассировки лучей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619525" y="1567550"/>
            <a:ext cx="525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Через каждый пиксел</a:t>
            </a:r>
            <a:r>
              <a:rPr lang="ru" sz="1600">
                <a:solidFill>
                  <a:schemeClr val="dk1"/>
                </a:solidFill>
              </a:rPr>
              <a:t>ь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экрана из камеры пускается первичный луч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Ищется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ближайшее пересечение с объектом сцены. Если 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пересечение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найдено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рассчитывается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освещение в точке в 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соответствии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выбранной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моделью освещения.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объект обладает зеркальными или прозрачными свойствами, то испускается отражённый или преломлённый луч соответственно.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04" y="1498650"/>
            <a:ext cx="3351500" cy="23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освещения Уиттеда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О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дн</a:t>
            </a:r>
            <a:r>
              <a:rPr lang="ru" sz="1600">
                <a:solidFill>
                  <a:schemeClr val="dk1"/>
                </a:solidFill>
              </a:rPr>
              <a:t>а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 самых распространенных и наиболее часто используемой моделью в методе трассировки лучей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 для расчёта интенсивности глобальную модель освещения, учитывающую свет 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провзаимодействовавший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другими объектами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Помимо учёта фоновой, диффузной и зеркальной компонент в этой модели ещё учитывается интенсивность отражённого и преломлённого света от других тел.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Рассч</a:t>
            </a:r>
            <a:r>
              <a:rPr lang="ru" sz="1600">
                <a:solidFill>
                  <a:schemeClr val="dk1"/>
                </a:solidFill>
              </a:rPr>
              <a:t>ётная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формул</a:t>
            </a:r>
            <a:r>
              <a:rPr lang="ru" sz="1600">
                <a:solidFill>
                  <a:schemeClr val="dk1"/>
                </a:solidFill>
              </a:rPr>
              <a:t>а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𝐼 = 𝑘𝑎</a:t>
            </a: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𝐼𝑎</a:t>
            </a: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𝐶 + 𝑘𝑑</a:t>
            </a: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𝐼𝑑</a:t>
            </a: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𝐶 + 𝑘𝑠</a:t>
            </a: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𝐼𝑠 + 𝑘𝑟</a:t>
            </a: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𝐼𝑟 + 𝑘𝑡</a:t>
            </a:r>
            <a:r>
              <a:rPr lang="ru" sz="1600">
                <a:solidFill>
                  <a:schemeClr val="dk1"/>
                </a:solidFill>
              </a:rPr>
              <a:t>·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𝐼𝑡.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языка программирования и среды разработки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540225" y="1534975"/>
            <a:ext cx="713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данной работе для реализации был выбран язык программирования </a:t>
            </a:r>
            <a:r>
              <a:rPr b="1"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𝐶++</a:t>
            </a:r>
            <a:r>
              <a:rPr lang="ru" sz="1600">
                <a:solidFill>
                  <a:schemeClr val="dk1"/>
                </a:solidFill>
              </a:rPr>
              <a:t>, преимущества: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</a:rPr>
              <a:t>наличие большого количества библиотек для разработки приложений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</a:rPr>
              <a:t>возможность создания многопоточных приложений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</a:rPr>
              <a:t>наличие опыта программирования на данном языке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 IDE была выбрана </a:t>
            </a:r>
            <a:r>
              <a:rPr b="1"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Clion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600">
                <a:solidFill>
                  <a:schemeClr val="dk1"/>
                </a:solidFill>
              </a:rPr>
              <a:t>преимущества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есть поддержка фреймворка Qt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есть весь функционал для удобной 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разработки</a:t>
            </a: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475" y="1207075"/>
            <a:ext cx="1353199" cy="15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201" y="2917476"/>
            <a:ext cx="1708001" cy="17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