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Light"/>
      </a:defRPr>
    </a:lvl1pPr>
    <a:lvl2pPr indent="228600" algn="ctr" defTabSz="584200">
      <a:defRPr sz="3600">
        <a:latin typeface="+mj-lt"/>
        <a:ea typeface="+mj-ea"/>
        <a:cs typeface="+mj-cs"/>
        <a:sym typeface="Helvetica Light"/>
      </a:defRPr>
    </a:lvl2pPr>
    <a:lvl3pPr indent="457200" algn="ctr" defTabSz="584200">
      <a:defRPr sz="3600">
        <a:latin typeface="+mj-lt"/>
        <a:ea typeface="+mj-ea"/>
        <a:cs typeface="+mj-cs"/>
        <a:sym typeface="Helvetica Light"/>
      </a:defRPr>
    </a:lvl3pPr>
    <a:lvl4pPr indent="685800" algn="ctr" defTabSz="584200">
      <a:defRPr sz="3600">
        <a:latin typeface="+mj-lt"/>
        <a:ea typeface="+mj-ea"/>
        <a:cs typeface="+mj-cs"/>
        <a:sym typeface="Helvetica Light"/>
      </a:defRPr>
    </a:lvl4pPr>
    <a:lvl5pPr indent="914400" algn="ctr" defTabSz="584200">
      <a:defRPr sz="3600">
        <a:latin typeface="+mj-lt"/>
        <a:ea typeface="+mj-ea"/>
        <a:cs typeface="+mj-cs"/>
        <a:sym typeface="Helvetica Light"/>
      </a:defRPr>
    </a:lvl5pPr>
    <a:lvl6pPr indent="1143000" algn="ctr" defTabSz="584200">
      <a:defRPr sz="3600">
        <a:latin typeface="+mj-lt"/>
        <a:ea typeface="+mj-ea"/>
        <a:cs typeface="+mj-cs"/>
        <a:sym typeface="Helvetica Light"/>
      </a:defRPr>
    </a:lvl6pPr>
    <a:lvl7pPr indent="1371600" algn="ctr" defTabSz="584200">
      <a:defRPr sz="3600">
        <a:latin typeface="+mj-lt"/>
        <a:ea typeface="+mj-ea"/>
        <a:cs typeface="+mj-cs"/>
        <a:sym typeface="Helvetica Light"/>
      </a:defRPr>
    </a:lvl7pPr>
    <a:lvl8pPr indent="1600200" algn="ctr" defTabSz="584200">
      <a:defRPr sz="3600">
        <a:latin typeface="+mj-lt"/>
        <a:ea typeface="+mj-ea"/>
        <a:cs typeface="+mj-cs"/>
        <a:sym typeface="Helvetica Light"/>
      </a:defRPr>
    </a:lvl8pPr>
    <a:lvl9pPr indent="1828800" algn="ctr" defTabSz="584200">
      <a:defRPr sz="3600">
        <a:latin typeface="+mj-lt"/>
        <a:ea typeface="+mj-ea"/>
        <a:cs typeface="+mj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j-lt"/>
          <a:ea typeface="+mj-ea"/>
          <a:cs typeface="+mj-cs"/>
          <a:sym typeface="Helvetica Light"/>
        </a:defRPr>
      </a:lvl1pPr>
      <a:lvl2pPr indent="228600" algn="ctr" defTabSz="584200">
        <a:defRPr sz="8000">
          <a:latin typeface="+mj-lt"/>
          <a:ea typeface="+mj-ea"/>
          <a:cs typeface="+mj-cs"/>
          <a:sym typeface="Helvetica Light"/>
        </a:defRPr>
      </a:lvl2pPr>
      <a:lvl3pPr indent="457200" algn="ctr" defTabSz="584200">
        <a:defRPr sz="8000">
          <a:latin typeface="+mj-lt"/>
          <a:ea typeface="+mj-ea"/>
          <a:cs typeface="+mj-cs"/>
          <a:sym typeface="Helvetica Light"/>
        </a:defRPr>
      </a:lvl3pPr>
      <a:lvl4pPr indent="685800" algn="ctr" defTabSz="584200">
        <a:defRPr sz="8000">
          <a:latin typeface="+mj-lt"/>
          <a:ea typeface="+mj-ea"/>
          <a:cs typeface="+mj-cs"/>
          <a:sym typeface="Helvetica Light"/>
        </a:defRPr>
      </a:lvl4pPr>
      <a:lvl5pPr indent="914400" algn="ctr" defTabSz="584200">
        <a:defRPr sz="8000">
          <a:latin typeface="+mj-lt"/>
          <a:ea typeface="+mj-ea"/>
          <a:cs typeface="+mj-cs"/>
          <a:sym typeface="Helvetica Light"/>
        </a:defRPr>
      </a:lvl5pPr>
      <a:lvl6pPr indent="1143000" algn="ctr" defTabSz="584200">
        <a:defRPr sz="8000">
          <a:latin typeface="+mj-lt"/>
          <a:ea typeface="+mj-ea"/>
          <a:cs typeface="+mj-cs"/>
          <a:sym typeface="Helvetica Light"/>
        </a:defRPr>
      </a:lvl6pPr>
      <a:lvl7pPr indent="1371600" algn="ctr" defTabSz="584200">
        <a:defRPr sz="8000">
          <a:latin typeface="+mj-lt"/>
          <a:ea typeface="+mj-ea"/>
          <a:cs typeface="+mj-cs"/>
          <a:sym typeface="Helvetica Light"/>
        </a:defRPr>
      </a:lvl7pPr>
      <a:lvl8pPr indent="1600200" algn="ctr" defTabSz="584200">
        <a:defRPr sz="8000">
          <a:latin typeface="+mj-lt"/>
          <a:ea typeface="+mj-ea"/>
          <a:cs typeface="+mj-cs"/>
          <a:sym typeface="Helvetica Light"/>
        </a:defRPr>
      </a:lvl8pPr>
      <a:lvl9pPr indent="1828800" algn="ctr" defTabSz="584200">
        <a:defRPr sz="8000">
          <a:latin typeface="+mj-lt"/>
          <a:ea typeface="+mj-ea"/>
          <a:cs typeface="+mj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j-lt"/>
          <a:ea typeface="+mj-ea"/>
          <a:cs typeface="+mj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+mn-lt"/>
                <a:ea typeface="+mn-ea"/>
                <a:cs typeface="+mn-cs"/>
                <a:sym typeface="Lato Regular"/>
              </a:rPr>
              <a:t>Hi, we are team {x}</a:t>
            </a:r>
            <a:endParaRPr sz="8000">
              <a:latin typeface="+mn-lt"/>
              <a:ea typeface="+mn-ea"/>
              <a:cs typeface="+mn-cs"/>
              <a:sym typeface="Lato Regular"/>
            </a:endParaRPr>
          </a:p>
          <a:p>
            <a:pPr lvl="0">
              <a:defRPr sz="1800"/>
            </a:pPr>
            <a:r>
              <a:rPr sz="8000">
                <a:latin typeface="+mn-lt"/>
                <a:ea typeface="+mn-ea"/>
                <a:cs typeface="+mn-cs"/>
                <a:sym typeface="Lato Regular"/>
              </a:rPr>
              <a:t>working on {x}</a:t>
            </a:r>
          </a:p>
        </p:txBody>
      </p:sp>
      <p:pic>
        <p:nvPicPr>
          <p:cNvPr id="33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Thank you!</a:t>
            </a:r>
          </a:p>
        </p:txBody>
      </p:sp>
      <p:pic>
        <p:nvPicPr>
          <p:cNvPr id="79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rgsoc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9959" y="7612707"/>
            <a:ext cx="5588223" cy="5709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Our Team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2723703"/>
            <a:ext cx="10464800" cy="3435797"/>
          </a:xfrm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3600"/>
              <a:t>Introduce yourselves</a:t>
            </a:r>
          </a:p>
        </p:txBody>
      </p:sp>
      <p:pic>
        <p:nvPicPr>
          <p:cNvPr id="37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Our Project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70000" y="2723703"/>
            <a:ext cx="10464800" cy="3435797"/>
          </a:xfrm>
          <a:prstGeom prst="rect">
            <a:avLst/>
          </a:prstGeom>
        </p:spPr>
        <p:txBody>
          <a:bodyPr/>
          <a:lstStyle>
            <a:lvl1pPr algn="l">
              <a:spcBef>
                <a:spcPts val="4200"/>
              </a:spcBef>
              <a:defRPr sz="36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3600"/>
              <a:t>Showcase your project</a:t>
            </a:r>
          </a:p>
        </p:txBody>
      </p:sp>
      <p:pic>
        <p:nvPicPr>
          <p:cNvPr id="41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270000" y="1638300"/>
            <a:ext cx="10464800" cy="4301729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6000"/>
              <a:t>Rails Girls Summer of Code is a scholarship program that enables women to work on Open Source projects</a:t>
            </a:r>
          </a:p>
        </p:txBody>
      </p:sp>
      <p:pic>
        <p:nvPicPr>
          <p:cNvPr id="44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This year</a:t>
            </a:r>
          </a:p>
        </p:txBody>
      </p:sp>
      <p:pic>
        <p:nvPicPr>
          <p:cNvPr id="47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1270000" y="1638300"/>
            <a:ext cx="10464800" cy="573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6000">
                <a:latin typeface="+mn-lt"/>
                <a:ea typeface="+mn-ea"/>
                <a:cs typeface="+mn-cs"/>
                <a:sym typeface="Lato Regular"/>
              </a:rPr>
              <a:t>20 teams</a:t>
            </a:r>
            <a:endParaRPr sz="6000">
              <a:latin typeface="+mn-lt"/>
              <a:ea typeface="+mn-ea"/>
              <a:cs typeface="+mn-cs"/>
              <a:sym typeface="Lato Regular"/>
            </a:endParaRPr>
          </a:p>
          <a:p>
            <a:pPr lvl="0">
              <a:defRPr sz="1800"/>
            </a:pPr>
            <a:r>
              <a:rPr sz="6000">
                <a:latin typeface="+mn-lt"/>
                <a:ea typeface="+mn-ea"/>
                <a:cs typeface="+mn-cs"/>
                <a:sym typeface="Lato Regular"/>
              </a:rPr>
              <a:t>40 students</a:t>
            </a:r>
            <a:endParaRPr sz="6000">
              <a:latin typeface="+mn-lt"/>
              <a:ea typeface="+mn-ea"/>
              <a:cs typeface="+mn-cs"/>
              <a:sym typeface="Lato Regular"/>
            </a:endParaRPr>
          </a:p>
          <a:p>
            <a:pPr lvl="0">
              <a:defRPr sz="1800"/>
            </a:pPr>
            <a:r>
              <a:rPr sz="6000">
                <a:latin typeface="+mn-lt"/>
                <a:ea typeface="+mn-ea"/>
                <a:cs typeface="+mn-cs"/>
                <a:sym typeface="Lato Regular"/>
              </a:rPr>
              <a:t>67 coaches</a:t>
            </a:r>
            <a:endParaRPr sz="6000">
              <a:latin typeface="+mn-lt"/>
              <a:ea typeface="+mn-ea"/>
              <a:cs typeface="+mn-cs"/>
              <a:sym typeface="Lato Regular"/>
            </a:endParaRPr>
          </a:p>
          <a:p>
            <a:pPr lvl="0">
              <a:defRPr sz="1800"/>
            </a:pPr>
            <a:r>
              <a:rPr sz="6000">
                <a:latin typeface="+mn-lt"/>
                <a:ea typeface="+mn-ea"/>
                <a:cs typeface="+mn-cs"/>
                <a:sym typeface="Lato Regular"/>
              </a:rPr>
              <a:t>26 project mentors</a:t>
            </a:r>
            <a:endParaRPr sz="6000">
              <a:latin typeface="+mn-lt"/>
              <a:ea typeface="+mn-ea"/>
              <a:cs typeface="+mn-cs"/>
              <a:sym typeface="Lato Regular"/>
            </a:endParaRPr>
          </a:p>
          <a:p>
            <a:pPr lvl="0">
              <a:defRPr sz="1800"/>
            </a:pPr>
            <a:r>
              <a:rPr sz="6000">
                <a:latin typeface="+mn-lt"/>
                <a:ea typeface="+mn-ea"/>
                <a:cs typeface="+mn-cs"/>
                <a:sym typeface="Lato Regular"/>
              </a:rPr>
              <a:t>16 supervisors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2015-teams-ma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807014"/>
            <a:ext cx="13004800" cy="510988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6000"/>
              <a:t>… all around the world!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Some of the projects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1270000" y="2723703"/>
            <a:ext cx="10464800" cy="4632772"/>
          </a:xfrm>
          <a:prstGeom prst="rect">
            <a:avLst/>
          </a:prstGeom>
        </p:spPr>
        <p:txBody>
          <a:bodyPr/>
          <a:lstStyle/>
          <a:p>
            <a:pPr lvl="0" algn="l">
              <a:spcBef>
                <a:spcPts val="4200"/>
              </a:spcBef>
              <a:defRPr sz="1800"/>
            </a:pPr>
            <a:r>
              <a:rPr sz="3600">
                <a:latin typeface="+mn-lt"/>
                <a:ea typeface="+mn-ea"/>
                <a:cs typeface="+mn-cs"/>
                <a:sym typeface="Lato Regular"/>
              </a:rPr>
              <a:t>Hoodie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Speakerinnen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Lotus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Exercism.io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RubyGems Adoption Center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CocoaPods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RailsAdmin</a:t>
            </a:r>
            <a:br>
              <a:rPr sz="3600">
                <a:latin typeface="+mn-lt"/>
                <a:ea typeface="+mn-ea"/>
                <a:cs typeface="+mn-cs"/>
                <a:sym typeface="Lato Regular"/>
              </a:rPr>
            </a:br>
            <a:r>
              <a:rPr sz="3600">
                <a:latin typeface="+mn-lt"/>
                <a:ea typeface="+mn-ea"/>
                <a:cs typeface="+mn-cs"/>
                <a:sym typeface="Lato Regular"/>
              </a:rPr>
              <a:t>Official Ruby Documentation Redesign</a:t>
            </a:r>
          </a:p>
        </p:txBody>
      </p:sp>
      <p:pic>
        <p:nvPicPr>
          <p:cNvPr id="56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7095" y="7371605"/>
            <a:ext cx="2088060" cy="2088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29520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35108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40696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46284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51872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57460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6304805"/>
            <a:ext cx="317848" cy="31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rgsoc_heart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995" y="6863605"/>
            <a:ext cx="317848" cy="317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Partners</a:t>
            </a:r>
          </a:p>
        </p:txBody>
      </p:sp>
      <p:pic>
        <p:nvPicPr>
          <p:cNvPr id="67" name="travi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2551" y="2589470"/>
            <a:ext cx="6300898" cy="2579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githu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4669" y="4934756"/>
            <a:ext cx="5675462" cy="232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270000" y="330200"/>
            <a:ext cx="10464800" cy="2088059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lvl="0">
              <a:defRPr sz="1800"/>
            </a:pPr>
            <a:r>
              <a:rPr sz="8000"/>
              <a:t>Sponsors</a:t>
            </a:r>
          </a:p>
        </p:txBody>
      </p:sp>
      <p:pic>
        <p:nvPicPr>
          <p:cNvPr id="71" name="mandril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0526" y="2172969"/>
            <a:ext cx="6979235" cy="2857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liip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9773" y="2331855"/>
            <a:ext cx="6202998" cy="2539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basecamp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093" y="4866569"/>
            <a:ext cx="5111997" cy="209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googl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57577" y="5026785"/>
            <a:ext cx="5100602" cy="2088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oundcloud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1275" y="7227030"/>
            <a:ext cx="3980927" cy="162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elastic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89387" y="7048291"/>
            <a:ext cx="4836981" cy="1980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Lato Regular"/>
        <a:ea typeface="Lato Regular"/>
        <a:cs typeface="La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Lato Regular"/>
        <a:ea typeface="Lato Regular"/>
        <a:cs typeface="La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