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5" d="100"/>
          <a:sy n="65" d="100"/>
        </p:scale>
        <p:origin x="-63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A8300F9-774B-4A5C-BD52-0951016F87E1}" type="datetimeFigureOut">
              <a:rPr lang="de-DE" smtClean="0"/>
              <a:t>25.11.2010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A8300F9-774B-4A5C-BD52-0951016F87E1}" type="datetimeFigureOut">
              <a:rPr lang="de-DE" smtClean="0"/>
              <a:t>25.11.2010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A8300F9-774B-4A5C-BD52-0951016F87E1}" type="datetimeFigureOut">
              <a:rPr lang="de-DE" smtClean="0"/>
              <a:t>25.11.2010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A8300F9-774B-4A5C-BD52-0951016F87E1}" type="datetimeFigureOut">
              <a:rPr lang="de-DE" smtClean="0"/>
              <a:t>25.11.2010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2A8300F9-774B-4A5C-BD52-0951016F87E1}" type="datetimeFigureOut">
              <a:rPr lang="de-DE" smtClean="0"/>
              <a:t>25.11.2010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2A8300F9-774B-4A5C-BD52-0951016F87E1}" type="datetimeFigureOut">
              <a:rPr lang="de-DE" smtClean="0"/>
              <a:t>25.11.2010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A8300F9-774B-4A5C-BD52-0951016F87E1}" type="datetimeFigureOut">
              <a:rPr lang="de-DE" smtClean="0"/>
              <a:t>25.11.2010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2A8300F9-774B-4A5C-BD52-0951016F87E1}" type="datetimeFigureOut">
              <a:rPr lang="de-DE" smtClean="0"/>
              <a:t>25.11.2010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A8300F9-774B-4A5C-BD52-0951016F87E1}" type="datetimeFigureOut">
              <a:rPr lang="de-DE" smtClean="0"/>
              <a:t>25.11.2010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2A8300F9-774B-4A5C-BD52-0951016F87E1}" type="datetimeFigureOut">
              <a:rPr lang="de-DE" smtClean="0"/>
              <a:t>25.11.2010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2A8300F9-774B-4A5C-BD52-0951016F87E1}" type="datetimeFigureOut">
              <a:rPr lang="de-DE" smtClean="0"/>
              <a:t>25.11.2010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A94B3AA-2EA4-4763-BAE9-442FD2573F02}"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300F9-774B-4A5C-BD52-0951016F87E1}" type="datetimeFigureOut">
              <a:rPr lang="de-DE" smtClean="0"/>
              <a:t>25.11.2010</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4B3AA-2EA4-4763-BAE9-442FD2573F02}"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umsplatzhalter 1"/>
          <p:cNvSpPr>
            <a:spLocks noGrp="1"/>
          </p:cNvSpPr>
          <p:nvPr>
            <p:ph type="dt" sz="half" idx="10"/>
          </p:nvPr>
        </p:nvSpPr>
        <p:spPr/>
        <p:txBody>
          <a:bodyPr/>
          <a:lstStyle/>
          <a:p>
            <a:r>
              <a:rPr lang="de-DE"/>
              <a:t>Version 1.0</a:t>
            </a:r>
          </a:p>
        </p:txBody>
      </p:sp>
      <p:sp>
        <p:nvSpPr>
          <p:cNvPr id="8" name="Fußzeilenplatzhalter 2"/>
          <p:cNvSpPr>
            <a:spLocks noGrp="1"/>
          </p:cNvSpPr>
          <p:nvPr>
            <p:ph type="ftr" sz="quarter" idx="11"/>
          </p:nvPr>
        </p:nvSpPr>
        <p:spPr/>
        <p:txBody>
          <a:bodyPr/>
          <a:lstStyle/>
          <a:p>
            <a:r>
              <a:rPr lang="de-DE"/>
              <a:t>Software Engineering – Prof.  Dr. P. Jüttner / Hochschule Deggendorf </a:t>
            </a:r>
          </a:p>
        </p:txBody>
      </p:sp>
      <p:sp>
        <p:nvSpPr>
          <p:cNvPr id="9" name="Foliennummernplatzhalter 3"/>
          <p:cNvSpPr>
            <a:spLocks noGrp="1"/>
          </p:cNvSpPr>
          <p:nvPr>
            <p:ph type="sldNum" sz="quarter" idx="12"/>
          </p:nvPr>
        </p:nvSpPr>
        <p:spPr/>
        <p:txBody>
          <a:bodyPr/>
          <a:lstStyle/>
          <a:p>
            <a:fld id="{43620A21-80E6-4C40-81A4-FE9529AA483D}" type="slidenum">
              <a:rPr lang="de-DE"/>
              <a:pPr/>
              <a:t>1</a:t>
            </a:fld>
            <a:endParaRPr lang="de-DE"/>
          </a:p>
        </p:txBody>
      </p:sp>
      <p:sp>
        <p:nvSpPr>
          <p:cNvPr id="5" name="Datumsplatzhalter 4"/>
          <p:cNvSpPr txBox="1">
            <a:spLocks noGrp="1"/>
          </p:cNvSpPr>
          <p:nvPr/>
        </p:nvSpPr>
        <p:spPr bwMode="auto">
          <a:xfrm>
            <a:off x="381000" y="6505575"/>
            <a:ext cx="1143000" cy="304800"/>
          </a:xfrm>
          <a:prstGeom prst="rect">
            <a:avLst/>
          </a:prstGeom>
          <a:noFill/>
          <a:ln>
            <a:miter lim="800000"/>
            <a:headEnd/>
            <a:tailEnd/>
          </a:ln>
        </p:spPr>
        <p:txBody>
          <a:bodyPr/>
          <a:lstStyle/>
          <a:p>
            <a:pPr algn="l">
              <a:defRPr/>
            </a:pPr>
            <a:r>
              <a:rPr lang="de-DE" sz="1200">
                <a:latin typeface="+mn-lt"/>
              </a:rPr>
              <a:t>Version 1.0</a:t>
            </a:r>
          </a:p>
        </p:txBody>
      </p:sp>
      <p:sp>
        <p:nvSpPr>
          <p:cNvPr id="628739" name="Foliennummernplatzhalter 6"/>
          <p:cNvSpPr txBox="1">
            <a:spLocks noGrp="1"/>
          </p:cNvSpPr>
          <p:nvPr/>
        </p:nvSpPr>
        <p:spPr bwMode="auto">
          <a:xfrm>
            <a:off x="6934200" y="6477000"/>
            <a:ext cx="1905000" cy="304800"/>
          </a:xfrm>
          <a:prstGeom prst="rect">
            <a:avLst/>
          </a:prstGeom>
          <a:noFill/>
          <a:ln w="9525">
            <a:noFill/>
            <a:miter lim="800000"/>
            <a:headEnd/>
            <a:tailEnd/>
          </a:ln>
        </p:spPr>
        <p:txBody>
          <a:bodyPr/>
          <a:lstStyle/>
          <a:p>
            <a:pPr algn="r"/>
            <a:fld id="{88B367E9-FA7B-4BBF-869F-38A11C664525}" type="slidenum">
              <a:rPr lang="de-DE" sz="1400">
                <a:latin typeface="Geometr231 Lt BT" pitchFamily="34" charset="0"/>
              </a:rPr>
              <a:pPr algn="r"/>
              <a:t>1</a:t>
            </a:fld>
            <a:endParaRPr lang="de-DE" sz="1400">
              <a:latin typeface="Geometr231 Lt BT" pitchFamily="34" charset="0"/>
            </a:endParaRPr>
          </a:p>
        </p:txBody>
      </p:sp>
      <p:sp>
        <p:nvSpPr>
          <p:cNvPr id="628740" name="Text Box 4"/>
          <p:cNvSpPr txBox="1">
            <a:spLocks noChangeArrowheads="1"/>
          </p:cNvSpPr>
          <p:nvPr/>
        </p:nvSpPr>
        <p:spPr bwMode="auto">
          <a:xfrm>
            <a:off x="304800" y="1079500"/>
            <a:ext cx="8623300" cy="4987925"/>
          </a:xfrm>
          <a:prstGeom prst="rect">
            <a:avLst/>
          </a:prstGeom>
          <a:noFill/>
          <a:ln w="9525">
            <a:noFill/>
            <a:miter lim="800000"/>
            <a:headEnd/>
            <a:tailEnd/>
          </a:ln>
        </p:spPr>
        <p:txBody>
          <a:bodyPr>
            <a:spAutoFit/>
          </a:bodyPr>
          <a:lstStyle/>
          <a:p>
            <a:pPr algn="l"/>
            <a:r>
              <a:rPr lang="de-DE" altLang="ko-KR" sz="2800" b="1">
                <a:solidFill>
                  <a:srgbClr val="000000"/>
                </a:solidFill>
                <a:latin typeface="Arial" pitchFamily="34" charset="0"/>
                <a:ea typeface="Batang" charset="-127"/>
                <a:cs typeface="Times New Roman" pitchFamily="18" charset="0"/>
              </a:rPr>
              <a:t>Übungsaufgabe Objektorientierte Design</a:t>
            </a:r>
          </a:p>
          <a:p>
            <a:pPr algn="l"/>
            <a:r>
              <a:rPr lang="de-DE" altLang="ko-KR" sz="2800" b="1">
                <a:solidFill>
                  <a:srgbClr val="000000"/>
                </a:solidFill>
                <a:latin typeface="Arial" pitchFamily="34" charset="0"/>
                <a:ea typeface="Batang" charset="-127"/>
                <a:cs typeface="Times New Roman" pitchFamily="18" charset="0"/>
              </a:rPr>
              <a:t>Klassendiagramm für eine "Tagung"</a:t>
            </a:r>
          </a:p>
          <a:p>
            <a:pPr algn="l"/>
            <a:r>
              <a:rPr lang="de-DE" altLang="ko-KR" sz="1400" b="1">
                <a:solidFill>
                  <a:srgbClr val="000000"/>
                </a:solidFill>
                <a:latin typeface="Arial" pitchFamily="34" charset="0"/>
                <a:ea typeface="Batang" charset="-127"/>
                <a:cs typeface="Times New Roman" pitchFamily="18" charset="0"/>
              </a:rPr>
              <a:t>Aufgabe:</a:t>
            </a:r>
            <a:endParaRPr lang="de-DE" altLang="ko-KR" sz="1400" b="1">
              <a:solidFill>
                <a:srgbClr val="000000"/>
              </a:solidFill>
              <a:latin typeface="Arial" pitchFamily="34" charset="0"/>
              <a:ea typeface="Batang" charset="-127"/>
              <a:cs typeface="Arial" pitchFamily="34" charset="0"/>
            </a:endParaRPr>
          </a:p>
          <a:p>
            <a:pPr algn="l"/>
            <a:r>
              <a:rPr lang="de-DE" altLang="ko-KR" sz="1400">
                <a:solidFill>
                  <a:srgbClr val="000000"/>
                </a:solidFill>
                <a:latin typeface="Arial" pitchFamily="34" charset="0"/>
                <a:ea typeface="Batang" charset="-127"/>
                <a:cs typeface="Arial" pitchFamily="34" charset="0"/>
              </a:rPr>
              <a:t>Identifizieren Sie anhand der folgenden Beschreibung Klassen, Attribute, Operationen und Assoziationen und zeichnet sie in ein Klassendiagramm ein.</a:t>
            </a:r>
          </a:p>
          <a:p>
            <a:pPr algn="l"/>
            <a:r>
              <a:rPr lang="de-DE" altLang="ko-KR" sz="1400">
                <a:solidFill>
                  <a:srgbClr val="000000"/>
                </a:solidFill>
                <a:latin typeface="Arial" pitchFamily="34" charset="0"/>
                <a:ea typeface="Batang" charset="-127"/>
                <a:cs typeface="Arial" pitchFamily="34" charset="0"/>
              </a:rPr>
              <a:t>Eine Tagung (z.B. Softwaretechnik-Tagung in Hamburg) ist zu organisieren. Für jeden Teilnehmer der Tagung werden Name, Adresse und der Status (Student, Mitglied, Nichtmitglied) gespeichert. Jeder Teilnehmer kann sich für mehrere halbtägige Tutorien, die zusätzlich zum normalen Tagungsprogramm angeboten werden, anmelden. Für jedes Tutorium werden dessen Nummer, Bezeichnung sowie das Datum gespeichert. Alle Tutorien kosten gleich viel. </a:t>
            </a:r>
          </a:p>
          <a:p>
            <a:pPr algn="l"/>
            <a:r>
              <a:rPr lang="de-DE" altLang="ko-KR" sz="1400">
                <a:solidFill>
                  <a:srgbClr val="000000"/>
                </a:solidFill>
                <a:latin typeface="Arial" pitchFamily="34" charset="0"/>
                <a:ea typeface="Batang" charset="-127"/>
                <a:cs typeface="Arial" pitchFamily="34" charset="0"/>
              </a:rPr>
              <a:t>Damit ein Tutorium stattfindet, müssen mind. 10 Anmeldungen vorliegen. Jedes Tutorium wird von genau einem Referenten angeboten. Für jeden Referenten werden dessen Name und Firma gespeichert. Ein Referent kann sich für ein oder mehrere Tutorien - anderer Referenten - anmelden und kann bei diesen kostenlos zuhören.  Diese Anmeldungen zählen bei der Ermittlung der Mindestanmeldungen nicht mit.</a:t>
            </a:r>
          </a:p>
          <a:p>
            <a:pPr algn="l"/>
            <a:r>
              <a:rPr lang="de-DE" altLang="ko-KR" sz="1400">
                <a:solidFill>
                  <a:srgbClr val="000000"/>
                </a:solidFill>
                <a:latin typeface="Arial" pitchFamily="34" charset="0"/>
                <a:ea typeface="Batang" charset="-127"/>
                <a:cs typeface="Arial" pitchFamily="34" charset="0"/>
              </a:rPr>
              <a:t>Ein Teilnehmer kann nicht gleichzeitig Referent sein. Ein Referent kann mehrere Tutorien anbieten. An einem Tutorium können mehrere Referenten kostenlos teilnehmen. Ein Teilnehmer kann sich in der Tagungsanmeldung auch für einige Rahmenprogramme (z.B. Besuch eines Musicals) eintragen lassen. Für jedes Rahmenprogramm werden dessen Bezeichnung, das Datum, die Zeit, der Ort und die Kosten gespeichert.</a:t>
            </a:r>
            <a:endParaRPr lang="de-DE" altLang="ko-KR" sz="1400">
              <a:solidFill>
                <a:srgbClr val="000000"/>
              </a:solidFill>
              <a:latin typeface="Arial" pitchFamily="34" charset="0"/>
              <a:ea typeface="Batang" charset="-127"/>
              <a:cs typeface="Times New Roman" pitchFamily="18" charset="0"/>
            </a:endParaRPr>
          </a:p>
          <a:p>
            <a:pPr algn="l"/>
            <a:r>
              <a:rPr lang="de-DE" altLang="ko-KR" sz="1400" b="1">
                <a:solidFill>
                  <a:srgbClr val="000000"/>
                </a:solidFill>
                <a:latin typeface="Arial" pitchFamily="34" charset="0"/>
                <a:ea typeface="Batang" charset="-127"/>
                <a:cs typeface="Times New Roman" pitchFamily="18" charset="0"/>
              </a:rPr>
              <a:t>Zeit:</a:t>
            </a:r>
          </a:p>
          <a:p>
            <a:pPr algn="l"/>
            <a:r>
              <a:rPr lang="de-DE" altLang="ko-KR" sz="1400">
                <a:solidFill>
                  <a:srgbClr val="000000"/>
                </a:solidFill>
                <a:latin typeface="Arial" pitchFamily="34" charset="0"/>
                <a:ea typeface="Batang" charset="-127"/>
                <a:cs typeface="Times New Roman" pitchFamily="18" charset="0"/>
              </a:rPr>
              <a:t>45 Minuten, </a:t>
            </a:r>
            <a:r>
              <a:rPr lang="de-DE" sz="1400">
                <a:latin typeface="Arial" pitchFamily="34" charset="0"/>
                <a:ea typeface="Batang" charset="-127"/>
                <a:cs typeface="Times New Roman" pitchFamily="18" charset="0"/>
              </a:rPr>
              <a:t>arbeiten Sie ggf. zusammen mit einem Partner</a:t>
            </a:r>
          </a:p>
        </p:txBody>
      </p:sp>
      <p:pic>
        <p:nvPicPr>
          <p:cNvPr id="628741" name="Picture 5" descr="MCj02308240000[1]"/>
          <p:cNvPicPr>
            <a:picLocks noChangeAspect="1" noChangeArrowheads="1"/>
          </p:cNvPicPr>
          <p:nvPr>
            <p:ph sz="half" idx="4294967295"/>
          </p:nvPr>
        </p:nvPicPr>
        <p:blipFill>
          <a:blip r:embed="rId2" cstate="print"/>
          <a:srcRect/>
          <a:stretch>
            <a:fillRect/>
          </a:stretch>
        </p:blipFill>
        <p:spPr>
          <a:xfrm>
            <a:off x="7815263" y="642938"/>
            <a:ext cx="1023937" cy="1082675"/>
          </a:xfrm>
          <a:noFill/>
        </p:spPr>
      </p:pic>
      <p:sp>
        <p:nvSpPr>
          <p:cNvPr id="628742" name="Rectangle 2"/>
          <p:cNvSpPr>
            <a:spLocks noChangeArrowheads="1"/>
          </p:cNvSpPr>
          <p:nvPr/>
        </p:nvSpPr>
        <p:spPr bwMode="auto">
          <a:xfrm>
            <a:off x="455613" y="558800"/>
            <a:ext cx="6096000" cy="625475"/>
          </a:xfrm>
          <a:prstGeom prst="rect">
            <a:avLst/>
          </a:prstGeom>
          <a:noFill/>
          <a:ln w="9525">
            <a:noFill/>
            <a:miter lim="800000"/>
            <a:headEnd/>
            <a:tailEnd/>
          </a:ln>
        </p:spPr>
        <p:txBody>
          <a:bodyPr tIns="0"/>
          <a:lstStyle/>
          <a:p>
            <a:pPr algn="l"/>
            <a:r>
              <a:rPr lang="de-DE" b="1">
                <a:solidFill>
                  <a:srgbClr val="254A7A"/>
                </a:solidFill>
                <a:latin typeface="Arial" pitchFamily="34" charset="0"/>
              </a:rPr>
              <a:t>Übung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Bildschirmpräsentation (4:3)</PresentationFormat>
  <Paragraphs>15</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Larissa-Design</vt:lpstr>
      <vt:lpstr>Folie 1</vt:lpstr>
    </vt:vector>
  </TitlesOfParts>
  <Company>fhd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pjuettner</dc:creator>
  <cp:lastModifiedBy>pjuettner</cp:lastModifiedBy>
  <cp:revision>1</cp:revision>
  <dcterms:created xsi:type="dcterms:W3CDTF">2010-11-25T12:20:03Z</dcterms:created>
  <dcterms:modified xsi:type="dcterms:W3CDTF">2010-11-25T12:21:26Z</dcterms:modified>
</cp:coreProperties>
</file>