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Lst>
  <p:sldIdLst>
    <p:sldId id="256" r:id="rId2"/>
    <p:sldId id="258" r:id="rId3"/>
    <p:sldId id="259" r:id="rId4"/>
    <p:sldId id="260" r:id="rId5"/>
    <p:sldId id="351" r:id="rId6"/>
    <p:sldId id="261" r:id="rId7"/>
    <p:sldId id="350" r:id="rId8"/>
    <p:sldId id="302" r:id="rId9"/>
    <p:sldId id="401" r:id="rId10"/>
    <p:sldId id="349" r:id="rId11"/>
    <p:sldId id="303" r:id="rId12"/>
    <p:sldId id="304" r:id="rId13"/>
    <p:sldId id="305" r:id="rId14"/>
    <p:sldId id="402" r:id="rId15"/>
    <p:sldId id="306" r:id="rId16"/>
    <p:sldId id="267" r:id="rId17"/>
    <p:sldId id="354" r:id="rId18"/>
    <p:sldId id="289" r:id="rId19"/>
    <p:sldId id="307" r:id="rId20"/>
    <p:sldId id="308" r:id="rId21"/>
    <p:sldId id="274" r:id="rId22"/>
    <p:sldId id="309" r:id="rId23"/>
    <p:sldId id="310" r:id="rId24"/>
    <p:sldId id="281"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5" r:id="rId39"/>
    <p:sldId id="324" r:id="rId40"/>
    <p:sldId id="326" r:id="rId41"/>
    <p:sldId id="327" r:id="rId42"/>
    <p:sldId id="328" r:id="rId43"/>
    <p:sldId id="329" r:id="rId44"/>
    <p:sldId id="330" r:id="rId45"/>
    <p:sldId id="331" r:id="rId46"/>
    <p:sldId id="352" r:id="rId47"/>
    <p:sldId id="284" r:id="rId48"/>
    <p:sldId id="333" r:id="rId49"/>
    <p:sldId id="334" r:id="rId50"/>
    <p:sldId id="335" r:id="rId51"/>
    <p:sldId id="353" r:id="rId52"/>
    <p:sldId id="336" r:id="rId53"/>
    <p:sldId id="337" r:id="rId54"/>
    <p:sldId id="338" r:id="rId55"/>
    <p:sldId id="355" r:id="rId56"/>
    <p:sldId id="339" r:id="rId57"/>
    <p:sldId id="340" r:id="rId58"/>
    <p:sldId id="341" r:id="rId59"/>
    <p:sldId id="342" r:id="rId60"/>
    <p:sldId id="343" r:id="rId61"/>
    <p:sldId id="344" r:id="rId62"/>
    <p:sldId id="345" r:id="rId63"/>
    <p:sldId id="346" r:id="rId64"/>
    <p:sldId id="347" r:id="rId65"/>
    <p:sldId id="348" r:id="rId66"/>
    <p:sldId id="356" r:id="rId67"/>
    <p:sldId id="265" r:id="rId68"/>
    <p:sldId id="357" r:id="rId69"/>
    <p:sldId id="358" r:id="rId70"/>
    <p:sldId id="359" r:id="rId71"/>
    <p:sldId id="360" r:id="rId72"/>
    <p:sldId id="361" r:id="rId73"/>
    <p:sldId id="362" r:id="rId74"/>
    <p:sldId id="363" r:id="rId75"/>
    <p:sldId id="364" r:id="rId76"/>
    <p:sldId id="365" r:id="rId77"/>
    <p:sldId id="366" r:id="rId78"/>
    <p:sldId id="367" r:id="rId79"/>
    <p:sldId id="368" r:id="rId80"/>
    <p:sldId id="375" r:id="rId81"/>
    <p:sldId id="370" r:id="rId82"/>
    <p:sldId id="371" r:id="rId83"/>
    <p:sldId id="372" r:id="rId84"/>
    <p:sldId id="373" r:id="rId85"/>
    <p:sldId id="374" r:id="rId86"/>
    <p:sldId id="376" r:id="rId87"/>
    <p:sldId id="377" r:id="rId88"/>
    <p:sldId id="378" r:id="rId89"/>
    <p:sldId id="379" r:id="rId90"/>
    <p:sldId id="380" r:id="rId91"/>
    <p:sldId id="381" r:id="rId92"/>
    <p:sldId id="382" r:id="rId93"/>
    <p:sldId id="383" r:id="rId94"/>
    <p:sldId id="384" r:id="rId95"/>
    <p:sldId id="385" r:id="rId96"/>
    <p:sldId id="386" r:id="rId97"/>
    <p:sldId id="387" r:id="rId98"/>
    <p:sldId id="388" r:id="rId99"/>
    <p:sldId id="389" r:id="rId100"/>
    <p:sldId id="390" r:id="rId101"/>
    <p:sldId id="391" r:id="rId102"/>
    <p:sldId id="392" r:id="rId103"/>
    <p:sldId id="393" r:id="rId104"/>
    <p:sldId id="394" r:id="rId105"/>
    <p:sldId id="395" r:id="rId106"/>
    <p:sldId id="396" r:id="rId107"/>
    <p:sldId id="397" r:id="rId108"/>
    <p:sldId id="398" r:id="rId109"/>
    <p:sldId id="399" r:id="rId110"/>
    <p:sldId id="400" r:id="rId111"/>
    <p:sldId id="403" r:id="rId112"/>
    <p:sldId id="268" r:id="rId113"/>
    <p:sldId id="404" r:id="rId114"/>
    <p:sldId id="405" r:id="rId115"/>
    <p:sldId id="406" r:id="rId116"/>
    <p:sldId id="407" r:id="rId117"/>
    <p:sldId id="408" r:id="rId118"/>
    <p:sldId id="409" r:id="rId119"/>
    <p:sldId id="410" r:id="rId120"/>
    <p:sldId id="412" r:id="rId121"/>
    <p:sldId id="413" r:id="rId122"/>
    <p:sldId id="416" r:id="rId123"/>
    <p:sldId id="415" r:id="rId124"/>
    <p:sldId id="419" r:id="rId125"/>
    <p:sldId id="418" r:id="rId126"/>
    <p:sldId id="417" r:id="rId127"/>
    <p:sldId id="420" r:id="rId128"/>
    <p:sldId id="422" r:id="rId129"/>
    <p:sldId id="421" r:id="rId130"/>
    <p:sldId id="423" r:id="rId131"/>
    <p:sldId id="424" r:id="rId132"/>
    <p:sldId id="425" r:id="rId133"/>
    <p:sldId id="426" r:id="rId134"/>
    <p:sldId id="427" r:id="rId135"/>
    <p:sldId id="436" r:id="rId136"/>
    <p:sldId id="473" r:id="rId137"/>
    <p:sldId id="437" r:id="rId138"/>
    <p:sldId id="439" r:id="rId139"/>
    <p:sldId id="433" r:id="rId140"/>
    <p:sldId id="435" r:id="rId141"/>
    <p:sldId id="442" r:id="rId142"/>
    <p:sldId id="443" r:id="rId143"/>
    <p:sldId id="444" r:id="rId144"/>
    <p:sldId id="446" r:id="rId145"/>
    <p:sldId id="445" r:id="rId146"/>
    <p:sldId id="447" r:id="rId147"/>
    <p:sldId id="451" r:id="rId148"/>
    <p:sldId id="457" r:id="rId149"/>
    <p:sldId id="455" r:id="rId150"/>
    <p:sldId id="458" r:id="rId151"/>
    <p:sldId id="476" r:id="rId152"/>
    <p:sldId id="477" r:id="rId153"/>
    <p:sldId id="478" r:id="rId154"/>
    <p:sldId id="474" r:id="rId155"/>
    <p:sldId id="475" r:id="rId156"/>
    <p:sldId id="481" r:id="rId157"/>
    <p:sldId id="482" r:id="rId158"/>
    <p:sldId id="483" r:id="rId159"/>
    <p:sldId id="480" r:id="rId160"/>
    <p:sldId id="484" r:id="rId161"/>
    <p:sldId id="485" r:id="rId162"/>
    <p:sldId id="486" r:id="rId163"/>
    <p:sldId id="487" r:id="rId164"/>
    <p:sldId id="479" r:id="rId165"/>
    <p:sldId id="470" r:id="rId166"/>
    <p:sldId id="471" r:id="rId167"/>
    <p:sldId id="463" r:id="rId168"/>
    <p:sldId id="462" r:id="rId169"/>
    <p:sldId id="489" r:id="rId170"/>
    <p:sldId id="491" r:id="rId171"/>
    <p:sldId id="492" r:id="rId172"/>
    <p:sldId id="493" r:id="rId173"/>
    <p:sldId id="494" r:id="rId174"/>
    <p:sldId id="495" r:id="rId175"/>
    <p:sldId id="490" r:id="rId176"/>
    <p:sldId id="496" r:id="rId177"/>
    <p:sldId id="497" r:id="rId178"/>
    <p:sldId id="500" r:id="rId179"/>
    <p:sldId id="501" r:id="rId180"/>
    <p:sldId id="466" r:id="rId181"/>
    <p:sldId id="502" r:id="rId182"/>
    <p:sldId id="503" r:id="rId183"/>
    <p:sldId id="504" r:id="rId184"/>
    <p:sldId id="505" r:id="rId185"/>
    <p:sldId id="506" r:id="rId186"/>
    <p:sldId id="507" r:id="rId187"/>
    <p:sldId id="508" r:id="rId188"/>
    <p:sldId id="509" r:id="rId1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63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A47A49-309C-4926-95CC-49D201774638}"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080C2E3C-9E1D-41D0-AD5E-B69333CF141B}">
      <dgm:prSet phldrT="[Text]"/>
      <dgm:spPr/>
      <dgm:t>
        <a:bodyPr/>
        <a:lstStyle/>
        <a:p>
          <a:r>
            <a:rPr lang="en-US" dirty="0"/>
            <a:t>Node JS</a:t>
          </a:r>
        </a:p>
      </dgm:t>
    </dgm:pt>
    <dgm:pt modelId="{8A1ED33E-5355-44D9-9B20-4DE80C5A0305}" type="parTrans" cxnId="{C55A5555-AE1E-439A-BC0E-2EE62689FA08}">
      <dgm:prSet/>
      <dgm:spPr/>
      <dgm:t>
        <a:bodyPr/>
        <a:lstStyle/>
        <a:p>
          <a:endParaRPr lang="en-US"/>
        </a:p>
      </dgm:t>
    </dgm:pt>
    <dgm:pt modelId="{2CCE7901-3AA9-4F4F-9E91-7B03F753D033}" type="sibTrans" cxnId="{C55A5555-AE1E-439A-BC0E-2EE62689FA08}">
      <dgm:prSet/>
      <dgm:spPr/>
      <dgm:t>
        <a:bodyPr/>
        <a:lstStyle/>
        <a:p>
          <a:endParaRPr lang="en-US"/>
        </a:p>
      </dgm:t>
    </dgm:pt>
    <dgm:pt modelId="{22730841-E3B1-4AE3-AE78-83CBF2D8A1EA}">
      <dgm:prSet phldrT="[Text]"/>
      <dgm:spPr/>
      <dgm:t>
        <a:bodyPr/>
        <a:lstStyle/>
        <a:p>
          <a:r>
            <a:rPr lang="en-US" dirty="0"/>
            <a:t>Modules</a:t>
          </a:r>
        </a:p>
      </dgm:t>
    </dgm:pt>
    <dgm:pt modelId="{F981CBC3-01A9-4E26-AAF0-2A9963CE88FC}" type="parTrans" cxnId="{8CA51316-2499-4089-B43F-DF16D1FE4146}">
      <dgm:prSet/>
      <dgm:spPr/>
      <dgm:t>
        <a:bodyPr/>
        <a:lstStyle/>
        <a:p>
          <a:endParaRPr lang="en-US"/>
        </a:p>
      </dgm:t>
    </dgm:pt>
    <dgm:pt modelId="{B0CE2C43-1FF3-422D-A644-679309215305}" type="sibTrans" cxnId="{8CA51316-2499-4089-B43F-DF16D1FE4146}">
      <dgm:prSet/>
      <dgm:spPr/>
      <dgm:t>
        <a:bodyPr/>
        <a:lstStyle/>
        <a:p>
          <a:endParaRPr lang="en-US"/>
        </a:p>
      </dgm:t>
    </dgm:pt>
    <dgm:pt modelId="{B7B7F66F-2D41-44FB-8B38-7FFCBA646E97}">
      <dgm:prSet phldrT="[Text]"/>
      <dgm:spPr/>
      <dgm:t>
        <a:bodyPr/>
        <a:lstStyle/>
        <a:p>
          <a:r>
            <a:rPr lang="en-US" dirty="0"/>
            <a:t>Console</a:t>
          </a:r>
        </a:p>
      </dgm:t>
    </dgm:pt>
    <dgm:pt modelId="{376663A3-596A-454B-BD79-5DA21723D757}" type="parTrans" cxnId="{C62B0A93-4120-4108-8C5C-D2027BEB5C2E}">
      <dgm:prSet/>
      <dgm:spPr/>
      <dgm:t>
        <a:bodyPr/>
        <a:lstStyle/>
        <a:p>
          <a:endParaRPr lang="en-US"/>
        </a:p>
      </dgm:t>
    </dgm:pt>
    <dgm:pt modelId="{B123560B-C91B-4B2A-8AE7-8F0F358A4522}" type="sibTrans" cxnId="{C62B0A93-4120-4108-8C5C-D2027BEB5C2E}">
      <dgm:prSet/>
      <dgm:spPr/>
      <dgm:t>
        <a:bodyPr/>
        <a:lstStyle/>
        <a:p>
          <a:endParaRPr lang="en-US"/>
        </a:p>
      </dgm:t>
    </dgm:pt>
    <dgm:pt modelId="{C2AEA8F5-8631-4FC0-BCB1-D743C76DDB57}">
      <dgm:prSet phldrT="[Text]"/>
      <dgm:spPr/>
      <dgm:t>
        <a:bodyPr/>
        <a:lstStyle/>
        <a:p>
          <a:r>
            <a:rPr lang="en-US" dirty="0"/>
            <a:t>debugger</a:t>
          </a:r>
        </a:p>
      </dgm:t>
    </dgm:pt>
    <dgm:pt modelId="{02F7080A-634B-4BE3-928E-1B3262F66591}" type="parTrans" cxnId="{200D2DFB-E53C-4FD0-9311-3FF692092DA3}">
      <dgm:prSet/>
      <dgm:spPr/>
      <dgm:t>
        <a:bodyPr/>
        <a:lstStyle/>
        <a:p>
          <a:endParaRPr lang="en-US"/>
        </a:p>
      </dgm:t>
    </dgm:pt>
    <dgm:pt modelId="{8CBA415C-5533-4E65-9CE7-1176F37FA32C}" type="sibTrans" cxnId="{200D2DFB-E53C-4FD0-9311-3FF692092DA3}">
      <dgm:prSet/>
      <dgm:spPr/>
      <dgm:t>
        <a:bodyPr/>
        <a:lstStyle/>
        <a:p>
          <a:endParaRPr lang="en-US"/>
        </a:p>
      </dgm:t>
    </dgm:pt>
    <dgm:pt modelId="{D6B96012-CC9B-4CAC-ABD1-877BFBE406F7}">
      <dgm:prSet phldrT="[Text]"/>
      <dgm:spPr/>
      <dgm:t>
        <a:bodyPr/>
        <a:lstStyle/>
        <a:p>
          <a:r>
            <a:rPr lang="en-US" dirty="0"/>
            <a:t>Global</a:t>
          </a:r>
        </a:p>
      </dgm:t>
    </dgm:pt>
    <dgm:pt modelId="{9ED53E7F-E9C8-48E7-AE70-D674283162C0}" type="parTrans" cxnId="{C7E1E354-D1A0-4FEF-908B-A4EA44617384}">
      <dgm:prSet/>
      <dgm:spPr/>
      <dgm:t>
        <a:bodyPr/>
        <a:lstStyle/>
        <a:p>
          <a:endParaRPr lang="en-US"/>
        </a:p>
      </dgm:t>
    </dgm:pt>
    <dgm:pt modelId="{A7E7E9FD-B547-4D88-82B8-924BB2741BCB}" type="sibTrans" cxnId="{C7E1E354-D1A0-4FEF-908B-A4EA44617384}">
      <dgm:prSet/>
      <dgm:spPr/>
      <dgm:t>
        <a:bodyPr/>
        <a:lstStyle/>
        <a:p>
          <a:endParaRPr lang="en-US"/>
        </a:p>
      </dgm:t>
    </dgm:pt>
    <dgm:pt modelId="{FF9CB106-5D96-4FB4-B446-6785D14129BA}">
      <dgm:prSet phldrT="[Text]"/>
      <dgm:spPr/>
      <dgm:t>
        <a:bodyPr/>
        <a:lstStyle/>
        <a:p>
          <a:r>
            <a:rPr lang="en-US" dirty="0"/>
            <a:t>Error handling</a:t>
          </a:r>
        </a:p>
      </dgm:t>
    </dgm:pt>
    <dgm:pt modelId="{24096D3F-3D24-4208-A917-C471DD3261A4}" type="parTrans" cxnId="{1B9C59EA-1792-4498-9F18-030B89B08011}">
      <dgm:prSet/>
      <dgm:spPr/>
      <dgm:t>
        <a:bodyPr/>
        <a:lstStyle/>
        <a:p>
          <a:endParaRPr lang="en-US"/>
        </a:p>
      </dgm:t>
    </dgm:pt>
    <dgm:pt modelId="{7C0B50C7-98C6-40ED-B9D0-C702CD3F75B5}" type="sibTrans" cxnId="{1B9C59EA-1792-4498-9F18-030B89B08011}">
      <dgm:prSet/>
      <dgm:spPr/>
      <dgm:t>
        <a:bodyPr/>
        <a:lstStyle/>
        <a:p>
          <a:endParaRPr lang="en-US"/>
        </a:p>
      </dgm:t>
    </dgm:pt>
    <dgm:pt modelId="{DDFCD5EA-D7CE-43D3-A26C-46477ABA5CB0}" type="pres">
      <dgm:prSet presAssocID="{78A47A49-309C-4926-95CC-49D201774638}" presName="Name0" presStyleCnt="0">
        <dgm:presLayoutVars>
          <dgm:chMax val="1"/>
          <dgm:dir/>
          <dgm:animLvl val="ctr"/>
          <dgm:resizeHandles val="exact"/>
        </dgm:presLayoutVars>
      </dgm:prSet>
      <dgm:spPr/>
    </dgm:pt>
    <dgm:pt modelId="{A4CDDA79-B73A-4C41-B220-A3068CCA01B1}" type="pres">
      <dgm:prSet presAssocID="{080C2E3C-9E1D-41D0-AD5E-B69333CF141B}" presName="centerShape" presStyleLbl="node0" presStyleIdx="0" presStyleCnt="1"/>
      <dgm:spPr/>
    </dgm:pt>
    <dgm:pt modelId="{39897843-73DC-4F7C-9ED4-05B2F42965C4}" type="pres">
      <dgm:prSet presAssocID="{F981CBC3-01A9-4E26-AAF0-2A9963CE88FC}" presName="parTrans" presStyleLbl="sibTrans2D1" presStyleIdx="0" presStyleCnt="5"/>
      <dgm:spPr/>
    </dgm:pt>
    <dgm:pt modelId="{7683AD9B-42B7-44CB-A2FA-7E08EC8B4E1A}" type="pres">
      <dgm:prSet presAssocID="{F981CBC3-01A9-4E26-AAF0-2A9963CE88FC}" presName="connectorText" presStyleLbl="sibTrans2D1" presStyleIdx="0" presStyleCnt="5"/>
      <dgm:spPr/>
    </dgm:pt>
    <dgm:pt modelId="{3D002465-60BB-4354-960A-ABF942BE5FF4}" type="pres">
      <dgm:prSet presAssocID="{22730841-E3B1-4AE3-AE78-83CBF2D8A1EA}" presName="node" presStyleLbl="node1" presStyleIdx="0" presStyleCnt="5">
        <dgm:presLayoutVars>
          <dgm:bulletEnabled val="1"/>
        </dgm:presLayoutVars>
      </dgm:prSet>
      <dgm:spPr/>
    </dgm:pt>
    <dgm:pt modelId="{C1A00F5F-FACE-4FFC-9D4D-1381920A5188}" type="pres">
      <dgm:prSet presAssocID="{376663A3-596A-454B-BD79-5DA21723D757}" presName="parTrans" presStyleLbl="sibTrans2D1" presStyleIdx="1" presStyleCnt="5"/>
      <dgm:spPr/>
    </dgm:pt>
    <dgm:pt modelId="{7131178A-77A3-474B-BD40-DDEC2E006560}" type="pres">
      <dgm:prSet presAssocID="{376663A3-596A-454B-BD79-5DA21723D757}" presName="connectorText" presStyleLbl="sibTrans2D1" presStyleIdx="1" presStyleCnt="5"/>
      <dgm:spPr/>
    </dgm:pt>
    <dgm:pt modelId="{66F19157-8C1C-4AF7-A8A6-89DE6367D588}" type="pres">
      <dgm:prSet presAssocID="{B7B7F66F-2D41-44FB-8B38-7FFCBA646E97}" presName="node" presStyleLbl="node1" presStyleIdx="1" presStyleCnt="5">
        <dgm:presLayoutVars>
          <dgm:bulletEnabled val="1"/>
        </dgm:presLayoutVars>
      </dgm:prSet>
      <dgm:spPr/>
    </dgm:pt>
    <dgm:pt modelId="{38BEB49F-ADF1-40C3-A251-5AF126331D7C}" type="pres">
      <dgm:prSet presAssocID="{02F7080A-634B-4BE3-928E-1B3262F66591}" presName="parTrans" presStyleLbl="sibTrans2D1" presStyleIdx="2" presStyleCnt="5"/>
      <dgm:spPr/>
    </dgm:pt>
    <dgm:pt modelId="{18EA27D2-CA84-4228-B39A-06C16A40EF57}" type="pres">
      <dgm:prSet presAssocID="{02F7080A-634B-4BE3-928E-1B3262F66591}" presName="connectorText" presStyleLbl="sibTrans2D1" presStyleIdx="2" presStyleCnt="5"/>
      <dgm:spPr/>
    </dgm:pt>
    <dgm:pt modelId="{C2879EFD-EB1D-41AB-860D-10F964A457C0}" type="pres">
      <dgm:prSet presAssocID="{C2AEA8F5-8631-4FC0-BCB1-D743C76DDB57}" presName="node" presStyleLbl="node1" presStyleIdx="2" presStyleCnt="5">
        <dgm:presLayoutVars>
          <dgm:bulletEnabled val="1"/>
        </dgm:presLayoutVars>
      </dgm:prSet>
      <dgm:spPr/>
    </dgm:pt>
    <dgm:pt modelId="{0A2B2BD5-0593-4AC6-A277-023B58BF1354}" type="pres">
      <dgm:prSet presAssocID="{9ED53E7F-E9C8-48E7-AE70-D674283162C0}" presName="parTrans" presStyleLbl="sibTrans2D1" presStyleIdx="3" presStyleCnt="5"/>
      <dgm:spPr/>
    </dgm:pt>
    <dgm:pt modelId="{FEE4046A-619F-485D-9EDD-447F4967997F}" type="pres">
      <dgm:prSet presAssocID="{9ED53E7F-E9C8-48E7-AE70-D674283162C0}" presName="connectorText" presStyleLbl="sibTrans2D1" presStyleIdx="3" presStyleCnt="5"/>
      <dgm:spPr/>
    </dgm:pt>
    <dgm:pt modelId="{28D74EEC-CB72-4572-8616-1ED3EA34801E}" type="pres">
      <dgm:prSet presAssocID="{D6B96012-CC9B-4CAC-ABD1-877BFBE406F7}" presName="node" presStyleLbl="node1" presStyleIdx="3" presStyleCnt="5">
        <dgm:presLayoutVars>
          <dgm:bulletEnabled val="1"/>
        </dgm:presLayoutVars>
      </dgm:prSet>
      <dgm:spPr/>
    </dgm:pt>
    <dgm:pt modelId="{A708BB20-316D-492D-8F44-7D5C619F6F81}" type="pres">
      <dgm:prSet presAssocID="{24096D3F-3D24-4208-A917-C471DD3261A4}" presName="parTrans" presStyleLbl="sibTrans2D1" presStyleIdx="4" presStyleCnt="5"/>
      <dgm:spPr/>
    </dgm:pt>
    <dgm:pt modelId="{B6817EFD-F48D-4A9C-9BEE-85D756DC727D}" type="pres">
      <dgm:prSet presAssocID="{24096D3F-3D24-4208-A917-C471DD3261A4}" presName="connectorText" presStyleLbl="sibTrans2D1" presStyleIdx="4" presStyleCnt="5"/>
      <dgm:spPr/>
    </dgm:pt>
    <dgm:pt modelId="{B0C57974-1BB3-456A-9993-51E92409BCB2}" type="pres">
      <dgm:prSet presAssocID="{FF9CB106-5D96-4FB4-B446-6785D14129BA}" presName="node" presStyleLbl="node1" presStyleIdx="4" presStyleCnt="5">
        <dgm:presLayoutVars>
          <dgm:bulletEnabled val="1"/>
        </dgm:presLayoutVars>
      </dgm:prSet>
      <dgm:spPr/>
    </dgm:pt>
  </dgm:ptLst>
  <dgm:cxnLst>
    <dgm:cxn modelId="{6703F70E-D7F5-4917-ADB1-851507EC6728}" type="presOf" srcId="{24096D3F-3D24-4208-A917-C471DD3261A4}" destId="{A708BB20-316D-492D-8F44-7D5C619F6F81}" srcOrd="0" destOrd="0" presId="urn:microsoft.com/office/officeart/2005/8/layout/radial5"/>
    <dgm:cxn modelId="{8CA51316-2499-4089-B43F-DF16D1FE4146}" srcId="{080C2E3C-9E1D-41D0-AD5E-B69333CF141B}" destId="{22730841-E3B1-4AE3-AE78-83CBF2D8A1EA}" srcOrd="0" destOrd="0" parTransId="{F981CBC3-01A9-4E26-AAF0-2A9963CE88FC}" sibTransId="{B0CE2C43-1FF3-422D-A644-679309215305}"/>
    <dgm:cxn modelId="{F276E120-2FA4-4DA2-A0D4-9B47D6D479D3}" type="presOf" srcId="{02F7080A-634B-4BE3-928E-1B3262F66591}" destId="{18EA27D2-CA84-4228-B39A-06C16A40EF57}" srcOrd="1" destOrd="0" presId="urn:microsoft.com/office/officeart/2005/8/layout/radial5"/>
    <dgm:cxn modelId="{B40A3339-E835-483B-8B45-89616B2C7C44}" type="presOf" srcId="{F981CBC3-01A9-4E26-AAF0-2A9963CE88FC}" destId="{39897843-73DC-4F7C-9ED4-05B2F42965C4}" srcOrd="0" destOrd="0" presId="urn:microsoft.com/office/officeart/2005/8/layout/radial5"/>
    <dgm:cxn modelId="{AFF0513A-CA81-49FF-B72D-2BDF9AAE3EA8}" type="presOf" srcId="{02F7080A-634B-4BE3-928E-1B3262F66591}" destId="{38BEB49F-ADF1-40C3-A251-5AF126331D7C}" srcOrd="0" destOrd="0" presId="urn:microsoft.com/office/officeart/2005/8/layout/radial5"/>
    <dgm:cxn modelId="{9E063244-26E9-4943-B3CF-D5085067E240}" type="presOf" srcId="{22730841-E3B1-4AE3-AE78-83CBF2D8A1EA}" destId="{3D002465-60BB-4354-960A-ABF942BE5FF4}" srcOrd="0" destOrd="0" presId="urn:microsoft.com/office/officeart/2005/8/layout/radial5"/>
    <dgm:cxn modelId="{3384ED67-4583-4655-B480-44D21292D020}" type="presOf" srcId="{78A47A49-309C-4926-95CC-49D201774638}" destId="{DDFCD5EA-D7CE-43D3-A26C-46477ABA5CB0}" srcOrd="0" destOrd="0" presId="urn:microsoft.com/office/officeart/2005/8/layout/radial5"/>
    <dgm:cxn modelId="{7A223049-70DE-4C01-ABEF-F207B19C3252}" type="presOf" srcId="{F981CBC3-01A9-4E26-AAF0-2A9963CE88FC}" destId="{7683AD9B-42B7-44CB-A2FA-7E08EC8B4E1A}" srcOrd="1" destOrd="0" presId="urn:microsoft.com/office/officeart/2005/8/layout/radial5"/>
    <dgm:cxn modelId="{625E076B-A350-4A57-852A-C05CC9C1A5F0}" type="presOf" srcId="{376663A3-596A-454B-BD79-5DA21723D757}" destId="{C1A00F5F-FACE-4FFC-9D4D-1381920A5188}" srcOrd="0" destOrd="0" presId="urn:microsoft.com/office/officeart/2005/8/layout/radial5"/>
    <dgm:cxn modelId="{C7E1E354-D1A0-4FEF-908B-A4EA44617384}" srcId="{080C2E3C-9E1D-41D0-AD5E-B69333CF141B}" destId="{D6B96012-CC9B-4CAC-ABD1-877BFBE406F7}" srcOrd="3" destOrd="0" parTransId="{9ED53E7F-E9C8-48E7-AE70-D674283162C0}" sibTransId="{A7E7E9FD-B547-4D88-82B8-924BB2741BCB}"/>
    <dgm:cxn modelId="{C55A5555-AE1E-439A-BC0E-2EE62689FA08}" srcId="{78A47A49-309C-4926-95CC-49D201774638}" destId="{080C2E3C-9E1D-41D0-AD5E-B69333CF141B}" srcOrd="0" destOrd="0" parTransId="{8A1ED33E-5355-44D9-9B20-4DE80C5A0305}" sibTransId="{2CCE7901-3AA9-4F4F-9E91-7B03F753D033}"/>
    <dgm:cxn modelId="{210FBD85-0CB7-4254-95C5-AA0D85677A29}" type="presOf" srcId="{B7B7F66F-2D41-44FB-8B38-7FFCBA646E97}" destId="{66F19157-8C1C-4AF7-A8A6-89DE6367D588}" srcOrd="0" destOrd="0" presId="urn:microsoft.com/office/officeart/2005/8/layout/radial5"/>
    <dgm:cxn modelId="{F030CA8B-CD97-40AD-B3EC-A4FDCD6EF040}" type="presOf" srcId="{9ED53E7F-E9C8-48E7-AE70-D674283162C0}" destId="{0A2B2BD5-0593-4AC6-A277-023B58BF1354}" srcOrd="0" destOrd="0" presId="urn:microsoft.com/office/officeart/2005/8/layout/radial5"/>
    <dgm:cxn modelId="{C62B0A93-4120-4108-8C5C-D2027BEB5C2E}" srcId="{080C2E3C-9E1D-41D0-AD5E-B69333CF141B}" destId="{B7B7F66F-2D41-44FB-8B38-7FFCBA646E97}" srcOrd="1" destOrd="0" parTransId="{376663A3-596A-454B-BD79-5DA21723D757}" sibTransId="{B123560B-C91B-4B2A-8AE7-8F0F358A4522}"/>
    <dgm:cxn modelId="{543F7395-97BC-4132-9425-A03ABCD95DE6}" type="presOf" srcId="{9ED53E7F-E9C8-48E7-AE70-D674283162C0}" destId="{FEE4046A-619F-485D-9EDD-447F4967997F}" srcOrd="1" destOrd="0" presId="urn:microsoft.com/office/officeart/2005/8/layout/radial5"/>
    <dgm:cxn modelId="{D5A589BB-59AB-4887-9A24-E97CED10AE43}" type="presOf" srcId="{376663A3-596A-454B-BD79-5DA21723D757}" destId="{7131178A-77A3-474B-BD40-DDEC2E006560}" srcOrd="1" destOrd="0" presId="urn:microsoft.com/office/officeart/2005/8/layout/radial5"/>
    <dgm:cxn modelId="{8D26A8CF-CC74-44EB-AF14-550749D97EE5}" type="presOf" srcId="{C2AEA8F5-8631-4FC0-BCB1-D743C76DDB57}" destId="{C2879EFD-EB1D-41AB-860D-10F964A457C0}" srcOrd="0" destOrd="0" presId="urn:microsoft.com/office/officeart/2005/8/layout/radial5"/>
    <dgm:cxn modelId="{877DEFCF-012F-45A2-AF66-D0CF74A95709}" type="presOf" srcId="{FF9CB106-5D96-4FB4-B446-6785D14129BA}" destId="{B0C57974-1BB3-456A-9993-51E92409BCB2}" srcOrd="0" destOrd="0" presId="urn:microsoft.com/office/officeart/2005/8/layout/radial5"/>
    <dgm:cxn modelId="{2C368ED8-57F7-431B-B92E-0076A88551C9}" type="presOf" srcId="{080C2E3C-9E1D-41D0-AD5E-B69333CF141B}" destId="{A4CDDA79-B73A-4C41-B220-A3068CCA01B1}" srcOrd="0" destOrd="0" presId="urn:microsoft.com/office/officeart/2005/8/layout/radial5"/>
    <dgm:cxn modelId="{1B9C59EA-1792-4498-9F18-030B89B08011}" srcId="{080C2E3C-9E1D-41D0-AD5E-B69333CF141B}" destId="{FF9CB106-5D96-4FB4-B446-6785D14129BA}" srcOrd="4" destOrd="0" parTransId="{24096D3F-3D24-4208-A917-C471DD3261A4}" sibTransId="{7C0B50C7-98C6-40ED-B9D0-C702CD3F75B5}"/>
    <dgm:cxn modelId="{12A594F0-4AD9-489F-809F-D9237B82C0E1}" type="presOf" srcId="{24096D3F-3D24-4208-A917-C471DD3261A4}" destId="{B6817EFD-F48D-4A9C-9BEE-85D756DC727D}" srcOrd="1" destOrd="0" presId="urn:microsoft.com/office/officeart/2005/8/layout/radial5"/>
    <dgm:cxn modelId="{200D2DFB-E53C-4FD0-9311-3FF692092DA3}" srcId="{080C2E3C-9E1D-41D0-AD5E-B69333CF141B}" destId="{C2AEA8F5-8631-4FC0-BCB1-D743C76DDB57}" srcOrd="2" destOrd="0" parTransId="{02F7080A-634B-4BE3-928E-1B3262F66591}" sibTransId="{8CBA415C-5533-4E65-9CE7-1176F37FA32C}"/>
    <dgm:cxn modelId="{152A7CFB-E2F9-422D-B3E2-1CD52404ACB7}" type="presOf" srcId="{D6B96012-CC9B-4CAC-ABD1-877BFBE406F7}" destId="{28D74EEC-CB72-4572-8616-1ED3EA34801E}" srcOrd="0" destOrd="0" presId="urn:microsoft.com/office/officeart/2005/8/layout/radial5"/>
    <dgm:cxn modelId="{9BC55E3D-79AB-4B00-BAE6-2B5853C5A903}" type="presParOf" srcId="{DDFCD5EA-D7CE-43D3-A26C-46477ABA5CB0}" destId="{A4CDDA79-B73A-4C41-B220-A3068CCA01B1}" srcOrd="0" destOrd="0" presId="urn:microsoft.com/office/officeart/2005/8/layout/radial5"/>
    <dgm:cxn modelId="{6F88CBBF-8C5C-47BF-A061-F6062A6F9F08}" type="presParOf" srcId="{DDFCD5EA-D7CE-43D3-A26C-46477ABA5CB0}" destId="{39897843-73DC-4F7C-9ED4-05B2F42965C4}" srcOrd="1" destOrd="0" presId="urn:microsoft.com/office/officeart/2005/8/layout/radial5"/>
    <dgm:cxn modelId="{0587A902-C9C0-4BAD-90DA-77D51589B2D5}" type="presParOf" srcId="{39897843-73DC-4F7C-9ED4-05B2F42965C4}" destId="{7683AD9B-42B7-44CB-A2FA-7E08EC8B4E1A}" srcOrd="0" destOrd="0" presId="urn:microsoft.com/office/officeart/2005/8/layout/radial5"/>
    <dgm:cxn modelId="{D46447E0-F10B-4621-89D1-E06219423D43}" type="presParOf" srcId="{DDFCD5EA-D7CE-43D3-A26C-46477ABA5CB0}" destId="{3D002465-60BB-4354-960A-ABF942BE5FF4}" srcOrd="2" destOrd="0" presId="urn:microsoft.com/office/officeart/2005/8/layout/radial5"/>
    <dgm:cxn modelId="{FB1F4F55-2EB8-4A86-9783-E912F517AB15}" type="presParOf" srcId="{DDFCD5EA-D7CE-43D3-A26C-46477ABA5CB0}" destId="{C1A00F5F-FACE-4FFC-9D4D-1381920A5188}" srcOrd="3" destOrd="0" presId="urn:microsoft.com/office/officeart/2005/8/layout/radial5"/>
    <dgm:cxn modelId="{4B25C67C-CA16-4B2E-AB6B-F769995AA8E1}" type="presParOf" srcId="{C1A00F5F-FACE-4FFC-9D4D-1381920A5188}" destId="{7131178A-77A3-474B-BD40-DDEC2E006560}" srcOrd="0" destOrd="0" presId="urn:microsoft.com/office/officeart/2005/8/layout/radial5"/>
    <dgm:cxn modelId="{0C6630FE-D1FD-46DE-AC93-CBADEDEB8204}" type="presParOf" srcId="{DDFCD5EA-D7CE-43D3-A26C-46477ABA5CB0}" destId="{66F19157-8C1C-4AF7-A8A6-89DE6367D588}" srcOrd="4" destOrd="0" presId="urn:microsoft.com/office/officeart/2005/8/layout/radial5"/>
    <dgm:cxn modelId="{B38262F4-CEEC-4B50-BA4F-6C234DE0147E}" type="presParOf" srcId="{DDFCD5EA-D7CE-43D3-A26C-46477ABA5CB0}" destId="{38BEB49F-ADF1-40C3-A251-5AF126331D7C}" srcOrd="5" destOrd="0" presId="urn:microsoft.com/office/officeart/2005/8/layout/radial5"/>
    <dgm:cxn modelId="{F0BA596E-B67C-4092-80CE-78285FD08866}" type="presParOf" srcId="{38BEB49F-ADF1-40C3-A251-5AF126331D7C}" destId="{18EA27D2-CA84-4228-B39A-06C16A40EF57}" srcOrd="0" destOrd="0" presId="urn:microsoft.com/office/officeart/2005/8/layout/radial5"/>
    <dgm:cxn modelId="{E27824C6-A8E1-4EE4-87B2-E21F1E0ECC3A}" type="presParOf" srcId="{DDFCD5EA-D7CE-43D3-A26C-46477ABA5CB0}" destId="{C2879EFD-EB1D-41AB-860D-10F964A457C0}" srcOrd="6" destOrd="0" presId="urn:microsoft.com/office/officeart/2005/8/layout/radial5"/>
    <dgm:cxn modelId="{BCA4E9EA-0A02-4D9D-A282-6ED478FAC2A5}" type="presParOf" srcId="{DDFCD5EA-D7CE-43D3-A26C-46477ABA5CB0}" destId="{0A2B2BD5-0593-4AC6-A277-023B58BF1354}" srcOrd="7" destOrd="0" presId="urn:microsoft.com/office/officeart/2005/8/layout/radial5"/>
    <dgm:cxn modelId="{0F6E7235-B7EB-43E1-84FC-68BEBD572E59}" type="presParOf" srcId="{0A2B2BD5-0593-4AC6-A277-023B58BF1354}" destId="{FEE4046A-619F-485D-9EDD-447F4967997F}" srcOrd="0" destOrd="0" presId="urn:microsoft.com/office/officeart/2005/8/layout/radial5"/>
    <dgm:cxn modelId="{DC5B76FB-A912-49E2-8617-B1912FC6C819}" type="presParOf" srcId="{DDFCD5EA-D7CE-43D3-A26C-46477ABA5CB0}" destId="{28D74EEC-CB72-4572-8616-1ED3EA34801E}" srcOrd="8" destOrd="0" presId="urn:microsoft.com/office/officeart/2005/8/layout/radial5"/>
    <dgm:cxn modelId="{2324084F-F7CB-4516-87CE-634AA02A9384}" type="presParOf" srcId="{DDFCD5EA-D7CE-43D3-A26C-46477ABA5CB0}" destId="{A708BB20-316D-492D-8F44-7D5C619F6F81}" srcOrd="9" destOrd="0" presId="urn:microsoft.com/office/officeart/2005/8/layout/radial5"/>
    <dgm:cxn modelId="{52EF7BAD-0192-462B-BCB3-DA2D6B9E9C99}" type="presParOf" srcId="{A708BB20-316D-492D-8F44-7D5C619F6F81}" destId="{B6817EFD-F48D-4A9C-9BEE-85D756DC727D}" srcOrd="0" destOrd="0" presId="urn:microsoft.com/office/officeart/2005/8/layout/radial5"/>
    <dgm:cxn modelId="{29A90A49-6A22-4500-801E-0F3D21F97696}" type="presParOf" srcId="{DDFCD5EA-D7CE-43D3-A26C-46477ABA5CB0}" destId="{B0C57974-1BB3-456A-9993-51E92409BCB2}"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916D6B-F6D2-430C-BD1D-712EF88A8B0E}"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9C3378A5-2AD0-471A-B8AC-CDEAC0A64022}">
      <dgm:prSet phldrT="[Text]"/>
      <dgm:spPr/>
      <dgm:t>
        <a:bodyPr/>
        <a:lstStyle/>
        <a:p>
          <a:r>
            <a:rPr lang="en-US" dirty="0"/>
            <a:t>Global</a:t>
          </a:r>
        </a:p>
      </dgm:t>
    </dgm:pt>
    <dgm:pt modelId="{B78FFB94-7D44-4CB9-AB30-CC90FAA39BE3}" type="parTrans" cxnId="{6F201A83-E438-4AD6-9EC1-E3986EBECFF1}">
      <dgm:prSet/>
      <dgm:spPr/>
      <dgm:t>
        <a:bodyPr/>
        <a:lstStyle/>
        <a:p>
          <a:endParaRPr lang="en-US"/>
        </a:p>
      </dgm:t>
    </dgm:pt>
    <dgm:pt modelId="{38942AB1-696D-4756-960C-68B3996AA6A4}" type="sibTrans" cxnId="{6F201A83-E438-4AD6-9EC1-E3986EBECFF1}">
      <dgm:prSet/>
      <dgm:spPr/>
      <dgm:t>
        <a:bodyPr/>
        <a:lstStyle/>
        <a:p>
          <a:endParaRPr lang="en-US"/>
        </a:p>
      </dgm:t>
    </dgm:pt>
    <dgm:pt modelId="{00A0A4D6-7EDA-4EF9-90C9-E48F46739C92}">
      <dgm:prSet phldrT="[Text]"/>
      <dgm:spPr/>
      <dgm:t>
        <a:bodyPr/>
        <a:lstStyle/>
        <a:p>
          <a:r>
            <a:rPr lang="en-US" dirty="0"/>
            <a:t>Buffer</a:t>
          </a:r>
        </a:p>
      </dgm:t>
    </dgm:pt>
    <dgm:pt modelId="{D26113CD-A6C8-4820-AC02-7BF1D4CB94DF}" type="parTrans" cxnId="{22030579-B3BE-4689-AA1E-491D33BA6AD7}">
      <dgm:prSet/>
      <dgm:spPr/>
      <dgm:t>
        <a:bodyPr/>
        <a:lstStyle/>
        <a:p>
          <a:endParaRPr lang="en-US"/>
        </a:p>
      </dgm:t>
    </dgm:pt>
    <dgm:pt modelId="{35C7DB3C-EAE3-4C11-8242-9275AC57A553}" type="sibTrans" cxnId="{22030579-B3BE-4689-AA1E-491D33BA6AD7}">
      <dgm:prSet/>
      <dgm:spPr/>
      <dgm:t>
        <a:bodyPr/>
        <a:lstStyle/>
        <a:p>
          <a:endParaRPr lang="en-US"/>
        </a:p>
      </dgm:t>
    </dgm:pt>
    <dgm:pt modelId="{56D5D1FD-DCD6-48A7-8F0E-8771007A6BE7}">
      <dgm:prSet phldrT="[Text]"/>
      <dgm:spPr/>
      <dgm:t>
        <a:bodyPr/>
        <a:lstStyle/>
        <a:p>
          <a:r>
            <a:rPr lang="en-US" dirty="0"/>
            <a:t>Process</a:t>
          </a:r>
        </a:p>
      </dgm:t>
    </dgm:pt>
    <dgm:pt modelId="{89C167EA-780C-4B30-9550-DDAA011C4F99}" type="parTrans" cxnId="{1825105B-DDFE-4EE7-8DED-1DEE7956C750}">
      <dgm:prSet/>
      <dgm:spPr/>
      <dgm:t>
        <a:bodyPr/>
        <a:lstStyle/>
        <a:p>
          <a:endParaRPr lang="en-US"/>
        </a:p>
      </dgm:t>
    </dgm:pt>
    <dgm:pt modelId="{C5592F49-DB0A-46CB-9C65-88C8948CB2A8}" type="sibTrans" cxnId="{1825105B-DDFE-4EE7-8DED-1DEE7956C750}">
      <dgm:prSet/>
      <dgm:spPr/>
      <dgm:t>
        <a:bodyPr/>
        <a:lstStyle/>
        <a:p>
          <a:endParaRPr lang="en-US"/>
        </a:p>
      </dgm:t>
    </dgm:pt>
    <dgm:pt modelId="{53EFB49D-B79D-43DC-8C63-EA4F0C2C6E55}">
      <dgm:prSet phldrT="[Text]"/>
      <dgm:spPr/>
      <dgm:t>
        <a:bodyPr/>
        <a:lstStyle/>
        <a:p>
          <a:r>
            <a:rPr lang="en-US" b="0" i="0" dirty="0" err="1"/>
            <a:t>setInterval</a:t>
          </a:r>
          <a:endParaRPr lang="en-US" dirty="0"/>
        </a:p>
      </dgm:t>
    </dgm:pt>
    <dgm:pt modelId="{7B2B1006-986C-4776-B726-AE78EB475D4B}" type="parTrans" cxnId="{95CD87E3-8476-49F1-A374-AE2F949AE0F4}">
      <dgm:prSet/>
      <dgm:spPr/>
      <dgm:t>
        <a:bodyPr/>
        <a:lstStyle/>
        <a:p>
          <a:endParaRPr lang="en-US"/>
        </a:p>
      </dgm:t>
    </dgm:pt>
    <dgm:pt modelId="{F4842324-21D8-4FBE-AB69-D997DF598856}" type="sibTrans" cxnId="{95CD87E3-8476-49F1-A374-AE2F949AE0F4}">
      <dgm:prSet/>
      <dgm:spPr/>
      <dgm:t>
        <a:bodyPr/>
        <a:lstStyle/>
        <a:p>
          <a:endParaRPr lang="en-US"/>
        </a:p>
      </dgm:t>
    </dgm:pt>
    <dgm:pt modelId="{0DAB9E2A-8174-4776-9696-6F876A4F6951}">
      <dgm:prSet phldrT="[Text]"/>
      <dgm:spPr/>
      <dgm:t>
        <a:bodyPr/>
        <a:lstStyle/>
        <a:p>
          <a:r>
            <a:rPr lang="en-US" b="0" i="0" dirty="0" err="1"/>
            <a:t>setTimeout</a:t>
          </a:r>
          <a:endParaRPr lang="en-US" dirty="0"/>
        </a:p>
      </dgm:t>
    </dgm:pt>
    <dgm:pt modelId="{955E022A-8375-43D8-BDE3-6434FB855BCF}" type="parTrans" cxnId="{236E50DD-B370-468B-85BA-C965F494853D}">
      <dgm:prSet/>
      <dgm:spPr/>
      <dgm:t>
        <a:bodyPr/>
        <a:lstStyle/>
        <a:p>
          <a:endParaRPr lang="en-US"/>
        </a:p>
      </dgm:t>
    </dgm:pt>
    <dgm:pt modelId="{A3A3A893-B879-4254-B820-D18932C48323}" type="sibTrans" cxnId="{236E50DD-B370-468B-85BA-C965F494853D}">
      <dgm:prSet/>
      <dgm:spPr/>
      <dgm:t>
        <a:bodyPr/>
        <a:lstStyle/>
        <a:p>
          <a:endParaRPr lang="en-US"/>
        </a:p>
      </dgm:t>
    </dgm:pt>
    <dgm:pt modelId="{BC83B4ED-D30B-4215-B1F0-74E4E9BAF757}">
      <dgm:prSet/>
      <dgm:spPr/>
      <dgm:t>
        <a:bodyPr/>
        <a:lstStyle/>
        <a:p>
          <a:r>
            <a:rPr lang="en-US" b="0" i="0"/>
            <a:t>clearInterval</a:t>
          </a:r>
          <a:endParaRPr lang="en-US"/>
        </a:p>
      </dgm:t>
    </dgm:pt>
    <dgm:pt modelId="{3430F809-24A9-49B7-8582-9855FF2E5D8E}" type="parTrans" cxnId="{1C649C5B-D432-46AF-9A87-961BE11D4205}">
      <dgm:prSet/>
      <dgm:spPr/>
      <dgm:t>
        <a:bodyPr/>
        <a:lstStyle/>
        <a:p>
          <a:endParaRPr lang="en-US"/>
        </a:p>
      </dgm:t>
    </dgm:pt>
    <dgm:pt modelId="{7656360D-0E01-40EA-9D51-D7C093FA497D}" type="sibTrans" cxnId="{1C649C5B-D432-46AF-9A87-961BE11D4205}">
      <dgm:prSet/>
      <dgm:spPr/>
      <dgm:t>
        <a:bodyPr/>
        <a:lstStyle/>
        <a:p>
          <a:endParaRPr lang="en-US"/>
        </a:p>
      </dgm:t>
    </dgm:pt>
    <dgm:pt modelId="{BDC1204B-1220-45E9-9256-E46D0D6C6A4B}">
      <dgm:prSet/>
      <dgm:spPr/>
      <dgm:t>
        <a:bodyPr/>
        <a:lstStyle/>
        <a:p>
          <a:r>
            <a:rPr lang="en-US" b="0" i="0"/>
            <a:t>clearTimeout</a:t>
          </a:r>
          <a:endParaRPr lang="en-US"/>
        </a:p>
      </dgm:t>
    </dgm:pt>
    <dgm:pt modelId="{C6062CB7-B07F-4B38-8CCA-0A691BF6C613}" type="parTrans" cxnId="{CE542D3B-6F04-40E6-9D4B-0E3F3E4F5248}">
      <dgm:prSet/>
      <dgm:spPr/>
      <dgm:t>
        <a:bodyPr/>
        <a:lstStyle/>
        <a:p>
          <a:endParaRPr lang="en-US"/>
        </a:p>
      </dgm:t>
    </dgm:pt>
    <dgm:pt modelId="{BE996876-17F4-4275-9FDB-A5562BC33D3F}" type="sibTrans" cxnId="{CE542D3B-6F04-40E6-9D4B-0E3F3E4F5248}">
      <dgm:prSet/>
      <dgm:spPr/>
      <dgm:t>
        <a:bodyPr/>
        <a:lstStyle/>
        <a:p>
          <a:endParaRPr lang="en-US"/>
        </a:p>
      </dgm:t>
    </dgm:pt>
    <dgm:pt modelId="{5E156B94-30C2-4700-A71C-9412747151FD}">
      <dgm:prSet/>
      <dgm:spPr/>
      <dgm:t>
        <a:bodyPr/>
        <a:lstStyle/>
        <a:p>
          <a:r>
            <a:rPr lang="en-US" dirty="0"/>
            <a:t>_</a:t>
          </a:r>
          <a:r>
            <a:rPr lang="en-US" dirty="0" err="1"/>
            <a:t>dirname</a:t>
          </a:r>
          <a:endParaRPr lang="en-US" dirty="0"/>
        </a:p>
      </dgm:t>
    </dgm:pt>
    <dgm:pt modelId="{6B791938-AB51-40C8-AAC4-C53FC690BFBC}" type="parTrans" cxnId="{90FBFF54-F863-45DE-8F14-2F61A737A41B}">
      <dgm:prSet/>
      <dgm:spPr/>
      <dgm:t>
        <a:bodyPr/>
        <a:lstStyle/>
        <a:p>
          <a:endParaRPr lang="en-US"/>
        </a:p>
      </dgm:t>
    </dgm:pt>
    <dgm:pt modelId="{C6798C40-8469-43F0-94C2-C02430C77129}" type="sibTrans" cxnId="{90FBFF54-F863-45DE-8F14-2F61A737A41B}">
      <dgm:prSet/>
      <dgm:spPr/>
      <dgm:t>
        <a:bodyPr/>
        <a:lstStyle/>
        <a:p>
          <a:endParaRPr lang="en-US"/>
        </a:p>
      </dgm:t>
    </dgm:pt>
    <dgm:pt modelId="{F308E665-F9B9-4687-A620-8B614B562994}">
      <dgm:prSet/>
      <dgm:spPr/>
      <dgm:t>
        <a:bodyPr/>
        <a:lstStyle/>
        <a:p>
          <a:r>
            <a:rPr lang="en-US" dirty="0"/>
            <a:t>_filename</a:t>
          </a:r>
        </a:p>
      </dgm:t>
    </dgm:pt>
    <dgm:pt modelId="{D0428DBF-7F17-4E3D-B9AD-4DA7B445D918}" type="parTrans" cxnId="{8B18D883-0F30-4AFD-966F-004662C18467}">
      <dgm:prSet/>
      <dgm:spPr/>
      <dgm:t>
        <a:bodyPr/>
        <a:lstStyle/>
        <a:p>
          <a:endParaRPr lang="en-US"/>
        </a:p>
      </dgm:t>
    </dgm:pt>
    <dgm:pt modelId="{779E2247-05DD-4686-B618-EC29A64BC21F}" type="sibTrans" cxnId="{8B18D883-0F30-4AFD-966F-004662C18467}">
      <dgm:prSet/>
      <dgm:spPr/>
      <dgm:t>
        <a:bodyPr/>
        <a:lstStyle/>
        <a:p>
          <a:endParaRPr lang="en-US"/>
        </a:p>
      </dgm:t>
    </dgm:pt>
    <dgm:pt modelId="{048A5944-D587-4607-9DEC-66114EA3B000}">
      <dgm:prSet/>
      <dgm:spPr/>
      <dgm:t>
        <a:bodyPr/>
        <a:lstStyle/>
        <a:p>
          <a:r>
            <a:rPr lang="en-US" dirty="0"/>
            <a:t>Console</a:t>
          </a:r>
        </a:p>
      </dgm:t>
    </dgm:pt>
    <dgm:pt modelId="{1C28FA0F-E0E2-4210-96D4-B38ED030811F}" type="parTrans" cxnId="{62805A69-41C0-4E37-8E30-8D15879F23FB}">
      <dgm:prSet/>
      <dgm:spPr/>
      <dgm:t>
        <a:bodyPr/>
        <a:lstStyle/>
        <a:p>
          <a:endParaRPr lang="en-US"/>
        </a:p>
      </dgm:t>
    </dgm:pt>
    <dgm:pt modelId="{B0C66243-C557-4DEB-AAB3-B25044248F0D}" type="sibTrans" cxnId="{62805A69-41C0-4E37-8E30-8D15879F23FB}">
      <dgm:prSet/>
      <dgm:spPr/>
      <dgm:t>
        <a:bodyPr/>
        <a:lstStyle/>
        <a:p>
          <a:endParaRPr lang="en-US"/>
        </a:p>
      </dgm:t>
    </dgm:pt>
    <dgm:pt modelId="{E39E857E-62F2-4F0B-96FE-A6615EECB4CA}" type="pres">
      <dgm:prSet presAssocID="{F9916D6B-F6D2-430C-BD1D-712EF88A8B0E}" presName="cycle" presStyleCnt="0">
        <dgm:presLayoutVars>
          <dgm:chMax val="1"/>
          <dgm:dir/>
          <dgm:animLvl val="ctr"/>
          <dgm:resizeHandles val="exact"/>
        </dgm:presLayoutVars>
      </dgm:prSet>
      <dgm:spPr/>
    </dgm:pt>
    <dgm:pt modelId="{39CA469C-C12A-44FF-8669-C8284BB9174C}" type="pres">
      <dgm:prSet presAssocID="{9C3378A5-2AD0-471A-B8AC-CDEAC0A64022}" presName="centerShape" presStyleLbl="node0" presStyleIdx="0" presStyleCnt="1"/>
      <dgm:spPr/>
    </dgm:pt>
    <dgm:pt modelId="{7CCDED0E-89C4-4837-AEBF-5CAC31C8E8B2}" type="pres">
      <dgm:prSet presAssocID="{D26113CD-A6C8-4820-AC02-7BF1D4CB94DF}" presName="Name9" presStyleLbl="parChTrans1D2" presStyleIdx="0" presStyleCnt="9"/>
      <dgm:spPr/>
    </dgm:pt>
    <dgm:pt modelId="{07CFFF64-F006-4972-8230-17546D8F4F7C}" type="pres">
      <dgm:prSet presAssocID="{D26113CD-A6C8-4820-AC02-7BF1D4CB94DF}" presName="connTx" presStyleLbl="parChTrans1D2" presStyleIdx="0" presStyleCnt="9"/>
      <dgm:spPr/>
    </dgm:pt>
    <dgm:pt modelId="{AE4CEE46-A2F1-45F2-8476-F41AF20746FD}" type="pres">
      <dgm:prSet presAssocID="{00A0A4D6-7EDA-4EF9-90C9-E48F46739C92}" presName="node" presStyleLbl="node1" presStyleIdx="0" presStyleCnt="9">
        <dgm:presLayoutVars>
          <dgm:bulletEnabled val="1"/>
        </dgm:presLayoutVars>
      </dgm:prSet>
      <dgm:spPr/>
    </dgm:pt>
    <dgm:pt modelId="{775C8A78-C793-420D-8BB4-53FF33FAAC7A}" type="pres">
      <dgm:prSet presAssocID="{89C167EA-780C-4B30-9550-DDAA011C4F99}" presName="Name9" presStyleLbl="parChTrans1D2" presStyleIdx="1" presStyleCnt="9"/>
      <dgm:spPr/>
    </dgm:pt>
    <dgm:pt modelId="{C31638B7-6560-4A9A-B97A-AE6BF56C1648}" type="pres">
      <dgm:prSet presAssocID="{89C167EA-780C-4B30-9550-DDAA011C4F99}" presName="connTx" presStyleLbl="parChTrans1D2" presStyleIdx="1" presStyleCnt="9"/>
      <dgm:spPr/>
    </dgm:pt>
    <dgm:pt modelId="{EA15EB7B-3061-4C50-B664-556C8B1E1196}" type="pres">
      <dgm:prSet presAssocID="{56D5D1FD-DCD6-48A7-8F0E-8771007A6BE7}" presName="node" presStyleLbl="node1" presStyleIdx="1" presStyleCnt="9">
        <dgm:presLayoutVars>
          <dgm:bulletEnabled val="1"/>
        </dgm:presLayoutVars>
      </dgm:prSet>
      <dgm:spPr/>
    </dgm:pt>
    <dgm:pt modelId="{60646726-C660-4E05-BF31-D0FEA39922B5}" type="pres">
      <dgm:prSet presAssocID="{7B2B1006-986C-4776-B726-AE78EB475D4B}" presName="Name9" presStyleLbl="parChTrans1D2" presStyleIdx="2" presStyleCnt="9"/>
      <dgm:spPr/>
    </dgm:pt>
    <dgm:pt modelId="{589204A7-5E67-4725-BA9C-4EAC03F72B88}" type="pres">
      <dgm:prSet presAssocID="{7B2B1006-986C-4776-B726-AE78EB475D4B}" presName="connTx" presStyleLbl="parChTrans1D2" presStyleIdx="2" presStyleCnt="9"/>
      <dgm:spPr/>
    </dgm:pt>
    <dgm:pt modelId="{5501E232-1C08-4EFB-9E50-4D89BB32D203}" type="pres">
      <dgm:prSet presAssocID="{53EFB49D-B79D-43DC-8C63-EA4F0C2C6E55}" presName="node" presStyleLbl="node1" presStyleIdx="2" presStyleCnt="9">
        <dgm:presLayoutVars>
          <dgm:bulletEnabled val="1"/>
        </dgm:presLayoutVars>
      </dgm:prSet>
      <dgm:spPr/>
    </dgm:pt>
    <dgm:pt modelId="{763B6777-4A48-4428-982A-DB23CA15B5D7}" type="pres">
      <dgm:prSet presAssocID="{955E022A-8375-43D8-BDE3-6434FB855BCF}" presName="Name9" presStyleLbl="parChTrans1D2" presStyleIdx="3" presStyleCnt="9"/>
      <dgm:spPr/>
    </dgm:pt>
    <dgm:pt modelId="{10711373-A040-496A-8FE7-47AFE314BF0C}" type="pres">
      <dgm:prSet presAssocID="{955E022A-8375-43D8-BDE3-6434FB855BCF}" presName="connTx" presStyleLbl="parChTrans1D2" presStyleIdx="3" presStyleCnt="9"/>
      <dgm:spPr/>
    </dgm:pt>
    <dgm:pt modelId="{0C1E7E37-A305-4651-A775-FBDDE4ECB068}" type="pres">
      <dgm:prSet presAssocID="{0DAB9E2A-8174-4776-9696-6F876A4F6951}" presName="node" presStyleLbl="node1" presStyleIdx="3" presStyleCnt="9">
        <dgm:presLayoutVars>
          <dgm:bulletEnabled val="1"/>
        </dgm:presLayoutVars>
      </dgm:prSet>
      <dgm:spPr/>
    </dgm:pt>
    <dgm:pt modelId="{17C31DA2-9BCC-4940-B9D7-4F9EC8455898}" type="pres">
      <dgm:prSet presAssocID="{C6062CB7-B07F-4B38-8CCA-0A691BF6C613}" presName="Name9" presStyleLbl="parChTrans1D2" presStyleIdx="4" presStyleCnt="9"/>
      <dgm:spPr/>
    </dgm:pt>
    <dgm:pt modelId="{028C332B-4569-478E-86E7-CEE2823E073F}" type="pres">
      <dgm:prSet presAssocID="{C6062CB7-B07F-4B38-8CCA-0A691BF6C613}" presName="connTx" presStyleLbl="parChTrans1D2" presStyleIdx="4" presStyleCnt="9"/>
      <dgm:spPr/>
    </dgm:pt>
    <dgm:pt modelId="{90DE2EB6-771F-40F3-9192-C549678A880E}" type="pres">
      <dgm:prSet presAssocID="{BDC1204B-1220-45E9-9256-E46D0D6C6A4B}" presName="node" presStyleLbl="node1" presStyleIdx="4" presStyleCnt="9">
        <dgm:presLayoutVars>
          <dgm:bulletEnabled val="1"/>
        </dgm:presLayoutVars>
      </dgm:prSet>
      <dgm:spPr/>
    </dgm:pt>
    <dgm:pt modelId="{1350DD9C-33F6-4B46-84CE-348EA2FF3268}" type="pres">
      <dgm:prSet presAssocID="{3430F809-24A9-49B7-8582-9855FF2E5D8E}" presName="Name9" presStyleLbl="parChTrans1D2" presStyleIdx="5" presStyleCnt="9"/>
      <dgm:spPr/>
    </dgm:pt>
    <dgm:pt modelId="{93F64CED-C601-49B1-9788-AEF03FD4F371}" type="pres">
      <dgm:prSet presAssocID="{3430F809-24A9-49B7-8582-9855FF2E5D8E}" presName="connTx" presStyleLbl="parChTrans1D2" presStyleIdx="5" presStyleCnt="9"/>
      <dgm:spPr/>
    </dgm:pt>
    <dgm:pt modelId="{6FD3C497-FB08-44EC-B095-94C861719BAF}" type="pres">
      <dgm:prSet presAssocID="{BC83B4ED-D30B-4215-B1F0-74E4E9BAF757}" presName="node" presStyleLbl="node1" presStyleIdx="5" presStyleCnt="9">
        <dgm:presLayoutVars>
          <dgm:bulletEnabled val="1"/>
        </dgm:presLayoutVars>
      </dgm:prSet>
      <dgm:spPr/>
    </dgm:pt>
    <dgm:pt modelId="{A09AC0F6-15D0-4BA2-9062-BEB914FE0D38}" type="pres">
      <dgm:prSet presAssocID="{D0428DBF-7F17-4E3D-B9AD-4DA7B445D918}" presName="Name9" presStyleLbl="parChTrans1D2" presStyleIdx="6" presStyleCnt="9"/>
      <dgm:spPr/>
    </dgm:pt>
    <dgm:pt modelId="{613983DD-8845-4C4A-B586-0AC1BE583759}" type="pres">
      <dgm:prSet presAssocID="{D0428DBF-7F17-4E3D-B9AD-4DA7B445D918}" presName="connTx" presStyleLbl="parChTrans1D2" presStyleIdx="6" presStyleCnt="9"/>
      <dgm:spPr/>
    </dgm:pt>
    <dgm:pt modelId="{4411BAA1-6EB1-499D-8FD3-F0FABF6C3D76}" type="pres">
      <dgm:prSet presAssocID="{F308E665-F9B9-4687-A620-8B614B562994}" presName="node" presStyleLbl="node1" presStyleIdx="6" presStyleCnt="9">
        <dgm:presLayoutVars>
          <dgm:bulletEnabled val="1"/>
        </dgm:presLayoutVars>
      </dgm:prSet>
      <dgm:spPr/>
    </dgm:pt>
    <dgm:pt modelId="{6DEC0C05-9607-49CB-A19C-7FF6DEBBD5E6}" type="pres">
      <dgm:prSet presAssocID="{6B791938-AB51-40C8-AAC4-C53FC690BFBC}" presName="Name9" presStyleLbl="parChTrans1D2" presStyleIdx="7" presStyleCnt="9"/>
      <dgm:spPr/>
    </dgm:pt>
    <dgm:pt modelId="{C6635519-1539-489C-8CBB-9AD28E453E99}" type="pres">
      <dgm:prSet presAssocID="{6B791938-AB51-40C8-AAC4-C53FC690BFBC}" presName="connTx" presStyleLbl="parChTrans1D2" presStyleIdx="7" presStyleCnt="9"/>
      <dgm:spPr/>
    </dgm:pt>
    <dgm:pt modelId="{CA6D67E8-9768-42AF-AFFB-2E3F33931AA4}" type="pres">
      <dgm:prSet presAssocID="{5E156B94-30C2-4700-A71C-9412747151FD}" presName="node" presStyleLbl="node1" presStyleIdx="7" presStyleCnt="9">
        <dgm:presLayoutVars>
          <dgm:bulletEnabled val="1"/>
        </dgm:presLayoutVars>
      </dgm:prSet>
      <dgm:spPr/>
    </dgm:pt>
    <dgm:pt modelId="{60C15841-2F37-404A-A7B6-2EFDC8B5E152}" type="pres">
      <dgm:prSet presAssocID="{1C28FA0F-E0E2-4210-96D4-B38ED030811F}" presName="Name9" presStyleLbl="parChTrans1D2" presStyleIdx="8" presStyleCnt="9"/>
      <dgm:spPr/>
    </dgm:pt>
    <dgm:pt modelId="{B90408EE-CF67-485A-BDDB-A1F831B0A4ED}" type="pres">
      <dgm:prSet presAssocID="{1C28FA0F-E0E2-4210-96D4-B38ED030811F}" presName="connTx" presStyleLbl="parChTrans1D2" presStyleIdx="8" presStyleCnt="9"/>
      <dgm:spPr/>
    </dgm:pt>
    <dgm:pt modelId="{8CFD8D38-5A08-4BB7-AD47-F0B6744B3F25}" type="pres">
      <dgm:prSet presAssocID="{048A5944-D587-4607-9DEC-66114EA3B000}" presName="node" presStyleLbl="node1" presStyleIdx="8" presStyleCnt="9">
        <dgm:presLayoutVars>
          <dgm:bulletEnabled val="1"/>
        </dgm:presLayoutVars>
      </dgm:prSet>
      <dgm:spPr/>
    </dgm:pt>
  </dgm:ptLst>
  <dgm:cxnLst>
    <dgm:cxn modelId="{8ABC0414-F0ED-4400-B4EF-AC7FB7B5C5D1}" type="presOf" srcId="{0DAB9E2A-8174-4776-9696-6F876A4F6951}" destId="{0C1E7E37-A305-4651-A775-FBDDE4ECB068}" srcOrd="0" destOrd="0" presId="urn:microsoft.com/office/officeart/2005/8/layout/radial1"/>
    <dgm:cxn modelId="{27C4F014-EB7E-4B17-83BB-1AA18B1BEB3F}" type="presOf" srcId="{C6062CB7-B07F-4B38-8CCA-0A691BF6C613}" destId="{17C31DA2-9BCC-4940-B9D7-4F9EC8455898}" srcOrd="0" destOrd="0" presId="urn:microsoft.com/office/officeart/2005/8/layout/radial1"/>
    <dgm:cxn modelId="{CD03BC1B-672B-4874-B5BF-3B0B3B0E98B7}" type="presOf" srcId="{53EFB49D-B79D-43DC-8C63-EA4F0C2C6E55}" destId="{5501E232-1C08-4EFB-9E50-4D89BB32D203}" srcOrd="0" destOrd="0" presId="urn:microsoft.com/office/officeart/2005/8/layout/radial1"/>
    <dgm:cxn modelId="{62F33C1D-FE3F-487B-BC0C-D3725AB5F170}" type="presOf" srcId="{89C167EA-780C-4B30-9550-DDAA011C4F99}" destId="{C31638B7-6560-4A9A-B97A-AE6BF56C1648}" srcOrd="1" destOrd="0" presId="urn:microsoft.com/office/officeart/2005/8/layout/radial1"/>
    <dgm:cxn modelId="{95FED420-1519-4DB0-9870-EEC0A64592F4}" type="presOf" srcId="{F308E665-F9B9-4687-A620-8B614B562994}" destId="{4411BAA1-6EB1-499D-8FD3-F0FABF6C3D76}" srcOrd="0" destOrd="0" presId="urn:microsoft.com/office/officeart/2005/8/layout/radial1"/>
    <dgm:cxn modelId="{A5F56821-35FB-407E-96B3-C8F4B004C6A8}" type="presOf" srcId="{7B2B1006-986C-4776-B726-AE78EB475D4B}" destId="{60646726-C660-4E05-BF31-D0FEA39922B5}" srcOrd="0" destOrd="0" presId="urn:microsoft.com/office/officeart/2005/8/layout/radial1"/>
    <dgm:cxn modelId="{A6B3D228-78B4-44A3-919C-CFBEF9A80B83}" type="presOf" srcId="{D26113CD-A6C8-4820-AC02-7BF1D4CB94DF}" destId="{7CCDED0E-89C4-4837-AEBF-5CAC31C8E8B2}" srcOrd="0" destOrd="0" presId="urn:microsoft.com/office/officeart/2005/8/layout/radial1"/>
    <dgm:cxn modelId="{4565852E-3055-4D4E-BD0C-E005A0D1600E}" type="presOf" srcId="{955E022A-8375-43D8-BDE3-6434FB855BCF}" destId="{763B6777-4A48-4428-982A-DB23CA15B5D7}" srcOrd="0" destOrd="0" presId="urn:microsoft.com/office/officeart/2005/8/layout/radial1"/>
    <dgm:cxn modelId="{EB61242F-D9F2-4E23-A955-C568B57510F2}" type="presOf" srcId="{00A0A4D6-7EDA-4EF9-90C9-E48F46739C92}" destId="{AE4CEE46-A2F1-45F2-8476-F41AF20746FD}" srcOrd="0" destOrd="0" presId="urn:microsoft.com/office/officeart/2005/8/layout/radial1"/>
    <dgm:cxn modelId="{CE542D3B-6F04-40E6-9D4B-0E3F3E4F5248}" srcId="{9C3378A5-2AD0-471A-B8AC-CDEAC0A64022}" destId="{BDC1204B-1220-45E9-9256-E46D0D6C6A4B}" srcOrd="4" destOrd="0" parTransId="{C6062CB7-B07F-4B38-8CCA-0A691BF6C613}" sibTransId="{BE996876-17F4-4275-9FDB-A5562BC33D3F}"/>
    <dgm:cxn modelId="{1825105B-DDFE-4EE7-8DED-1DEE7956C750}" srcId="{9C3378A5-2AD0-471A-B8AC-CDEAC0A64022}" destId="{56D5D1FD-DCD6-48A7-8F0E-8771007A6BE7}" srcOrd="1" destOrd="0" parTransId="{89C167EA-780C-4B30-9550-DDAA011C4F99}" sibTransId="{C5592F49-DB0A-46CB-9C65-88C8948CB2A8}"/>
    <dgm:cxn modelId="{1C649C5B-D432-46AF-9A87-961BE11D4205}" srcId="{9C3378A5-2AD0-471A-B8AC-CDEAC0A64022}" destId="{BC83B4ED-D30B-4215-B1F0-74E4E9BAF757}" srcOrd="5" destOrd="0" parTransId="{3430F809-24A9-49B7-8582-9855FF2E5D8E}" sibTransId="{7656360D-0E01-40EA-9D51-D7C093FA497D}"/>
    <dgm:cxn modelId="{9297B346-A9EB-4DE2-9817-A7B102C75079}" type="presOf" srcId="{BC83B4ED-D30B-4215-B1F0-74E4E9BAF757}" destId="{6FD3C497-FB08-44EC-B095-94C861719BAF}" srcOrd="0" destOrd="0" presId="urn:microsoft.com/office/officeart/2005/8/layout/radial1"/>
    <dgm:cxn modelId="{62805A69-41C0-4E37-8E30-8D15879F23FB}" srcId="{9C3378A5-2AD0-471A-B8AC-CDEAC0A64022}" destId="{048A5944-D587-4607-9DEC-66114EA3B000}" srcOrd="8" destOrd="0" parTransId="{1C28FA0F-E0E2-4210-96D4-B38ED030811F}" sibTransId="{B0C66243-C557-4DEB-AAB3-B25044248F0D}"/>
    <dgm:cxn modelId="{12430A71-372E-4C41-A042-B1B02CD76CE1}" type="presOf" srcId="{6B791938-AB51-40C8-AAC4-C53FC690BFBC}" destId="{6DEC0C05-9607-49CB-A19C-7FF6DEBBD5E6}" srcOrd="0" destOrd="0" presId="urn:microsoft.com/office/officeart/2005/8/layout/radial1"/>
    <dgm:cxn modelId="{F942C872-7B24-43F1-BA0B-8B5984016279}" type="presOf" srcId="{89C167EA-780C-4B30-9550-DDAA011C4F99}" destId="{775C8A78-C793-420D-8BB4-53FF33FAAC7A}" srcOrd="0" destOrd="0" presId="urn:microsoft.com/office/officeart/2005/8/layout/radial1"/>
    <dgm:cxn modelId="{90FBFF54-F863-45DE-8F14-2F61A737A41B}" srcId="{9C3378A5-2AD0-471A-B8AC-CDEAC0A64022}" destId="{5E156B94-30C2-4700-A71C-9412747151FD}" srcOrd="7" destOrd="0" parTransId="{6B791938-AB51-40C8-AAC4-C53FC690BFBC}" sibTransId="{C6798C40-8469-43F0-94C2-C02430C77129}"/>
    <dgm:cxn modelId="{22030579-B3BE-4689-AA1E-491D33BA6AD7}" srcId="{9C3378A5-2AD0-471A-B8AC-CDEAC0A64022}" destId="{00A0A4D6-7EDA-4EF9-90C9-E48F46739C92}" srcOrd="0" destOrd="0" parTransId="{D26113CD-A6C8-4820-AC02-7BF1D4CB94DF}" sibTransId="{35C7DB3C-EAE3-4C11-8242-9275AC57A553}"/>
    <dgm:cxn modelId="{6F201A83-E438-4AD6-9EC1-E3986EBECFF1}" srcId="{F9916D6B-F6D2-430C-BD1D-712EF88A8B0E}" destId="{9C3378A5-2AD0-471A-B8AC-CDEAC0A64022}" srcOrd="0" destOrd="0" parTransId="{B78FFB94-7D44-4CB9-AB30-CC90FAA39BE3}" sibTransId="{38942AB1-696D-4756-960C-68B3996AA6A4}"/>
    <dgm:cxn modelId="{8B18D883-0F30-4AFD-966F-004662C18467}" srcId="{9C3378A5-2AD0-471A-B8AC-CDEAC0A64022}" destId="{F308E665-F9B9-4687-A620-8B614B562994}" srcOrd="6" destOrd="0" parTransId="{D0428DBF-7F17-4E3D-B9AD-4DA7B445D918}" sibTransId="{779E2247-05DD-4686-B618-EC29A64BC21F}"/>
    <dgm:cxn modelId="{153F7887-A592-4E5E-9CCE-3A1E3880E2E5}" type="presOf" srcId="{BDC1204B-1220-45E9-9256-E46D0D6C6A4B}" destId="{90DE2EB6-771F-40F3-9192-C549678A880E}" srcOrd="0" destOrd="0" presId="urn:microsoft.com/office/officeart/2005/8/layout/radial1"/>
    <dgm:cxn modelId="{AB46FE89-5FDC-4370-97CE-06BEECEEA0D5}" type="presOf" srcId="{D26113CD-A6C8-4820-AC02-7BF1D4CB94DF}" destId="{07CFFF64-F006-4972-8230-17546D8F4F7C}" srcOrd="1" destOrd="0" presId="urn:microsoft.com/office/officeart/2005/8/layout/radial1"/>
    <dgm:cxn modelId="{A41F6E91-8EE0-449F-ACBF-ECBD7779F473}" type="presOf" srcId="{1C28FA0F-E0E2-4210-96D4-B38ED030811F}" destId="{60C15841-2F37-404A-A7B6-2EFDC8B5E152}" srcOrd="0" destOrd="0" presId="urn:microsoft.com/office/officeart/2005/8/layout/radial1"/>
    <dgm:cxn modelId="{B309EA95-107E-4897-9FD8-0E3502F9D7A2}" type="presOf" srcId="{1C28FA0F-E0E2-4210-96D4-B38ED030811F}" destId="{B90408EE-CF67-485A-BDDB-A1F831B0A4ED}" srcOrd="1" destOrd="0" presId="urn:microsoft.com/office/officeart/2005/8/layout/radial1"/>
    <dgm:cxn modelId="{DF8F7399-2E41-48CD-A541-8F57FFE6DAA0}" type="presOf" srcId="{5E156B94-30C2-4700-A71C-9412747151FD}" destId="{CA6D67E8-9768-42AF-AFFB-2E3F33931AA4}" srcOrd="0" destOrd="0" presId="urn:microsoft.com/office/officeart/2005/8/layout/radial1"/>
    <dgm:cxn modelId="{156FC899-B52A-495A-8F50-7243F4C4243B}" type="presOf" srcId="{9C3378A5-2AD0-471A-B8AC-CDEAC0A64022}" destId="{39CA469C-C12A-44FF-8669-C8284BB9174C}" srcOrd="0" destOrd="0" presId="urn:microsoft.com/office/officeart/2005/8/layout/radial1"/>
    <dgm:cxn modelId="{7A1403BD-F228-43AD-BBAF-D94922FF25EA}" type="presOf" srcId="{3430F809-24A9-49B7-8582-9855FF2E5D8E}" destId="{93F64CED-C601-49B1-9788-AEF03FD4F371}" srcOrd="1" destOrd="0" presId="urn:microsoft.com/office/officeart/2005/8/layout/radial1"/>
    <dgm:cxn modelId="{CC9240C3-DBB8-42C8-BD62-B814FA5ABB5D}" type="presOf" srcId="{048A5944-D587-4607-9DEC-66114EA3B000}" destId="{8CFD8D38-5A08-4BB7-AD47-F0B6744B3F25}" srcOrd="0" destOrd="0" presId="urn:microsoft.com/office/officeart/2005/8/layout/radial1"/>
    <dgm:cxn modelId="{69D374C4-8B09-43FF-8A94-BED2F641F9D8}" type="presOf" srcId="{56D5D1FD-DCD6-48A7-8F0E-8771007A6BE7}" destId="{EA15EB7B-3061-4C50-B664-556C8B1E1196}" srcOrd="0" destOrd="0" presId="urn:microsoft.com/office/officeart/2005/8/layout/radial1"/>
    <dgm:cxn modelId="{04E583CF-1E2C-4C25-B8B6-09FC17B484B4}" type="presOf" srcId="{3430F809-24A9-49B7-8582-9855FF2E5D8E}" destId="{1350DD9C-33F6-4B46-84CE-348EA2FF3268}" srcOrd="0" destOrd="0" presId="urn:microsoft.com/office/officeart/2005/8/layout/radial1"/>
    <dgm:cxn modelId="{697A2DD0-A153-4B88-837F-7C705583D51B}" type="presOf" srcId="{6B791938-AB51-40C8-AAC4-C53FC690BFBC}" destId="{C6635519-1539-489C-8CBB-9AD28E453E99}" srcOrd="1" destOrd="0" presId="urn:microsoft.com/office/officeart/2005/8/layout/radial1"/>
    <dgm:cxn modelId="{236E50DD-B370-468B-85BA-C965F494853D}" srcId="{9C3378A5-2AD0-471A-B8AC-CDEAC0A64022}" destId="{0DAB9E2A-8174-4776-9696-6F876A4F6951}" srcOrd="3" destOrd="0" parTransId="{955E022A-8375-43D8-BDE3-6434FB855BCF}" sibTransId="{A3A3A893-B879-4254-B820-D18932C48323}"/>
    <dgm:cxn modelId="{EF9BF9DE-FAD4-4565-BD61-A7F19FBED44A}" type="presOf" srcId="{D0428DBF-7F17-4E3D-B9AD-4DA7B445D918}" destId="{A09AC0F6-15D0-4BA2-9062-BEB914FE0D38}" srcOrd="0" destOrd="0" presId="urn:microsoft.com/office/officeart/2005/8/layout/radial1"/>
    <dgm:cxn modelId="{12FF35E2-BD06-4FF1-A28C-41073568A01B}" type="presOf" srcId="{D0428DBF-7F17-4E3D-B9AD-4DA7B445D918}" destId="{613983DD-8845-4C4A-B586-0AC1BE583759}" srcOrd="1" destOrd="0" presId="urn:microsoft.com/office/officeart/2005/8/layout/radial1"/>
    <dgm:cxn modelId="{95CD87E3-8476-49F1-A374-AE2F949AE0F4}" srcId="{9C3378A5-2AD0-471A-B8AC-CDEAC0A64022}" destId="{53EFB49D-B79D-43DC-8C63-EA4F0C2C6E55}" srcOrd="2" destOrd="0" parTransId="{7B2B1006-986C-4776-B726-AE78EB475D4B}" sibTransId="{F4842324-21D8-4FBE-AB69-D997DF598856}"/>
    <dgm:cxn modelId="{26E21DF4-EC47-4A89-AC43-4A949B17D95C}" type="presOf" srcId="{C6062CB7-B07F-4B38-8CCA-0A691BF6C613}" destId="{028C332B-4569-478E-86E7-CEE2823E073F}" srcOrd="1" destOrd="0" presId="urn:microsoft.com/office/officeart/2005/8/layout/radial1"/>
    <dgm:cxn modelId="{CEA9ACFA-F560-464B-851D-797279365C52}" type="presOf" srcId="{F9916D6B-F6D2-430C-BD1D-712EF88A8B0E}" destId="{E39E857E-62F2-4F0B-96FE-A6615EECB4CA}" srcOrd="0" destOrd="0" presId="urn:microsoft.com/office/officeart/2005/8/layout/radial1"/>
    <dgm:cxn modelId="{1A2032FB-FA08-4F82-923E-1B8FD006F9B2}" type="presOf" srcId="{955E022A-8375-43D8-BDE3-6434FB855BCF}" destId="{10711373-A040-496A-8FE7-47AFE314BF0C}" srcOrd="1" destOrd="0" presId="urn:microsoft.com/office/officeart/2005/8/layout/radial1"/>
    <dgm:cxn modelId="{34CEF5FE-EA5F-4FF8-AD5A-64CB1C2D7385}" type="presOf" srcId="{7B2B1006-986C-4776-B726-AE78EB475D4B}" destId="{589204A7-5E67-4725-BA9C-4EAC03F72B88}" srcOrd="1" destOrd="0" presId="urn:microsoft.com/office/officeart/2005/8/layout/radial1"/>
    <dgm:cxn modelId="{5C3F7666-6FBD-4661-B26A-A720867C33F7}" type="presParOf" srcId="{E39E857E-62F2-4F0B-96FE-A6615EECB4CA}" destId="{39CA469C-C12A-44FF-8669-C8284BB9174C}" srcOrd="0" destOrd="0" presId="urn:microsoft.com/office/officeart/2005/8/layout/radial1"/>
    <dgm:cxn modelId="{07D6B2B8-3517-4A04-ABB3-A34E58C1094E}" type="presParOf" srcId="{E39E857E-62F2-4F0B-96FE-A6615EECB4CA}" destId="{7CCDED0E-89C4-4837-AEBF-5CAC31C8E8B2}" srcOrd="1" destOrd="0" presId="urn:microsoft.com/office/officeart/2005/8/layout/radial1"/>
    <dgm:cxn modelId="{5228658B-AE03-40A5-93FD-E2A7901E6DEC}" type="presParOf" srcId="{7CCDED0E-89C4-4837-AEBF-5CAC31C8E8B2}" destId="{07CFFF64-F006-4972-8230-17546D8F4F7C}" srcOrd="0" destOrd="0" presId="urn:microsoft.com/office/officeart/2005/8/layout/radial1"/>
    <dgm:cxn modelId="{F5E6B947-D1E7-46BB-9BED-343CE5426286}" type="presParOf" srcId="{E39E857E-62F2-4F0B-96FE-A6615EECB4CA}" destId="{AE4CEE46-A2F1-45F2-8476-F41AF20746FD}" srcOrd="2" destOrd="0" presId="urn:microsoft.com/office/officeart/2005/8/layout/radial1"/>
    <dgm:cxn modelId="{D7248582-2F2A-49DE-AF9E-B30F746B346C}" type="presParOf" srcId="{E39E857E-62F2-4F0B-96FE-A6615EECB4CA}" destId="{775C8A78-C793-420D-8BB4-53FF33FAAC7A}" srcOrd="3" destOrd="0" presId="urn:microsoft.com/office/officeart/2005/8/layout/radial1"/>
    <dgm:cxn modelId="{931F8CDF-600C-4A94-AAFB-287B22192D5D}" type="presParOf" srcId="{775C8A78-C793-420D-8BB4-53FF33FAAC7A}" destId="{C31638B7-6560-4A9A-B97A-AE6BF56C1648}" srcOrd="0" destOrd="0" presId="urn:microsoft.com/office/officeart/2005/8/layout/radial1"/>
    <dgm:cxn modelId="{2DF58E38-89D2-48B3-8705-A11BB5BFCD55}" type="presParOf" srcId="{E39E857E-62F2-4F0B-96FE-A6615EECB4CA}" destId="{EA15EB7B-3061-4C50-B664-556C8B1E1196}" srcOrd="4" destOrd="0" presId="urn:microsoft.com/office/officeart/2005/8/layout/radial1"/>
    <dgm:cxn modelId="{2ECA10D9-8A47-4ABE-8AAA-C5B48CD520AF}" type="presParOf" srcId="{E39E857E-62F2-4F0B-96FE-A6615EECB4CA}" destId="{60646726-C660-4E05-BF31-D0FEA39922B5}" srcOrd="5" destOrd="0" presId="urn:microsoft.com/office/officeart/2005/8/layout/radial1"/>
    <dgm:cxn modelId="{FFB1607F-06D6-4132-BD26-0789A3A9171A}" type="presParOf" srcId="{60646726-C660-4E05-BF31-D0FEA39922B5}" destId="{589204A7-5E67-4725-BA9C-4EAC03F72B88}" srcOrd="0" destOrd="0" presId="urn:microsoft.com/office/officeart/2005/8/layout/radial1"/>
    <dgm:cxn modelId="{2EFD24F3-CD81-40D2-9292-4D13016E8FFF}" type="presParOf" srcId="{E39E857E-62F2-4F0B-96FE-A6615EECB4CA}" destId="{5501E232-1C08-4EFB-9E50-4D89BB32D203}" srcOrd="6" destOrd="0" presId="urn:microsoft.com/office/officeart/2005/8/layout/radial1"/>
    <dgm:cxn modelId="{41AA47DE-4D8D-48B3-95C3-192127738F9E}" type="presParOf" srcId="{E39E857E-62F2-4F0B-96FE-A6615EECB4CA}" destId="{763B6777-4A48-4428-982A-DB23CA15B5D7}" srcOrd="7" destOrd="0" presId="urn:microsoft.com/office/officeart/2005/8/layout/radial1"/>
    <dgm:cxn modelId="{F10DA84C-8957-403C-9184-7F6790FAE044}" type="presParOf" srcId="{763B6777-4A48-4428-982A-DB23CA15B5D7}" destId="{10711373-A040-496A-8FE7-47AFE314BF0C}" srcOrd="0" destOrd="0" presId="urn:microsoft.com/office/officeart/2005/8/layout/radial1"/>
    <dgm:cxn modelId="{4137E608-5BEB-48FE-91A5-71D98EEF8699}" type="presParOf" srcId="{E39E857E-62F2-4F0B-96FE-A6615EECB4CA}" destId="{0C1E7E37-A305-4651-A775-FBDDE4ECB068}" srcOrd="8" destOrd="0" presId="urn:microsoft.com/office/officeart/2005/8/layout/radial1"/>
    <dgm:cxn modelId="{82018138-060C-4BAF-92F7-93C93D40BEA9}" type="presParOf" srcId="{E39E857E-62F2-4F0B-96FE-A6615EECB4CA}" destId="{17C31DA2-9BCC-4940-B9D7-4F9EC8455898}" srcOrd="9" destOrd="0" presId="urn:microsoft.com/office/officeart/2005/8/layout/radial1"/>
    <dgm:cxn modelId="{D6D5A2C6-9AC6-4A59-8129-5AA634339296}" type="presParOf" srcId="{17C31DA2-9BCC-4940-B9D7-4F9EC8455898}" destId="{028C332B-4569-478E-86E7-CEE2823E073F}" srcOrd="0" destOrd="0" presId="urn:microsoft.com/office/officeart/2005/8/layout/radial1"/>
    <dgm:cxn modelId="{E4B2DE58-EF58-49A7-B833-6141551C06FA}" type="presParOf" srcId="{E39E857E-62F2-4F0B-96FE-A6615EECB4CA}" destId="{90DE2EB6-771F-40F3-9192-C549678A880E}" srcOrd="10" destOrd="0" presId="urn:microsoft.com/office/officeart/2005/8/layout/radial1"/>
    <dgm:cxn modelId="{41345732-72B7-4AE6-BB0F-9F4827EE1B09}" type="presParOf" srcId="{E39E857E-62F2-4F0B-96FE-A6615EECB4CA}" destId="{1350DD9C-33F6-4B46-84CE-348EA2FF3268}" srcOrd="11" destOrd="0" presId="urn:microsoft.com/office/officeart/2005/8/layout/radial1"/>
    <dgm:cxn modelId="{E5A2F2B8-12CC-4B80-AD3E-E2D8D754F1F2}" type="presParOf" srcId="{1350DD9C-33F6-4B46-84CE-348EA2FF3268}" destId="{93F64CED-C601-49B1-9788-AEF03FD4F371}" srcOrd="0" destOrd="0" presId="urn:microsoft.com/office/officeart/2005/8/layout/radial1"/>
    <dgm:cxn modelId="{BF4EE2A6-1EFB-43E2-B72E-AE908785B429}" type="presParOf" srcId="{E39E857E-62F2-4F0B-96FE-A6615EECB4CA}" destId="{6FD3C497-FB08-44EC-B095-94C861719BAF}" srcOrd="12" destOrd="0" presId="urn:microsoft.com/office/officeart/2005/8/layout/radial1"/>
    <dgm:cxn modelId="{DCBD7B94-2898-4B5B-881D-82F69879F5DE}" type="presParOf" srcId="{E39E857E-62F2-4F0B-96FE-A6615EECB4CA}" destId="{A09AC0F6-15D0-4BA2-9062-BEB914FE0D38}" srcOrd="13" destOrd="0" presId="urn:microsoft.com/office/officeart/2005/8/layout/radial1"/>
    <dgm:cxn modelId="{36931001-F78B-4192-89DD-30DF7E31B5A3}" type="presParOf" srcId="{A09AC0F6-15D0-4BA2-9062-BEB914FE0D38}" destId="{613983DD-8845-4C4A-B586-0AC1BE583759}" srcOrd="0" destOrd="0" presId="urn:microsoft.com/office/officeart/2005/8/layout/radial1"/>
    <dgm:cxn modelId="{2A26C19B-DED4-45DC-9785-8772A4D7B761}" type="presParOf" srcId="{E39E857E-62F2-4F0B-96FE-A6615EECB4CA}" destId="{4411BAA1-6EB1-499D-8FD3-F0FABF6C3D76}" srcOrd="14" destOrd="0" presId="urn:microsoft.com/office/officeart/2005/8/layout/radial1"/>
    <dgm:cxn modelId="{01455141-3A57-4ED5-8379-5DDED4C121E6}" type="presParOf" srcId="{E39E857E-62F2-4F0B-96FE-A6615EECB4CA}" destId="{6DEC0C05-9607-49CB-A19C-7FF6DEBBD5E6}" srcOrd="15" destOrd="0" presId="urn:microsoft.com/office/officeart/2005/8/layout/radial1"/>
    <dgm:cxn modelId="{3463CED7-637C-4920-9CF1-BB8B5487EDB1}" type="presParOf" srcId="{6DEC0C05-9607-49CB-A19C-7FF6DEBBD5E6}" destId="{C6635519-1539-489C-8CBB-9AD28E453E99}" srcOrd="0" destOrd="0" presId="urn:microsoft.com/office/officeart/2005/8/layout/radial1"/>
    <dgm:cxn modelId="{93F279AE-37A2-42D7-9627-02F5D89B9351}" type="presParOf" srcId="{E39E857E-62F2-4F0B-96FE-A6615EECB4CA}" destId="{CA6D67E8-9768-42AF-AFFB-2E3F33931AA4}" srcOrd="16" destOrd="0" presId="urn:microsoft.com/office/officeart/2005/8/layout/radial1"/>
    <dgm:cxn modelId="{C1D94889-EA5B-49F2-8FCF-AF2CE50825B4}" type="presParOf" srcId="{E39E857E-62F2-4F0B-96FE-A6615EECB4CA}" destId="{60C15841-2F37-404A-A7B6-2EFDC8B5E152}" srcOrd="17" destOrd="0" presId="urn:microsoft.com/office/officeart/2005/8/layout/radial1"/>
    <dgm:cxn modelId="{C72CF6C4-7637-4482-B7DB-DBF629A10425}" type="presParOf" srcId="{60C15841-2F37-404A-A7B6-2EFDC8B5E152}" destId="{B90408EE-CF67-485A-BDDB-A1F831B0A4ED}" srcOrd="0" destOrd="0" presId="urn:microsoft.com/office/officeart/2005/8/layout/radial1"/>
    <dgm:cxn modelId="{B1BCE552-DA48-4D6F-B3C0-ED14324F5D9A}" type="presParOf" srcId="{E39E857E-62F2-4F0B-96FE-A6615EECB4CA}" destId="{8CFD8D38-5A08-4BB7-AD47-F0B6744B3F25}" srcOrd="1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916D6B-F6D2-430C-BD1D-712EF88A8B0E}"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E39E857E-62F2-4F0B-96FE-A6615EECB4CA}" type="pres">
      <dgm:prSet presAssocID="{F9916D6B-F6D2-430C-BD1D-712EF88A8B0E}" presName="cycle" presStyleCnt="0">
        <dgm:presLayoutVars>
          <dgm:chMax val="1"/>
          <dgm:dir/>
          <dgm:animLvl val="ctr"/>
          <dgm:resizeHandles val="exact"/>
        </dgm:presLayoutVars>
      </dgm:prSet>
      <dgm:spPr/>
    </dgm:pt>
  </dgm:ptLst>
  <dgm:cxnLst>
    <dgm:cxn modelId="{CEA9ACFA-F560-464B-851D-797279365C52}" type="presOf" srcId="{F9916D6B-F6D2-430C-BD1D-712EF88A8B0E}" destId="{E39E857E-62F2-4F0B-96FE-A6615EECB4CA}" srcOrd="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CDDA79-B73A-4C41-B220-A3068CCA01B1}">
      <dsp:nvSpPr>
        <dsp:cNvPr id="0" name=""/>
        <dsp:cNvSpPr/>
      </dsp:nvSpPr>
      <dsp:spPr>
        <a:xfrm>
          <a:off x="3298031" y="2148196"/>
          <a:ext cx="1531937" cy="1531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Node JS</a:t>
          </a:r>
        </a:p>
      </dsp:txBody>
      <dsp:txXfrm>
        <a:off x="3522378" y="2372543"/>
        <a:ext cx="1083243" cy="1083243"/>
      </dsp:txXfrm>
    </dsp:sp>
    <dsp:sp modelId="{39897843-73DC-4F7C-9ED4-05B2F42965C4}">
      <dsp:nvSpPr>
        <dsp:cNvPr id="0" name=""/>
        <dsp:cNvSpPr/>
      </dsp:nvSpPr>
      <dsp:spPr>
        <a:xfrm rot="16200000">
          <a:off x="3901531" y="1590418"/>
          <a:ext cx="324937" cy="520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950272" y="1743331"/>
        <a:ext cx="227456" cy="312514"/>
      </dsp:txXfrm>
    </dsp:sp>
    <dsp:sp modelId="{3D002465-60BB-4354-960A-ABF942BE5FF4}">
      <dsp:nvSpPr>
        <dsp:cNvPr id="0" name=""/>
        <dsp:cNvSpPr/>
      </dsp:nvSpPr>
      <dsp:spPr>
        <a:xfrm>
          <a:off x="3298031" y="3169"/>
          <a:ext cx="1531937" cy="1531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Modules</a:t>
          </a:r>
        </a:p>
      </dsp:txBody>
      <dsp:txXfrm>
        <a:off x="3522378" y="227516"/>
        <a:ext cx="1083243" cy="1083243"/>
      </dsp:txXfrm>
    </dsp:sp>
    <dsp:sp modelId="{C1A00F5F-FACE-4FFC-9D4D-1381920A5188}">
      <dsp:nvSpPr>
        <dsp:cNvPr id="0" name=""/>
        <dsp:cNvSpPr/>
      </dsp:nvSpPr>
      <dsp:spPr>
        <a:xfrm rot="20520000">
          <a:off x="4912806" y="2325152"/>
          <a:ext cx="324937" cy="520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915192" y="2444386"/>
        <a:ext cx="227456" cy="312514"/>
      </dsp:txXfrm>
    </dsp:sp>
    <dsp:sp modelId="{66F19157-8C1C-4AF7-A8A6-89DE6367D588}">
      <dsp:nvSpPr>
        <dsp:cNvPr id="0" name=""/>
        <dsp:cNvSpPr/>
      </dsp:nvSpPr>
      <dsp:spPr>
        <a:xfrm>
          <a:off x="5338073" y="1485346"/>
          <a:ext cx="1531937" cy="1531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Console</a:t>
          </a:r>
        </a:p>
      </dsp:txBody>
      <dsp:txXfrm>
        <a:off x="5562420" y="1709693"/>
        <a:ext cx="1083243" cy="1083243"/>
      </dsp:txXfrm>
    </dsp:sp>
    <dsp:sp modelId="{38BEB49F-ADF1-40C3-A251-5AF126331D7C}">
      <dsp:nvSpPr>
        <dsp:cNvPr id="0" name=""/>
        <dsp:cNvSpPr/>
      </dsp:nvSpPr>
      <dsp:spPr>
        <a:xfrm rot="3240000">
          <a:off x="4526533" y="3513977"/>
          <a:ext cx="324937" cy="520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546625" y="3578717"/>
        <a:ext cx="227456" cy="312514"/>
      </dsp:txXfrm>
    </dsp:sp>
    <dsp:sp modelId="{C2879EFD-EB1D-41AB-860D-10F964A457C0}">
      <dsp:nvSpPr>
        <dsp:cNvPr id="0" name=""/>
        <dsp:cNvSpPr/>
      </dsp:nvSpPr>
      <dsp:spPr>
        <a:xfrm>
          <a:off x="4558846" y="3883560"/>
          <a:ext cx="1531937" cy="1531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debugger</a:t>
          </a:r>
        </a:p>
      </dsp:txBody>
      <dsp:txXfrm>
        <a:off x="4783193" y="4107907"/>
        <a:ext cx="1083243" cy="1083243"/>
      </dsp:txXfrm>
    </dsp:sp>
    <dsp:sp modelId="{0A2B2BD5-0593-4AC6-A277-023B58BF1354}">
      <dsp:nvSpPr>
        <dsp:cNvPr id="0" name=""/>
        <dsp:cNvSpPr/>
      </dsp:nvSpPr>
      <dsp:spPr>
        <a:xfrm rot="7560000">
          <a:off x="3276528" y="3513977"/>
          <a:ext cx="324937" cy="520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3353917" y="3578717"/>
        <a:ext cx="227456" cy="312514"/>
      </dsp:txXfrm>
    </dsp:sp>
    <dsp:sp modelId="{28D74EEC-CB72-4572-8616-1ED3EA34801E}">
      <dsp:nvSpPr>
        <dsp:cNvPr id="0" name=""/>
        <dsp:cNvSpPr/>
      </dsp:nvSpPr>
      <dsp:spPr>
        <a:xfrm>
          <a:off x="2037215" y="3883560"/>
          <a:ext cx="1531937" cy="1531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Global</a:t>
          </a:r>
        </a:p>
      </dsp:txBody>
      <dsp:txXfrm>
        <a:off x="2261562" y="4107907"/>
        <a:ext cx="1083243" cy="1083243"/>
      </dsp:txXfrm>
    </dsp:sp>
    <dsp:sp modelId="{A708BB20-316D-492D-8F44-7D5C619F6F81}">
      <dsp:nvSpPr>
        <dsp:cNvPr id="0" name=""/>
        <dsp:cNvSpPr/>
      </dsp:nvSpPr>
      <dsp:spPr>
        <a:xfrm rot="11880000">
          <a:off x="2890256" y="2325152"/>
          <a:ext cx="324937" cy="520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2985351" y="2444386"/>
        <a:ext cx="227456" cy="312514"/>
      </dsp:txXfrm>
    </dsp:sp>
    <dsp:sp modelId="{B0C57974-1BB3-456A-9993-51E92409BCB2}">
      <dsp:nvSpPr>
        <dsp:cNvPr id="0" name=""/>
        <dsp:cNvSpPr/>
      </dsp:nvSpPr>
      <dsp:spPr>
        <a:xfrm>
          <a:off x="1257988" y="1485346"/>
          <a:ext cx="1531937" cy="1531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Error handling</a:t>
          </a:r>
        </a:p>
      </dsp:txBody>
      <dsp:txXfrm>
        <a:off x="1482335" y="1709693"/>
        <a:ext cx="1083243" cy="10832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CA469C-C12A-44FF-8669-C8284BB9174C}">
      <dsp:nvSpPr>
        <dsp:cNvPr id="0" name=""/>
        <dsp:cNvSpPr/>
      </dsp:nvSpPr>
      <dsp:spPr>
        <a:xfrm>
          <a:off x="5365253" y="2782015"/>
          <a:ext cx="1461492" cy="14614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Global</a:t>
          </a:r>
        </a:p>
      </dsp:txBody>
      <dsp:txXfrm>
        <a:off x="5579284" y="2996046"/>
        <a:ext cx="1033430" cy="1033430"/>
      </dsp:txXfrm>
    </dsp:sp>
    <dsp:sp modelId="{7CCDED0E-89C4-4837-AEBF-5CAC31C8E8B2}">
      <dsp:nvSpPr>
        <dsp:cNvPr id="0" name=""/>
        <dsp:cNvSpPr/>
      </dsp:nvSpPr>
      <dsp:spPr>
        <a:xfrm rot="16200000">
          <a:off x="5437842" y="2113068"/>
          <a:ext cx="1316315" cy="21577"/>
        </a:xfrm>
        <a:custGeom>
          <a:avLst/>
          <a:gdLst/>
          <a:ahLst/>
          <a:cxnLst/>
          <a:rect l="0" t="0" r="0" b="0"/>
          <a:pathLst>
            <a:path>
              <a:moveTo>
                <a:pt x="0" y="10788"/>
              </a:moveTo>
              <a:lnTo>
                <a:pt x="1316315" y="1078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63092" y="2090949"/>
        <a:ext cx="65815" cy="65815"/>
      </dsp:txXfrm>
    </dsp:sp>
    <dsp:sp modelId="{AE4CEE46-A2F1-45F2-8476-F41AF20746FD}">
      <dsp:nvSpPr>
        <dsp:cNvPr id="0" name=""/>
        <dsp:cNvSpPr/>
      </dsp:nvSpPr>
      <dsp:spPr>
        <a:xfrm>
          <a:off x="5365253" y="4207"/>
          <a:ext cx="1461492" cy="14614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Buffer</a:t>
          </a:r>
        </a:p>
      </dsp:txBody>
      <dsp:txXfrm>
        <a:off x="5579284" y="218238"/>
        <a:ext cx="1033430" cy="1033430"/>
      </dsp:txXfrm>
    </dsp:sp>
    <dsp:sp modelId="{775C8A78-C793-420D-8BB4-53FF33FAAC7A}">
      <dsp:nvSpPr>
        <dsp:cNvPr id="0" name=""/>
        <dsp:cNvSpPr/>
      </dsp:nvSpPr>
      <dsp:spPr>
        <a:xfrm rot="18600000">
          <a:off x="6330612" y="2438010"/>
          <a:ext cx="1316315" cy="21577"/>
        </a:xfrm>
        <a:custGeom>
          <a:avLst/>
          <a:gdLst/>
          <a:ahLst/>
          <a:cxnLst/>
          <a:rect l="0" t="0" r="0" b="0"/>
          <a:pathLst>
            <a:path>
              <a:moveTo>
                <a:pt x="0" y="10788"/>
              </a:moveTo>
              <a:lnTo>
                <a:pt x="1316315" y="1078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5862" y="2415891"/>
        <a:ext cx="65815" cy="65815"/>
      </dsp:txXfrm>
    </dsp:sp>
    <dsp:sp modelId="{EA15EB7B-3061-4C50-B664-556C8B1E1196}">
      <dsp:nvSpPr>
        <dsp:cNvPr id="0" name=""/>
        <dsp:cNvSpPr/>
      </dsp:nvSpPr>
      <dsp:spPr>
        <a:xfrm>
          <a:off x="7150794" y="654091"/>
          <a:ext cx="1461492" cy="14614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Process</a:t>
          </a:r>
        </a:p>
      </dsp:txBody>
      <dsp:txXfrm>
        <a:off x="7364825" y="868122"/>
        <a:ext cx="1033430" cy="1033430"/>
      </dsp:txXfrm>
    </dsp:sp>
    <dsp:sp modelId="{60646726-C660-4E05-BF31-D0FEA39922B5}">
      <dsp:nvSpPr>
        <dsp:cNvPr id="0" name=""/>
        <dsp:cNvSpPr/>
      </dsp:nvSpPr>
      <dsp:spPr>
        <a:xfrm rot="21000000">
          <a:off x="6805645" y="3260791"/>
          <a:ext cx="1316315" cy="21577"/>
        </a:xfrm>
        <a:custGeom>
          <a:avLst/>
          <a:gdLst/>
          <a:ahLst/>
          <a:cxnLst/>
          <a:rect l="0" t="0" r="0" b="0"/>
          <a:pathLst>
            <a:path>
              <a:moveTo>
                <a:pt x="0" y="10788"/>
              </a:moveTo>
              <a:lnTo>
                <a:pt x="1316315" y="1078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0895" y="3238672"/>
        <a:ext cx="65815" cy="65815"/>
      </dsp:txXfrm>
    </dsp:sp>
    <dsp:sp modelId="{5501E232-1C08-4EFB-9E50-4D89BB32D203}">
      <dsp:nvSpPr>
        <dsp:cNvPr id="0" name=""/>
        <dsp:cNvSpPr/>
      </dsp:nvSpPr>
      <dsp:spPr>
        <a:xfrm>
          <a:off x="8100860" y="2299653"/>
          <a:ext cx="1461492" cy="14614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dirty="0" err="1"/>
            <a:t>setInterval</a:t>
          </a:r>
          <a:endParaRPr lang="en-US" sz="1200" kern="1200" dirty="0"/>
        </a:p>
      </dsp:txBody>
      <dsp:txXfrm>
        <a:off x="8314891" y="2513684"/>
        <a:ext cx="1033430" cy="1033430"/>
      </dsp:txXfrm>
    </dsp:sp>
    <dsp:sp modelId="{763B6777-4A48-4428-982A-DB23CA15B5D7}">
      <dsp:nvSpPr>
        <dsp:cNvPr id="0" name=""/>
        <dsp:cNvSpPr/>
      </dsp:nvSpPr>
      <dsp:spPr>
        <a:xfrm rot="1800000">
          <a:off x="6640668" y="4196424"/>
          <a:ext cx="1316315" cy="21577"/>
        </a:xfrm>
        <a:custGeom>
          <a:avLst/>
          <a:gdLst/>
          <a:ahLst/>
          <a:cxnLst/>
          <a:rect l="0" t="0" r="0" b="0"/>
          <a:pathLst>
            <a:path>
              <a:moveTo>
                <a:pt x="0" y="10788"/>
              </a:moveTo>
              <a:lnTo>
                <a:pt x="1316315" y="1078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65918" y="4174305"/>
        <a:ext cx="65815" cy="65815"/>
      </dsp:txXfrm>
    </dsp:sp>
    <dsp:sp modelId="{0C1E7E37-A305-4651-A775-FBDDE4ECB068}">
      <dsp:nvSpPr>
        <dsp:cNvPr id="0" name=""/>
        <dsp:cNvSpPr/>
      </dsp:nvSpPr>
      <dsp:spPr>
        <a:xfrm>
          <a:off x="7770905" y="4170918"/>
          <a:ext cx="1461492" cy="14614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dirty="0" err="1"/>
            <a:t>setTimeout</a:t>
          </a:r>
          <a:endParaRPr lang="en-US" sz="1200" kern="1200" dirty="0"/>
        </a:p>
      </dsp:txBody>
      <dsp:txXfrm>
        <a:off x="7984936" y="4384949"/>
        <a:ext cx="1033430" cy="1033430"/>
      </dsp:txXfrm>
    </dsp:sp>
    <dsp:sp modelId="{17C31DA2-9BCC-4940-B9D7-4F9EC8455898}">
      <dsp:nvSpPr>
        <dsp:cNvPr id="0" name=""/>
        <dsp:cNvSpPr/>
      </dsp:nvSpPr>
      <dsp:spPr>
        <a:xfrm rot="4200000">
          <a:off x="5912875" y="4807115"/>
          <a:ext cx="1316315" cy="21577"/>
        </a:xfrm>
        <a:custGeom>
          <a:avLst/>
          <a:gdLst/>
          <a:ahLst/>
          <a:cxnLst/>
          <a:rect l="0" t="0" r="0" b="0"/>
          <a:pathLst>
            <a:path>
              <a:moveTo>
                <a:pt x="0" y="10788"/>
              </a:moveTo>
              <a:lnTo>
                <a:pt x="1316315" y="1078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38125" y="4784995"/>
        <a:ext cx="65815" cy="65815"/>
      </dsp:txXfrm>
    </dsp:sp>
    <dsp:sp modelId="{90DE2EB6-771F-40F3-9192-C549678A880E}">
      <dsp:nvSpPr>
        <dsp:cNvPr id="0" name=""/>
        <dsp:cNvSpPr/>
      </dsp:nvSpPr>
      <dsp:spPr>
        <a:xfrm>
          <a:off x="6315320" y="5392300"/>
          <a:ext cx="1461492" cy="14614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a:t>clearTimeout</a:t>
          </a:r>
          <a:endParaRPr lang="en-US" sz="1200" kern="1200"/>
        </a:p>
      </dsp:txBody>
      <dsp:txXfrm>
        <a:off x="6529351" y="5606331"/>
        <a:ext cx="1033430" cy="1033430"/>
      </dsp:txXfrm>
    </dsp:sp>
    <dsp:sp modelId="{1350DD9C-33F6-4B46-84CE-348EA2FF3268}">
      <dsp:nvSpPr>
        <dsp:cNvPr id="0" name=""/>
        <dsp:cNvSpPr/>
      </dsp:nvSpPr>
      <dsp:spPr>
        <a:xfrm rot="6600000">
          <a:off x="4962809" y="4807115"/>
          <a:ext cx="1316315" cy="21577"/>
        </a:xfrm>
        <a:custGeom>
          <a:avLst/>
          <a:gdLst/>
          <a:ahLst/>
          <a:cxnLst/>
          <a:rect l="0" t="0" r="0" b="0"/>
          <a:pathLst>
            <a:path>
              <a:moveTo>
                <a:pt x="0" y="10788"/>
              </a:moveTo>
              <a:lnTo>
                <a:pt x="1316315" y="1078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5588059" y="4784995"/>
        <a:ext cx="65815" cy="65815"/>
      </dsp:txXfrm>
    </dsp:sp>
    <dsp:sp modelId="{6FD3C497-FB08-44EC-B095-94C861719BAF}">
      <dsp:nvSpPr>
        <dsp:cNvPr id="0" name=""/>
        <dsp:cNvSpPr/>
      </dsp:nvSpPr>
      <dsp:spPr>
        <a:xfrm>
          <a:off x="4415187" y="5392300"/>
          <a:ext cx="1461492" cy="14614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a:t>clearInterval</a:t>
          </a:r>
          <a:endParaRPr lang="en-US" sz="1200" kern="1200"/>
        </a:p>
      </dsp:txBody>
      <dsp:txXfrm>
        <a:off x="4629218" y="5606331"/>
        <a:ext cx="1033430" cy="1033430"/>
      </dsp:txXfrm>
    </dsp:sp>
    <dsp:sp modelId="{A09AC0F6-15D0-4BA2-9062-BEB914FE0D38}">
      <dsp:nvSpPr>
        <dsp:cNvPr id="0" name=""/>
        <dsp:cNvSpPr/>
      </dsp:nvSpPr>
      <dsp:spPr>
        <a:xfrm rot="9000000">
          <a:off x="4235016" y="4196424"/>
          <a:ext cx="1316315" cy="21577"/>
        </a:xfrm>
        <a:custGeom>
          <a:avLst/>
          <a:gdLst/>
          <a:ahLst/>
          <a:cxnLst/>
          <a:rect l="0" t="0" r="0" b="0"/>
          <a:pathLst>
            <a:path>
              <a:moveTo>
                <a:pt x="0" y="10788"/>
              </a:moveTo>
              <a:lnTo>
                <a:pt x="1316315" y="1078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860266" y="4174305"/>
        <a:ext cx="65815" cy="65815"/>
      </dsp:txXfrm>
    </dsp:sp>
    <dsp:sp modelId="{4411BAA1-6EB1-499D-8FD3-F0FABF6C3D76}">
      <dsp:nvSpPr>
        <dsp:cNvPr id="0" name=""/>
        <dsp:cNvSpPr/>
      </dsp:nvSpPr>
      <dsp:spPr>
        <a:xfrm>
          <a:off x="2959602" y="4170918"/>
          <a:ext cx="1461492" cy="14614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_filename</a:t>
          </a:r>
        </a:p>
      </dsp:txBody>
      <dsp:txXfrm>
        <a:off x="3173633" y="4384949"/>
        <a:ext cx="1033430" cy="1033430"/>
      </dsp:txXfrm>
    </dsp:sp>
    <dsp:sp modelId="{6DEC0C05-9607-49CB-A19C-7FF6DEBBD5E6}">
      <dsp:nvSpPr>
        <dsp:cNvPr id="0" name=""/>
        <dsp:cNvSpPr/>
      </dsp:nvSpPr>
      <dsp:spPr>
        <a:xfrm rot="11400000">
          <a:off x="4070039" y="3260791"/>
          <a:ext cx="1316315" cy="21577"/>
        </a:xfrm>
        <a:custGeom>
          <a:avLst/>
          <a:gdLst/>
          <a:ahLst/>
          <a:cxnLst/>
          <a:rect l="0" t="0" r="0" b="0"/>
          <a:pathLst>
            <a:path>
              <a:moveTo>
                <a:pt x="0" y="10788"/>
              </a:moveTo>
              <a:lnTo>
                <a:pt x="1316315" y="1078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695288" y="3238672"/>
        <a:ext cx="65815" cy="65815"/>
      </dsp:txXfrm>
    </dsp:sp>
    <dsp:sp modelId="{CA6D67E8-9768-42AF-AFFB-2E3F33931AA4}">
      <dsp:nvSpPr>
        <dsp:cNvPr id="0" name=""/>
        <dsp:cNvSpPr/>
      </dsp:nvSpPr>
      <dsp:spPr>
        <a:xfrm>
          <a:off x="2629647" y="2299653"/>
          <a:ext cx="1461492" cy="14614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_</a:t>
          </a:r>
          <a:r>
            <a:rPr lang="en-US" sz="1200" kern="1200" dirty="0" err="1"/>
            <a:t>dirname</a:t>
          </a:r>
          <a:endParaRPr lang="en-US" sz="1200" kern="1200" dirty="0"/>
        </a:p>
      </dsp:txBody>
      <dsp:txXfrm>
        <a:off x="2843678" y="2513684"/>
        <a:ext cx="1033430" cy="1033430"/>
      </dsp:txXfrm>
    </dsp:sp>
    <dsp:sp modelId="{60C15841-2F37-404A-A7B6-2EFDC8B5E152}">
      <dsp:nvSpPr>
        <dsp:cNvPr id="0" name=""/>
        <dsp:cNvSpPr/>
      </dsp:nvSpPr>
      <dsp:spPr>
        <a:xfrm rot="13800000">
          <a:off x="4545072" y="2438010"/>
          <a:ext cx="1316315" cy="21577"/>
        </a:xfrm>
        <a:custGeom>
          <a:avLst/>
          <a:gdLst/>
          <a:ahLst/>
          <a:cxnLst/>
          <a:rect l="0" t="0" r="0" b="0"/>
          <a:pathLst>
            <a:path>
              <a:moveTo>
                <a:pt x="0" y="10788"/>
              </a:moveTo>
              <a:lnTo>
                <a:pt x="1316315" y="1078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5170321" y="2415891"/>
        <a:ext cx="65815" cy="65815"/>
      </dsp:txXfrm>
    </dsp:sp>
    <dsp:sp modelId="{8CFD8D38-5A08-4BB7-AD47-F0B6744B3F25}">
      <dsp:nvSpPr>
        <dsp:cNvPr id="0" name=""/>
        <dsp:cNvSpPr/>
      </dsp:nvSpPr>
      <dsp:spPr>
        <a:xfrm>
          <a:off x="3579713" y="654091"/>
          <a:ext cx="1461492" cy="14614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Console</a:t>
          </a:r>
        </a:p>
      </dsp:txBody>
      <dsp:txXfrm>
        <a:off x="3793744" y="868122"/>
        <a:ext cx="1033430" cy="10334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CF6C4B3-B50C-4688-A190-A65D00862D57}" type="datetimeFigureOut">
              <a:rPr lang="en-IN" smtClean="0"/>
              <a:t>17-12-2023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275706D0-3197-4C6E-847A-A46656AF4119}" type="slidenum">
              <a:rPr lang="en-IN" smtClean="0"/>
              <a:t>‹#›</a:t>
            </a:fld>
            <a:endParaRPr lang="en-IN"/>
          </a:p>
        </p:txBody>
      </p:sp>
    </p:spTree>
    <p:extLst>
      <p:ext uri="{BB962C8B-B14F-4D97-AF65-F5344CB8AC3E}">
        <p14:creationId xmlns:p14="http://schemas.microsoft.com/office/powerpoint/2010/main" val="10146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F6C4B3-B50C-4688-A190-A65D00862D57}"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706D0-3197-4C6E-847A-A46656AF4119}" type="slidenum">
              <a:rPr lang="en-IN" smtClean="0"/>
              <a:t>‹#›</a:t>
            </a:fld>
            <a:endParaRPr lang="en-IN"/>
          </a:p>
        </p:txBody>
      </p:sp>
    </p:spTree>
    <p:extLst>
      <p:ext uri="{BB962C8B-B14F-4D97-AF65-F5344CB8AC3E}">
        <p14:creationId xmlns:p14="http://schemas.microsoft.com/office/powerpoint/2010/main" val="315946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CF6C4B3-B50C-4688-A190-A65D00862D57}" type="datetimeFigureOut">
              <a:rPr lang="en-IN" smtClean="0"/>
              <a:t>17-12-2023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75706D0-3197-4C6E-847A-A46656AF4119}" type="slidenum">
              <a:rPr lang="en-IN" smtClean="0"/>
              <a:t>‹#›</a:t>
            </a:fld>
            <a:endParaRPr lang="en-IN"/>
          </a:p>
        </p:txBody>
      </p:sp>
    </p:spTree>
    <p:extLst>
      <p:ext uri="{BB962C8B-B14F-4D97-AF65-F5344CB8AC3E}">
        <p14:creationId xmlns:p14="http://schemas.microsoft.com/office/powerpoint/2010/main" val="3746322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CF6C4B3-B50C-4688-A190-A65D00862D57}" type="datetimeFigureOut">
              <a:rPr lang="en-IN" smtClean="0"/>
              <a:t>17-12-2023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75706D0-3197-4C6E-847A-A46656AF4119}"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latin typeface="Tw Cen MT (Body)"/>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latin typeface="Tw Cen MT (Body)"/>
              </a:rPr>
              <a:t>”</a:t>
            </a:r>
          </a:p>
        </p:txBody>
      </p:sp>
    </p:spTree>
    <p:extLst>
      <p:ext uri="{BB962C8B-B14F-4D97-AF65-F5344CB8AC3E}">
        <p14:creationId xmlns:p14="http://schemas.microsoft.com/office/powerpoint/2010/main" val="3302881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CF6C4B3-B50C-4688-A190-A65D00862D57}" type="datetimeFigureOut">
              <a:rPr lang="en-IN" smtClean="0"/>
              <a:t>17-12-2023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75706D0-3197-4C6E-847A-A46656AF4119}" type="slidenum">
              <a:rPr lang="en-IN" smtClean="0"/>
              <a:t>‹#›</a:t>
            </a:fld>
            <a:endParaRPr lang="en-IN"/>
          </a:p>
        </p:txBody>
      </p:sp>
    </p:spTree>
    <p:extLst>
      <p:ext uri="{BB962C8B-B14F-4D97-AF65-F5344CB8AC3E}">
        <p14:creationId xmlns:p14="http://schemas.microsoft.com/office/powerpoint/2010/main" val="3369914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F6C4B3-B50C-4688-A190-A65D00862D57}" type="datetimeFigureOut">
              <a:rPr lang="en-IN" smtClean="0"/>
              <a:t>17-12-2023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5706D0-3197-4C6E-847A-A46656AF4119}" type="slidenum">
              <a:rPr lang="en-IN" smtClean="0"/>
              <a:t>‹#›</a:t>
            </a:fld>
            <a:endParaRPr lang="en-IN"/>
          </a:p>
        </p:txBody>
      </p:sp>
    </p:spTree>
    <p:extLst>
      <p:ext uri="{BB962C8B-B14F-4D97-AF65-F5344CB8AC3E}">
        <p14:creationId xmlns:p14="http://schemas.microsoft.com/office/powerpoint/2010/main" val="3839695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F6C4B3-B50C-4688-A190-A65D00862D57}" type="datetimeFigureOut">
              <a:rPr lang="en-IN" smtClean="0"/>
              <a:t>17-12-2023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5706D0-3197-4C6E-847A-A46656AF4119}" type="slidenum">
              <a:rPr lang="en-IN" smtClean="0"/>
              <a:t>‹#›</a:t>
            </a:fld>
            <a:endParaRPr lang="en-IN"/>
          </a:p>
        </p:txBody>
      </p:sp>
    </p:spTree>
    <p:extLst>
      <p:ext uri="{BB962C8B-B14F-4D97-AF65-F5344CB8AC3E}">
        <p14:creationId xmlns:p14="http://schemas.microsoft.com/office/powerpoint/2010/main" val="3208340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6C4B3-B50C-4688-A190-A65D00862D57}"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706D0-3197-4C6E-847A-A46656AF4119}" type="slidenum">
              <a:rPr lang="en-IN" smtClean="0"/>
              <a:t>‹#›</a:t>
            </a:fld>
            <a:endParaRPr lang="en-IN"/>
          </a:p>
        </p:txBody>
      </p:sp>
    </p:spTree>
    <p:extLst>
      <p:ext uri="{BB962C8B-B14F-4D97-AF65-F5344CB8AC3E}">
        <p14:creationId xmlns:p14="http://schemas.microsoft.com/office/powerpoint/2010/main" val="2306739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CF6C4B3-B50C-4688-A190-A65D00862D57}" type="datetimeFigureOut">
              <a:rPr lang="en-IN" smtClean="0"/>
              <a:t>17-12-2023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75706D0-3197-4C6E-847A-A46656AF4119}" type="slidenum">
              <a:rPr lang="en-IN" smtClean="0"/>
              <a:t>‹#›</a:t>
            </a:fld>
            <a:endParaRPr lang="en-IN"/>
          </a:p>
        </p:txBody>
      </p:sp>
    </p:spTree>
    <p:extLst>
      <p:ext uri="{BB962C8B-B14F-4D97-AF65-F5344CB8AC3E}">
        <p14:creationId xmlns:p14="http://schemas.microsoft.com/office/powerpoint/2010/main" val="3946052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6C4B3-B50C-4688-A190-A65D00862D57}"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706D0-3197-4C6E-847A-A46656AF4119}" type="slidenum">
              <a:rPr lang="en-IN" smtClean="0"/>
              <a:t>‹#›</a:t>
            </a:fld>
            <a:endParaRPr lang="en-IN"/>
          </a:p>
        </p:txBody>
      </p:sp>
    </p:spTree>
    <p:extLst>
      <p:ext uri="{BB962C8B-B14F-4D97-AF65-F5344CB8AC3E}">
        <p14:creationId xmlns:p14="http://schemas.microsoft.com/office/powerpoint/2010/main" val="1017618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CF6C4B3-B50C-4688-A190-A65D00862D57}" type="datetimeFigureOut">
              <a:rPr lang="en-IN" smtClean="0"/>
              <a:t>17-12-2023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75706D0-3197-4C6E-847A-A46656AF4119}" type="slidenum">
              <a:rPr lang="en-IN" smtClean="0"/>
              <a:t>‹#›</a:t>
            </a:fld>
            <a:endParaRPr lang="en-IN"/>
          </a:p>
        </p:txBody>
      </p:sp>
    </p:spTree>
    <p:extLst>
      <p:ext uri="{BB962C8B-B14F-4D97-AF65-F5344CB8AC3E}">
        <p14:creationId xmlns:p14="http://schemas.microsoft.com/office/powerpoint/2010/main" val="167546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F6C4B3-B50C-4688-A190-A65D00862D57}"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706D0-3197-4C6E-847A-A46656AF4119}" type="slidenum">
              <a:rPr lang="en-IN" smtClean="0"/>
              <a:t>‹#›</a:t>
            </a:fld>
            <a:endParaRPr lang="en-IN"/>
          </a:p>
        </p:txBody>
      </p:sp>
    </p:spTree>
    <p:extLst>
      <p:ext uri="{BB962C8B-B14F-4D97-AF65-F5344CB8AC3E}">
        <p14:creationId xmlns:p14="http://schemas.microsoft.com/office/powerpoint/2010/main" val="118484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F6C4B3-B50C-4688-A190-A65D00862D57}" type="datetimeFigureOut">
              <a:rPr lang="en-IN" smtClean="0"/>
              <a:t>17-12-2023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5706D0-3197-4C6E-847A-A46656AF4119}" type="slidenum">
              <a:rPr lang="en-IN" smtClean="0"/>
              <a:t>‹#›</a:t>
            </a:fld>
            <a:endParaRPr lang="en-IN"/>
          </a:p>
        </p:txBody>
      </p:sp>
    </p:spTree>
    <p:extLst>
      <p:ext uri="{BB962C8B-B14F-4D97-AF65-F5344CB8AC3E}">
        <p14:creationId xmlns:p14="http://schemas.microsoft.com/office/powerpoint/2010/main" val="301645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F6C4B3-B50C-4688-A190-A65D00862D57}" type="datetimeFigureOut">
              <a:rPr lang="en-IN" smtClean="0"/>
              <a:t>17-12-2023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5706D0-3197-4C6E-847A-A46656AF4119}" type="slidenum">
              <a:rPr lang="en-IN" smtClean="0"/>
              <a:t>‹#›</a:t>
            </a:fld>
            <a:endParaRPr lang="en-IN"/>
          </a:p>
        </p:txBody>
      </p:sp>
    </p:spTree>
    <p:extLst>
      <p:ext uri="{BB962C8B-B14F-4D97-AF65-F5344CB8AC3E}">
        <p14:creationId xmlns:p14="http://schemas.microsoft.com/office/powerpoint/2010/main" val="1878611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F6C4B3-B50C-4688-A190-A65D00862D57}" type="datetimeFigureOut">
              <a:rPr lang="en-IN" smtClean="0"/>
              <a:t>17-12-2023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5706D0-3197-4C6E-847A-A46656AF4119}" type="slidenum">
              <a:rPr lang="en-IN" smtClean="0"/>
              <a:t>‹#›</a:t>
            </a:fld>
            <a:endParaRPr lang="en-IN"/>
          </a:p>
        </p:txBody>
      </p:sp>
    </p:spTree>
    <p:extLst>
      <p:ext uri="{BB962C8B-B14F-4D97-AF65-F5344CB8AC3E}">
        <p14:creationId xmlns:p14="http://schemas.microsoft.com/office/powerpoint/2010/main" val="517991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F6C4B3-B50C-4688-A190-A65D00862D57}"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706D0-3197-4C6E-847A-A46656AF4119}" type="slidenum">
              <a:rPr lang="en-IN" smtClean="0"/>
              <a:t>‹#›</a:t>
            </a:fld>
            <a:endParaRPr lang="en-IN"/>
          </a:p>
        </p:txBody>
      </p:sp>
    </p:spTree>
    <p:extLst>
      <p:ext uri="{BB962C8B-B14F-4D97-AF65-F5344CB8AC3E}">
        <p14:creationId xmlns:p14="http://schemas.microsoft.com/office/powerpoint/2010/main" val="408645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F6C4B3-B50C-4688-A190-A65D00862D57}"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706D0-3197-4C6E-847A-A46656AF4119}" type="slidenum">
              <a:rPr lang="en-IN" smtClean="0"/>
              <a:t>‹#›</a:t>
            </a:fld>
            <a:endParaRPr lang="en-IN"/>
          </a:p>
        </p:txBody>
      </p:sp>
    </p:spTree>
    <p:extLst>
      <p:ext uri="{BB962C8B-B14F-4D97-AF65-F5344CB8AC3E}">
        <p14:creationId xmlns:p14="http://schemas.microsoft.com/office/powerpoint/2010/main" val="196448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latin typeface="Tw Cen MT (Body)"/>
              </a:defRPr>
            </a:lvl1pPr>
          </a:lstStyle>
          <a:p>
            <a:fld id="{2CF6C4B3-B50C-4688-A190-A65D00862D57}" type="datetimeFigureOut">
              <a:rPr lang="en-IN" smtClean="0"/>
              <a:pPr/>
              <a:t>17-12-2023</a:t>
            </a:fld>
            <a:endParaRPr lang="en-IN"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latin typeface="Tw Cen MT (Body)"/>
              </a:defRPr>
            </a:lvl1pPr>
          </a:lstStyle>
          <a:p>
            <a:endParaRPr lang="en-IN"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latin typeface="Tw Cen MT (Body)"/>
              </a:defRPr>
            </a:lvl1pPr>
          </a:lstStyle>
          <a:p>
            <a:fld id="{275706D0-3197-4C6E-847A-A46656AF4119}" type="slidenum">
              <a:rPr lang="en-IN" smtClean="0"/>
              <a:pPr/>
              <a:t>‹#›</a:t>
            </a:fld>
            <a:endParaRPr lang="en-IN" dirty="0"/>
          </a:p>
        </p:txBody>
      </p:sp>
    </p:spTree>
    <p:extLst>
      <p:ext uri="{BB962C8B-B14F-4D97-AF65-F5344CB8AC3E}">
        <p14:creationId xmlns:p14="http://schemas.microsoft.com/office/powerpoint/2010/main" val="2864953805"/>
      </p:ext>
    </p:extLst>
  </p:cSld>
  <p:clrMap bg1="dk1" tx1="lt1" bg2="dk2" tx2="lt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 id="2147483954" r:id="rId15"/>
    <p:sldLayoutId id="2147483955" r:id="rId16"/>
    <p:sldLayoutId id="214748395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Tw Cen MT (Body)"/>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Tw Cen MT (Body)"/>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w Cen MT (Body)"/>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Body)"/>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w Cen MT (Body)"/>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w Cen MT (Body)"/>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svg"/><Relationship Id="rId3" Type="http://schemas.openxmlformats.org/officeDocument/2006/relationships/image" Target="../media/image32.svg"/><Relationship Id="rId7" Type="http://schemas.openxmlformats.org/officeDocument/2006/relationships/image" Target="../media/image36.sv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svg"/><Relationship Id="rId5" Type="http://schemas.openxmlformats.org/officeDocument/2006/relationships/image" Target="../media/image34.svg"/><Relationship Id="rId15" Type="http://schemas.openxmlformats.org/officeDocument/2006/relationships/image" Target="../media/image44.sv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svg"/><Relationship Id="rId14" Type="http://schemas.openxmlformats.org/officeDocument/2006/relationships/image" Target="../media/image43.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s.google.com/apis-explorer"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6.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jax.googleapis.com/ajax/libs/angularjs/1.6.9/angular.min.js"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E8D5-3E13-5106-920B-3F485503565B}"/>
              </a:ext>
            </a:extLst>
          </p:cNvPr>
          <p:cNvSpPr>
            <a:spLocks noGrp="1"/>
          </p:cNvSpPr>
          <p:nvPr>
            <p:ph type="ctrTitle"/>
          </p:nvPr>
        </p:nvSpPr>
        <p:spPr>
          <a:xfrm>
            <a:off x="1371600" y="1744095"/>
            <a:ext cx="9448800" cy="1825096"/>
          </a:xfrm>
          <a:ln>
            <a:solidFill>
              <a:schemeClr val="accent6">
                <a:lumMod val="50000"/>
              </a:schemeClr>
            </a:solidFill>
          </a:ln>
        </p:spPr>
        <p:txBody>
          <a:bodyPr/>
          <a:lstStyle/>
          <a:p>
            <a:pPr algn="ctr"/>
            <a:r>
              <a:rPr lang="en-US" dirty="0">
                <a:solidFill>
                  <a:schemeClr val="accent6">
                    <a:lumMod val="50000"/>
                  </a:schemeClr>
                </a:solidFill>
              </a:rPr>
              <a:t>Workshop on AngularJS and NodeJS</a:t>
            </a:r>
            <a:endParaRPr lang="en-IN" dirty="0">
              <a:solidFill>
                <a:schemeClr val="accent6">
                  <a:lumMod val="50000"/>
                </a:schemeClr>
              </a:solidFill>
            </a:endParaRPr>
          </a:p>
        </p:txBody>
      </p:sp>
      <p:sp>
        <p:nvSpPr>
          <p:cNvPr id="3" name="Subtitle 2">
            <a:extLst>
              <a:ext uri="{FF2B5EF4-FFF2-40B4-BE49-F238E27FC236}">
                <a16:creationId xmlns:a16="http://schemas.microsoft.com/office/drawing/2014/main" id="{22B88107-9EC2-90D1-4E61-BF73B9394E66}"/>
              </a:ext>
            </a:extLst>
          </p:cNvPr>
          <p:cNvSpPr>
            <a:spLocks noGrp="1"/>
          </p:cNvSpPr>
          <p:nvPr>
            <p:ph type="subTitle" idx="1"/>
          </p:nvPr>
        </p:nvSpPr>
        <p:spPr>
          <a:xfrm>
            <a:off x="1487010" y="4013941"/>
            <a:ext cx="9448800" cy="685800"/>
          </a:xfrm>
          <a:ln>
            <a:solidFill>
              <a:schemeClr val="accent6">
                <a:lumMod val="50000"/>
              </a:schemeClr>
            </a:solidFill>
          </a:ln>
        </p:spPr>
        <p:txBody>
          <a:bodyPr/>
          <a:lstStyle/>
          <a:p>
            <a:pPr algn="ctr"/>
            <a:r>
              <a:rPr lang="en-US" dirty="0">
                <a:solidFill>
                  <a:schemeClr val="accent5">
                    <a:lumMod val="50000"/>
                  </a:schemeClr>
                </a:solidFill>
              </a:rPr>
              <a:t>Everybody in the country should learn to program a computer because it teaches you how to think - Steve Jobs</a:t>
            </a:r>
            <a:endParaRPr lang="en-IN" dirty="0">
              <a:solidFill>
                <a:schemeClr val="accent5">
                  <a:lumMod val="50000"/>
                </a:schemeClr>
              </a:solidFill>
            </a:endParaRPr>
          </a:p>
        </p:txBody>
      </p:sp>
    </p:spTree>
    <p:extLst>
      <p:ext uri="{BB962C8B-B14F-4D97-AF65-F5344CB8AC3E}">
        <p14:creationId xmlns:p14="http://schemas.microsoft.com/office/powerpoint/2010/main" val="1571188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E709B-BFC7-3A9F-49CA-76F00452A70B}"/>
              </a:ext>
            </a:extLst>
          </p:cNvPr>
          <p:cNvSpPr>
            <a:spLocks noGrp="1"/>
          </p:cNvSpPr>
          <p:nvPr>
            <p:ph idx="1"/>
          </p:nvPr>
        </p:nvSpPr>
        <p:spPr>
          <a:xfrm>
            <a:off x="1141412" y="3106831"/>
            <a:ext cx="9905999" cy="644338"/>
          </a:xfrm>
        </p:spPr>
        <p:txBody>
          <a:bodyPr>
            <a:noAutofit/>
          </a:bodyPr>
          <a:lstStyle/>
          <a:p>
            <a:pPr marL="0" indent="0" algn="ctr" rtl="0">
              <a:spcBef>
                <a:spcPts val="0"/>
              </a:spcBef>
              <a:spcAft>
                <a:spcPts val="0"/>
              </a:spcAft>
              <a:buNone/>
            </a:pPr>
            <a:r>
              <a:rPr lang="en-US" sz="3200" dirty="0">
                <a:latin typeface="Tw Cen MT (Body)"/>
              </a:rPr>
              <a:t>What are AJAX and Google API’s in above link</a:t>
            </a:r>
          </a:p>
        </p:txBody>
      </p:sp>
    </p:spTree>
    <p:extLst>
      <p:ext uri="{BB962C8B-B14F-4D97-AF65-F5344CB8AC3E}">
        <p14:creationId xmlns:p14="http://schemas.microsoft.com/office/powerpoint/2010/main" val="455869494"/>
      </p:ext>
    </p:extLst>
  </p:cSld>
  <p:clrMapOvr>
    <a:masterClrMapping/>
  </p:clrMapOvr>
  <p:transition spd="slow">
    <p:push dir="u"/>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lang="en-GB" sz="3200" dirty="0">
                <a:solidFill>
                  <a:srgbClr val="FF0000"/>
                </a:solidFill>
                <a:latin typeface="Tw Cen MT (Body)"/>
                <a:ea typeface="Arial" panose="020B0604020202020204" pitchFamily="34" charset="0"/>
              </a:rPr>
              <a:t>$timeout service uses:</a:t>
            </a:r>
            <a:endParaRPr lang="en-IN" sz="3200" dirty="0">
              <a:solidFill>
                <a:srgbClr val="FF0000"/>
              </a:solidFill>
              <a:latin typeface="Tw Cen MT (Body)"/>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870013" y="1864825"/>
            <a:ext cx="10320922" cy="4899959"/>
          </a:xfrm>
          <a:prstGeom prst="rect">
            <a:avLst/>
          </a:prstGeom>
          <a:ln>
            <a:solidFill>
              <a:schemeClr val="accent5"/>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GB" dirty="0">
                <a:latin typeface="Tw Cen MT (Body)"/>
              </a:rPr>
              <a:t>The $timeout service is commonly used in AngularJS applications for various purposes:</a:t>
            </a:r>
            <a:endParaRPr lang="en-IN" dirty="0">
              <a:latin typeface="Tw Cen MT (Body)"/>
            </a:endParaRPr>
          </a:p>
          <a:p>
            <a:r>
              <a:rPr lang="en-GB" dirty="0">
                <a:latin typeface="Tw Cen MT (Body)"/>
              </a:rPr>
              <a:t>Delayed execution of code to perform tasks after a certain time interval, such as displaying notifications after a specific delay, handling animations, or triggering actions based on timed events.</a:t>
            </a:r>
            <a:endParaRPr lang="en-IN" dirty="0">
              <a:latin typeface="Tw Cen MT (Body)"/>
            </a:endParaRPr>
          </a:p>
          <a:p>
            <a:r>
              <a:rPr lang="en-GB" dirty="0">
                <a:latin typeface="Tw Cen MT (Body)"/>
              </a:rPr>
              <a:t>Managing asynchronous operations and handling tasks that should occur after a set period, such as fetching data from a server after a delay, implementing time-based functionalities, etc.</a:t>
            </a:r>
            <a:endParaRPr lang="en-IN" dirty="0">
              <a:latin typeface="Tw Cen MT (Body)"/>
            </a:endParaRPr>
          </a:p>
          <a:p>
            <a:r>
              <a:rPr lang="en-GB" dirty="0">
                <a:latin typeface="Tw Cen MT (Body)"/>
              </a:rPr>
              <a:t>Triggering updates to the application state or view after a certain delay to ensure smooth and responsive user interactions. </a:t>
            </a:r>
            <a:endParaRPr lang="en-IN" dirty="0">
              <a:latin typeface="Tw Cen MT (Body)"/>
            </a:endParaRPr>
          </a:p>
        </p:txBody>
      </p:sp>
    </p:spTree>
    <p:extLst>
      <p:ext uri="{BB962C8B-B14F-4D97-AF65-F5344CB8AC3E}">
        <p14:creationId xmlns:p14="http://schemas.microsoft.com/office/powerpoint/2010/main" val="23376767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8458013-358F-909B-8E5B-F24EAC8D9925}"/>
              </a:ext>
            </a:extLst>
          </p:cNvPr>
          <p:cNvSpPr/>
          <p:nvPr/>
        </p:nvSpPr>
        <p:spPr>
          <a:xfrm>
            <a:off x="1206015" y="2919644"/>
            <a:ext cx="9776792" cy="1018712"/>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lnSpc>
                <a:spcPct val="115000"/>
              </a:lnSpc>
            </a:pPr>
            <a:r>
              <a:rPr lang="en-GB" sz="3200" dirty="0">
                <a:solidFill>
                  <a:schemeClr val="tx1"/>
                </a:solidFill>
                <a:effectLst/>
                <a:latin typeface="Tw Cen MT (Body)"/>
                <a:ea typeface="Arial" panose="020B0604020202020204" pitchFamily="34" charset="0"/>
              </a:rPr>
              <a:t>Coding example to demonstrate $timeout service:</a:t>
            </a:r>
            <a:endParaRPr lang="en-IN" sz="3200" dirty="0">
              <a:solidFill>
                <a:schemeClr val="tx1"/>
              </a:solidFill>
              <a:effectLst/>
              <a:latin typeface="Tw Cen MT (Body)"/>
              <a:ea typeface="Arial" panose="020B0604020202020204" pitchFamily="34" charset="0"/>
            </a:endParaRPr>
          </a:p>
        </p:txBody>
      </p:sp>
    </p:spTree>
    <p:extLst>
      <p:ext uri="{BB962C8B-B14F-4D97-AF65-F5344CB8AC3E}">
        <p14:creationId xmlns:p14="http://schemas.microsoft.com/office/powerpoint/2010/main" val="2749753360"/>
      </p:ext>
    </p:extLst>
  </p:cSld>
  <p:clrMapOvr>
    <a:masterClrMapping/>
  </p:clrMapOvr>
  <p:transition spd="slow">
    <p:push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034369" y="836673"/>
            <a:ext cx="10123262" cy="550415"/>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nSpc>
                <a:spcPct val="115000"/>
              </a:lnSpc>
            </a:pPr>
            <a:r>
              <a:rPr lang="en-GB" sz="3200" dirty="0">
                <a:effectLst/>
                <a:latin typeface="Tw Cen MT (Body)"/>
                <a:ea typeface="Arial" panose="020B0604020202020204" pitchFamily="34" charset="0"/>
              </a:rPr>
              <a:t>Create a HTML template and controller for $timeout service: </a:t>
            </a:r>
            <a:endParaRPr lang="en-IN" sz="3200" dirty="0">
              <a:effectLst/>
              <a:latin typeface="Tw Cen MT (Body)"/>
              <a:ea typeface="Arial" panose="020B0604020202020204" pitchFamily="34" charset="0"/>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98588"/>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1</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1455938"/>
            <a:ext cx="8812696" cy="506027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15000"/>
              </a:lnSpc>
            </a:pPr>
            <a:r>
              <a:rPr lang="en-GB" sz="1600" dirty="0">
                <a:solidFill>
                  <a:srgbClr val="0000FF"/>
                </a:solidFill>
                <a:effectLst/>
                <a:latin typeface="Tw Cen MT (Body)"/>
                <a:ea typeface="Arial" panose="020B0604020202020204" pitchFamily="34" charset="0"/>
              </a:rPr>
              <a:t>&lt;!DOCTYPE HTML&gt;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&lt;html lang = "</a:t>
            </a:r>
            <a:r>
              <a:rPr lang="en-GB" sz="1600" dirty="0" err="1">
                <a:solidFill>
                  <a:srgbClr val="0000FF"/>
                </a:solidFill>
                <a:effectLst/>
                <a:latin typeface="Tw Cen MT (Body)"/>
                <a:ea typeface="Arial" panose="020B0604020202020204" pitchFamily="34" charset="0"/>
              </a:rPr>
              <a:t>en</a:t>
            </a:r>
            <a:r>
              <a:rPr lang="en-GB" sz="1600" dirty="0">
                <a:solidFill>
                  <a:srgbClr val="0000FF"/>
                </a:solidFill>
                <a:effectLst/>
                <a:latin typeface="Tw Cen MT (Body)"/>
                <a:ea typeface="Arial" panose="020B0604020202020204" pitchFamily="34" charset="0"/>
              </a:rPr>
              <a: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&lt;head&gt;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&lt;title&gt;timeout service&lt;/title&gt;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 </a:t>
            </a:r>
            <a:r>
              <a:rPr lang="en-GB" sz="1600" dirty="0" err="1">
                <a:solidFill>
                  <a:srgbClr val="0000FF"/>
                </a:solidFill>
                <a:effectLst/>
                <a:latin typeface="Tw Cen MT (Body)"/>
                <a:ea typeface="Arial" panose="020B0604020202020204" pitchFamily="34" charset="0"/>
              </a:rPr>
              <a:t>src</a:t>
            </a:r>
            <a:r>
              <a:rPr lang="en-GB" sz="1600" dirty="0">
                <a:solidFill>
                  <a:srgbClr val="0000FF"/>
                </a:solidFill>
                <a:effectLst/>
                <a:latin typeface="Tw Cen MT (Body)"/>
                <a:ea typeface="Arial" panose="020B0604020202020204" pitchFamily="34" charset="0"/>
              </a:rPr>
              <a:t>="https://ajax.googleapis.com/ajax/libs/</a:t>
            </a:r>
            <a:r>
              <a:rPr lang="en-GB" sz="1600" dirty="0" err="1">
                <a:solidFill>
                  <a:srgbClr val="0000FF"/>
                </a:solidFill>
                <a:effectLst/>
                <a:latin typeface="Tw Cen MT (Body)"/>
                <a:ea typeface="Arial" panose="020B0604020202020204" pitchFamily="34" charset="0"/>
              </a:rPr>
              <a:t>angularjs</a:t>
            </a:r>
            <a:r>
              <a:rPr lang="en-GB" sz="1600" dirty="0">
                <a:solidFill>
                  <a:srgbClr val="0000FF"/>
                </a:solidFill>
                <a:effectLst/>
                <a:latin typeface="Tw Cen MT (Body)"/>
                <a:ea typeface="Arial" panose="020B0604020202020204" pitchFamily="34" charset="0"/>
              </a:rPr>
              <a:t>/1.6.9/angular.min.js"&gt;&lt;/script&gt;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var app = </a:t>
            </a:r>
            <a:r>
              <a:rPr lang="en-GB" sz="1600" dirty="0" err="1">
                <a:solidFill>
                  <a:srgbClr val="0000FF"/>
                </a:solidFill>
                <a:effectLst/>
                <a:latin typeface="Tw Cen MT (Body)"/>
                <a:ea typeface="Arial" panose="020B0604020202020204" pitchFamily="34" charset="0"/>
              </a:rPr>
              <a:t>angular.module</a:t>
            </a:r>
            <a:r>
              <a:rPr lang="en-GB" sz="1600" dirty="0">
                <a:solidFill>
                  <a:srgbClr val="0000FF"/>
                </a:solidFill>
                <a:effectLst/>
                <a:latin typeface="Tw Cen MT (Body)"/>
                <a:ea typeface="Arial" panose="020B0604020202020204" pitchFamily="34" charset="0"/>
              </a:rPr>
              <a:t>("</a:t>
            </a:r>
            <a:r>
              <a:rPr lang="en-GB" sz="1600" dirty="0" err="1">
                <a:solidFill>
                  <a:srgbClr val="0000FF"/>
                </a:solidFill>
                <a:effectLst/>
                <a:latin typeface="Tw Cen MT (Body)"/>
                <a:ea typeface="Arial" panose="020B0604020202020204" pitchFamily="34" charset="0"/>
              </a:rPr>
              <a:t>timeoutService</a:t>
            </a: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app.controller</a:t>
            </a:r>
            <a:r>
              <a:rPr lang="en-GB" sz="1600" dirty="0">
                <a:solidFill>
                  <a:srgbClr val="0000FF"/>
                </a:solidFill>
                <a:effectLst/>
                <a:latin typeface="Tw Cen MT (Body)"/>
                <a:ea typeface="Arial" panose="020B0604020202020204" pitchFamily="34" charset="0"/>
              </a:rPr>
              <a:t>("</a:t>
            </a:r>
            <a:r>
              <a:rPr lang="en-GB" sz="1600" dirty="0" err="1">
                <a:solidFill>
                  <a:srgbClr val="0000FF"/>
                </a:solidFill>
                <a:effectLst/>
                <a:latin typeface="Tw Cen MT (Body)"/>
                <a:ea typeface="Arial" panose="020B0604020202020204" pitchFamily="34" charset="0"/>
              </a:rPr>
              <a:t>timeoutSer</a:t>
            </a:r>
            <a:r>
              <a:rPr lang="en-GB" sz="1600" dirty="0">
                <a:solidFill>
                  <a:srgbClr val="0000FF"/>
                </a:solidFill>
                <a:effectLst/>
                <a:latin typeface="Tw Cen MT (Body)"/>
                <a:ea typeface="Arial" panose="020B0604020202020204" pitchFamily="34" charset="0"/>
              </a:rPr>
              <a:t>", function($scope, $timeout){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&lt;/head&gt;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&lt;body&gt;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&lt;/body&gt;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&lt;/html&gt;</a:t>
            </a:r>
            <a:endParaRPr lang="en-IN" sz="1600" dirty="0">
              <a:effectLst/>
              <a:latin typeface="Tw Cen MT (Body)"/>
              <a:ea typeface="Arial" panose="020B0604020202020204" pitchFamily="34" charset="0"/>
            </a:endParaRPr>
          </a:p>
        </p:txBody>
      </p:sp>
    </p:spTree>
    <p:extLst>
      <p:ext uri="{BB962C8B-B14F-4D97-AF65-F5344CB8AC3E}">
        <p14:creationId xmlns:p14="http://schemas.microsoft.com/office/powerpoint/2010/main" val="308534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034369" y="836673"/>
            <a:ext cx="10123262" cy="1737851"/>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nSpc>
                <a:spcPct val="115000"/>
              </a:lnSpc>
            </a:pPr>
            <a:r>
              <a:rPr lang="en-GB" sz="3200" dirty="0">
                <a:solidFill>
                  <a:schemeClr val="tx1"/>
                </a:solidFill>
                <a:effectLst/>
                <a:latin typeface="Tw Cen MT (Body)"/>
                <a:ea typeface="Arial" panose="020B0604020202020204" pitchFamily="34" charset="0"/>
              </a:rPr>
              <a:t>Invoke the ‘$timeout service and create a function inside ‘$timeout’ service. Also create an object for scope variable for accessing data. </a:t>
            </a:r>
            <a:endParaRPr lang="en-IN" sz="3200" dirty="0">
              <a:solidFill>
                <a:schemeClr val="tx1"/>
              </a:solidFill>
              <a:effectLst/>
              <a:latin typeface="Tw Cen MT (Body)"/>
              <a:ea typeface="Arial" panose="020B0604020202020204" pitchFamily="34" charset="0"/>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98588"/>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2</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3002871"/>
            <a:ext cx="8812696" cy="308721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15000"/>
              </a:lnSpc>
            </a:pPr>
            <a:r>
              <a:rPr lang="en-GB" sz="1800" dirty="0">
                <a:effectLst/>
                <a:latin typeface="Arial" panose="020B0604020202020204" pitchFamily="34" charset="0"/>
                <a:ea typeface="Arial" panose="020B0604020202020204" pitchFamily="34" charset="0"/>
              </a:rPr>
              <a:t>	</a:t>
            </a:r>
            <a:r>
              <a:rPr lang="en-GB" sz="1800" dirty="0">
                <a:solidFill>
                  <a:srgbClr val="0000FF"/>
                </a:solidFill>
                <a:effectLst/>
                <a:latin typeface="Arial" panose="020B0604020202020204" pitchFamily="34" charset="0"/>
                <a:ea typeface="Arial" panose="020B0604020202020204" pitchFamily="34" charset="0"/>
              </a:rPr>
              <a:t>	&lt;script&gt;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var app = </a:t>
            </a:r>
            <a:r>
              <a:rPr lang="en-GB" sz="1800" dirty="0" err="1">
                <a:solidFill>
                  <a:srgbClr val="0000FF"/>
                </a:solidFill>
                <a:effectLst/>
                <a:latin typeface="Arial" panose="020B0604020202020204" pitchFamily="34" charset="0"/>
                <a:ea typeface="Arial" panose="020B0604020202020204" pitchFamily="34" charset="0"/>
              </a:rPr>
              <a:t>angular.module</a:t>
            </a:r>
            <a:r>
              <a:rPr lang="en-GB" sz="1800" dirty="0">
                <a:solidFill>
                  <a:srgbClr val="0000FF"/>
                </a:solidFill>
                <a:effectLst/>
                <a:latin typeface="Arial" panose="020B0604020202020204" pitchFamily="34" charset="0"/>
                <a:ea typeface="Arial" panose="020B0604020202020204" pitchFamily="34" charset="0"/>
              </a:rPr>
              <a:t>("</a:t>
            </a:r>
            <a:r>
              <a:rPr lang="en-GB" sz="1800" dirty="0" err="1">
                <a:solidFill>
                  <a:srgbClr val="0000FF"/>
                </a:solidFill>
                <a:effectLst/>
                <a:latin typeface="Arial" panose="020B0604020202020204" pitchFamily="34" charset="0"/>
                <a:ea typeface="Arial" panose="020B0604020202020204" pitchFamily="34" charset="0"/>
              </a:rPr>
              <a:t>timeoutService</a:t>
            </a:r>
            <a:r>
              <a:rPr lang="en-GB" sz="1800" dirty="0">
                <a:solidFill>
                  <a:srgbClr val="0000FF"/>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a:t>
            </a:r>
            <a:r>
              <a:rPr lang="en-GB" sz="1800" dirty="0" err="1">
                <a:solidFill>
                  <a:srgbClr val="0000FF"/>
                </a:solidFill>
                <a:effectLst/>
                <a:latin typeface="Arial" panose="020B0604020202020204" pitchFamily="34" charset="0"/>
                <a:ea typeface="Arial" panose="020B0604020202020204" pitchFamily="34" charset="0"/>
              </a:rPr>
              <a:t>app.controller</a:t>
            </a:r>
            <a:r>
              <a:rPr lang="en-GB" sz="1800" dirty="0">
                <a:solidFill>
                  <a:srgbClr val="0000FF"/>
                </a:solidFill>
                <a:effectLst/>
                <a:latin typeface="Arial" panose="020B0604020202020204" pitchFamily="34" charset="0"/>
                <a:ea typeface="Arial" panose="020B0604020202020204" pitchFamily="34" charset="0"/>
              </a:rPr>
              <a:t>("</a:t>
            </a:r>
            <a:r>
              <a:rPr lang="en-GB" sz="1800" dirty="0" err="1">
                <a:solidFill>
                  <a:srgbClr val="0000FF"/>
                </a:solidFill>
                <a:effectLst/>
                <a:latin typeface="Arial" panose="020B0604020202020204" pitchFamily="34" charset="0"/>
                <a:ea typeface="Arial" panose="020B0604020202020204" pitchFamily="34" charset="0"/>
              </a:rPr>
              <a:t>timeoutSer</a:t>
            </a:r>
            <a:r>
              <a:rPr lang="en-GB" sz="1800" dirty="0">
                <a:solidFill>
                  <a:srgbClr val="0000FF"/>
                </a:solidFill>
                <a:effectLst/>
                <a:latin typeface="Arial" panose="020B0604020202020204" pitchFamily="34" charset="0"/>
                <a:ea typeface="Arial" panose="020B0604020202020204" pitchFamily="34" charset="0"/>
              </a:rPr>
              <a:t>", function($scope, $timeout){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a:t>
            </a:r>
            <a:r>
              <a:rPr lang="en-GB" sz="1800" b="1" dirty="0">
                <a:solidFill>
                  <a:srgbClr val="0000FF"/>
                </a:solidFill>
                <a:effectLst/>
                <a:latin typeface="Arial" panose="020B0604020202020204" pitchFamily="34" charset="0"/>
                <a:ea typeface="Arial" panose="020B0604020202020204" pitchFamily="34" charset="0"/>
              </a:rPr>
              <a:t>	$</a:t>
            </a:r>
            <a:r>
              <a:rPr lang="en-GB" sz="1800" b="1" dirty="0" err="1">
                <a:solidFill>
                  <a:srgbClr val="0000FF"/>
                </a:solidFill>
                <a:effectLst/>
                <a:latin typeface="Arial" panose="020B0604020202020204" pitchFamily="34" charset="0"/>
                <a:ea typeface="Arial" panose="020B0604020202020204" pitchFamily="34" charset="0"/>
              </a:rPr>
              <a:t>scope.text</a:t>
            </a:r>
            <a:r>
              <a:rPr lang="en-GB" sz="1800" b="1" dirty="0">
                <a:solidFill>
                  <a:srgbClr val="0000FF"/>
                </a:solidFill>
                <a:effectLst/>
                <a:latin typeface="Arial" panose="020B0604020202020204" pitchFamily="34" charset="0"/>
                <a:ea typeface="Arial" panose="020B0604020202020204" pitchFamily="34" charset="0"/>
              </a:rPr>
              <a:t> = "executing ....."</a:t>
            </a:r>
            <a:endParaRPr lang="en-IN" sz="1800" dirty="0">
              <a:effectLst/>
              <a:latin typeface="Arial" panose="020B0604020202020204" pitchFamily="34" charset="0"/>
              <a:ea typeface="Arial" panose="020B0604020202020204" pitchFamily="34" charset="0"/>
            </a:endParaRPr>
          </a:p>
          <a:p>
            <a:pPr>
              <a:lnSpc>
                <a:spcPct val="115000"/>
              </a:lnSpc>
            </a:pPr>
            <a:r>
              <a:rPr lang="en-GB" sz="1800" b="1" dirty="0">
                <a:solidFill>
                  <a:srgbClr val="0000FF"/>
                </a:solidFill>
                <a:effectLst/>
                <a:latin typeface="Arial" panose="020B0604020202020204" pitchFamily="34" charset="0"/>
                <a:ea typeface="Arial" panose="020B0604020202020204" pitchFamily="34" charset="0"/>
              </a:rPr>
              <a:t>                			$timeout(function(){</a:t>
            </a:r>
            <a:endParaRPr lang="en-IN" sz="1800" dirty="0">
              <a:effectLst/>
              <a:latin typeface="Arial" panose="020B0604020202020204" pitchFamily="34" charset="0"/>
              <a:ea typeface="Arial" panose="020B0604020202020204" pitchFamily="34" charset="0"/>
            </a:endParaRPr>
          </a:p>
          <a:p>
            <a:pPr>
              <a:lnSpc>
                <a:spcPct val="115000"/>
              </a:lnSpc>
            </a:pPr>
            <a:r>
              <a:rPr lang="en-GB" sz="1800" b="1" dirty="0">
                <a:solidFill>
                  <a:srgbClr val="0000FF"/>
                </a:solidFill>
                <a:effectLst/>
                <a:latin typeface="Arial" panose="020B0604020202020204" pitchFamily="34" charset="0"/>
                <a:ea typeface="Arial" panose="020B0604020202020204" pitchFamily="34" charset="0"/>
              </a:rPr>
              <a:t>                    				$scope.name = "completed ...."</a:t>
            </a:r>
            <a:endParaRPr lang="en-IN" sz="1800" dirty="0">
              <a:effectLst/>
              <a:latin typeface="Arial" panose="020B0604020202020204" pitchFamily="34" charset="0"/>
              <a:ea typeface="Arial" panose="020B0604020202020204" pitchFamily="34" charset="0"/>
            </a:endParaRPr>
          </a:p>
          <a:p>
            <a:pPr>
              <a:lnSpc>
                <a:spcPct val="115000"/>
              </a:lnSpc>
            </a:pPr>
            <a:r>
              <a:rPr lang="en-GB" sz="1800" b="1" dirty="0">
                <a:solidFill>
                  <a:srgbClr val="0000FF"/>
                </a:solidFill>
                <a:effectLst/>
                <a:latin typeface="Arial" panose="020B0604020202020204" pitchFamily="34" charset="0"/>
                <a:ea typeface="Arial" panose="020B0604020202020204" pitchFamily="34" charset="0"/>
              </a:rPr>
              <a:t>                			}, 5000);</a:t>
            </a:r>
            <a:endParaRPr lang="en-IN" sz="1800" dirty="0">
              <a:effectLst/>
              <a:latin typeface="Arial" panose="020B0604020202020204" pitchFamily="34" charset="0"/>
              <a:ea typeface="Arial" panose="020B0604020202020204" pitchFamily="34" charset="0"/>
            </a:endParaRPr>
          </a:p>
          <a:p>
            <a:pPr>
              <a:lnSpc>
                <a:spcPct val="115000"/>
              </a:lnSpc>
            </a:pPr>
            <a:r>
              <a:rPr lang="en-GB" sz="1800" b="1" dirty="0">
                <a:solidFill>
                  <a:srgbClr val="0000FF"/>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&lt;/script&gt;</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84316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034369" y="2773139"/>
            <a:ext cx="10123262" cy="131172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lnSpc>
                <a:spcPct val="115000"/>
              </a:lnSpc>
            </a:pPr>
            <a:r>
              <a:rPr lang="en-GB" sz="3200" dirty="0">
                <a:solidFill>
                  <a:schemeClr val="tx1"/>
                </a:solidFill>
                <a:effectLst/>
                <a:latin typeface="Tw Cen MT (Body)"/>
                <a:ea typeface="Arial" panose="020B0604020202020204" pitchFamily="34" charset="0"/>
              </a:rPr>
              <a:t>Map the controller to the module and access the properties using the objects created.</a:t>
            </a:r>
            <a:endParaRPr lang="en-IN" sz="3200" dirty="0">
              <a:solidFill>
                <a:schemeClr val="tx1"/>
              </a:solidFill>
              <a:effectLst/>
              <a:latin typeface="Tw Cen MT (Body)"/>
              <a:ea typeface="Arial" panose="020B0604020202020204" pitchFamily="34" charset="0"/>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5098678" y="1980654"/>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a:t>
            </a:r>
            <a:r>
              <a:rPr lang="en-US" sz="360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latin typeface="Tw Cen MT" panose="020B0602020104020603"/>
              </a:rPr>
              <a:t>3</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863328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8A6EE03-7F26-43DB-4474-A61EC3C10B48}"/>
              </a:ext>
            </a:extLst>
          </p:cNvPr>
          <p:cNvSpPr/>
          <p:nvPr/>
        </p:nvSpPr>
        <p:spPr>
          <a:xfrm>
            <a:off x="1689652" y="168676"/>
            <a:ext cx="8812696" cy="624100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15000"/>
              </a:lnSpc>
            </a:pPr>
            <a:r>
              <a:rPr lang="en-GB" sz="1600" dirty="0">
                <a:solidFill>
                  <a:srgbClr val="0000FF"/>
                </a:solidFill>
                <a:effectLst/>
                <a:latin typeface="Tw Cen MT (Body)"/>
                <a:ea typeface="Arial" panose="020B0604020202020204" pitchFamily="34" charset="0"/>
              </a:rPr>
              <a:t>&lt;!DOCTYPE HTML&gt;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&lt;html lang = "</a:t>
            </a:r>
            <a:r>
              <a:rPr lang="en-GB" sz="1600" dirty="0" err="1">
                <a:solidFill>
                  <a:srgbClr val="0000FF"/>
                </a:solidFill>
                <a:effectLst/>
                <a:latin typeface="Tw Cen MT (Body)"/>
                <a:ea typeface="Arial" panose="020B0604020202020204" pitchFamily="34" charset="0"/>
              </a:rPr>
              <a:t>en</a:t>
            </a:r>
            <a:r>
              <a:rPr lang="en-GB" sz="1600" dirty="0">
                <a:solidFill>
                  <a:srgbClr val="0000FF"/>
                </a:solidFill>
                <a:effectLst/>
                <a:latin typeface="Tw Cen MT (Body)"/>
                <a:ea typeface="Arial" panose="020B0604020202020204" pitchFamily="34" charset="0"/>
              </a:rPr>
              <a: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&lt;head&gt;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&lt;title&gt;timeout service&lt;/title&gt;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 </a:t>
            </a:r>
            <a:r>
              <a:rPr lang="en-GB" sz="1600" dirty="0" err="1">
                <a:solidFill>
                  <a:srgbClr val="0000FF"/>
                </a:solidFill>
                <a:effectLst/>
                <a:latin typeface="Tw Cen MT (Body)"/>
                <a:ea typeface="Arial" panose="020B0604020202020204" pitchFamily="34" charset="0"/>
              </a:rPr>
              <a:t>src</a:t>
            </a:r>
            <a:r>
              <a:rPr lang="en-GB" sz="1600" dirty="0">
                <a:solidFill>
                  <a:srgbClr val="0000FF"/>
                </a:solidFill>
                <a:effectLst/>
                <a:latin typeface="Tw Cen MT (Body)"/>
                <a:ea typeface="Arial" panose="020B0604020202020204" pitchFamily="34" charset="0"/>
              </a:rPr>
              <a:t>="https://ajax.googleapis.com/ajax/libs/</a:t>
            </a:r>
            <a:r>
              <a:rPr lang="en-GB" sz="1600" dirty="0" err="1">
                <a:solidFill>
                  <a:srgbClr val="0000FF"/>
                </a:solidFill>
                <a:effectLst/>
                <a:latin typeface="Tw Cen MT (Body)"/>
                <a:ea typeface="Arial" panose="020B0604020202020204" pitchFamily="34" charset="0"/>
              </a:rPr>
              <a:t>angularjs</a:t>
            </a:r>
            <a:r>
              <a:rPr lang="en-GB" sz="1600" dirty="0">
                <a:solidFill>
                  <a:srgbClr val="0000FF"/>
                </a:solidFill>
                <a:effectLst/>
                <a:latin typeface="Tw Cen MT (Body)"/>
                <a:ea typeface="Arial" panose="020B0604020202020204" pitchFamily="34" charset="0"/>
              </a:rPr>
              <a:t>/1.6.9/angular.min.js"&gt;&lt;/script&gt;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var app = </a:t>
            </a:r>
            <a:r>
              <a:rPr lang="en-GB" sz="1600" dirty="0" err="1">
                <a:solidFill>
                  <a:srgbClr val="0000FF"/>
                </a:solidFill>
                <a:effectLst/>
                <a:latin typeface="Tw Cen MT (Body)"/>
                <a:ea typeface="Arial" panose="020B0604020202020204" pitchFamily="34" charset="0"/>
              </a:rPr>
              <a:t>angular.module</a:t>
            </a:r>
            <a:r>
              <a:rPr lang="en-GB" sz="1600" dirty="0">
                <a:solidFill>
                  <a:srgbClr val="0000FF"/>
                </a:solidFill>
                <a:effectLst/>
                <a:latin typeface="Tw Cen MT (Body)"/>
                <a:ea typeface="Arial" panose="020B0604020202020204" pitchFamily="34" charset="0"/>
              </a:rPr>
              <a:t>("</a:t>
            </a:r>
            <a:r>
              <a:rPr lang="en-GB" sz="1600" dirty="0" err="1">
                <a:solidFill>
                  <a:srgbClr val="0000FF"/>
                </a:solidFill>
                <a:effectLst/>
                <a:latin typeface="Tw Cen MT (Body)"/>
                <a:ea typeface="Arial" panose="020B0604020202020204" pitchFamily="34" charset="0"/>
              </a:rPr>
              <a:t>timeoutService</a:t>
            </a: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app.controller</a:t>
            </a:r>
            <a:r>
              <a:rPr lang="en-GB" sz="1600" dirty="0">
                <a:solidFill>
                  <a:srgbClr val="0000FF"/>
                </a:solidFill>
                <a:effectLst/>
                <a:latin typeface="Tw Cen MT (Body)"/>
                <a:ea typeface="Arial" panose="020B0604020202020204" pitchFamily="34" charset="0"/>
              </a:rPr>
              <a:t>("</a:t>
            </a:r>
            <a:r>
              <a:rPr lang="en-GB" sz="1600" dirty="0" err="1">
                <a:solidFill>
                  <a:srgbClr val="0000FF"/>
                </a:solidFill>
                <a:effectLst/>
                <a:latin typeface="Tw Cen MT (Body)"/>
                <a:ea typeface="Arial" panose="020B0604020202020204" pitchFamily="34" charset="0"/>
              </a:rPr>
              <a:t>timeoutSer</a:t>
            </a:r>
            <a:r>
              <a:rPr lang="en-GB" sz="1600" dirty="0">
                <a:solidFill>
                  <a:srgbClr val="0000FF"/>
                </a:solidFill>
                <a:effectLst/>
                <a:latin typeface="Tw Cen MT (Body)"/>
                <a:ea typeface="Arial" panose="020B0604020202020204" pitchFamily="34" charset="0"/>
              </a:rPr>
              <a:t>", function($scope, $timeout){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scope.text</a:t>
            </a:r>
            <a:r>
              <a:rPr lang="en-GB" sz="1600" dirty="0">
                <a:solidFill>
                  <a:srgbClr val="0000FF"/>
                </a:solidFill>
                <a:effectLst/>
                <a:latin typeface="Tw Cen MT (Body)"/>
                <a:ea typeface="Arial" panose="020B0604020202020204" pitchFamily="34" charset="0"/>
              </a:rPr>
              <a:t> = "executing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$timeout(function(){</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$scope.name = "completed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 5000);</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&lt;/head&gt;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&lt;body </a:t>
            </a:r>
            <a:r>
              <a:rPr lang="en-GB" sz="1600" b="1" dirty="0">
                <a:solidFill>
                  <a:srgbClr val="0000FF"/>
                </a:solidFill>
                <a:effectLst/>
                <a:latin typeface="Tw Cen MT (Body)"/>
                <a:ea typeface="Arial" panose="020B0604020202020204" pitchFamily="34" charset="0"/>
              </a:rPr>
              <a:t>ng-app = "</a:t>
            </a:r>
            <a:r>
              <a:rPr lang="en-GB" sz="1600" b="1" dirty="0" err="1">
                <a:solidFill>
                  <a:srgbClr val="0000FF"/>
                </a:solidFill>
                <a:effectLst/>
                <a:latin typeface="Tw Cen MT (Body)"/>
                <a:ea typeface="Arial" panose="020B0604020202020204" pitchFamily="34" charset="0"/>
              </a:rPr>
              <a:t>timeoutService</a:t>
            </a:r>
            <a:r>
              <a:rPr lang="en-GB" sz="1600" b="1" dirty="0">
                <a:solidFill>
                  <a:srgbClr val="0000FF"/>
                </a:solidFill>
                <a:effectLst/>
                <a:latin typeface="Tw Cen MT (Body)"/>
                <a:ea typeface="Arial" panose="020B0604020202020204" pitchFamily="34" charset="0"/>
              </a:rPr>
              <a:t>", ng-controller = "</a:t>
            </a:r>
            <a:r>
              <a:rPr lang="en-GB" sz="1600" b="1" dirty="0" err="1">
                <a:solidFill>
                  <a:srgbClr val="0000FF"/>
                </a:solidFill>
                <a:effectLst/>
                <a:latin typeface="Tw Cen MT (Body)"/>
                <a:ea typeface="Arial" panose="020B0604020202020204" pitchFamily="34" charset="0"/>
              </a:rPr>
              <a:t>timeoutSer</a:t>
            </a:r>
            <a:r>
              <a:rPr lang="en-GB" sz="1600" b="1" dirty="0">
                <a:solidFill>
                  <a:srgbClr val="0000FF"/>
                </a:solidFill>
                <a:effectLst/>
                <a:latin typeface="Tw Cen MT (Body)"/>
                <a:ea typeface="Arial" panose="020B0604020202020204" pitchFamily="34" charset="0"/>
              </a:rPr>
              <a:t>"&gt;</a:t>
            </a:r>
            <a:endParaRPr lang="en-IN" sz="1600" dirty="0">
              <a:effectLst/>
              <a:latin typeface="Tw Cen MT (Body)"/>
              <a:ea typeface="Arial" panose="020B0604020202020204" pitchFamily="34" charset="0"/>
            </a:endParaRPr>
          </a:p>
          <a:p>
            <a:pPr>
              <a:lnSpc>
                <a:spcPct val="115000"/>
              </a:lnSpc>
            </a:pPr>
            <a:r>
              <a:rPr lang="en-GB" sz="1600" b="1" dirty="0">
                <a:solidFill>
                  <a:srgbClr val="0000FF"/>
                </a:solidFill>
                <a:effectLst/>
                <a:latin typeface="Tw Cen MT (Body)"/>
                <a:ea typeface="Arial" panose="020B0604020202020204" pitchFamily="34" charset="0"/>
              </a:rPr>
              <a:t>        &lt;h1&gt;{{text}}&lt;/h1&gt;</a:t>
            </a: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&lt;/body&gt;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&lt;/html&gt;</a:t>
            </a:r>
            <a:endParaRPr lang="en-IN" sz="1600" dirty="0">
              <a:effectLst/>
              <a:latin typeface="Tw Cen MT (Body)"/>
              <a:ea typeface="Arial" panose="020B0604020202020204" pitchFamily="34" charset="0"/>
            </a:endParaRPr>
          </a:p>
        </p:txBody>
      </p:sp>
    </p:spTree>
    <p:extLst>
      <p:ext uri="{BB962C8B-B14F-4D97-AF65-F5344CB8AC3E}">
        <p14:creationId xmlns:p14="http://schemas.microsoft.com/office/powerpoint/2010/main" val="4042858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lang="en-GB" sz="3200" dirty="0">
                <a:solidFill>
                  <a:srgbClr val="FF0000"/>
                </a:solidFill>
                <a:latin typeface="Tw Cen MT (Body)"/>
                <a:ea typeface="Arial" panose="020B0604020202020204" pitchFamily="34" charset="0"/>
              </a:rPr>
              <a:t>$window service:</a:t>
            </a:r>
            <a:endParaRPr lang="en-IN" sz="3200" dirty="0">
              <a:solidFill>
                <a:srgbClr val="FF0000"/>
              </a:solidFill>
              <a:latin typeface="Tw Cen MT (Body)"/>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870013" y="1864825"/>
            <a:ext cx="10320922" cy="4109847"/>
          </a:xfrm>
          <a:prstGeom prst="rect">
            <a:avLst/>
          </a:prstGeom>
          <a:ln>
            <a:solidFill>
              <a:schemeClr val="accent5"/>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GB" dirty="0">
                <a:latin typeface="Tw Cen MT (Body)"/>
              </a:rPr>
              <a:t>$window service is used to perform operations on browser window. </a:t>
            </a:r>
            <a:endParaRPr lang="en-IN" dirty="0">
              <a:latin typeface="Tw Cen MT (Body)"/>
            </a:endParaRPr>
          </a:p>
          <a:p>
            <a:pPr marL="0" indent="0">
              <a:buNone/>
            </a:pPr>
            <a:r>
              <a:rPr lang="en-GB" dirty="0">
                <a:latin typeface="Tw Cen MT (Body)"/>
              </a:rPr>
              <a:t>A few activities performed by ‘$window’ service are: </a:t>
            </a:r>
            <a:endParaRPr lang="en-IN" dirty="0">
              <a:latin typeface="Tw Cen MT (Body)"/>
            </a:endParaRPr>
          </a:p>
          <a:p>
            <a:r>
              <a:rPr lang="en-GB" dirty="0">
                <a:latin typeface="Tw Cen MT (Body)"/>
              </a:rPr>
              <a:t>Managing Browser Window: Methods like open(), close(), confirm(), alert(), prompt(), etc., can be accessed through $window.</a:t>
            </a:r>
            <a:endParaRPr lang="en-IN" dirty="0">
              <a:latin typeface="Tw Cen MT (Body)"/>
            </a:endParaRPr>
          </a:p>
          <a:p>
            <a:r>
              <a:rPr lang="en-GB" dirty="0">
                <a:latin typeface="Tw Cen MT (Body)"/>
              </a:rPr>
              <a:t>Working with Timers: Using </a:t>
            </a:r>
            <a:r>
              <a:rPr lang="en-GB" dirty="0" err="1">
                <a:latin typeface="Tw Cen MT (Body)"/>
              </a:rPr>
              <a:t>setTimeout</a:t>
            </a:r>
            <a:r>
              <a:rPr lang="en-GB" dirty="0">
                <a:latin typeface="Tw Cen MT (Body)"/>
              </a:rPr>
              <a:t>(), </a:t>
            </a:r>
            <a:r>
              <a:rPr lang="en-GB" dirty="0" err="1">
                <a:latin typeface="Tw Cen MT (Body)"/>
              </a:rPr>
              <a:t>setInterval</a:t>
            </a:r>
            <a:r>
              <a:rPr lang="en-GB" dirty="0">
                <a:latin typeface="Tw Cen MT (Body)"/>
              </a:rPr>
              <a:t>(), </a:t>
            </a:r>
            <a:r>
              <a:rPr lang="en-GB" dirty="0" err="1">
                <a:latin typeface="Tw Cen MT (Body)"/>
              </a:rPr>
              <a:t>clearTimeout</a:t>
            </a:r>
            <a:r>
              <a:rPr lang="en-GB" dirty="0">
                <a:latin typeface="Tw Cen MT (Body)"/>
              </a:rPr>
              <a:t>(), and </a:t>
            </a:r>
            <a:r>
              <a:rPr lang="en-GB" dirty="0" err="1">
                <a:latin typeface="Tw Cen MT (Body)"/>
              </a:rPr>
              <a:t>clearInterval</a:t>
            </a:r>
            <a:r>
              <a:rPr lang="en-GB" dirty="0">
                <a:latin typeface="Tw Cen MT (Body)"/>
              </a:rPr>
              <a:t>() functions via $window.</a:t>
            </a:r>
            <a:endParaRPr lang="en-IN" dirty="0">
              <a:latin typeface="Tw Cen MT (Body)"/>
            </a:endParaRPr>
          </a:p>
          <a:p>
            <a:r>
              <a:rPr lang="en-GB" dirty="0">
                <a:latin typeface="Tw Cen MT (Body)"/>
              </a:rPr>
              <a:t>Event Handling: Managing events and interacting with the </a:t>
            </a:r>
            <a:r>
              <a:rPr lang="en-GB" dirty="0" err="1">
                <a:latin typeface="Tw Cen MT (Body)"/>
              </a:rPr>
              <a:t>addEventListener</a:t>
            </a:r>
            <a:r>
              <a:rPr lang="en-GB" dirty="0">
                <a:latin typeface="Tw Cen MT (Body)"/>
              </a:rPr>
              <a:t>() and </a:t>
            </a:r>
            <a:r>
              <a:rPr lang="en-GB" dirty="0" err="1">
                <a:latin typeface="Tw Cen MT (Body)"/>
              </a:rPr>
              <a:t>removeEventListener</a:t>
            </a:r>
            <a:r>
              <a:rPr lang="en-GB" dirty="0">
                <a:latin typeface="Tw Cen MT (Body)"/>
              </a:rPr>
              <a:t>() methods.</a:t>
            </a:r>
            <a:endParaRPr lang="en-IN" dirty="0">
              <a:latin typeface="Tw Cen MT (Body)"/>
            </a:endParaRPr>
          </a:p>
        </p:txBody>
      </p:sp>
    </p:spTree>
    <p:extLst>
      <p:ext uri="{BB962C8B-B14F-4D97-AF65-F5344CB8AC3E}">
        <p14:creationId xmlns:p14="http://schemas.microsoft.com/office/powerpoint/2010/main" val="17573629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8458013-358F-909B-8E5B-F24EAC8D9925}"/>
              </a:ext>
            </a:extLst>
          </p:cNvPr>
          <p:cNvSpPr/>
          <p:nvPr/>
        </p:nvSpPr>
        <p:spPr>
          <a:xfrm>
            <a:off x="1206015" y="2919644"/>
            <a:ext cx="9776792" cy="1235106"/>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lnSpc>
                <a:spcPct val="115000"/>
              </a:lnSpc>
            </a:pPr>
            <a:r>
              <a:rPr lang="en-GB" sz="3200" dirty="0">
                <a:solidFill>
                  <a:schemeClr val="tx1"/>
                </a:solidFill>
                <a:effectLst/>
                <a:latin typeface="Tw Cen MT (Body)"/>
                <a:ea typeface="Arial" panose="020B0604020202020204" pitchFamily="34" charset="0"/>
              </a:rPr>
              <a:t>Creating a code to open a new google chrome window on clicking on button: </a:t>
            </a:r>
            <a:endParaRPr lang="en-IN" sz="3200" dirty="0">
              <a:solidFill>
                <a:schemeClr val="tx1"/>
              </a:solidFill>
              <a:effectLst/>
              <a:latin typeface="Tw Cen MT (Body)"/>
              <a:ea typeface="Arial" panose="020B0604020202020204" pitchFamily="34" charset="0"/>
            </a:endParaRPr>
          </a:p>
        </p:txBody>
      </p:sp>
    </p:spTree>
    <p:extLst>
      <p:ext uri="{BB962C8B-B14F-4D97-AF65-F5344CB8AC3E}">
        <p14:creationId xmlns:p14="http://schemas.microsoft.com/office/powerpoint/2010/main" val="4237677894"/>
      </p:ext>
    </p:extLst>
  </p:cSld>
  <p:clrMapOvr>
    <a:masterClrMapping/>
  </p:clrMapOvr>
  <p:transition spd="slow">
    <p:push di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8A6EE03-7F26-43DB-4474-A61EC3C10B48}"/>
              </a:ext>
            </a:extLst>
          </p:cNvPr>
          <p:cNvSpPr/>
          <p:nvPr/>
        </p:nvSpPr>
        <p:spPr>
          <a:xfrm>
            <a:off x="1689652" y="168676"/>
            <a:ext cx="8812696" cy="624100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15000"/>
              </a:lnSpc>
            </a:pPr>
            <a:r>
              <a:rPr lang="en-GB" sz="1600" dirty="0">
                <a:solidFill>
                  <a:srgbClr val="0000FF"/>
                </a:solidFill>
                <a:effectLst/>
                <a:latin typeface="Tw Cen MT (Body)"/>
                <a:ea typeface="Arial" panose="020B0604020202020204" pitchFamily="34" charset="0"/>
              </a:rPr>
              <a:t>&lt;!DOCTYPE HTML&gt;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&lt;html lang = "</a:t>
            </a:r>
            <a:r>
              <a:rPr lang="en-GB" sz="1600" dirty="0" err="1">
                <a:solidFill>
                  <a:srgbClr val="0000FF"/>
                </a:solidFill>
                <a:effectLst/>
                <a:latin typeface="Tw Cen MT (Body)"/>
                <a:ea typeface="Arial" panose="020B0604020202020204" pitchFamily="34" charset="0"/>
              </a:rPr>
              <a:t>en</a:t>
            </a:r>
            <a:r>
              <a:rPr lang="en-GB" sz="1600" dirty="0">
                <a:solidFill>
                  <a:srgbClr val="0000FF"/>
                </a:solidFill>
                <a:effectLst/>
                <a:latin typeface="Tw Cen MT (Body)"/>
                <a:ea typeface="Arial" panose="020B0604020202020204" pitchFamily="34" charset="0"/>
              </a:rPr>
              <a: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&lt;head&gt;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&lt;title&gt;Window service&lt;/title&gt;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 </a:t>
            </a:r>
            <a:r>
              <a:rPr lang="en-GB" sz="1600" dirty="0" err="1">
                <a:solidFill>
                  <a:srgbClr val="0000FF"/>
                </a:solidFill>
                <a:effectLst/>
                <a:latin typeface="Tw Cen MT (Body)"/>
                <a:ea typeface="Arial" panose="020B0604020202020204" pitchFamily="34" charset="0"/>
              </a:rPr>
              <a:t>src</a:t>
            </a:r>
            <a:r>
              <a:rPr lang="en-GB" sz="1600" dirty="0">
                <a:solidFill>
                  <a:srgbClr val="0000FF"/>
                </a:solidFill>
                <a:effectLst/>
                <a:latin typeface="Tw Cen MT (Body)"/>
                <a:ea typeface="Arial" panose="020B0604020202020204" pitchFamily="34" charset="0"/>
              </a:rPr>
              <a:t>="https://ajax.googleapis.com/ajax/libs/</a:t>
            </a:r>
            <a:r>
              <a:rPr lang="en-GB" sz="1600" dirty="0" err="1">
                <a:solidFill>
                  <a:srgbClr val="0000FF"/>
                </a:solidFill>
                <a:effectLst/>
                <a:latin typeface="Tw Cen MT (Body)"/>
                <a:ea typeface="Arial" panose="020B0604020202020204" pitchFamily="34" charset="0"/>
              </a:rPr>
              <a:t>angularjs</a:t>
            </a:r>
            <a:r>
              <a:rPr lang="en-GB" sz="1600" dirty="0">
                <a:solidFill>
                  <a:srgbClr val="0000FF"/>
                </a:solidFill>
                <a:effectLst/>
                <a:latin typeface="Tw Cen MT (Body)"/>
                <a:ea typeface="Arial" panose="020B0604020202020204" pitchFamily="34" charset="0"/>
              </a:rPr>
              <a:t>/1.6.9/angular.min.js"&gt;&lt;/script&gt;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var app = </a:t>
            </a:r>
            <a:r>
              <a:rPr lang="en-GB" sz="1600" dirty="0" err="1">
                <a:solidFill>
                  <a:srgbClr val="0000FF"/>
                </a:solidFill>
                <a:effectLst/>
                <a:latin typeface="Tw Cen MT (Body)"/>
                <a:ea typeface="Arial" panose="020B0604020202020204" pitchFamily="34" charset="0"/>
              </a:rPr>
              <a:t>angular.module</a:t>
            </a:r>
            <a:r>
              <a:rPr lang="en-GB" sz="1600" dirty="0">
                <a:solidFill>
                  <a:srgbClr val="0000FF"/>
                </a:solidFill>
                <a:effectLst/>
                <a:latin typeface="Tw Cen MT (Body)"/>
                <a:ea typeface="Arial" panose="020B0604020202020204" pitchFamily="34" charset="0"/>
              </a:rPr>
              <a:t>("</a:t>
            </a:r>
            <a:r>
              <a:rPr lang="en-GB" sz="1600" dirty="0" err="1">
                <a:solidFill>
                  <a:srgbClr val="0000FF"/>
                </a:solidFill>
                <a:effectLst/>
                <a:latin typeface="Tw Cen MT (Body)"/>
                <a:ea typeface="Arial" panose="020B0604020202020204" pitchFamily="34" charset="0"/>
              </a:rPr>
              <a:t>windowService</a:t>
            </a: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app.controller</a:t>
            </a:r>
            <a:r>
              <a:rPr lang="en-GB" sz="1600" dirty="0">
                <a:solidFill>
                  <a:srgbClr val="0000FF"/>
                </a:solidFill>
                <a:effectLst/>
                <a:latin typeface="Tw Cen MT (Body)"/>
                <a:ea typeface="Arial" panose="020B0604020202020204" pitchFamily="34" charset="0"/>
              </a:rPr>
              <a:t>("</a:t>
            </a:r>
            <a:r>
              <a:rPr lang="en-GB" sz="1600" dirty="0" err="1">
                <a:solidFill>
                  <a:srgbClr val="0000FF"/>
                </a:solidFill>
                <a:effectLst/>
                <a:latin typeface="Tw Cen MT (Body)"/>
                <a:ea typeface="Arial" panose="020B0604020202020204" pitchFamily="34" charset="0"/>
              </a:rPr>
              <a:t>windowSer</a:t>
            </a:r>
            <a:r>
              <a:rPr lang="en-GB" sz="1600" dirty="0">
                <a:solidFill>
                  <a:srgbClr val="0000FF"/>
                </a:solidFill>
                <a:effectLst/>
                <a:latin typeface="Tw Cen MT (Body)"/>
                <a:ea typeface="Arial" panose="020B0604020202020204" pitchFamily="34" charset="0"/>
              </a:rPr>
              <a:t>", function($scope, $window){</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scope.openNewWindow</a:t>
            </a:r>
            <a:r>
              <a:rPr lang="en-GB" sz="1600" dirty="0">
                <a:solidFill>
                  <a:srgbClr val="0000FF"/>
                </a:solidFill>
                <a:effectLst/>
                <a:latin typeface="Tw Cen MT (Body)"/>
                <a:ea typeface="Arial" panose="020B0604020202020204" pitchFamily="34" charset="0"/>
              </a:rPr>
              <a:t> = function(){</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var </a:t>
            </a:r>
            <a:r>
              <a:rPr lang="en-GB" sz="1600" dirty="0" err="1">
                <a:solidFill>
                  <a:srgbClr val="0000FF"/>
                </a:solidFill>
                <a:effectLst/>
                <a:latin typeface="Tw Cen MT (Body)"/>
                <a:ea typeface="Arial" panose="020B0604020202020204" pitchFamily="34" charset="0"/>
              </a:rPr>
              <a:t>newUrl</a:t>
            </a:r>
            <a:r>
              <a:rPr lang="en-GB" sz="1600" dirty="0">
                <a:solidFill>
                  <a:srgbClr val="0000FF"/>
                </a:solidFill>
                <a:effectLst/>
                <a:latin typeface="Tw Cen MT (Body)"/>
                <a:ea typeface="Arial" panose="020B0604020202020204" pitchFamily="34" charset="0"/>
              </a:rPr>
              <a:t> = "https://google.com";</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window.open</a:t>
            </a:r>
            <a:r>
              <a:rPr lang="en-GB" sz="1600" dirty="0">
                <a:solidFill>
                  <a:srgbClr val="0000FF"/>
                </a:solidFill>
                <a:effectLst/>
                <a:latin typeface="Tw Cen MT (Body)"/>
                <a:ea typeface="Arial" panose="020B0604020202020204" pitchFamily="34" charset="0"/>
              </a:rPr>
              <a:t>(</a:t>
            </a:r>
            <a:r>
              <a:rPr lang="en-GB" sz="1600" dirty="0" err="1">
                <a:solidFill>
                  <a:srgbClr val="0000FF"/>
                </a:solidFill>
                <a:effectLst/>
                <a:latin typeface="Tw Cen MT (Body)"/>
                <a:ea typeface="Arial" panose="020B0604020202020204" pitchFamily="34" charset="0"/>
              </a:rPr>
              <a:t>newUrl</a:t>
            </a:r>
            <a:r>
              <a:rPr lang="en-GB" sz="1600" dirty="0">
                <a:solidFill>
                  <a:srgbClr val="0000FF"/>
                </a:solidFill>
                <a:effectLst/>
                <a:latin typeface="Tw Cen MT (Body)"/>
                <a:ea typeface="Arial" panose="020B0604020202020204" pitchFamily="34" charset="0"/>
              </a:rPr>
              <a:t>, '_blank')</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&lt;/head&gt;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&lt;body ng-app = "</a:t>
            </a:r>
            <a:r>
              <a:rPr lang="en-GB" sz="1600" dirty="0" err="1">
                <a:solidFill>
                  <a:srgbClr val="0000FF"/>
                </a:solidFill>
                <a:effectLst/>
                <a:latin typeface="Tw Cen MT (Body)"/>
                <a:ea typeface="Arial" panose="020B0604020202020204" pitchFamily="34" charset="0"/>
              </a:rPr>
              <a:t>windowService</a:t>
            </a:r>
            <a:r>
              <a:rPr lang="en-GB" sz="1600" dirty="0">
                <a:solidFill>
                  <a:srgbClr val="0000FF"/>
                </a:solidFill>
                <a:effectLst/>
                <a:latin typeface="Tw Cen MT (Body)"/>
                <a:ea typeface="Arial" panose="020B0604020202020204" pitchFamily="34" charset="0"/>
              </a:rPr>
              <a:t>", ng-controller = "</a:t>
            </a:r>
            <a:r>
              <a:rPr lang="en-GB" sz="1600" dirty="0" err="1">
                <a:solidFill>
                  <a:srgbClr val="0000FF"/>
                </a:solidFill>
                <a:effectLst/>
                <a:latin typeface="Tw Cen MT (Body)"/>
                <a:ea typeface="Arial" panose="020B0604020202020204" pitchFamily="34" charset="0"/>
              </a:rPr>
              <a:t>windowSer</a:t>
            </a:r>
            <a:r>
              <a:rPr lang="en-GB" sz="1600" dirty="0">
                <a:solidFill>
                  <a:srgbClr val="0000FF"/>
                </a:solidFill>
                <a:effectLst/>
                <a:latin typeface="Tw Cen MT (Body)"/>
                <a:ea typeface="Arial" panose="020B0604020202020204" pitchFamily="34" charset="0"/>
              </a:rPr>
              <a: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&lt;button ng-click = "</a:t>
            </a:r>
            <a:r>
              <a:rPr lang="en-GB" sz="1600" dirty="0" err="1">
                <a:solidFill>
                  <a:srgbClr val="0000FF"/>
                </a:solidFill>
                <a:effectLst/>
                <a:latin typeface="Tw Cen MT (Body)"/>
                <a:ea typeface="Arial" panose="020B0604020202020204" pitchFamily="34" charset="0"/>
              </a:rPr>
              <a:t>openNewWindow</a:t>
            </a:r>
            <a:r>
              <a:rPr lang="en-GB" sz="1600" dirty="0">
                <a:solidFill>
                  <a:srgbClr val="0000FF"/>
                </a:solidFill>
                <a:effectLst/>
                <a:latin typeface="Tw Cen MT (Body)"/>
                <a:ea typeface="Arial" panose="020B0604020202020204" pitchFamily="34" charset="0"/>
              </a:rPr>
              <a:t>()"&gt;Open new window&lt;/button&gt;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&lt;/body&gt;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&lt;/html&gt;</a:t>
            </a:r>
            <a:endParaRPr lang="en-IN" sz="1600" dirty="0">
              <a:effectLst/>
              <a:latin typeface="Tw Cen MT (Body)"/>
              <a:ea typeface="Arial" panose="020B0604020202020204" pitchFamily="34" charset="0"/>
            </a:endParaRPr>
          </a:p>
        </p:txBody>
      </p:sp>
    </p:spTree>
    <p:extLst>
      <p:ext uri="{BB962C8B-B14F-4D97-AF65-F5344CB8AC3E}">
        <p14:creationId xmlns:p14="http://schemas.microsoft.com/office/powerpoint/2010/main" val="29946353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8458013-358F-909B-8E5B-F24EAC8D9925}"/>
              </a:ext>
            </a:extLst>
          </p:cNvPr>
          <p:cNvSpPr/>
          <p:nvPr/>
        </p:nvSpPr>
        <p:spPr>
          <a:xfrm>
            <a:off x="1206015" y="3042267"/>
            <a:ext cx="9776792" cy="773467"/>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lnSpc>
                <a:spcPct val="115000"/>
              </a:lnSpc>
            </a:pPr>
            <a:r>
              <a:rPr lang="en-GB" sz="3200" dirty="0">
                <a:solidFill>
                  <a:schemeClr val="tx1"/>
                </a:solidFill>
                <a:effectLst/>
                <a:latin typeface="Tw Cen MT (Body)"/>
                <a:ea typeface="Arial" panose="020B0604020202020204" pitchFamily="34" charset="0"/>
              </a:rPr>
              <a:t>$window service to create an alert popup: </a:t>
            </a:r>
            <a:endParaRPr lang="en-IN" sz="3200" dirty="0">
              <a:solidFill>
                <a:schemeClr val="tx1"/>
              </a:solidFill>
              <a:effectLst/>
              <a:latin typeface="Tw Cen MT (Body)"/>
              <a:ea typeface="Arial" panose="020B0604020202020204" pitchFamily="34" charset="0"/>
            </a:endParaRPr>
          </a:p>
        </p:txBody>
      </p:sp>
    </p:spTree>
    <p:extLst>
      <p:ext uri="{BB962C8B-B14F-4D97-AF65-F5344CB8AC3E}">
        <p14:creationId xmlns:p14="http://schemas.microsoft.com/office/powerpoint/2010/main" val="118733484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srgbClr val="FF0000"/>
                </a:solidFill>
                <a:effectLst/>
                <a:uLnTx/>
                <a:uFillTx/>
                <a:latin typeface="Tw Cen MT" panose="020B0602020104020603"/>
                <a:ea typeface="+mn-ea"/>
                <a:cs typeface="+mn-cs"/>
              </a:rPr>
              <a:t>Ajax</a:t>
            </a:r>
            <a:endParaRPr kumimoji="0" lang="en-US" sz="3200" b="0" i="0" u="none" strike="noStrike" kern="1200" cap="none" spc="0" normalizeH="0" baseline="0" noProof="0" dirty="0">
              <a:ln>
                <a:noFill/>
              </a:ln>
              <a:solidFill>
                <a:srgbClr val="FF0000"/>
              </a:solidFill>
              <a:effectLst/>
              <a:uLnTx/>
              <a:uFillTx/>
              <a:latin typeface="Tw Cen MT" panose="020B0602020104020603"/>
              <a:ea typeface="+mn-ea"/>
              <a:cs typeface="+mn-cs"/>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1293812" y="2201437"/>
            <a:ext cx="9905999" cy="245512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en-US" dirty="0">
                <a:latin typeface="Tw Cen MT (Body)"/>
              </a:rPr>
              <a:t> Asynchronous JS And XML: A technique in which data is requested from a remote server without re-loading the entire page. </a:t>
            </a:r>
          </a:p>
          <a:p>
            <a:pPr algn="just"/>
            <a:r>
              <a:rPr lang="en-US" dirty="0">
                <a:latin typeface="Tw Cen MT (Body)"/>
              </a:rPr>
              <a:t>Ajax is not a programming language. It is a technique developed using following: HTML, CSS for client side, JS for making requests with server, XML and JSON are request formats and PHP for server side. </a:t>
            </a:r>
          </a:p>
        </p:txBody>
      </p:sp>
    </p:spTree>
    <p:extLst>
      <p:ext uri="{BB962C8B-B14F-4D97-AF65-F5344CB8AC3E}">
        <p14:creationId xmlns:p14="http://schemas.microsoft.com/office/powerpoint/2010/main" val="32643347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8A6EE03-7F26-43DB-4474-A61EC3C10B48}"/>
              </a:ext>
            </a:extLst>
          </p:cNvPr>
          <p:cNvSpPr/>
          <p:nvPr/>
        </p:nvSpPr>
        <p:spPr>
          <a:xfrm>
            <a:off x="1689652" y="168676"/>
            <a:ext cx="8812696" cy="624100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15000"/>
              </a:lnSpc>
            </a:pPr>
            <a:r>
              <a:rPr lang="en-GB" sz="1600" dirty="0">
                <a:solidFill>
                  <a:srgbClr val="0000FF"/>
                </a:solidFill>
                <a:effectLst/>
                <a:latin typeface="Tw Cen MT (Body)"/>
                <a:ea typeface="Arial" panose="020B0604020202020204" pitchFamily="34" charset="0"/>
              </a:rPr>
              <a:t>&lt;!DOCTYPE HTML&gt;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&lt;html lang = "</a:t>
            </a:r>
            <a:r>
              <a:rPr lang="en-GB" sz="1600" dirty="0" err="1">
                <a:solidFill>
                  <a:srgbClr val="0000FF"/>
                </a:solidFill>
                <a:effectLst/>
                <a:latin typeface="Tw Cen MT (Body)"/>
                <a:ea typeface="Arial" panose="020B0604020202020204" pitchFamily="34" charset="0"/>
              </a:rPr>
              <a:t>en</a:t>
            </a:r>
            <a:r>
              <a:rPr lang="en-GB" sz="1600" dirty="0">
                <a:solidFill>
                  <a:srgbClr val="0000FF"/>
                </a:solidFill>
                <a:effectLst/>
                <a:latin typeface="Tw Cen MT (Body)"/>
                <a:ea typeface="Arial" panose="020B0604020202020204" pitchFamily="34" charset="0"/>
              </a:rPr>
              <a: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&lt;head&gt;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&lt;title&gt;Window service&lt;/title&gt;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 </a:t>
            </a:r>
            <a:r>
              <a:rPr lang="en-GB" sz="1600" dirty="0" err="1">
                <a:solidFill>
                  <a:srgbClr val="0000FF"/>
                </a:solidFill>
                <a:effectLst/>
                <a:latin typeface="Tw Cen MT (Body)"/>
                <a:ea typeface="Arial" panose="020B0604020202020204" pitchFamily="34" charset="0"/>
              </a:rPr>
              <a:t>src</a:t>
            </a:r>
            <a:r>
              <a:rPr lang="en-GB" sz="1600" dirty="0">
                <a:solidFill>
                  <a:srgbClr val="0000FF"/>
                </a:solidFill>
                <a:effectLst/>
                <a:latin typeface="Tw Cen MT (Body)"/>
                <a:ea typeface="Arial" panose="020B0604020202020204" pitchFamily="34" charset="0"/>
              </a:rPr>
              <a:t>="https://ajax.googleapis.com/ajax/libs/</a:t>
            </a:r>
            <a:r>
              <a:rPr lang="en-GB" sz="1600" dirty="0" err="1">
                <a:solidFill>
                  <a:srgbClr val="0000FF"/>
                </a:solidFill>
                <a:effectLst/>
                <a:latin typeface="Tw Cen MT (Body)"/>
                <a:ea typeface="Arial" panose="020B0604020202020204" pitchFamily="34" charset="0"/>
              </a:rPr>
              <a:t>angularjs</a:t>
            </a:r>
            <a:r>
              <a:rPr lang="en-GB" sz="1600" dirty="0">
                <a:solidFill>
                  <a:srgbClr val="0000FF"/>
                </a:solidFill>
                <a:effectLst/>
                <a:latin typeface="Tw Cen MT (Body)"/>
                <a:ea typeface="Arial" panose="020B0604020202020204" pitchFamily="34" charset="0"/>
              </a:rPr>
              <a:t>/1.6.9/angular.min.js"&gt;&lt;/script&gt;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var app = </a:t>
            </a:r>
            <a:r>
              <a:rPr lang="en-GB" sz="1600" dirty="0" err="1">
                <a:solidFill>
                  <a:srgbClr val="0000FF"/>
                </a:solidFill>
                <a:effectLst/>
                <a:latin typeface="Tw Cen MT (Body)"/>
                <a:ea typeface="Arial" panose="020B0604020202020204" pitchFamily="34" charset="0"/>
              </a:rPr>
              <a:t>angular.module</a:t>
            </a:r>
            <a:r>
              <a:rPr lang="en-GB" sz="1600" dirty="0">
                <a:solidFill>
                  <a:srgbClr val="0000FF"/>
                </a:solidFill>
                <a:effectLst/>
                <a:latin typeface="Tw Cen MT (Body)"/>
                <a:ea typeface="Arial" panose="020B0604020202020204" pitchFamily="34" charset="0"/>
              </a:rPr>
              <a:t>("</a:t>
            </a:r>
            <a:r>
              <a:rPr lang="en-GB" sz="1600" dirty="0" err="1">
                <a:solidFill>
                  <a:srgbClr val="0000FF"/>
                </a:solidFill>
                <a:effectLst/>
                <a:latin typeface="Tw Cen MT (Body)"/>
                <a:ea typeface="Arial" panose="020B0604020202020204" pitchFamily="34" charset="0"/>
              </a:rPr>
              <a:t>windowService</a:t>
            </a: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app.controller</a:t>
            </a:r>
            <a:r>
              <a:rPr lang="en-GB" sz="1600" dirty="0">
                <a:solidFill>
                  <a:srgbClr val="0000FF"/>
                </a:solidFill>
                <a:effectLst/>
                <a:latin typeface="Tw Cen MT (Body)"/>
                <a:ea typeface="Arial" panose="020B0604020202020204" pitchFamily="34" charset="0"/>
              </a:rPr>
              <a:t>("</a:t>
            </a:r>
            <a:r>
              <a:rPr lang="en-GB" sz="1600" dirty="0" err="1">
                <a:solidFill>
                  <a:srgbClr val="0000FF"/>
                </a:solidFill>
                <a:effectLst/>
                <a:latin typeface="Tw Cen MT (Body)"/>
                <a:ea typeface="Arial" panose="020B0604020202020204" pitchFamily="34" charset="0"/>
              </a:rPr>
              <a:t>windowSer</a:t>
            </a:r>
            <a:r>
              <a:rPr lang="en-GB" sz="1600" dirty="0">
                <a:solidFill>
                  <a:srgbClr val="0000FF"/>
                </a:solidFill>
                <a:effectLst/>
                <a:latin typeface="Tw Cen MT (Body)"/>
                <a:ea typeface="Arial" panose="020B0604020202020204" pitchFamily="34" charset="0"/>
              </a:rPr>
              <a:t>", function($scope, $window){</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scope.promtAlert</a:t>
            </a:r>
            <a:r>
              <a:rPr lang="en-GB" sz="1600" dirty="0">
                <a:solidFill>
                  <a:srgbClr val="0000FF"/>
                </a:solidFill>
                <a:effectLst/>
                <a:latin typeface="Tw Cen MT (Body)"/>
                <a:ea typeface="Arial" panose="020B0604020202020204" pitchFamily="34" charset="0"/>
              </a:rPr>
              <a:t> = function(){</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var </a:t>
            </a:r>
            <a:r>
              <a:rPr lang="en-GB" sz="1600" dirty="0" err="1">
                <a:solidFill>
                  <a:srgbClr val="0000FF"/>
                </a:solidFill>
                <a:effectLst/>
                <a:latin typeface="Tw Cen MT (Body)"/>
                <a:ea typeface="Arial" panose="020B0604020202020204" pitchFamily="34" charset="0"/>
              </a:rPr>
              <a:t>alertMessage</a:t>
            </a:r>
            <a:r>
              <a:rPr lang="en-GB" sz="1600" dirty="0">
                <a:solidFill>
                  <a:srgbClr val="0000FF"/>
                </a:solidFill>
                <a:effectLst/>
                <a:latin typeface="Tw Cen MT (Body)"/>
                <a:ea typeface="Arial" panose="020B0604020202020204" pitchFamily="34" charset="0"/>
              </a:rPr>
              <a:t> = "Testing window alert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window.alert</a:t>
            </a:r>
            <a:r>
              <a:rPr lang="en-GB" sz="1600" dirty="0">
                <a:solidFill>
                  <a:srgbClr val="0000FF"/>
                </a:solidFill>
                <a:effectLst/>
                <a:latin typeface="Tw Cen MT (Body)"/>
                <a:ea typeface="Arial" panose="020B0604020202020204" pitchFamily="34" charset="0"/>
              </a:rPr>
              <a:t>(</a:t>
            </a:r>
            <a:r>
              <a:rPr lang="en-GB" sz="1600" dirty="0" err="1">
                <a:solidFill>
                  <a:srgbClr val="0000FF"/>
                </a:solidFill>
                <a:effectLst/>
                <a:latin typeface="Tw Cen MT (Body)"/>
                <a:ea typeface="Arial" panose="020B0604020202020204" pitchFamily="34" charset="0"/>
              </a:rPr>
              <a:t>alertMessage</a:t>
            </a:r>
            <a:r>
              <a:rPr lang="en-GB" sz="1600" dirty="0">
                <a:solidFill>
                  <a:srgbClr val="0000FF"/>
                </a:solidFill>
                <a:effectLst/>
                <a:latin typeface="Tw Cen MT (Body)"/>
                <a:ea typeface="Arial" panose="020B0604020202020204" pitchFamily="34" charset="0"/>
              </a:rPr>
              <a: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&lt;/head&gt;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&lt;body ng-app = "</a:t>
            </a:r>
            <a:r>
              <a:rPr lang="en-GB" sz="1600" dirty="0" err="1">
                <a:solidFill>
                  <a:srgbClr val="0000FF"/>
                </a:solidFill>
                <a:effectLst/>
                <a:latin typeface="Tw Cen MT (Body)"/>
                <a:ea typeface="Arial" panose="020B0604020202020204" pitchFamily="34" charset="0"/>
              </a:rPr>
              <a:t>windowService</a:t>
            </a:r>
            <a:r>
              <a:rPr lang="en-GB" sz="1600" dirty="0">
                <a:solidFill>
                  <a:srgbClr val="0000FF"/>
                </a:solidFill>
                <a:effectLst/>
                <a:latin typeface="Tw Cen MT (Body)"/>
                <a:ea typeface="Arial" panose="020B0604020202020204" pitchFamily="34" charset="0"/>
              </a:rPr>
              <a:t>", ng-controller = "</a:t>
            </a:r>
            <a:r>
              <a:rPr lang="en-GB" sz="1600" dirty="0" err="1">
                <a:solidFill>
                  <a:srgbClr val="0000FF"/>
                </a:solidFill>
                <a:effectLst/>
                <a:latin typeface="Tw Cen MT (Body)"/>
                <a:ea typeface="Arial" panose="020B0604020202020204" pitchFamily="34" charset="0"/>
              </a:rPr>
              <a:t>windowSer</a:t>
            </a:r>
            <a:r>
              <a:rPr lang="en-GB" sz="1600" dirty="0">
                <a:solidFill>
                  <a:srgbClr val="0000FF"/>
                </a:solidFill>
                <a:effectLst/>
                <a:latin typeface="Tw Cen MT (Body)"/>
                <a:ea typeface="Arial" panose="020B0604020202020204" pitchFamily="34" charset="0"/>
              </a:rPr>
              <a: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&lt;button ng-click = "</a:t>
            </a:r>
            <a:r>
              <a:rPr lang="en-GB" sz="1600" dirty="0" err="1">
                <a:solidFill>
                  <a:srgbClr val="0000FF"/>
                </a:solidFill>
                <a:effectLst/>
                <a:latin typeface="Tw Cen MT (Body)"/>
                <a:ea typeface="Arial" panose="020B0604020202020204" pitchFamily="34" charset="0"/>
              </a:rPr>
              <a:t>promtAlert</a:t>
            </a:r>
            <a:r>
              <a:rPr lang="en-GB" sz="1600" dirty="0">
                <a:solidFill>
                  <a:srgbClr val="0000FF"/>
                </a:solidFill>
                <a:effectLst/>
                <a:latin typeface="Tw Cen MT (Body)"/>
                <a:ea typeface="Arial" panose="020B0604020202020204" pitchFamily="34" charset="0"/>
              </a:rPr>
              <a:t>()"&gt;Alert&lt;/button&gt;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&lt;/body&gt;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&lt;/html&gt;</a:t>
            </a:r>
            <a:endParaRPr lang="en-IN" sz="1600" dirty="0">
              <a:effectLst/>
              <a:latin typeface="Tw Cen MT (Body)"/>
              <a:ea typeface="Arial" panose="020B0604020202020204" pitchFamily="34" charset="0"/>
            </a:endParaRPr>
          </a:p>
        </p:txBody>
      </p:sp>
    </p:spTree>
    <p:extLst>
      <p:ext uri="{BB962C8B-B14F-4D97-AF65-F5344CB8AC3E}">
        <p14:creationId xmlns:p14="http://schemas.microsoft.com/office/powerpoint/2010/main" val="14771704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lang="en-GB" sz="3200" dirty="0">
                <a:solidFill>
                  <a:srgbClr val="FF0000"/>
                </a:solidFill>
                <a:latin typeface="Tw Cen MT (Body)"/>
                <a:ea typeface="Arial" panose="020B0604020202020204" pitchFamily="34" charset="0"/>
              </a:rPr>
              <a:t>$http service:</a:t>
            </a:r>
            <a:endParaRPr lang="en-IN" sz="3200" dirty="0">
              <a:solidFill>
                <a:srgbClr val="FF0000"/>
              </a:solidFill>
              <a:latin typeface="Tw Cen MT (Body)"/>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870013" y="2202177"/>
            <a:ext cx="10320922" cy="3097792"/>
          </a:xfrm>
          <a:prstGeom prst="rect">
            <a:avLst/>
          </a:prstGeom>
          <a:ln>
            <a:solidFill>
              <a:schemeClr val="accent5"/>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The $http service is used to make </a:t>
            </a:r>
            <a:r>
              <a:rPr lang="en-US" dirty="0" err="1"/>
              <a:t>XMLHttpRequests</a:t>
            </a:r>
            <a:r>
              <a:rPr lang="en-US" dirty="0"/>
              <a:t> (XHR) to interact with remote servers to retrieve or send data.</a:t>
            </a:r>
          </a:p>
          <a:p>
            <a:r>
              <a:rPr lang="en-US" dirty="0"/>
              <a:t>$http service handles communication between the server and AngularJS application. </a:t>
            </a:r>
          </a:p>
          <a:p>
            <a:r>
              <a:rPr lang="en-US" dirty="0"/>
              <a:t>$http is used to pass and receive data between AngularJS application and server.</a:t>
            </a:r>
          </a:p>
        </p:txBody>
      </p:sp>
    </p:spTree>
    <p:extLst>
      <p:ext uri="{BB962C8B-B14F-4D97-AF65-F5344CB8AC3E}">
        <p14:creationId xmlns:p14="http://schemas.microsoft.com/office/powerpoint/2010/main" val="735342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Group 91">
            <a:extLst>
              <a:ext uri="{FF2B5EF4-FFF2-40B4-BE49-F238E27FC236}">
                <a16:creationId xmlns:a16="http://schemas.microsoft.com/office/drawing/2014/main" id="{D6385FB1-2961-C28D-2699-CF6181820F2C}"/>
              </a:ext>
            </a:extLst>
          </p:cNvPr>
          <p:cNvGrpSpPr/>
          <p:nvPr/>
        </p:nvGrpSpPr>
        <p:grpSpPr>
          <a:xfrm>
            <a:off x="134765" y="728999"/>
            <a:ext cx="11922470" cy="5400001"/>
            <a:chOff x="134765" y="728999"/>
            <a:chExt cx="11922470" cy="5400001"/>
          </a:xfrm>
        </p:grpSpPr>
        <p:sp>
          <p:nvSpPr>
            <p:cNvPr id="30" name="Freeform: Shape 29">
              <a:extLst>
                <a:ext uri="{FF2B5EF4-FFF2-40B4-BE49-F238E27FC236}">
                  <a16:creationId xmlns:a16="http://schemas.microsoft.com/office/drawing/2014/main" id="{54AEB410-054F-7126-2F8C-785490D4A531}"/>
                </a:ext>
              </a:extLst>
            </p:cNvPr>
            <p:cNvSpPr/>
            <p:nvPr/>
          </p:nvSpPr>
          <p:spPr>
            <a:xfrm>
              <a:off x="6830895" y="912518"/>
              <a:ext cx="1658520" cy="1256482"/>
            </a:xfrm>
            <a:custGeom>
              <a:avLst/>
              <a:gdLst>
                <a:gd name="connsiteX0" fmla="*/ 244050 w 1658520"/>
                <a:gd name="connsiteY0" fmla="*/ 0 h 1256482"/>
                <a:gd name="connsiteX1" fmla="*/ 322360 w 1658520"/>
                <a:gd name="connsiteY1" fmla="*/ 28661 h 1256482"/>
                <a:gd name="connsiteX2" fmla="*/ 1645523 w 1658520"/>
                <a:gd name="connsiteY2" fmla="*/ 1229502 h 1256482"/>
                <a:gd name="connsiteX3" fmla="*/ 1658520 w 1658520"/>
                <a:gd name="connsiteY3" fmla="*/ 1256482 h 1256482"/>
                <a:gd name="connsiteX4" fmla="*/ 720000 w 1658520"/>
                <a:gd name="connsiteY4" fmla="*/ 1256482 h 1256482"/>
                <a:gd name="connsiteX5" fmla="*/ 0 w 1658520"/>
                <a:gd name="connsiteY5" fmla="*/ 536482 h 1256482"/>
                <a:gd name="connsiteX6" fmla="*/ 210883 w 1658520"/>
                <a:gd name="connsiteY6" fmla="*/ 27365 h 1256482"/>
                <a:gd name="connsiteX7" fmla="*/ 244050 w 1658520"/>
                <a:gd name="connsiteY7" fmla="*/ 0 h 1256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8520" h="1256482">
                  <a:moveTo>
                    <a:pt x="244050" y="0"/>
                  </a:moveTo>
                  <a:lnTo>
                    <a:pt x="322360" y="28661"/>
                  </a:lnTo>
                  <a:cubicBezTo>
                    <a:pt x="887651" y="267759"/>
                    <a:pt x="1354567" y="693901"/>
                    <a:pt x="1645523" y="1229502"/>
                  </a:cubicBezTo>
                  <a:lnTo>
                    <a:pt x="1658520" y="1256482"/>
                  </a:lnTo>
                  <a:lnTo>
                    <a:pt x="720000" y="1256482"/>
                  </a:lnTo>
                  <a:cubicBezTo>
                    <a:pt x="322355" y="1256482"/>
                    <a:pt x="0" y="934127"/>
                    <a:pt x="0" y="536482"/>
                  </a:cubicBezTo>
                  <a:cubicBezTo>
                    <a:pt x="0" y="337659"/>
                    <a:pt x="80589" y="157659"/>
                    <a:pt x="210883" y="27365"/>
                  </a:cubicBezTo>
                  <a:lnTo>
                    <a:pt x="244050" y="0"/>
                  </a:lnTo>
                  <a:close/>
                </a:path>
              </a:pathLst>
            </a:custGeom>
            <a:solidFill>
              <a:srgbClr val="00A0A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F4EF69E4-9F2E-AA81-35FA-B7AFACE746C4}"/>
                </a:ext>
              </a:extLst>
            </p:cNvPr>
            <p:cNvSpPr/>
            <p:nvPr/>
          </p:nvSpPr>
          <p:spPr>
            <a:xfrm>
              <a:off x="3715171" y="915710"/>
              <a:ext cx="1645934" cy="1253291"/>
            </a:xfrm>
            <a:custGeom>
              <a:avLst/>
              <a:gdLst>
                <a:gd name="connsiteX0" fmla="*/ 1405751 w 1645934"/>
                <a:gd name="connsiteY0" fmla="*/ 0 h 1253291"/>
                <a:gd name="connsiteX1" fmla="*/ 1435051 w 1645934"/>
                <a:gd name="connsiteY1" fmla="*/ 24174 h 1253291"/>
                <a:gd name="connsiteX2" fmla="*/ 1645934 w 1645934"/>
                <a:gd name="connsiteY2" fmla="*/ 533291 h 1253291"/>
                <a:gd name="connsiteX3" fmla="*/ 925934 w 1645934"/>
                <a:gd name="connsiteY3" fmla="*/ 1253291 h 1253291"/>
                <a:gd name="connsiteX4" fmla="*/ 0 w 1645934"/>
                <a:gd name="connsiteY4" fmla="*/ 1253291 h 1253291"/>
                <a:gd name="connsiteX5" fmla="*/ 12997 w 1645934"/>
                <a:gd name="connsiteY5" fmla="*/ 1226311 h 1253291"/>
                <a:gd name="connsiteX6" fmla="*/ 1336160 w 1645934"/>
                <a:gd name="connsiteY6" fmla="*/ 25470 h 1253291"/>
                <a:gd name="connsiteX7" fmla="*/ 1405751 w 1645934"/>
                <a:gd name="connsiteY7" fmla="*/ 0 h 1253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5934" h="1253291">
                  <a:moveTo>
                    <a:pt x="1405751" y="0"/>
                  </a:moveTo>
                  <a:lnTo>
                    <a:pt x="1435051" y="24174"/>
                  </a:lnTo>
                  <a:cubicBezTo>
                    <a:pt x="1565345" y="154468"/>
                    <a:pt x="1645934" y="334468"/>
                    <a:pt x="1645934" y="533291"/>
                  </a:cubicBezTo>
                  <a:cubicBezTo>
                    <a:pt x="1645934" y="930936"/>
                    <a:pt x="1323579" y="1253291"/>
                    <a:pt x="925934" y="1253291"/>
                  </a:cubicBezTo>
                  <a:lnTo>
                    <a:pt x="0" y="1253291"/>
                  </a:lnTo>
                  <a:lnTo>
                    <a:pt x="12997" y="1226311"/>
                  </a:lnTo>
                  <a:cubicBezTo>
                    <a:pt x="303953" y="690710"/>
                    <a:pt x="770869" y="264568"/>
                    <a:pt x="1336160" y="25470"/>
                  </a:cubicBezTo>
                  <a:lnTo>
                    <a:pt x="1405751" y="0"/>
                  </a:lnTo>
                  <a:close/>
                </a:path>
              </a:pathLst>
            </a:custGeom>
            <a:solidFill>
              <a:srgbClr val="FF5969"/>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rgbClr val="FF5969"/>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39C6320-C9A9-440F-D83D-E39931B7112F}"/>
                </a:ext>
              </a:extLst>
            </p:cNvPr>
            <p:cNvSpPr/>
            <p:nvPr/>
          </p:nvSpPr>
          <p:spPr>
            <a:xfrm>
              <a:off x="3402293" y="2709000"/>
              <a:ext cx="1412472" cy="1440000"/>
            </a:xfrm>
            <a:custGeom>
              <a:avLst/>
              <a:gdLst>
                <a:gd name="connsiteX0" fmla="*/ 100072 w 1412472"/>
                <a:gd name="connsiteY0" fmla="*/ 0 h 1440000"/>
                <a:gd name="connsiteX1" fmla="*/ 692472 w 1412472"/>
                <a:gd name="connsiteY1" fmla="*/ 0 h 1440000"/>
                <a:gd name="connsiteX2" fmla="*/ 1412472 w 1412472"/>
                <a:gd name="connsiteY2" fmla="*/ 720000 h 1440000"/>
                <a:gd name="connsiteX3" fmla="*/ 692472 w 1412472"/>
                <a:gd name="connsiteY3" fmla="*/ 1440000 h 1440000"/>
                <a:gd name="connsiteX4" fmla="*/ 100072 w 1412472"/>
                <a:gd name="connsiteY4" fmla="*/ 1440000 h 1440000"/>
                <a:gd name="connsiteX5" fmla="*/ 54854 w 1412472"/>
                <a:gd name="connsiteY5" fmla="*/ 1264144 h 1440000"/>
                <a:gd name="connsiteX6" fmla="*/ 0 w 1412472"/>
                <a:gd name="connsiteY6" fmla="*/ 720000 h 1440000"/>
                <a:gd name="connsiteX7" fmla="*/ 54854 w 1412472"/>
                <a:gd name="connsiteY7" fmla="*/ 175856 h 1440000"/>
                <a:gd name="connsiteX8" fmla="*/ 100072 w 1412472"/>
                <a:gd name="connsiteY8"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2472" h="1440000">
                  <a:moveTo>
                    <a:pt x="100072" y="0"/>
                  </a:moveTo>
                  <a:lnTo>
                    <a:pt x="692472" y="0"/>
                  </a:lnTo>
                  <a:cubicBezTo>
                    <a:pt x="1090117" y="0"/>
                    <a:pt x="1412472" y="322355"/>
                    <a:pt x="1412472" y="720000"/>
                  </a:cubicBezTo>
                  <a:cubicBezTo>
                    <a:pt x="1412472" y="1117645"/>
                    <a:pt x="1090117" y="1440000"/>
                    <a:pt x="692472" y="1440000"/>
                  </a:cubicBezTo>
                  <a:lnTo>
                    <a:pt x="100072" y="1440000"/>
                  </a:lnTo>
                  <a:lnTo>
                    <a:pt x="54854" y="1264144"/>
                  </a:lnTo>
                  <a:cubicBezTo>
                    <a:pt x="18888" y="1088381"/>
                    <a:pt x="0" y="906396"/>
                    <a:pt x="0" y="720000"/>
                  </a:cubicBezTo>
                  <a:cubicBezTo>
                    <a:pt x="0" y="533604"/>
                    <a:pt x="18888" y="351619"/>
                    <a:pt x="54854" y="175856"/>
                  </a:cubicBezTo>
                  <a:lnTo>
                    <a:pt x="100072" y="0"/>
                  </a:lnTo>
                  <a:close/>
                </a:path>
              </a:pathLst>
            </a:custGeom>
            <a:solidFill>
              <a:srgbClr val="52CBB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9E3A005C-8F16-C8F8-D9F9-D51A4B512FB9}"/>
                </a:ext>
              </a:extLst>
            </p:cNvPr>
            <p:cNvSpPr/>
            <p:nvPr/>
          </p:nvSpPr>
          <p:spPr>
            <a:xfrm>
              <a:off x="7377235" y="2709000"/>
              <a:ext cx="1425058" cy="1440000"/>
            </a:xfrm>
            <a:custGeom>
              <a:avLst/>
              <a:gdLst>
                <a:gd name="connsiteX0" fmla="*/ 720000 w 1425058"/>
                <a:gd name="connsiteY0" fmla="*/ 0 h 1440000"/>
                <a:gd name="connsiteX1" fmla="*/ 1324986 w 1425058"/>
                <a:gd name="connsiteY1" fmla="*/ 0 h 1440000"/>
                <a:gd name="connsiteX2" fmla="*/ 1370204 w 1425058"/>
                <a:gd name="connsiteY2" fmla="*/ 175856 h 1440000"/>
                <a:gd name="connsiteX3" fmla="*/ 1425058 w 1425058"/>
                <a:gd name="connsiteY3" fmla="*/ 720000 h 1440000"/>
                <a:gd name="connsiteX4" fmla="*/ 1370204 w 1425058"/>
                <a:gd name="connsiteY4" fmla="*/ 1264144 h 1440000"/>
                <a:gd name="connsiteX5" fmla="*/ 1324986 w 1425058"/>
                <a:gd name="connsiteY5" fmla="*/ 1440000 h 1440000"/>
                <a:gd name="connsiteX6" fmla="*/ 720000 w 1425058"/>
                <a:gd name="connsiteY6" fmla="*/ 1440000 h 1440000"/>
                <a:gd name="connsiteX7" fmla="*/ 0 w 1425058"/>
                <a:gd name="connsiteY7" fmla="*/ 720000 h 1440000"/>
                <a:gd name="connsiteX8" fmla="*/ 720000 w 1425058"/>
                <a:gd name="connsiteY8"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58" h="1440000">
                  <a:moveTo>
                    <a:pt x="720000" y="0"/>
                  </a:moveTo>
                  <a:lnTo>
                    <a:pt x="1324986" y="0"/>
                  </a:lnTo>
                  <a:lnTo>
                    <a:pt x="1370204" y="175856"/>
                  </a:lnTo>
                  <a:cubicBezTo>
                    <a:pt x="1406170" y="351619"/>
                    <a:pt x="1425058" y="533604"/>
                    <a:pt x="1425058" y="720000"/>
                  </a:cubicBezTo>
                  <a:cubicBezTo>
                    <a:pt x="1425058" y="906396"/>
                    <a:pt x="1406170" y="1088381"/>
                    <a:pt x="1370204" y="1264144"/>
                  </a:cubicBezTo>
                  <a:lnTo>
                    <a:pt x="1324986" y="1440000"/>
                  </a:lnTo>
                  <a:lnTo>
                    <a:pt x="720000" y="1440000"/>
                  </a:lnTo>
                  <a:cubicBezTo>
                    <a:pt x="322355" y="1440000"/>
                    <a:pt x="0" y="1117645"/>
                    <a:pt x="0" y="720000"/>
                  </a:cubicBezTo>
                  <a:cubicBezTo>
                    <a:pt x="0" y="322355"/>
                    <a:pt x="322355" y="0"/>
                    <a:pt x="720000" y="0"/>
                  </a:cubicBezTo>
                  <a:close/>
                </a:path>
              </a:pathLst>
            </a:cu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35428C27-74F2-803F-B51F-6208A8BC4465}"/>
                </a:ext>
              </a:extLst>
            </p:cNvPr>
            <p:cNvSpPr/>
            <p:nvPr/>
          </p:nvSpPr>
          <p:spPr>
            <a:xfrm>
              <a:off x="3715171" y="4689000"/>
              <a:ext cx="1645934" cy="1253292"/>
            </a:xfrm>
            <a:custGeom>
              <a:avLst/>
              <a:gdLst>
                <a:gd name="connsiteX0" fmla="*/ 0 w 1645934"/>
                <a:gd name="connsiteY0" fmla="*/ 0 h 1253292"/>
                <a:gd name="connsiteX1" fmla="*/ 925934 w 1645934"/>
                <a:gd name="connsiteY1" fmla="*/ 0 h 1253292"/>
                <a:gd name="connsiteX2" fmla="*/ 1645934 w 1645934"/>
                <a:gd name="connsiteY2" fmla="*/ 720000 h 1253292"/>
                <a:gd name="connsiteX3" fmla="*/ 1435051 w 1645934"/>
                <a:gd name="connsiteY3" fmla="*/ 1229117 h 1253292"/>
                <a:gd name="connsiteX4" fmla="*/ 1405751 w 1645934"/>
                <a:gd name="connsiteY4" fmla="*/ 1253292 h 1253292"/>
                <a:gd name="connsiteX5" fmla="*/ 1336160 w 1645934"/>
                <a:gd name="connsiteY5" fmla="*/ 1227821 h 1253292"/>
                <a:gd name="connsiteX6" fmla="*/ 12997 w 1645934"/>
                <a:gd name="connsiteY6" fmla="*/ 26980 h 1253292"/>
                <a:gd name="connsiteX7" fmla="*/ 0 w 1645934"/>
                <a:gd name="connsiteY7" fmla="*/ 0 h 125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5934" h="1253292">
                  <a:moveTo>
                    <a:pt x="0" y="0"/>
                  </a:moveTo>
                  <a:lnTo>
                    <a:pt x="925934" y="0"/>
                  </a:lnTo>
                  <a:cubicBezTo>
                    <a:pt x="1323579" y="0"/>
                    <a:pt x="1645934" y="322355"/>
                    <a:pt x="1645934" y="720000"/>
                  </a:cubicBezTo>
                  <a:cubicBezTo>
                    <a:pt x="1645934" y="918823"/>
                    <a:pt x="1565345" y="1098823"/>
                    <a:pt x="1435051" y="1229117"/>
                  </a:cubicBezTo>
                  <a:lnTo>
                    <a:pt x="1405751" y="1253292"/>
                  </a:lnTo>
                  <a:lnTo>
                    <a:pt x="1336160" y="1227821"/>
                  </a:lnTo>
                  <a:cubicBezTo>
                    <a:pt x="770869" y="988723"/>
                    <a:pt x="303953" y="562581"/>
                    <a:pt x="12997" y="26980"/>
                  </a:cubicBezTo>
                  <a:lnTo>
                    <a:pt x="0" y="0"/>
                  </a:lnTo>
                  <a:close/>
                </a:path>
              </a:pathLst>
            </a:custGeom>
            <a:solidFill>
              <a:srgbClr val="FEC63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99D4DE46-FFAA-C78B-9817-BA20213CFCBE}"/>
                </a:ext>
              </a:extLst>
            </p:cNvPr>
            <p:cNvSpPr/>
            <p:nvPr/>
          </p:nvSpPr>
          <p:spPr>
            <a:xfrm>
              <a:off x="6830895" y="4689001"/>
              <a:ext cx="1658520" cy="1256483"/>
            </a:xfrm>
            <a:custGeom>
              <a:avLst/>
              <a:gdLst>
                <a:gd name="connsiteX0" fmla="*/ 720000 w 1658520"/>
                <a:gd name="connsiteY0" fmla="*/ 0 h 1256483"/>
                <a:gd name="connsiteX1" fmla="*/ 1658520 w 1658520"/>
                <a:gd name="connsiteY1" fmla="*/ 0 h 1256483"/>
                <a:gd name="connsiteX2" fmla="*/ 1645523 w 1658520"/>
                <a:gd name="connsiteY2" fmla="*/ 26980 h 1256483"/>
                <a:gd name="connsiteX3" fmla="*/ 322360 w 1658520"/>
                <a:gd name="connsiteY3" fmla="*/ 1227821 h 1256483"/>
                <a:gd name="connsiteX4" fmla="*/ 244050 w 1658520"/>
                <a:gd name="connsiteY4" fmla="*/ 1256483 h 1256483"/>
                <a:gd name="connsiteX5" fmla="*/ 210883 w 1658520"/>
                <a:gd name="connsiteY5" fmla="*/ 1229117 h 1256483"/>
                <a:gd name="connsiteX6" fmla="*/ 0 w 1658520"/>
                <a:gd name="connsiteY6" fmla="*/ 720000 h 1256483"/>
                <a:gd name="connsiteX7" fmla="*/ 720000 w 1658520"/>
                <a:gd name="connsiteY7" fmla="*/ 0 h 125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8520" h="1256483">
                  <a:moveTo>
                    <a:pt x="720000" y="0"/>
                  </a:moveTo>
                  <a:lnTo>
                    <a:pt x="1658520" y="0"/>
                  </a:lnTo>
                  <a:lnTo>
                    <a:pt x="1645523" y="26980"/>
                  </a:lnTo>
                  <a:cubicBezTo>
                    <a:pt x="1354567" y="562581"/>
                    <a:pt x="887651" y="988723"/>
                    <a:pt x="322360" y="1227821"/>
                  </a:cubicBezTo>
                  <a:lnTo>
                    <a:pt x="244050" y="1256483"/>
                  </a:lnTo>
                  <a:lnTo>
                    <a:pt x="210883" y="1229117"/>
                  </a:lnTo>
                  <a:cubicBezTo>
                    <a:pt x="80589" y="1098823"/>
                    <a:pt x="0" y="918823"/>
                    <a:pt x="0" y="720000"/>
                  </a:cubicBezTo>
                  <a:cubicBezTo>
                    <a:pt x="0" y="322355"/>
                    <a:pt x="322355" y="0"/>
                    <a:pt x="720000" y="0"/>
                  </a:cubicBezTo>
                  <a:close/>
                </a:path>
              </a:pathLst>
            </a:custGeom>
            <a:solidFill>
              <a:srgbClr val="5D737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13BE8E6B-E3A2-7EA1-7F07-E9FEDBA2FD47}"/>
                </a:ext>
              </a:extLst>
            </p:cNvPr>
            <p:cNvSpPr/>
            <p:nvPr/>
          </p:nvSpPr>
          <p:spPr>
            <a:xfrm>
              <a:off x="681106" y="729000"/>
              <a:ext cx="4439817" cy="1440000"/>
            </a:xfrm>
            <a:custGeom>
              <a:avLst/>
              <a:gdLst>
                <a:gd name="connsiteX0" fmla="*/ 720000 w 4439817"/>
                <a:gd name="connsiteY0" fmla="*/ 0 h 1440000"/>
                <a:gd name="connsiteX1" fmla="*/ 3960000 w 4439817"/>
                <a:gd name="connsiteY1" fmla="*/ 0 h 1440000"/>
                <a:gd name="connsiteX2" fmla="*/ 4362559 w 4439817"/>
                <a:gd name="connsiteY2" fmla="*/ 122965 h 1440000"/>
                <a:gd name="connsiteX3" fmla="*/ 4439817 w 4439817"/>
                <a:gd name="connsiteY3" fmla="*/ 186709 h 1440000"/>
                <a:gd name="connsiteX4" fmla="*/ 4370226 w 4439817"/>
                <a:gd name="connsiteY4" fmla="*/ 212179 h 1440000"/>
                <a:gd name="connsiteX5" fmla="*/ 3047063 w 4439817"/>
                <a:gd name="connsiteY5" fmla="*/ 1413020 h 1440000"/>
                <a:gd name="connsiteX6" fmla="*/ 3034066 w 4439817"/>
                <a:gd name="connsiteY6" fmla="*/ 1440000 h 1440000"/>
                <a:gd name="connsiteX7" fmla="*/ 720000 w 4439817"/>
                <a:gd name="connsiteY7" fmla="*/ 1440000 h 1440000"/>
                <a:gd name="connsiteX8" fmla="*/ 0 w 4439817"/>
                <a:gd name="connsiteY8" fmla="*/ 720000 h 1440000"/>
                <a:gd name="connsiteX9" fmla="*/ 720000 w 4439817"/>
                <a:gd name="connsiteY9"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9817" h="1440000">
                  <a:moveTo>
                    <a:pt x="720000" y="0"/>
                  </a:moveTo>
                  <a:lnTo>
                    <a:pt x="3960000" y="0"/>
                  </a:lnTo>
                  <a:cubicBezTo>
                    <a:pt x="4109117" y="0"/>
                    <a:pt x="4247646" y="45331"/>
                    <a:pt x="4362559" y="122965"/>
                  </a:cubicBezTo>
                  <a:lnTo>
                    <a:pt x="4439817" y="186709"/>
                  </a:lnTo>
                  <a:lnTo>
                    <a:pt x="4370226" y="212179"/>
                  </a:lnTo>
                  <a:cubicBezTo>
                    <a:pt x="3804935" y="451277"/>
                    <a:pt x="3338019" y="877419"/>
                    <a:pt x="3047063" y="1413020"/>
                  </a:cubicBezTo>
                  <a:lnTo>
                    <a:pt x="3034066" y="1440000"/>
                  </a:lnTo>
                  <a:lnTo>
                    <a:pt x="720000" y="1440000"/>
                  </a:lnTo>
                  <a:cubicBezTo>
                    <a:pt x="322355" y="1440000"/>
                    <a:pt x="0" y="1117645"/>
                    <a:pt x="0" y="720000"/>
                  </a:cubicBezTo>
                  <a:cubicBezTo>
                    <a:pt x="0" y="322355"/>
                    <a:pt x="322355" y="0"/>
                    <a:pt x="720000" y="0"/>
                  </a:cubicBezTo>
                  <a:close/>
                </a:path>
              </a:pathLst>
            </a:custGeom>
            <a:solidFill>
              <a:srgbClr val="F2F2F2"/>
            </a:solidFill>
            <a:ln>
              <a:noFill/>
            </a:ln>
            <a:effectLst>
              <a:outerShdw blurRad="127000" sx="107000" sy="107000" algn="ctr" rotWithShape="0">
                <a:prstClr val="black">
                  <a:alpha val="23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3963BC63-55A7-A8A3-D48F-8B7EEDA3789F}"/>
                </a:ext>
              </a:extLst>
            </p:cNvPr>
            <p:cNvSpPr/>
            <p:nvPr/>
          </p:nvSpPr>
          <p:spPr>
            <a:xfrm>
              <a:off x="7074945" y="729000"/>
              <a:ext cx="4435950" cy="1440000"/>
            </a:xfrm>
            <a:custGeom>
              <a:avLst/>
              <a:gdLst>
                <a:gd name="connsiteX0" fmla="*/ 475950 w 4435950"/>
                <a:gd name="connsiteY0" fmla="*/ 0 h 1440000"/>
                <a:gd name="connsiteX1" fmla="*/ 3715950 w 4435950"/>
                <a:gd name="connsiteY1" fmla="*/ 0 h 1440000"/>
                <a:gd name="connsiteX2" fmla="*/ 4435950 w 4435950"/>
                <a:gd name="connsiteY2" fmla="*/ 720000 h 1440000"/>
                <a:gd name="connsiteX3" fmla="*/ 3715950 w 4435950"/>
                <a:gd name="connsiteY3" fmla="*/ 1440000 h 1440000"/>
                <a:gd name="connsiteX4" fmla="*/ 1414470 w 4435950"/>
                <a:gd name="connsiteY4" fmla="*/ 1440000 h 1440000"/>
                <a:gd name="connsiteX5" fmla="*/ 1401473 w 4435950"/>
                <a:gd name="connsiteY5" fmla="*/ 1413020 h 1440000"/>
                <a:gd name="connsiteX6" fmla="*/ 78310 w 4435950"/>
                <a:gd name="connsiteY6" fmla="*/ 212179 h 1440000"/>
                <a:gd name="connsiteX7" fmla="*/ 0 w 4435950"/>
                <a:gd name="connsiteY7" fmla="*/ 183518 h 1440000"/>
                <a:gd name="connsiteX8" fmla="*/ 73391 w 4435950"/>
                <a:gd name="connsiteY8" fmla="*/ 122965 h 1440000"/>
                <a:gd name="connsiteX9" fmla="*/ 475950 w 4435950"/>
                <a:gd name="connsiteY9"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5950" h="1440000">
                  <a:moveTo>
                    <a:pt x="475950" y="0"/>
                  </a:moveTo>
                  <a:lnTo>
                    <a:pt x="3715950" y="0"/>
                  </a:lnTo>
                  <a:cubicBezTo>
                    <a:pt x="4113595" y="0"/>
                    <a:pt x="4435950" y="322355"/>
                    <a:pt x="4435950" y="720000"/>
                  </a:cubicBezTo>
                  <a:cubicBezTo>
                    <a:pt x="4435950" y="1117645"/>
                    <a:pt x="4113595" y="1440000"/>
                    <a:pt x="3715950" y="1440000"/>
                  </a:cubicBezTo>
                  <a:lnTo>
                    <a:pt x="1414470" y="1440000"/>
                  </a:lnTo>
                  <a:lnTo>
                    <a:pt x="1401473" y="1413020"/>
                  </a:lnTo>
                  <a:cubicBezTo>
                    <a:pt x="1110517" y="877419"/>
                    <a:pt x="643601" y="451277"/>
                    <a:pt x="78310" y="212179"/>
                  </a:cubicBezTo>
                  <a:lnTo>
                    <a:pt x="0" y="183518"/>
                  </a:lnTo>
                  <a:lnTo>
                    <a:pt x="73391" y="122965"/>
                  </a:lnTo>
                  <a:cubicBezTo>
                    <a:pt x="188304" y="45331"/>
                    <a:pt x="326833" y="0"/>
                    <a:pt x="475950" y="0"/>
                  </a:cubicBezTo>
                  <a:close/>
                </a:path>
              </a:pathLst>
            </a:custGeom>
            <a:solidFill>
              <a:srgbClr val="F2F2F2"/>
            </a:solidFill>
            <a:ln>
              <a:noFill/>
            </a:ln>
            <a:effectLst>
              <a:outerShdw blurRad="127000" sx="107000" sy="107000" algn="ctr" rotWithShape="0">
                <a:prstClr val="black">
                  <a:alpha val="23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BF50ADF4-62D2-771E-B2C6-70916A690CFE}"/>
                </a:ext>
              </a:extLst>
            </p:cNvPr>
            <p:cNvSpPr/>
            <p:nvPr/>
          </p:nvSpPr>
          <p:spPr>
            <a:xfrm>
              <a:off x="134765" y="2709000"/>
              <a:ext cx="3367600" cy="1440000"/>
            </a:xfrm>
            <a:custGeom>
              <a:avLst/>
              <a:gdLst>
                <a:gd name="connsiteX0" fmla="*/ 720000 w 3367600"/>
                <a:gd name="connsiteY0" fmla="*/ 0 h 1440000"/>
                <a:gd name="connsiteX1" fmla="*/ 3367600 w 3367600"/>
                <a:gd name="connsiteY1" fmla="*/ 0 h 1440000"/>
                <a:gd name="connsiteX2" fmla="*/ 3322382 w 3367600"/>
                <a:gd name="connsiteY2" fmla="*/ 175856 h 1440000"/>
                <a:gd name="connsiteX3" fmla="*/ 3267528 w 3367600"/>
                <a:gd name="connsiteY3" fmla="*/ 720000 h 1440000"/>
                <a:gd name="connsiteX4" fmla="*/ 3322382 w 3367600"/>
                <a:gd name="connsiteY4" fmla="*/ 1264144 h 1440000"/>
                <a:gd name="connsiteX5" fmla="*/ 3367600 w 3367600"/>
                <a:gd name="connsiteY5" fmla="*/ 1440000 h 1440000"/>
                <a:gd name="connsiteX6" fmla="*/ 720000 w 3367600"/>
                <a:gd name="connsiteY6" fmla="*/ 1440000 h 1440000"/>
                <a:gd name="connsiteX7" fmla="*/ 0 w 3367600"/>
                <a:gd name="connsiteY7" fmla="*/ 720000 h 1440000"/>
                <a:gd name="connsiteX8" fmla="*/ 720000 w 3367600"/>
                <a:gd name="connsiteY8"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7600" h="1440000">
                  <a:moveTo>
                    <a:pt x="720000" y="0"/>
                  </a:moveTo>
                  <a:lnTo>
                    <a:pt x="3367600" y="0"/>
                  </a:lnTo>
                  <a:lnTo>
                    <a:pt x="3322382" y="175856"/>
                  </a:lnTo>
                  <a:cubicBezTo>
                    <a:pt x="3286416" y="351619"/>
                    <a:pt x="3267528" y="533604"/>
                    <a:pt x="3267528" y="720000"/>
                  </a:cubicBezTo>
                  <a:cubicBezTo>
                    <a:pt x="3267528" y="906396"/>
                    <a:pt x="3286416" y="1088381"/>
                    <a:pt x="3322382" y="1264144"/>
                  </a:cubicBezTo>
                  <a:lnTo>
                    <a:pt x="3367600" y="1440000"/>
                  </a:lnTo>
                  <a:lnTo>
                    <a:pt x="720000" y="1440000"/>
                  </a:lnTo>
                  <a:cubicBezTo>
                    <a:pt x="322355" y="1440000"/>
                    <a:pt x="0" y="1117645"/>
                    <a:pt x="0" y="720000"/>
                  </a:cubicBezTo>
                  <a:cubicBezTo>
                    <a:pt x="0" y="322355"/>
                    <a:pt x="322355" y="0"/>
                    <a:pt x="720000" y="0"/>
                  </a:cubicBezTo>
                  <a:close/>
                </a:path>
              </a:pathLst>
            </a:custGeom>
            <a:solidFill>
              <a:srgbClr val="F2F2F2"/>
            </a:solidFill>
            <a:ln>
              <a:noFill/>
            </a:ln>
            <a:effectLst>
              <a:outerShdw blurRad="127000" sx="107000" sy="107000" algn="ctr" rotWithShape="0">
                <a:prstClr val="black">
                  <a:alpha val="23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0ACC244F-8357-A8C9-65B3-B46EED2D37AD}"/>
                </a:ext>
              </a:extLst>
            </p:cNvPr>
            <p:cNvSpPr/>
            <p:nvPr/>
          </p:nvSpPr>
          <p:spPr>
            <a:xfrm>
              <a:off x="8702221" y="2709000"/>
              <a:ext cx="3355014" cy="1440000"/>
            </a:xfrm>
            <a:custGeom>
              <a:avLst/>
              <a:gdLst>
                <a:gd name="connsiteX0" fmla="*/ 0 w 3355014"/>
                <a:gd name="connsiteY0" fmla="*/ 0 h 1440000"/>
                <a:gd name="connsiteX1" fmla="*/ 2635014 w 3355014"/>
                <a:gd name="connsiteY1" fmla="*/ 0 h 1440000"/>
                <a:gd name="connsiteX2" fmla="*/ 3355014 w 3355014"/>
                <a:gd name="connsiteY2" fmla="*/ 720000 h 1440000"/>
                <a:gd name="connsiteX3" fmla="*/ 2635014 w 3355014"/>
                <a:gd name="connsiteY3" fmla="*/ 1440000 h 1440000"/>
                <a:gd name="connsiteX4" fmla="*/ 0 w 3355014"/>
                <a:gd name="connsiteY4" fmla="*/ 1440000 h 1440000"/>
                <a:gd name="connsiteX5" fmla="*/ 45218 w 3355014"/>
                <a:gd name="connsiteY5" fmla="*/ 1264144 h 1440000"/>
                <a:gd name="connsiteX6" fmla="*/ 100072 w 3355014"/>
                <a:gd name="connsiteY6" fmla="*/ 720000 h 1440000"/>
                <a:gd name="connsiteX7" fmla="*/ 45218 w 3355014"/>
                <a:gd name="connsiteY7" fmla="*/ 175856 h 1440000"/>
                <a:gd name="connsiteX8" fmla="*/ 0 w 3355014"/>
                <a:gd name="connsiteY8"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5014" h="1440000">
                  <a:moveTo>
                    <a:pt x="0" y="0"/>
                  </a:moveTo>
                  <a:lnTo>
                    <a:pt x="2635014" y="0"/>
                  </a:lnTo>
                  <a:cubicBezTo>
                    <a:pt x="3032659" y="0"/>
                    <a:pt x="3355014" y="322355"/>
                    <a:pt x="3355014" y="720000"/>
                  </a:cubicBezTo>
                  <a:cubicBezTo>
                    <a:pt x="3355014" y="1117645"/>
                    <a:pt x="3032659" y="1440000"/>
                    <a:pt x="2635014" y="1440000"/>
                  </a:cubicBezTo>
                  <a:lnTo>
                    <a:pt x="0" y="1440000"/>
                  </a:lnTo>
                  <a:lnTo>
                    <a:pt x="45218" y="1264144"/>
                  </a:lnTo>
                  <a:cubicBezTo>
                    <a:pt x="81184" y="1088381"/>
                    <a:pt x="100072" y="906396"/>
                    <a:pt x="100072" y="720000"/>
                  </a:cubicBezTo>
                  <a:cubicBezTo>
                    <a:pt x="100072" y="533604"/>
                    <a:pt x="81184" y="351619"/>
                    <a:pt x="45218" y="175856"/>
                  </a:cubicBezTo>
                  <a:lnTo>
                    <a:pt x="0" y="0"/>
                  </a:lnTo>
                  <a:close/>
                </a:path>
              </a:pathLst>
            </a:custGeom>
            <a:solidFill>
              <a:srgbClr val="F2F2F2"/>
            </a:solidFill>
            <a:ln>
              <a:noFill/>
            </a:ln>
            <a:effectLst>
              <a:outerShdw blurRad="127000" sx="107000" sy="107000" algn="ctr" rotWithShape="0">
                <a:prstClr val="black">
                  <a:alpha val="23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13EAEF27-07CD-AF89-9AA2-6504B91F2170}"/>
                </a:ext>
              </a:extLst>
            </p:cNvPr>
            <p:cNvSpPr/>
            <p:nvPr/>
          </p:nvSpPr>
          <p:spPr>
            <a:xfrm>
              <a:off x="681106" y="4689000"/>
              <a:ext cx="4439817" cy="1440000"/>
            </a:xfrm>
            <a:custGeom>
              <a:avLst/>
              <a:gdLst>
                <a:gd name="connsiteX0" fmla="*/ 720000 w 4439817"/>
                <a:gd name="connsiteY0" fmla="*/ 0 h 1440000"/>
                <a:gd name="connsiteX1" fmla="*/ 3034066 w 4439817"/>
                <a:gd name="connsiteY1" fmla="*/ 0 h 1440000"/>
                <a:gd name="connsiteX2" fmla="*/ 3047063 w 4439817"/>
                <a:gd name="connsiteY2" fmla="*/ 26980 h 1440000"/>
                <a:gd name="connsiteX3" fmla="*/ 4370226 w 4439817"/>
                <a:gd name="connsiteY3" fmla="*/ 1227821 h 1440000"/>
                <a:gd name="connsiteX4" fmla="*/ 4439817 w 4439817"/>
                <a:gd name="connsiteY4" fmla="*/ 1253292 h 1440000"/>
                <a:gd name="connsiteX5" fmla="*/ 4362559 w 4439817"/>
                <a:gd name="connsiteY5" fmla="*/ 1317035 h 1440000"/>
                <a:gd name="connsiteX6" fmla="*/ 3960000 w 4439817"/>
                <a:gd name="connsiteY6" fmla="*/ 1440000 h 1440000"/>
                <a:gd name="connsiteX7" fmla="*/ 720000 w 4439817"/>
                <a:gd name="connsiteY7" fmla="*/ 1440000 h 1440000"/>
                <a:gd name="connsiteX8" fmla="*/ 0 w 4439817"/>
                <a:gd name="connsiteY8" fmla="*/ 720000 h 1440000"/>
                <a:gd name="connsiteX9" fmla="*/ 720000 w 4439817"/>
                <a:gd name="connsiteY9"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9817" h="1440000">
                  <a:moveTo>
                    <a:pt x="720000" y="0"/>
                  </a:moveTo>
                  <a:lnTo>
                    <a:pt x="3034066" y="0"/>
                  </a:lnTo>
                  <a:lnTo>
                    <a:pt x="3047063" y="26980"/>
                  </a:lnTo>
                  <a:cubicBezTo>
                    <a:pt x="3338019" y="562581"/>
                    <a:pt x="3804935" y="988723"/>
                    <a:pt x="4370226" y="1227821"/>
                  </a:cubicBezTo>
                  <a:lnTo>
                    <a:pt x="4439817" y="1253292"/>
                  </a:lnTo>
                  <a:lnTo>
                    <a:pt x="4362559" y="1317035"/>
                  </a:lnTo>
                  <a:cubicBezTo>
                    <a:pt x="4247646" y="1394669"/>
                    <a:pt x="4109117" y="1440000"/>
                    <a:pt x="3960000" y="1440000"/>
                  </a:cubicBezTo>
                  <a:lnTo>
                    <a:pt x="720000" y="1440000"/>
                  </a:lnTo>
                  <a:cubicBezTo>
                    <a:pt x="322355" y="1440000"/>
                    <a:pt x="0" y="1117645"/>
                    <a:pt x="0" y="720000"/>
                  </a:cubicBezTo>
                  <a:cubicBezTo>
                    <a:pt x="0" y="322355"/>
                    <a:pt x="322355" y="0"/>
                    <a:pt x="720000" y="0"/>
                  </a:cubicBezTo>
                  <a:close/>
                </a:path>
              </a:pathLst>
            </a:custGeom>
            <a:solidFill>
              <a:srgbClr val="F2F2F2"/>
            </a:solidFill>
            <a:ln>
              <a:noFill/>
            </a:ln>
            <a:effectLst>
              <a:outerShdw blurRad="127000" sx="107000" sy="107000" algn="ctr" rotWithShape="0">
                <a:prstClr val="black">
                  <a:alpha val="23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2571B83D-5B59-21CB-A300-1A022D0C9BA0}"/>
                </a:ext>
              </a:extLst>
            </p:cNvPr>
            <p:cNvSpPr/>
            <p:nvPr/>
          </p:nvSpPr>
          <p:spPr>
            <a:xfrm>
              <a:off x="7074945" y="4689000"/>
              <a:ext cx="4435950" cy="1440000"/>
            </a:xfrm>
            <a:custGeom>
              <a:avLst/>
              <a:gdLst>
                <a:gd name="connsiteX0" fmla="*/ 1414470 w 4435950"/>
                <a:gd name="connsiteY0" fmla="*/ 0 h 1440000"/>
                <a:gd name="connsiteX1" fmla="*/ 3715950 w 4435950"/>
                <a:gd name="connsiteY1" fmla="*/ 0 h 1440000"/>
                <a:gd name="connsiteX2" fmla="*/ 4435950 w 4435950"/>
                <a:gd name="connsiteY2" fmla="*/ 720000 h 1440000"/>
                <a:gd name="connsiteX3" fmla="*/ 3715950 w 4435950"/>
                <a:gd name="connsiteY3" fmla="*/ 1440000 h 1440000"/>
                <a:gd name="connsiteX4" fmla="*/ 475950 w 4435950"/>
                <a:gd name="connsiteY4" fmla="*/ 1440000 h 1440000"/>
                <a:gd name="connsiteX5" fmla="*/ 73391 w 4435950"/>
                <a:gd name="connsiteY5" fmla="*/ 1317035 h 1440000"/>
                <a:gd name="connsiteX6" fmla="*/ 0 w 4435950"/>
                <a:gd name="connsiteY6" fmla="*/ 1256483 h 1440000"/>
                <a:gd name="connsiteX7" fmla="*/ 78310 w 4435950"/>
                <a:gd name="connsiteY7" fmla="*/ 1227821 h 1440000"/>
                <a:gd name="connsiteX8" fmla="*/ 1401473 w 4435950"/>
                <a:gd name="connsiteY8" fmla="*/ 26980 h 1440000"/>
                <a:gd name="connsiteX9" fmla="*/ 1414470 w 4435950"/>
                <a:gd name="connsiteY9"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5950" h="1440000">
                  <a:moveTo>
                    <a:pt x="1414470" y="0"/>
                  </a:moveTo>
                  <a:lnTo>
                    <a:pt x="3715950" y="0"/>
                  </a:lnTo>
                  <a:cubicBezTo>
                    <a:pt x="4113595" y="0"/>
                    <a:pt x="4435950" y="322355"/>
                    <a:pt x="4435950" y="720000"/>
                  </a:cubicBezTo>
                  <a:cubicBezTo>
                    <a:pt x="4435950" y="1117645"/>
                    <a:pt x="4113595" y="1440000"/>
                    <a:pt x="3715950" y="1440000"/>
                  </a:cubicBezTo>
                  <a:lnTo>
                    <a:pt x="475950" y="1440000"/>
                  </a:lnTo>
                  <a:cubicBezTo>
                    <a:pt x="326833" y="1440000"/>
                    <a:pt x="188304" y="1394669"/>
                    <a:pt x="73391" y="1317035"/>
                  </a:cubicBezTo>
                  <a:lnTo>
                    <a:pt x="0" y="1256483"/>
                  </a:lnTo>
                  <a:lnTo>
                    <a:pt x="78310" y="1227821"/>
                  </a:lnTo>
                  <a:cubicBezTo>
                    <a:pt x="643601" y="988723"/>
                    <a:pt x="1110517" y="562581"/>
                    <a:pt x="1401473" y="26980"/>
                  </a:cubicBezTo>
                  <a:lnTo>
                    <a:pt x="1414470" y="0"/>
                  </a:lnTo>
                  <a:close/>
                </a:path>
              </a:pathLst>
            </a:custGeom>
            <a:solidFill>
              <a:srgbClr val="F2F2F2"/>
            </a:solidFill>
            <a:ln>
              <a:noFill/>
            </a:ln>
            <a:effectLst>
              <a:outerShdw blurRad="127000" sx="107000" sy="107000" algn="ctr" rotWithShape="0">
                <a:prstClr val="black">
                  <a:alpha val="23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028C47C1-9935-02F4-FE35-E5A6557EA7C6}"/>
                </a:ext>
              </a:extLst>
            </p:cNvPr>
            <p:cNvSpPr txBox="1"/>
            <p:nvPr/>
          </p:nvSpPr>
          <p:spPr>
            <a:xfrm>
              <a:off x="4411449" y="1156038"/>
              <a:ext cx="806631" cy="76944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4400" b="1" i="0" u="none" strike="noStrike" kern="1200" cap="none" spc="0" normalizeH="0" baseline="0" noProof="0" dirty="0">
                  <a:ln>
                    <a:noFill/>
                  </a:ln>
                  <a:solidFill>
                    <a:srgbClr val="F2F2F2"/>
                  </a:solidFill>
                  <a:effectLst/>
                  <a:uLnTx/>
                  <a:uFillTx/>
                  <a:latin typeface="Tw Cen MT" panose="020B0602020104020603" pitchFamily="34" charset="0"/>
                  <a:ea typeface="Open Sans ExtraBold" panose="020B0906030804020204" pitchFamily="34" charset="0"/>
                  <a:cs typeface="Open Sans ExtraBold" panose="020B0906030804020204" pitchFamily="34" charset="0"/>
                </a:rPr>
                <a:t>01</a:t>
              </a:r>
            </a:p>
          </p:txBody>
        </p:sp>
        <p:sp>
          <p:nvSpPr>
            <p:cNvPr id="39" name="TextBox 38">
              <a:extLst>
                <a:ext uri="{FF2B5EF4-FFF2-40B4-BE49-F238E27FC236}">
                  <a16:creationId xmlns:a16="http://schemas.microsoft.com/office/drawing/2014/main" id="{9DDB1914-B04D-F7EB-1FBF-D7163B8B0CCC}"/>
                </a:ext>
              </a:extLst>
            </p:cNvPr>
            <p:cNvSpPr txBox="1"/>
            <p:nvPr/>
          </p:nvSpPr>
          <p:spPr>
            <a:xfrm>
              <a:off x="3646090" y="3044279"/>
              <a:ext cx="806631" cy="76944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4400" b="1" i="0" u="none" strike="noStrike" kern="1200" cap="none" spc="0" normalizeH="0" baseline="0" noProof="0" dirty="0">
                  <a:ln>
                    <a:noFill/>
                  </a:ln>
                  <a:solidFill>
                    <a:srgbClr val="F2F2F2"/>
                  </a:solidFill>
                  <a:effectLst/>
                  <a:uLnTx/>
                  <a:uFillTx/>
                  <a:latin typeface="Tw Cen MT" panose="020B0602020104020603" pitchFamily="34" charset="0"/>
                  <a:ea typeface="Open Sans ExtraBold" panose="020B0906030804020204" pitchFamily="34" charset="0"/>
                  <a:cs typeface="Open Sans ExtraBold" panose="020B0906030804020204" pitchFamily="34" charset="0"/>
                </a:rPr>
                <a:t>02</a:t>
              </a:r>
            </a:p>
          </p:txBody>
        </p:sp>
        <p:sp>
          <p:nvSpPr>
            <p:cNvPr id="40" name="TextBox 39">
              <a:extLst>
                <a:ext uri="{FF2B5EF4-FFF2-40B4-BE49-F238E27FC236}">
                  <a16:creationId xmlns:a16="http://schemas.microsoft.com/office/drawing/2014/main" id="{AB083D61-57AE-74D3-4BA1-120E37E88C92}"/>
                </a:ext>
              </a:extLst>
            </p:cNvPr>
            <p:cNvSpPr txBox="1"/>
            <p:nvPr/>
          </p:nvSpPr>
          <p:spPr>
            <a:xfrm>
              <a:off x="4295325" y="4881485"/>
              <a:ext cx="806631" cy="76944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4400" b="1" i="0" u="none" strike="noStrike" kern="1200" cap="none" spc="0" normalizeH="0" baseline="0" noProof="0" dirty="0">
                  <a:ln>
                    <a:noFill/>
                  </a:ln>
                  <a:solidFill>
                    <a:srgbClr val="F2F2F2"/>
                  </a:solidFill>
                  <a:effectLst/>
                  <a:uLnTx/>
                  <a:uFillTx/>
                  <a:latin typeface="Tw Cen MT" panose="020B0602020104020603" pitchFamily="34" charset="0"/>
                  <a:ea typeface="Open Sans ExtraBold" panose="020B0906030804020204" pitchFamily="34" charset="0"/>
                  <a:cs typeface="Open Sans ExtraBold" panose="020B0906030804020204" pitchFamily="34" charset="0"/>
                </a:rPr>
                <a:t>03</a:t>
              </a:r>
            </a:p>
          </p:txBody>
        </p:sp>
        <p:sp>
          <p:nvSpPr>
            <p:cNvPr id="41" name="TextBox 40">
              <a:extLst>
                <a:ext uri="{FF2B5EF4-FFF2-40B4-BE49-F238E27FC236}">
                  <a16:creationId xmlns:a16="http://schemas.microsoft.com/office/drawing/2014/main" id="{F7ABA847-12F7-F487-2A13-3508A9067069}"/>
                </a:ext>
              </a:extLst>
            </p:cNvPr>
            <p:cNvSpPr txBox="1"/>
            <p:nvPr/>
          </p:nvSpPr>
          <p:spPr>
            <a:xfrm>
              <a:off x="6973919" y="1156038"/>
              <a:ext cx="806631" cy="76944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4400" b="1" i="0" u="none" strike="noStrike" kern="1200" cap="none" spc="0" normalizeH="0" baseline="0" noProof="0" dirty="0">
                  <a:ln>
                    <a:noFill/>
                  </a:ln>
                  <a:solidFill>
                    <a:srgbClr val="F2F2F2"/>
                  </a:solidFill>
                  <a:effectLst/>
                  <a:uLnTx/>
                  <a:uFillTx/>
                  <a:latin typeface="Tw Cen MT" panose="020B0602020104020603" pitchFamily="34" charset="0"/>
                  <a:ea typeface="Open Sans ExtraBold" panose="020B0906030804020204" pitchFamily="34" charset="0"/>
                  <a:cs typeface="Open Sans ExtraBold" panose="020B0906030804020204" pitchFamily="34" charset="0"/>
                </a:rPr>
                <a:t>06</a:t>
              </a:r>
            </a:p>
          </p:txBody>
        </p:sp>
        <p:sp>
          <p:nvSpPr>
            <p:cNvPr id="42" name="TextBox 41">
              <a:extLst>
                <a:ext uri="{FF2B5EF4-FFF2-40B4-BE49-F238E27FC236}">
                  <a16:creationId xmlns:a16="http://schemas.microsoft.com/office/drawing/2014/main" id="{47A37FC9-8CAA-8C54-D701-E81BC5E81784}"/>
                </a:ext>
              </a:extLst>
            </p:cNvPr>
            <p:cNvSpPr txBox="1"/>
            <p:nvPr/>
          </p:nvSpPr>
          <p:spPr>
            <a:xfrm>
              <a:off x="6973919" y="4881485"/>
              <a:ext cx="806631" cy="76944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4400" b="1" i="0" u="none" strike="noStrike" kern="1200" cap="none" spc="0" normalizeH="0" baseline="0" noProof="0" dirty="0">
                  <a:ln>
                    <a:noFill/>
                  </a:ln>
                  <a:solidFill>
                    <a:srgbClr val="F2F2F2"/>
                  </a:solidFill>
                  <a:effectLst/>
                  <a:uLnTx/>
                  <a:uFillTx/>
                  <a:latin typeface="Tw Cen MT" panose="020B0602020104020603" pitchFamily="34" charset="0"/>
                  <a:ea typeface="Open Sans ExtraBold" panose="020B0906030804020204" pitchFamily="34" charset="0"/>
                  <a:cs typeface="Open Sans ExtraBold" panose="020B0906030804020204" pitchFamily="34" charset="0"/>
                </a:rPr>
                <a:t>04</a:t>
              </a:r>
            </a:p>
          </p:txBody>
        </p:sp>
        <p:sp>
          <p:nvSpPr>
            <p:cNvPr id="43" name="TextBox 42">
              <a:extLst>
                <a:ext uri="{FF2B5EF4-FFF2-40B4-BE49-F238E27FC236}">
                  <a16:creationId xmlns:a16="http://schemas.microsoft.com/office/drawing/2014/main" id="{0767A99F-011E-72F8-E14F-14FE3EB51A70}"/>
                </a:ext>
              </a:extLst>
            </p:cNvPr>
            <p:cNvSpPr txBox="1"/>
            <p:nvPr/>
          </p:nvSpPr>
          <p:spPr>
            <a:xfrm>
              <a:off x="7686448" y="3044279"/>
              <a:ext cx="806631" cy="76944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4400" b="1" i="0" u="none" strike="noStrike" kern="1200" cap="none" spc="0" normalizeH="0" baseline="0" noProof="0" dirty="0">
                  <a:ln>
                    <a:noFill/>
                  </a:ln>
                  <a:solidFill>
                    <a:srgbClr val="F2F2F2"/>
                  </a:solidFill>
                  <a:effectLst/>
                  <a:uLnTx/>
                  <a:uFillTx/>
                  <a:latin typeface="Tw Cen MT" panose="020B0602020104020603" pitchFamily="34" charset="0"/>
                  <a:ea typeface="Open Sans ExtraBold" panose="020B0906030804020204" pitchFamily="34" charset="0"/>
                  <a:cs typeface="Open Sans ExtraBold" panose="020B0906030804020204" pitchFamily="34" charset="0"/>
                </a:rPr>
                <a:t>05</a:t>
              </a:r>
            </a:p>
          </p:txBody>
        </p:sp>
        <p:grpSp>
          <p:nvGrpSpPr>
            <p:cNvPr id="59" name="Group 58">
              <a:extLst>
                <a:ext uri="{FF2B5EF4-FFF2-40B4-BE49-F238E27FC236}">
                  <a16:creationId xmlns:a16="http://schemas.microsoft.com/office/drawing/2014/main" id="{DC02FC4A-7036-D7FC-B43A-B76D8C161734}"/>
                </a:ext>
              </a:extLst>
            </p:cNvPr>
            <p:cNvGrpSpPr/>
            <p:nvPr/>
          </p:nvGrpSpPr>
          <p:grpSpPr>
            <a:xfrm>
              <a:off x="1675157" y="736866"/>
              <a:ext cx="2176863" cy="1381665"/>
              <a:chOff x="1505844" y="713208"/>
              <a:chExt cx="2176863" cy="1381665"/>
            </a:xfrm>
          </p:grpSpPr>
          <p:sp>
            <p:nvSpPr>
              <p:cNvPr id="48" name="TextBox 47">
                <a:extLst>
                  <a:ext uri="{FF2B5EF4-FFF2-40B4-BE49-F238E27FC236}">
                    <a16:creationId xmlns:a16="http://schemas.microsoft.com/office/drawing/2014/main" id="{C0CA68CB-42A6-DC63-4495-22CE5B6561E4}"/>
                  </a:ext>
                </a:extLst>
              </p:cNvPr>
              <p:cNvSpPr txBox="1"/>
              <p:nvPr/>
            </p:nvSpPr>
            <p:spPr>
              <a:xfrm>
                <a:off x="1893964" y="713208"/>
                <a:ext cx="1303755"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5969"/>
                    </a:solidFill>
                    <a:effectLst/>
                    <a:uLnTx/>
                    <a:uFillTx/>
                    <a:latin typeface="Tw Cen MT" panose="020B0602020104020603" pitchFamily="34" charset="0"/>
                    <a:ea typeface="Open Sans" panose="020B0606030504020204" pitchFamily="34" charset="0"/>
                    <a:cs typeface="Open Sans" panose="020B0606030504020204" pitchFamily="34" charset="0"/>
                  </a:rPr>
                  <a:t>$</a:t>
                </a:r>
                <a:r>
                  <a:rPr kumimoji="0" lang="en-US" sz="2400" b="1" i="0" u="none" strike="noStrike" kern="1200" cap="none" spc="0" normalizeH="0" baseline="0" noProof="0" dirty="0" err="1">
                    <a:ln>
                      <a:noFill/>
                    </a:ln>
                    <a:solidFill>
                      <a:srgbClr val="FF5969"/>
                    </a:solidFill>
                    <a:effectLst/>
                    <a:uLnTx/>
                    <a:uFillTx/>
                    <a:latin typeface="Tw Cen MT" panose="020B0602020104020603" pitchFamily="34" charset="0"/>
                    <a:ea typeface="Open Sans" panose="020B0606030504020204" pitchFamily="34" charset="0"/>
                    <a:cs typeface="Open Sans" panose="020B0606030504020204" pitchFamily="34" charset="0"/>
                  </a:rPr>
                  <a:t>http.get</a:t>
                </a:r>
                <a:endParaRPr kumimoji="0" lang="id-ID" sz="2400" b="1" i="0" u="none" strike="noStrike" kern="1200" cap="none" spc="0" normalizeH="0" baseline="0" noProof="0" dirty="0">
                  <a:ln>
                    <a:noFill/>
                  </a:ln>
                  <a:solidFill>
                    <a:srgbClr val="FF5969"/>
                  </a:solidFill>
                  <a:effectLst/>
                  <a:uLnTx/>
                  <a:uFillTx/>
                  <a:latin typeface="Tw Cen MT" panose="020B0602020104020603" pitchFamily="34" charset="0"/>
                  <a:ea typeface="Open Sans" panose="020B0606030504020204" pitchFamily="34" charset="0"/>
                  <a:cs typeface="Open Sans" panose="020B0606030504020204" pitchFamily="34" charset="0"/>
                </a:endParaRPr>
              </a:p>
            </p:txBody>
          </p:sp>
          <p:sp>
            <p:nvSpPr>
              <p:cNvPr id="58" name="TextBox 57">
                <a:extLst>
                  <a:ext uri="{FF2B5EF4-FFF2-40B4-BE49-F238E27FC236}">
                    <a16:creationId xmlns:a16="http://schemas.microsoft.com/office/drawing/2014/main" id="{7D5F2BBD-994E-F8E9-4E09-D935B824BA3E}"/>
                  </a:ext>
                </a:extLst>
              </p:cNvPr>
              <p:cNvSpPr txBox="1"/>
              <p:nvPr/>
            </p:nvSpPr>
            <p:spPr>
              <a:xfrm>
                <a:off x="1505844" y="1171543"/>
                <a:ext cx="2176863" cy="923330"/>
              </a:xfrm>
              <a:prstGeom prst="rect">
                <a:avLst/>
              </a:prstGeom>
              <a:noFill/>
            </p:spPr>
            <p:txBody>
              <a:bodyPr wrap="square" rtlCol="0">
                <a:spAutoFit/>
              </a:bodyPr>
              <a:lstStyle/>
              <a:p>
                <a:pPr algn="ctr" rtl="0">
                  <a:spcBef>
                    <a:spcPts val="0"/>
                  </a:spcBef>
                  <a:spcAft>
                    <a:spcPts val="0"/>
                  </a:spcAft>
                </a:pPr>
                <a:r>
                  <a:rPr lang="en-US" sz="1800" b="0" i="0" u="none" strike="noStrike" dirty="0">
                    <a:solidFill>
                      <a:srgbClr val="000000"/>
                    </a:solidFill>
                    <a:effectLst/>
                    <a:latin typeface="Tw Cen MT (Body)"/>
                  </a:rPr>
                  <a:t>This method is used to get data from requested </a:t>
                </a:r>
                <a:r>
                  <a:rPr lang="en-US" sz="1800" b="0" i="0" u="none" strike="noStrike" dirty="0" err="1">
                    <a:solidFill>
                      <a:srgbClr val="000000"/>
                    </a:solidFill>
                    <a:effectLst/>
                    <a:latin typeface="Tw Cen MT (Body)"/>
                  </a:rPr>
                  <a:t>url</a:t>
                </a:r>
                <a:endParaRPr lang="en-US" b="0" dirty="0">
                  <a:effectLst/>
                  <a:latin typeface="Tw Cen MT (Body)"/>
                </a:endParaRPr>
              </a:p>
            </p:txBody>
          </p:sp>
        </p:grpSp>
        <p:grpSp>
          <p:nvGrpSpPr>
            <p:cNvPr id="60" name="Group 59">
              <a:extLst>
                <a:ext uri="{FF2B5EF4-FFF2-40B4-BE49-F238E27FC236}">
                  <a16:creationId xmlns:a16="http://schemas.microsoft.com/office/drawing/2014/main" id="{AF2F182D-055C-8AAA-EE82-FFA7C1E33FF4}"/>
                </a:ext>
              </a:extLst>
            </p:cNvPr>
            <p:cNvGrpSpPr/>
            <p:nvPr/>
          </p:nvGrpSpPr>
          <p:grpSpPr>
            <a:xfrm>
              <a:off x="1621813" y="4632929"/>
              <a:ext cx="2495951" cy="1384995"/>
              <a:chOff x="1452500" y="649271"/>
              <a:chExt cx="2495951" cy="1384995"/>
            </a:xfrm>
          </p:grpSpPr>
          <p:sp>
            <p:nvSpPr>
              <p:cNvPr id="61" name="TextBox 60">
                <a:extLst>
                  <a:ext uri="{FF2B5EF4-FFF2-40B4-BE49-F238E27FC236}">
                    <a16:creationId xmlns:a16="http://schemas.microsoft.com/office/drawing/2014/main" id="{1E53B393-8DEF-00B8-79C7-D2242619057D}"/>
                  </a:ext>
                </a:extLst>
              </p:cNvPr>
              <p:cNvSpPr txBox="1"/>
              <p:nvPr/>
            </p:nvSpPr>
            <p:spPr>
              <a:xfrm>
                <a:off x="1764373" y="649271"/>
                <a:ext cx="154901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FEC630"/>
                    </a:solidFill>
                    <a:latin typeface="Tw Cen MT" panose="020B0602020104020603" pitchFamily="34" charset="0"/>
                    <a:ea typeface="Open Sans" panose="020B0606030504020204" pitchFamily="34" charset="0"/>
                    <a:cs typeface="Open Sans" panose="020B0606030504020204" pitchFamily="34" charset="0"/>
                  </a:rPr>
                  <a:t>$</a:t>
                </a:r>
                <a:r>
                  <a:rPr lang="en-US" sz="2400" b="1" dirty="0" err="1">
                    <a:solidFill>
                      <a:srgbClr val="FEC630"/>
                    </a:solidFill>
                    <a:latin typeface="Tw Cen MT" panose="020B0602020104020603" pitchFamily="34" charset="0"/>
                    <a:ea typeface="Open Sans" panose="020B0606030504020204" pitchFamily="34" charset="0"/>
                    <a:cs typeface="Open Sans" panose="020B0606030504020204" pitchFamily="34" charset="0"/>
                  </a:rPr>
                  <a:t>http.head</a:t>
                </a:r>
                <a:endParaRPr kumimoji="0" lang="id-ID" sz="2400" b="1" i="0" u="none" strike="noStrike" kern="1200" cap="none" spc="0" normalizeH="0" baseline="0" noProof="0" dirty="0">
                  <a:ln>
                    <a:noFill/>
                  </a:ln>
                  <a:solidFill>
                    <a:srgbClr val="FEC630"/>
                  </a:solidFill>
                  <a:effectLst/>
                  <a:uLnTx/>
                  <a:uFillTx/>
                  <a:latin typeface="Tw Cen MT" panose="020B0602020104020603" pitchFamily="34" charset="0"/>
                  <a:ea typeface="Open Sans" panose="020B0606030504020204" pitchFamily="34" charset="0"/>
                  <a:cs typeface="Open Sans" panose="020B0606030504020204" pitchFamily="34" charset="0"/>
                </a:endParaRPr>
              </a:p>
            </p:txBody>
          </p:sp>
          <p:sp>
            <p:nvSpPr>
              <p:cNvPr id="62" name="TextBox 61">
                <a:extLst>
                  <a:ext uri="{FF2B5EF4-FFF2-40B4-BE49-F238E27FC236}">
                    <a16:creationId xmlns:a16="http://schemas.microsoft.com/office/drawing/2014/main" id="{B1C3D41E-CE03-0C17-1B69-5C45ADD01B15}"/>
                  </a:ext>
                </a:extLst>
              </p:cNvPr>
              <p:cNvSpPr txBox="1"/>
              <p:nvPr/>
            </p:nvSpPr>
            <p:spPr>
              <a:xfrm>
                <a:off x="1452500" y="1110936"/>
                <a:ext cx="2495951" cy="923330"/>
              </a:xfrm>
              <a:prstGeom prst="rect">
                <a:avLst/>
              </a:prstGeom>
              <a:noFill/>
            </p:spPr>
            <p:txBody>
              <a:bodyPr wrap="square" rtlCol="0">
                <a:spAutoFit/>
              </a:bodyPr>
              <a:lstStyle/>
              <a:p>
                <a:pPr algn="ctr" rtl="0">
                  <a:spcBef>
                    <a:spcPts val="0"/>
                  </a:spcBef>
                  <a:spcAft>
                    <a:spcPts val="0"/>
                  </a:spcAft>
                </a:pPr>
                <a:r>
                  <a:rPr lang="en-US" sz="1800" b="0" i="0" u="none" strike="noStrike" dirty="0">
                    <a:solidFill>
                      <a:srgbClr val="000000"/>
                    </a:solidFill>
                    <a:effectLst/>
                    <a:latin typeface="Tw Cen MT (Body)"/>
                  </a:rPr>
                  <a:t>This method is used to get data from requested </a:t>
                </a:r>
                <a:r>
                  <a:rPr lang="en-US" sz="1800" b="0" i="0" u="none" strike="noStrike" dirty="0" err="1">
                    <a:solidFill>
                      <a:srgbClr val="000000"/>
                    </a:solidFill>
                    <a:effectLst/>
                    <a:latin typeface="Tw Cen MT (Body)"/>
                  </a:rPr>
                  <a:t>url</a:t>
                </a:r>
                <a:r>
                  <a:rPr lang="en-US" sz="1800" b="0" i="0" u="none" strike="noStrike" dirty="0">
                    <a:solidFill>
                      <a:srgbClr val="000000"/>
                    </a:solidFill>
                    <a:effectLst/>
                    <a:latin typeface="Tw Cen MT (Body)"/>
                  </a:rPr>
                  <a:t> with headers</a:t>
                </a:r>
              </a:p>
            </p:txBody>
          </p:sp>
        </p:grpSp>
        <p:grpSp>
          <p:nvGrpSpPr>
            <p:cNvPr id="63" name="Group 62">
              <a:extLst>
                <a:ext uri="{FF2B5EF4-FFF2-40B4-BE49-F238E27FC236}">
                  <a16:creationId xmlns:a16="http://schemas.microsoft.com/office/drawing/2014/main" id="{F1B66015-787A-D950-4630-863A5667C486}"/>
                </a:ext>
              </a:extLst>
            </p:cNvPr>
            <p:cNvGrpSpPr/>
            <p:nvPr/>
          </p:nvGrpSpPr>
          <p:grpSpPr>
            <a:xfrm>
              <a:off x="1225430" y="2736503"/>
              <a:ext cx="2176863" cy="1362841"/>
              <a:chOff x="1368995" y="731455"/>
              <a:chExt cx="2176863" cy="1362841"/>
            </a:xfrm>
          </p:grpSpPr>
          <p:sp>
            <p:nvSpPr>
              <p:cNvPr id="64" name="TextBox 63">
                <a:extLst>
                  <a:ext uri="{FF2B5EF4-FFF2-40B4-BE49-F238E27FC236}">
                    <a16:creationId xmlns:a16="http://schemas.microsoft.com/office/drawing/2014/main" id="{46BF7F39-0C84-7DB4-D3B2-CA62523461DA}"/>
                  </a:ext>
                </a:extLst>
              </p:cNvPr>
              <p:cNvSpPr txBox="1"/>
              <p:nvPr/>
            </p:nvSpPr>
            <p:spPr>
              <a:xfrm>
                <a:off x="1782813" y="731455"/>
                <a:ext cx="1451231"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52CBBE"/>
                    </a:solidFill>
                    <a:effectLst/>
                    <a:uLnTx/>
                    <a:uFillTx/>
                    <a:latin typeface="Tw Cen MT" panose="020B0602020104020603" pitchFamily="34" charset="0"/>
                    <a:ea typeface="Open Sans" panose="020B0606030504020204" pitchFamily="34" charset="0"/>
                    <a:cs typeface="Open Sans" panose="020B0606030504020204" pitchFamily="34" charset="0"/>
                  </a:rPr>
                  <a:t>$</a:t>
                </a:r>
                <a:r>
                  <a:rPr kumimoji="0" lang="en-US" sz="2400" b="1" i="0" u="none" strike="noStrike" kern="1200" cap="none" spc="0" normalizeH="0" baseline="0" noProof="0" dirty="0" err="1">
                    <a:ln>
                      <a:noFill/>
                    </a:ln>
                    <a:solidFill>
                      <a:srgbClr val="52CBBE"/>
                    </a:solidFill>
                    <a:effectLst/>
                    <a:uLnTx/>
                    <a:uFillTx/>
                    <a:latin typeface="Tw Cen MT" panose="020B0602020104020603" pitchFamily="34" charset="0"/>
                    <a:ea typeface="Open Sans" panose="020B0606030504020204" pitchFamily="34" charset="0"/>
                    <a:cs typeface="Open Sans" panose="020B0606030504020204" pitchFamily="34" charset="0"/>
                  </a:rPr>
                  <a:t>http.post</a:t>
                </a:r>
                <a:endParaRPr kumimoji="0" lang="id-ID" sz="2400" b="1" i="0" u="none" strike="noStrike" kern="1200" cap="none" spc="0" normalizeH="0" baseline="0" noProof="0" dirty="0">
                  <a:ln>
                    <a:noFill/>
                  </a:ln>
                  <a:solidFill>
                    <a:srgbClr val="52CBBE"/>
                  </a:solidFill>
                  <a:effectLst/>
                  <a:uLnTx/>
                  <a:uFillTx/>
                  <a:latin typeface="Tw Cen MT" panose="020B0602020104020603" pitchFamily="34" charset="0"/>
                  <a:ea typeface="Open Sans" panose="020B0606030504020204" pitchFamily="34" charset="0"/>
                  <a:cs typeface="Open Sans" panose="020B0606030504020204" pitchFamily="34" charset="0"/>
                </a:endParaRPr>
              </a:p>
            </p:txBody>
          </p:sp>
          <p:sp>
            <p:nvSpPr>
              <p:cNvPr id="65" name="TextBox 64">
                <a:extLst>
                  <a:ext uri="{FF2B5EF4-FFF2-40B4-BE49-F238E27FC236}">
                    <a16:creationId xmlns:a16="http://schemas.microsoft.com/office/drawing/2014/main" id="{B1183099-CABB-C648-B0C7-96CFEDCAAB7E}"/>
                  </a:ext>
                </a:extLst>
              </p:cNvPr>
              <p:cNvSpPr txBox="1"/>
              <p:nvPr/>
            </p:nvSpPr>
            <p:spPr>
              <a:xfrm>
                <a:off x="1368995" y="1170966"/>
                <a:ext cx="2176863"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w Cen MT (Body)"/>
                  </a:rPr>
                  <a:t>This method is used to send data to request </a:t>
                </a:r>
                <a:r>
                  <a:rPr lang="en-US" sz="1800" b="0" i="0" u="none" strike="noStrike" dirty="0" err="1">
                    <a:solidFill>
                      <a:srgbClr val="000000"/>
                    </a:solidFill>
                    <a:effectLst/>
                    <a:latin typeface="Tw Cen MT (Body)"/>
                  </a:rPr>
                  <a:t>url</a:t>
                </a:r>
                <a:endParaRPr kumimoji="0" lang="en-US" sz="1800" b="1" i="0" u="none" strike="noStrike" kern="1200" cap="none" spc="0" normalizeH="0" baseline="0" noProof="0" dirty="0">
                  <a:ln>
                    <a:noFill/>
                  </a:ln>
                  <a:solidFill>
                    <a:srgbClr val="A6A6A6"/>
                  </a:solidFill>
                  <a:effectLst/>
                  <a:uLnTx/>
                  <a:uFillTx/>
                  <a:latin typeface="Tw Cen MT (Body)"/>
                </a:endParaRPr>
              </a:p>
            </p:txBody>
          </p:sp>
        </p:grpSp>
        <p:grpSp>
          <p:nvGrpSpPr>
            <p:cNvPr id="66" name="Group 65">
              <a:extLst>
                <a:ext uri="{FF2B5EF4-FFF2-40B4-BE49-F238E27FC236}">
                  <a16:creationId xmlns:a16="http://schemas.microsoft.com/office/drawing/2014/main" id="{9DAE0B06-75A7-6105-548C-571A02362BAE}"/>
                </a:ext>
              </a:extLst>
            </p:cNvPr>
            <p:cNvGrpSpPr/>
            <p:nvPr/>
          </p:nvGrpSpPr>
          <p:grpSpPr>
            <a:xfrm>
              <a:off x="8154988" y="728999"/>
              <a:ext cx="2565563" cy="1350369"/>
              <a:chOff x="1040151" y="705341"/>
              <a:chExt cx="2565563" cy="1350369"/>
            </a:xfrm>
          </p:grpSpPr>
          <p:sp>
            <p:nvSpPr>
              <p:cNvPr id="67" name="TextBox 66">
                <a:extLst>
                  <a:ext uri="{FF2B5EF4-FFF2-40B4-BE49-F238E27FC236}">
                    <a16:creationId xmlns:a16="http://schemas.microsoft.com/office/drawing/2014/main" id="{1D439F7F-5E8E-64D2-5748-370F4982DCCA}"/>
                  </a:ext>
                </a:extLst>
              </p:cNvPr>
              <p:cNvSpPr txBox="1"/>
              <p:nvPr/>
            </p:nvSpPr>
            <p:spPr>
              <a:xfrm>
                <a:off x="1626689" y="705341"/>
                <a:ext cx="167885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A0A8"/>
                    </a:solidFill>
                    <a:effectLst/>
                    <a:uLnTx/>
                    <a:uFillTx/>
                    <a:latin typeface="Tw Cen MT" panose="020B0602020104020603" pitchFamily="34" charset="0"/>
                    <a:ea typeface="Open Sans" panose="020B0606030504020204" pitchFamily="34" charset="0"/>
                    <a:cs typeface="Open Sans" panose="020B0606030504020204" pitchFamily="34" charset="0"/>
                  </a:rPr>
                  <a:t>$</a:t>
                </a:r>
                <a:r>
                  <a:rPr kumimoji="0" lang="en-US" sz="2400" b="1" i="0" u="none" strike="noStrike" kern="1200" cap="none" spc="0" normalizeH="0" baseline="0" noProof="0" dirty="0" err="1">
                    <a:ln>
                      <a:noFill/>
                    </a:ln>
                    <a:solidFill>
                      <a:srgbClr val="00A0A8"/>
                    </a:solidFill>
                    <a:effectLst/>
                    <a:uLnTx/>
                    <a:uFillTx/>
                    <a:latin typeface="Tw Cen MT" panose="020B0602020104020603" pitchFamily="34" charset="0"/>
                    <a:ea typeface="Open Sans" panose="020B0606030504020204" pitchFamily="34" charset="0"/>
                    <a:cs typeface="Open Sans" panose="020B0606030504020204" pitchFamily="34" charset="0"/>
                  </a:rPr>
                  <a:t>http.delete</a:t>
                </a:r>
                <a:endParaRPr kumimoji="0" lang="id-ID" sz="2400" b="1" i="0" u="none" strike="noStrike" kern="1200" cap="none" spc="0" normalizeH="0" baseline="0" noProof="0" dirty="0">
                  <a:ln>
                    <a:noFill/>
                  </a:ln>
                  <a:solidFill>
                    <a:srgbClr val="00A0A8"/>
                  </a:solidFill>
                  <a:effectLst/>
                  <a:uLnTx/>
                  <a:uFillTx/>
                  <a:latin typeface="Tw Cen MT" panose="020B0602020104020603" pitchFamily="34" charset="0"/>
                  <a:ea typeface="Open Sans" panose="020B0606030504020204" pitchFamily="34" charset="0"/>
                  <a:cs typeface="Open Sans" panose="020B0606030504020204" pitchFamily="34" charset="0"/>
                </a:endParaRPr>
              </a:p>
            </p:txBody>
          </p:sp>
          <p:sp>
            <p:nvSpPr>
              <p:cNvPr id="68" name="TextBox 67">
                <a:extLst>
                  <a:ext uri="{FF2B5EF4-FFF2-40B4-BE49-F238E27FC236}">
                    <a16:creationId xmlns:a16="http://schemas.microsoft.com/office/drawing/2014/main" id="{4DC0F83D-FA15-6299-97BF-4CAFFE9D1502}"/>
                  </a:ext>
                </a:extLst>
              </p:cNvPr>
              <p:cNvSpPr txBox="1"/>
              <p:nvPr/>
            </p:nvSpPr>
            <p:spPr>
              <a:xfrm>
                <a:off x="1040151" y="1132380"/>
                <a:ext cx="2565563"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w Cen MT (Body)"/>
                  </a:rPr>
                  <a:t>This method is used to delete resource from specified </a:t>
                </a:r>
                <a:r>
                  <a:rPr lang="en-US" sz="1800" b="0" i="0" u="none" strike="noStrike" dirty="0" err="1">
                    <a:solidFill>
                      <a:srgbClr val="000000"/>
                    </a:solidFill>
                    <a:effectLst/>
                    <a:latin typeface="Tw Cen MT (Body)"/>
                  </a:rPr>
                  <a:t>url</a:t>
                </a:r>
                <a:endParaRPr kumimoji="0" lang="en-US" sz="1800" b="1" i="0" u="none" strike="noStrike" kern="1200" cap="none" spc="0" normalizeH="0" baseline="0" noProof="0" dirty="0">
                  <a:ln>
                    <a:noFill/>
                  </a:ln>
                  <a:solidFill>
                    <a:srgbClr val="A6A6A6"/>
                  </a:solidFill>
                  <a:effectLst/>
                  <a:uLnTx/>
                  <a:uFillTx/>
                  <a:latin typeface="Tw Cen MT (Body)"/>
                </a:endParaRPr>
              </a:p>
            </p:txBody>
          </p:sp>
        </p:grpSp>
        <p:grpSp>
          <p:nvGrpSpPr>
            <p:cNvPr id="69" name="Group 68">
              <a:extLst>
                <a:ext uri="{FF2B5EF4-FFF2-40B4-BE49-F238E27FC236}">
                  <a16:creationId xmlns:a16="http://schemas.microsoft.com/office/drawing/2014/main" id="{BEBCA553-714D-B548-0ECB-03FE2F8FB875}"/>
                </a:ext>
              </a:extLst>
            </p:cNvPr>
            <p:cNvGrpSpPr/>
            <p:nvPr/>
          </p:nvGrpSpPr>
          <p:grpSpPr>
            <a:xfrm>
              <a:off x="8741526" y="2715200"/>
              <a:ext cx="2417519" cy="1379505"/>
              <a:chOff x="1311474" y="748624"/>
              <a:chExt cx="2417519" cy="1379505"/>
            </a:xfrm>
          </p:grpSpPr>
          <p:sp>
            <p:nvSpPr>
              <p:cNvPr id="70" name="TextBox 69">
                <a:extLst>
                  <a:ext uri="{FF2B5EF4-FFF2-40B4-BE49-F238E27FC236}">
                    <a16:creationId xmlns:a16="http://schemas.microsoft.com/office/drawing/2014/main" id="{1F9873AD-F1F9-DB85-4A4C-3E1B32C9B9BD}"/>
                  </a:ext>
                </a:extLst>
              </p:cNvPr>
              <p:cNvSpPr txBox="1"/>
              <p:nvPr/>
            </p:nvSpPr>
            <p:spPr>
              <a:xfrm>
                <a:off x="1580644" y="748624"/>
                <a:ext cx="1614737"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92D050"/>
                    </a:solidFill>
                    <a:effectLst/>
                    <a:uLnTx/>
                    <a:uFillTx/>
                    <a:latin typeface="Tw Cen MT" panose="020B0602020104020603" pitchFamily="34" charset="0"/>
                    <a:ea typeface="Open Sans" panose="020B0606030504020204" pitchFamily="34" charset="0"/>
                    <a:cs typeface="Open Sans" panose="020B0606030504020204" pitchFamily="34" charset="0"/>
                  </a:rPr>
                  <a:t>$</a:t>
                </a:r>
                <a:r>
                  <a:rPr kumimoji="0" lang="en-US" sz="2400" b="1" i="0" u="none" strike="noStrike" kern="1200" cap="none" spc="0" normalizeH="0" baseline="0" noProof="0" dirty="0" err="1">
                    <a:ln>
                      <a:noFill/>
                    </a:ln>
                    <a:solidFill>
                      <a:srgbClr val="92D050"/>
                    </a:solidFill>
                    <a:effectLst/>
                    <a:uLnTx/>
                    <a:uFillTx/>
                    <a:latin typeface="Tw Cen MT" panose="020B0602020104020603" pitchFamily="34" charset="0"/>
                    <a:ea typeface="Open Sans" panose="020B0606030504020204" pitchFamily="34" charset="0"/>
                    <a:cs typeface="Open Sans" panose="020B0606030504020204" pitchFamily="34" charset="0"/>
                  </a:rPr>
                  <a:t>http.jsonp</a:t>
                </a:r>
                <a:endParaRPr kumimoji="0" lang="id-ID" sz="2400" b="1" i="0" u="none" strike="noStrike" kern="1200" cap="none" spc="0" normalizeH="0" baseline="0" noProof="0" dirty="0">
                  <a:ln>
                    <a:noFill/>
                  </a:ln>
                  <a:solidFill>
                    <a:srgbClr val="92D050"/>
                  </a:solidFill>
                  <a:effectLst/>
                  <a:uLnTx/>
                  <a:uFillTx/>
                  <a:latin typeface="Tw Cen MT" panose="020B0602020104020603" pitchFamily="34" charset="0"/>
                  <a:ea typeface="Open Sans" panose="020B0606030504020204" pitchFamily="34" charset="0"/>
                  <a:cs typeface="Open Sans" panose="020B0606030504020204" pitchFamily="34" charset="0"/>
                </a:endParaRPr>
              </a:p>
            </p:txBody>
          </p:sp>
          <p:sp>
            <p:nvSpPr>
              <p:cNvPr id="71" name="TextBox 70">
                <a:extLst>
                  <a:ext uri="{FF2B5EF4-FFF2-40B4-BE49-F238E27FC236}">
                    <a16:creationId xmlns:a16="http://schemas.microsoft.com/office/drawing/2014/main" id="{53D784C3-68F1-1BCF-7F62-E9EA522E22FD}"/>
                  </a:ext>
                </a:extLst>
              </p:cNvPr>
              <p:cNvSpPr txBox="1"/>
              <p:nvPr/>
            </p:nvSpPr>
            <p:spPr>
              <a:xfrm>
                <a:off x="1311474" y="1204799"/>
                <a:ext cx="2417519" cy="923330"/>
              </a:xfrm>
              <a:prstGeom prst="rect">
                <a:avLst/>
              </a:prstGeom>
              <a:noFill/>
            </p:spPr>
            <p:txBody>
              <a:bodyPr wrap="square" rtlCol="0">
                <a:spAutoFit/>
              </a:bodyPr>
              <a:lstStyle/>
              <a:p>
                <a:pPr rtl="0">
                  <a:spcBef>
                    <a:spcPts val="0"/>
                  </a:spcBef>
                  <a:spcAft>
                    <a:spcPts val="0"/>
                  </a:spcAft>
                </a:pPr>
                <a:r>
                  <a:rPr lang="en-US" sz="1800" b="0" i="0" u="none" strike="noStrike" dirty="0">
                    <a:solidFill>
                      <a:srgbClr val="000000"/>
                    </a:solidFill>
                    <a:effectLst/>
                    <a:latin typeface="Tw Cen MT (Body)"/>
                  </a:rPr>
                  <a:t>This method is used to get data from specified </a:t>
                </a:r>
                <a:r>
                  <a:rPr lang="en-US" sz="1800" b="0" i="0" u="none" strike="noStrike" dirty="0" err="1">
                    <a:solidFill>
                      <a:srgbClr val="000000"/>
                    </a:solidFill>
                    <a:effectLst/>
                    <a:latin typeface="Tw Cen MT (Body)"/>
                  </a:rPr>
                  <a:t>url</a:t>
                </a:r>
                <a:r>
                  <a:rPr lang="en-US" sz="1800" b="0" i="0" u="none" strike="noStrike" dirty="0">
                    <a:solidFill>
                      <a:srgbClr val="000000"/>
                    </a:solidFill>
                    <a:effectLst/>
                    <a:latin typeface="Tw Cen MT (Body)"/>
                  </a:rPr>
                  <a:t> in </a:t>
                </a:r>
                <a:r>
                  <a:rPr lang="en-US" sz="1800" b="0" i="0" u="none" strike="noStrike" dirty="0" err="1">
                    <a:solidFill>
                      <a:srgbClr val="000000"/>
                    </a:solidFill>
                    <a:effectLst/>
                    <a:latin typeface="Tw Cen MT (Body)"/>
                  </a:rPr>
                  <a:t>json</a:t>
                </a:r>
                <a:r>
                  <a:rPr lang="en-US" sz="1800" b="0" i="0" u="none" strike="noStrike" dirty="0">
                    <a:solidFill>
                      <a:srgbClr val="000000"/>
                    </a:solidFill>
                    <a:effectLst/>
                    <a:latin typeface="Tw Cen MT (Body)"/>
                  </a:rPr>
                  <a:t> format</a:t>
                </a:r>
                <a:endParaRPr lang="en-US" b="0" dirty="0">
                  <a:effectLst/>
                  <a:latin typeface="Tw Cen MT (Body)"/>
                </a:endParaRPr>
              </a:p>
            </p:txBody>
          </p:sp>
        </p:grpSp>
        <p:grpSp>
          <p:nvGrpSpPr>
            <p:cNvPr id="72" name="Group 71">
              <a:extLst>
                <a:ext uri="{FF2B5EF4-FFF2-40B4-BE49-F238E27FC236}">
                  <a16:creationId xmlns:a16="http://schemas.microsoft.com/office/drawing/2014/main" id="{E73DC24A-98F2-FFB8-6E59-E0A0E4591A60}"/>
                </a:ext>
              </a:extLst>
            </p:cNvPr>
            <p:cNvGrpSpPr/>
            <p:nvPr/>
          </p:nvGrpSpPr>
          <p:grpSpPr>
            <a:xfrm>
              <a:off x="8307680" y="4659235"/>
              <a:ext cx="2432480" cy="1316014"/>
              <a:chOff x="1183596" y="714049"/>
              <a:chExt cx="2432480" cy="1316014"/>
            </a:xfrm>
          </p:grpSpPr>
          <p:sp>
            <p:nvSpPr>
              <p:cNvPr id="73" name="TextBox 72">
                <a:extLst>
                  <a:ext uri="{FF2B5EF4-FFF2-40B4-BE49-F238E27FC236}">
                    <a16:creationId xmlns:a16="http://schemas.microsoft.com/office/drawing/2014/main" id="{0653B7D1-B638-7180-8946-3F0927530B7D}"/>
                  </a:ext>
                </a:extLst>
              </p:cNvPr>
              <p:cNvSpPr txBox="1"/>
              <p:nvPr/>
            </p:nvSpPr>
            <p:spPr>
              <a:xfrm>
                <a:off x="1650987" y="714049"/>
                <a:ext cx="1612877"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5D7373"/>
                    </a:solidFill>
                    <a:effectLst/>
                    <a:uLnTx/>
                    <a:uFillTx/>
                    <a:latin typeface="Tw Cen MT" panose="020B0602020104020603" pitchFamily="34" charset="0"/>
                    <a:ea typeface="Open Sans" panose="020B0606030504020204" pitchFamily="34" charset="0"/>
                    <a:cs typeface="Open Sans" panose="020B0606030504020204" pitchFamily="34" charset="0"/>
                  </a:rPr>
                  <a:t>$</a:t>
                </a:r>
                <a:r>
                  <a:rPr kumimoji="0" lang="en-US" sz="2400" b="1" i="0" u="none" strike="noStrike" kern="1200" cap="none" spc="0" normalizeH="0" baseline="0" noProof="0" dirty="0" err="1">
                    <a:ln>
                      <a:noFill/>
                    </a:ln>
                    <a:solidFill>
                      <a:srgbClr val="5D7373"/>
                    </a:solidFill>
                    <a:effectLst/>
                    <a:uLnTx/>
                    <a:uFillTx/>
                    <a:latin typeface="Tw Cen MT" panose="020B0602020104020603" pitchFamily="34" charset="0"/>
                    <a:ea typeface="Open Sans" panose="020B0606030504020204" pitchFamily="34" charset="0"/>
                    <a:cs typeface="Open Sans" panose="020B0606030504020204" pitchFamily="34" charset="0"/>
                  </a:rPr>
                  <a:t>http.patch</a:t>
                </a:r>
                <a:endParaRPr kumimoji="0" lang="id-ID" sz="2400" b="1" i="0" u="none" strike="noStrike" kern="1200" cap="none" spc="0" normalizeH="0" baseline="0" noProof="0" dirty="0">
                  <a:ln>
                    <a:noFill/>
                  </a:ln>
                  <a:solidFill>
                    <a:srgbClr val="5D7373"/>
                  </a:solidFill>
                  <a:effectLst/>
                  <a:uLnTx/>
                  <a:uFillTx/>
                  <a:latin typeface="Tw Cen MT" panose="020B0602020104020603" pitchFamily="34" charset="0"/>
                  <a:ea typeface="Open Sans" panose="020B0606030504020204" pitchFamily="34" charset="0"/>
                  <a:cs typeface="Open Sans" panose="020B0606030504020204" pitchFamily="34" charset="0"/>
                </a:endParaRPr>
              </a:p>
            </p:txBody>
          </p:sp>
          <p:sp>
            <p:nvSpPr>
              <p:cNvPr id="74" name="TextBox 73">
                <a:extLst>
                  <a:ext uri="{FF2B5EF4-FFF2-40B4-BE49-F238E27FC236}">
                    <a16:creationId xmlns:a16="http://schemas.microsoft.com/office/drawing/2014/main" id="{1CF5583B-E0C8-44DA-F20B-391C83476190}"/>
                  </a:ext>
                </a:extLst>
              </p:cNvPr>
              <p:cNvSpPr txBox="1"/>
              <p:nvPr/>
            </p:nvSpPr>
            <p:spPr>
              <a:xfrm>
                <a:off x="1183596" y="1106733"/>
                <a:ext cx="2432480" cy="923330"/>
              </a:xfrm>
              <a:prstGeom prst="rect">
                <a:avLst/>
              </a:prstGeom>
              <a:noFill/>
            </p:spPr>
            <p:txBody>
              <a:bodyPr wrap="square" rtlCol="0">
                <a:spAutoFit/>
              </a:bodyPr>
              <a:lstStyle/>
              <a:p>
                <a:pPr rtl="0">
                  <a:spcBef>
                    <a:spcPts val="0"/>
                  </a:spcBef>
                  <a:spcAft>
                    <a:spcPts val="0"/>
                  </a:spcAft>
                </a:pPr>
                <a:r>
                  <a:rPr lang="en-US" sz="1800" b="0" i="0" u="none" strike="noStrike" dirty="0">
                    <a:solidFill>
                      <a:srgbClr val="000000"/>
                    </a:solidFill>
                    <a:effectLst/>
                    <a:latin typeface="Tw Cen MT (Body)"/>
                  </a:rPr>
                  <a:t>This method is used to perform patch request from specified </a:t>
                </a:r>
                <a:r>
                  <a:rPr lang="en-US" sz="1800" b="0" i="0" u="none" strike="noStrike" dirty="0" err="1">
                    <a:solidFill>
                      <a:srgbClr val="000000"/>
                    </a:solidFill>
                    <a:effectLst/>
                    <a:latin typeface="Tw Cen MT (Body)"/>
                  </a:rPr>
                  <a:t>url</a:t>
                </a:r>
                <a:endParaRPr lang="en-US" b="0" dirty="0">
                  <a:effectLst/>
                  <a:latin typeface="Tw Cen MT (Body)"/>
                </a:endParaRPr>
              </a:p>
            </p:txBody>
          </p:sp>
        </p:grpSp>
        <p:pic>
          <p:nvPicPr>
            <p:cNvPr id="76" name="Graphic 75" descr="Bar graph with upward trend with solid fill">
              <a:extLst>
                <a:ext uri="{FF2B5EF4-FFF2-40B4-BE49-F238E27FC236}">
                  <a16:creationId xmlns:a16="http://schemas.microsoft.com/office/drawing/2014/main" id="{C3F99173-0A44-8E63-6C70-10BB561B1D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58424" y="5010528"/>
              <a:ext cx="720000" cy="720000"/>
            </a:xfrm>
            <a:prstGeom prst="rect">
              <a:avLst/>
            </a:prstGeom>
          </p:spPr>
        </p:pic>
        <p:pic>
          <p:nvPicPr>
            <p:cNvPr id="78" name="Graphic 77" descr="Books with solid fill">
              <a:extLst>
                <a:ext uri="{FF2B5EF4-FFF2-40B4-BE49-F238E27FC236}">
                  <a16:creationId xmlns:a16="http://schemas.microsoft.com/office/drawing/2014/main" id="{75AAE82F-8E8B-9E1C-A96B-87571E4AC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66570" y="3031918"/>
              <a:ext cx="720000" cy="720000"/>
            </a:xfrm>
            <a:prstGeom prst="rect">
              <a:avLst/>
            </a:prstGeom>
          </p:spPr>
        </p:pic>
        <p:pic>
          <p:nvPicPr>
            <p:cNvPr id="80" name="Graphic 79" descr="Brain in head with solid fill">
              <a:extLst>
                <a:ext uri="{FF2B5EF4-FFF2-40B4-BE49-F238E27FC236}">
                  <a16:creationId xmlns:a16="http://schemas.microsoft.com/office/drawing/2014/main" id="{1AD2F652-F2EE-1CB5-B275-DC24C23DC8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58424" y="1082943"/>
              <a:ext cx="720000" cy="720000"/>
            </a:xfrm>
            <a:prstGeom prst="rect">
              <a:avLst/>
            </a:prstGeom>
          </p:spPr>
        </p:pic>
        <p:pic>
          <p:nvPicPr>
            <p:cNvPr id="82" name="Graphic 81" descr="Cheers with solid fill">
              <a:extLst>
                <a:ext uri="{FF2B5EF4-FFF2-40B4-BE49-F238E27FC236}">
                  <a16:creationId xmlns:a16="http://schemas.microsoft.com/office/drawing/2014/main" id="{B12DB3E2-8F2F-E30A-7596-CBBC24C445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8126" y="5042943"/>
              <a:ext cx="720000" cy="720000"/>
            </a:xfrm>
            <a:prstGeom prst="rect">
              <a:avLst/>
            </a:prstGeom>
          </p:spPr>
        </p:pic>
        <p:pic>
          <p:nvPicPr>
            <p:cNvPr id="84" name="Graphic 83" descr="Child with balloon with solid fill">
              <a:extLst>
                <a:ext uri="{FF2B5EF4-FFF2-40B4-BE49-F238E27FC236}">
                  <a16:creationId xmlns:a16="http://schemas.microsoft.com/office/drawing/2014/main" id="{7EB3C65F-52D1-20EA-45E5-900EEC4213A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22567" y="3069609"/>
              <a:ext cx="720000" cy="720000"/>
            </a:xfrm>
            <a:prstGeom prst="rect">
              <a:avLst/>
            </a:prstGeom>
          </p:spPr>
        </p:pic>
        <p:pic>
          <p:nvPicPr>
            <p:cNvPr id="86" name="Graphic 85" descr="Clipboard with solid fill">
              <a:extLst>
                <a:ext uri="{FF2B5EF4-FFF2-40B4-BE49-F238E27FC236}">
                  <a16:creationId xmlns:a16="http://schemas.microsoft.com/office/drawing/2014/main" id="{E80A8DAA-5233-AC93-DB3C-C70A2E17355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45263" y="1050528"/>
              <a:ext cx="720000" cy="720000"/>
            </a:xfrm>
            <a:prstGeom prst="rect">
              <a:avLst/>
            </a:prstGeom>
          </p:spPr>
        </p:pic>
        <p:pic>
          <p:nvPicPr>
            <p:cNvPr id="91" name="Graphic 90" descr="Lightbulb and gear with solid fill">
              <a:extLst>
                <a:ext uri="{FF2B5EF4-FFF2-40B4-BE49-F238E27FC236}">
                  <a16:creationId xmlns:a16="http://schemas.microsoft.com/office/drawing/2014/main" id="{A0E91253-D288-E775-5183-4EE815769B8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023907" y="2356907"/>
              <a:ext cx="2144186" cy="2144186"/>
            </a:xfrm>
            <a:prstGeom prst="rect">
              <a:avLst/>
            </a:prstGeom>
          </p:spPr>
        </p:pic>
      </p:grpSp>
      <p:sp>
        <p:nvSpPr>
          <p:cNvPr id="2" name="Rectangle: Rounded Corners 1">
            <a:extLst>
              <a:ext uri="{FF2B5EF4-FFF2-40B4-BE49-F238E27FC236}">
                <a16:creationId xmlns:a16="http://schemas.microsoft.com/office/drawing/2014/main" id="{60AEA89B-F35C-6E4C-2402-FD32438EB0BD}"/>
              </a:ext>
            </a:extLst>
          </p:cNvPr>
          <p:cNvSpPr/>
          <p:nvPr/>
        </p:nvSpPr>
        <p:spPr>
          <a:xfrm>
            <a:off x="963368" y="50363"/>
            <a:ext cx="9776792" cy="548651"/>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lnSpc>
                <a:spcPct val="115000"/>
              </a:lnSpc>
            </a:pPr>
            <a:r>
              <a:rPr lang="en-GB" sz="3200" dirty="0">
                <a:solidFill>
                  <a:schemeClr val="tx1"/>
                </a:solidFill>
                <a:effectLst/>
                <a:latin typeface="Tw Cen MT (Body)"/>
                <a:ea typeface="Arial" panose="020B0604020202020204" pitchFamily="34" charset="0"/>
              </a:rPr>
              <a:t>A few $http service methods</a:t>
            </a:r>
            <a:endParaRPr lang="en-IN" sz="3200" dirty="0">
              <a:solidFill>
                <a:schemeClr val="tx1"/>
              </a:solidFill>
              <a:effectLst/>
              <a:latin typeface="Tw Cen MT (Body)"/>
              <a:ea typeface="Arial" panose="020B0604020202020204" pitchFamily="34" charset="0"/>
            </a:endParaRPr>
          </a:p>
        </p:txBody>
      </p:sp>
    </p:spTree>
    <p:extLst>
      <p:ext uri="{BB962C8B-B14F-4D97-AF65-F5344CB8AC3E}">
        <p14:creationId xmlns:p14="http://schemas.microsoft.com/office/powerpoint/2010/main" val="188370767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8458013-358F-909B-8E5B-F24EAC8D9925}"/>
              </a:ext>
            </a:extLst>
          </p:cNvPr>
          <p:cNvSpPr/>
          <p:nvPr/>
        </p:nvSpPr>
        <p:spPr>
          <a:xfrm>
            <a:off x="1206015" y="3042267"/>
            <a:ext cx="9776792" cy="773467"/>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r>
              <a:rPr lang="en-US" sz="3200" b="0" i="0" u="none" strike="noStrike" dirty="0">
                <a:solidFill>
                  <a:schemeClr val="tx1"/>
                </a:solidFill>
                <a:effectLst/>
                <a:latin typeface="Tw Cen MT (Body)"/>
              </a:rPr>
              <a:t>Let’s code to understand HTTP GET.</a:t>
            </a:r>
            <a:endParaRPr lang="en-US" sz="3200" b="0" dirty="0">
              <a:solidFill>
                <a:schemeClr val="tx1"/>
              </a:solidFill>
              <a:effectLst/>
              <a:latin typeface="Tw Cen MT (Body)"/>
            </a:endParaRPr>
          </a:p>
        </p:txBody>
      </p:sp>
    </p:spTree>
    <p:extLst>
      <p:ext uri="{BB962C8B-B14F-4D97-AF65-F5344CB8AC3E}">
        <p14:creationId xmlns:p14="http://schemas.microsoft.com/office/powerpoint/2010/main" val="3872733086"/>
      </p:ext>
    </p:extLst>
  </p:cSld>
  <p:clrMapOvr>
    <a:masterClrMapping/>
  </p:clrMapOvr>
  <p:transition spd="slow">
    <p:push dir="u"/>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034369" y="836674"/>
            <a:ext cx="10123262" cy="921105"/>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r>
              <a:rPr lang="en-US" sz="2600" b="0" i="0" u="none" strike="noStrike" dirty="0">
                <a:solidFill>
                  <a:schemeClr val="tx1"/>
                </a:solidFill>
                <a:effectLst/>
                <a:latin typeface="Tw Cen MT (Body)"/>
              </a:rPr>
              <a:t>Create a JSON file “</a:t>
            </a:r>
            <a:r>
              <a:rPr lang="en-US" sz="2600" b="0" i="0" u="none" strike="noStrike" dirty="0" err="1">
                <a:solidFill>
                  <a:schemeClr val="tx1"/>
                </a:solidFill>
                <a:effectLst/>
                <a:latin typeface="Tw Cen MT (Body)"/>
              </a:rPr>
              <a:t>data.JSON</a:t>
            </a:r>
            <a:r>
              <a:rPr lang="en-US" sz="2600" b="0" i="0" u="none" strike="noStrike" dirty="0">
                <a:solidFill>
                  <a:schemeClr val="tx1"/>
                </a:solidFill>
                <a:effectLst/>
                <a:latin typeface="Tw Cen MT (Body)"/>
              </a:rPr>
              <a:t>” your AngularJS folder.</a:t>
            </a:r>
            <a:endParaRPr lang="en-US" sz="2600" b="0" dirty="0">
              <a:solidFill>
                <a:schemeClr val="tx1"/>
              </a:solidFill>
              <a:effectLst/>
              <a:latin typeface="Tw Cen MT (Body)"/>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73708"/>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1</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1851510"/>
            <a:ext cx="8812696" cy="484225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IN" sz="1600" b="0" i="0" u="none" strike="noStrike" dirty="0">
                <a:solidFill>
                  <a:srgbClr val="0000FF"/>
                </a:solidFill>
                <a:effectLst/>
                <a:latin typeface="Tw Cen MT (Body)"/>
              </a:rPr>
              <a:t>[</a:t>
            </a:r>
            <a:endParaRPr lang="en-IN" sz="1600" b="0" dirty="0">
              <a:effectLst/>
              <a:latin typeface="Tw Cen MT (Body)"/>
            </a:endParaRPr>
          </a:p>
          <a:p>
            <a:pPr rtl="0">
              <a:spcBef>
                <a:spcPts val="0"/>
              </a:spcBef>
              <a:spcAft>
                <a:spcPts val="0"/>
              </a:spcAft>
            </a:pPr>
            <a:r>
              <a:rPr lang="en-IN" sz="1600" b="0" i="0" u="none" strike="noStrike" dirty="0">
                <a:solidFill>
                  <a:srgbClr val="0000FF"/>
                </a:solidFill>
                <a:effectLst/>
                <a:latin typeface="Tw Cen MT (Body)"/>
              </a:rPr>
              <a:t>    {</a:t>
            </a:r>
            <a:endParaRPr lang="en-IN" sz="1600" b="0" dirty="0">
              <a:effectLst/>
              <a:latin typeface="Tw Cen MT (Body)"/>
            </a:endParaRPr>
          </a:p>
          <a:p>
            <a:pPr rtl="0">
              <a:spcBef>
                <a:spcPts val="0"/>
              </a:spcBef>
              <a:spcAft>
                <a:spcPts val="0"/>
              </a:spcAft>
            </a:pPr>
            <a:r>
              <a:rPr lang="en-IN" sz="1600" b="0" i="0" u="none" strike="noStrike" dirty="0">
                <a:solidFill>
                  <a:srgbClr val="0000FF"/>
                </a:solidFill>
                <a:effectLst/>
                <a:latin typeface="Tw Cen MT (Body)"/>
              </a:rPr>
              <a:t>        "</a:t>
            </a:r>
            <a:r>
              <a:rPr lang="en-IN" sz="1600" b="0" i="0" u="none" strike="noStrike" dirty="0" err="1">
                <a:solidFill>
                  <a:srgbClr val="0000FF"/>
                </a:solidFill>
                <a:effectLst/>
                <a:latin typeface="Tw Cen MT (Body)"/>
              </a:rPr>
              <a:t>usn</a:t>
            </a:r>
            <a:r>
              <a:rPr lang="en-IN" sz="1600" b="0" i="0" u="none" strike="noStrike" dirty="0">
                <a:solidFill>
                  <a:srgbClr val="0000FF"/>
                </a:solidFill>
                <a:effectLst/>
                <a:latin typeface="Tw Cen MT (Body)"/>
              </a:rPr>
              <a:t>": "103",</a:t>
            </a:r>
            <a:endParaRPr lang="en-IN" sz="1600" b="0" dirty="0">
              <a:effectLst/>
              <a:latin typeface="Tw Cen MT (Body)"/>
            </a:endParaRPr>
          </a:p>
          <a:p>
            <a:pPr rtl="0">
              <a:spcBef>
                <a:spcPts val="0"/>
              </a:spcBef>
              <a:spcAft>
                <a:spcPts val="0"/>
              </a:spcAft>
            </a:pPr>
            <a:r>
              <a:rPr lang="en-IN" sz="1600" b="0" i="0" u="none" strike="noStrike" dirty="0">
                <a:solidFill>
                  <a:srgbClr val="0000FF"/>
                </a:solidFill>
                <a:effectLst/>
                <a:latin typeface="Tw Cen MT (Body)"/>
              </a:rPr>
              <a:t>        "name": "Varun",</a:t>
            </a:r>
            <a:endParaRPr lang="en-IN" sz="1600" b="0" dirty="0">
              <a:effectLst/>
              <a:latin typeface="Tw Cen MT (Body)"/>
            </a:endParaRPr>
          </a:p>
          <a:p>
            <a:pPr rtl="0">
              <a:spcBef>
                <a:spcPts val="0"/>
              </a:spcBef>
              <a:spcAft>
                <a:spcPts val="0"/>
              </a:spcAft>
            </a:pPr>
            <a:r>
              <a:rPr lang="en-IN" sz="1600" b="0" i="0" u="none" strike="noStrike" dirty="0">
                <a:solidFill>
                  <a:srgbClr val="0000FF"/>
                </a:solidFill>
                <a:effectLst/>
                <a:latin typeface="Tw Cen MT (Body)"/>
              </a:rPr>
              <a:t>        "fine": "500"</a:t>
            </a:r>
            <a:endParaRPr lang="en-IN" sz="1600" b="0" dirty="0">
              <a:effectLst/>
              <a:latin typeface="Tw Cen MT (Body)"/>
            </a:endParaRPr>
          </a:p>
          <a:p>
            <a:pPr rtl="0">
              <a:spcBef>
                <a:spcPts val="0"/>
              </a:spcBef>
              <a:spcAft>
                <a:spcPts val="0"/>
              </a:spcAft>
            </a:pPr>
            <a:r>
              <a:rPr lang="en-IN" sz="1600" b="0" i="0" u="none" strike="noStrike" dirty="0">
                <a:solidFill>
                  <a:srgbClr val="0000FF"/>
                </a:solidFill>
                <a:effectLst/>
                <a:latin typeface="Tw Cen MT (Body)"/>
              </a:rPr>
              <a:t>    },</a:t>
            </a:r>
            <a:endParaRPr lang="en-IN" sz="1600" b="0" dirty="0">
              <a:effectLst/>
              <a:latin typeface="Tw Cen MT (Body)"/>
            </a:endParaRPr>
          </a:p>
          <a:p>
            <a:pPr rtl="0">
              <a:spcBef>
                <a:spcPts val="0"/>
              </a:spcBef>
              <a:spcAft>
                <a:spcPts val="0"/>
              </a:spcAft>
            </a:pPr>
            <a:r>
              <a:rPr lang="en-IN" sz="1600" b="0" i="0" u="none" strike="noStrike" dirty="0">
                <a:solidFill>
                  <a:srgbClr val="0000FF"/>
                </a:solidFill>
                <a:effectLst/>
                <a:latin typeface="Tw Cen MT (Body)"/>
              </a:rPr>
              <a:t>    {</a:t>
            </a:r>
            <a:endParaRPr lang="en-IN" sz="1600" b="0" dirty="0">
              <a:effectLst/>
              <a:latin typeface="Tw Cen MT (Body)"/>
            </a:endParaRPr>
          </a:p>
          <a:p>
            <a:pPr rtl="0">
              <a:spcBef>
                <a:spcPts val="0"/>
              </a:spcBef>
              <a:spcAft>
                <a:spcPts val="0"/>
              </a:spcAft>
            </a:pPr>
            <a:r>
              <a:rPr lang="en-IN" sz="1600" b="0" i="0" u="none" strike="noStrike" dirty="0">
                <a:solidFill>
                  <a:srgbClr val="0000FF"/>
                </a:solidFill>
                <a:effectLst/>
                <a:latin typeface="Tw Cen MT (Body)"/>
              </a:rPr>
              <a:t>        "</a:t>
            </a:r>
            <a:r>
              <a:rPr lang="en-IN" sz="1600" b="0" i="0" u="none" strike="noStrike" dirty="0" err="1">
                <a:solidFill>
                  <a:srgbClr val="0000FF"/>
                </a:solidFill>
                <a:effectLst/>
                <a:latin typeface="Tw Cen MT (Body)"/>
              </a:rPr>
              <a:t>usn</a:t>
            </a:r>
            <a:r>
              <a:rPr lang="en-IN" sz="1600" b="0" i="0" u="none" strike="noStrike" dirty="0">
                <a:solidFill>
                  <a:srgbClr val="0000FF"/>
                </a:solidFill>
                <a:effectLst/>
                <a:latin typeface="Tw Cen MT (Body)"/>
              </a:rPr>
              <a:t>": "108",</a:t>
            </a:r>
            <a:endParaRPr lang="en-IN" sz="1600" b="0" dirty="0">
              <a:effectLst/>
              <a:latin typeface="Tw Cen MT (Body)"/>
            </a:endParaRPr>
          </a:p>
          <a:p>
            <a:pPr rtl="0">
              <a:spcBef>
                <a:spcPts val="0"/>
              </a:spcBef>
              <a:spcAft>
                <a:spcPts val="0"/>
              </a:spcAft>
            </a:pPr>
            <a:r>
              <a:rPr lang="en-IN" sz="1600" b="0" i="0" u="none" strike="noStrike" dirty="0">
                <a:solidFill>
                  <a:srgbClr val="0000FF"/>
                </a:solidFill>
                <a:effectLst/>
                <a:latin typeface="Tw Cen MT (Body)"/>
              </a:rPr>
              <a:t>        "name": "</a:t>
            </a:r>
            <a:r>
              <a:rPr lang="en-IN" sz="1600" b="0" i="0" u="none" strike="noStrike" dirty="0" err="1">
                <a:solidFill>
                  <a:srgbClr val="0000FF"/>
                </a:solidFill>
                <a:effectLst/>
                <a:latin typeface="Tw Cen MT (Body)"/>
              </a:rPr>
              <a:t>Yashas</a:t>
            </a:r>
            <a:r>
              <a:rPr lang="en-IN" sz="1600" b="0" i="0" u="none" strike="noStrike" dirty="0">
                <a:solidFill>
                  <a:srgbClr val="0000FF"/>
                </a:solidFill>
                <a:effectLst/>
                <a:latin typeface="Tw Cen MT (Body)"/>
              </a:rPr>
              <a:t>",</a:t>
            </a:r>
            <a:endParaRPr lang="en-IN" sz="1600" b="0" dirty="0">
              <a:effectLst/>
              <a:latin typeface="Tw Cen MT (Body)"/>
            </a:endParaRPr>
          </a:p>
          <a:p>
            <a:pPr rtl="0">
              <a:spcBef>
                <a:spcPts val="0"/>
              </a:spcBef>
              <a:spcAft>
                <a:spcPts val="0"/>
              </a:spcAft>
            </a:pPr>
            <a:r>
              <a:rPr lang="en-IN" sz="1600" b="0" i="0" u="none" strike="noStrike" dirty="0">
                <a:solidFill>
                  <a:srgbClr val="0000FF"/>
                </a:solidFill>
                <a:effectLst/>
                <a:latin typeface="Tw Cen MT (Body)"/>
              </a:rPr>
              <a:t>        "fine": "100"</a:t>
            </a:r>
            <a:endParaRPr lang="en-IN" sz="1600" b="0" dirty="0">
              <a:effectLst/>
              <a:latin typeface="Tw Cen MT (Body)"/>
            </a:endParaRPr>
          </a:p>
          <a:p>
            <a:pPr rtl="0">
              <a:spcBef>
                <a:spcPts val="0"/>
              </a:spcBef>
              <a:spcAft>
                <a:spcPts val="0"/>
              </a:spcAft>
            </a:pPr>
            <a:r>
              <a:rPr lang="en-IN" sz="1600" b="0" i="0" u="none" strike="noStrike" dirty="0">
                <a:solidFill>
                  <a:srgbClr val="0000FF"/>
                </a:solidFill>
                <a:effectLst/>
                <a:latin typeface="Tw Cen MT (Body)"/>
              </a:rPr>
              <a:t>    },</a:t>
            </a:r>
            <a:endParaRPr lang="en-IN" sz="1600" b="0" dirty="0">
              <a:effectLst/>
              <a:latin typeface="Tw Cen MT (Body)"/>
            </a:endParaRPr>
          </a:p>
          <a:p>
            <a:pPr rtl="0">
              <a:spcBef>
                <a:spcPts val="0"/>
              </a:spcBef>
              <a:spcAft>
                <a:spcPts val="0"/>
              </a:spcAft>
            </a:pPr>
            <a:r>
              <a:rPr lang="en-IN" sz="1600" b="0" i="0" u="none" strike="noStrike" dirty="0">
                <a:solidFill>
                  <a:srgbClr val="0000FF"/>
                </a:solidFill>
                <a:effectLst/>
                <a:latin typeface="Tw Cen MT (Body)"/>
              </a:rPr>
              <a:t>    {</a:t>
            </a:r>
            <a:endParaRPr lang="en-IN" sz="1600" b="0" dirty="0">
              <a:effectLst/>
              <a:latin typeface="Tw Cen MT (Body)"/>
            </a:endParaRPr>
          </a:p>
          <a:p>
            <a:pPr rtl="0">
              <a:spcBef>
                <a:spcPts val="0"/>
              </a:spcBef>
              <a:spcAft>
                <a:spcPts val="0"/>
              </a:spcAft>
            </a:pPr>
            <a:r>
              <a:rPr lang="en-IN" sz="1600" b="0" i="0" u="none" strike="noStrike" dirty="0">
                <a:solidFill>
                  <a:srgbClr val="0000FF"/>
                </a:solidFill>
                <a:effectLst/>
                <a:latin typeface="Tw Cen MT (Body)"/>
              </a:rPr>
              <a:t>        "</a:t>
            </a:r>
            <a:r>
              <a:rPr lang="en-IN" sz="1600" b="0" i="0" u="none" strike="noStrike" dirty="0" err="1">
                <a:solidFill>
                  <a:srgbClr val="0000FF"/>
                </a:solidFill>
                <a:effectLst/>
                <a:latin typeface="Tw Cen MT (Body)"/>
              </a:rPr>
              <a:t>usn</a:t>
            </a:r>
            <a:r>
              <a:rPr lang="en-IN" sz="1600" b="0" i="0" u="none" strike="noStrike" dirty="0">
                <a:solidFill>
                  <a:srgbClr val="0000FF"/>
                </a:solidFill>
                <a:effectLst/>
                <a:latin typeface="Tw Cen MT (Body)"/>
              </a:rPr>
              <a:t>": "110",</a:t>
            </a:r>
            <a:endParaRPr lang="en-IN" sz="1600" b="0" dirty="0">
              <a:effectLst/>
              <a:latin typeface="Tw Cen MT (Body)"/>
            </a:endParaRPr>
          </a:p>
          <a:p>
            <a:pPr rtl="0">
              <a:spcBef>
                <a:spcPts val="0"/>
              </a:spcBef>
              <a:spcAft>
                <a:spcPts val="0"/>
              </a:spcAft>
            </a:pPr>
            <a:r>
              <a:rPr lang="en-IN" sz="1600" b="0" i="0" u="none" strike="noStrike" dirty="0">
                <a:solidFill>
                  <a:srgbClr val="0000FF"/>
                </a:solidFill>
                <a:effectLst/>
                <a:latin typeface="Tw Cen MT (Body)"/>
              </a:rPr>
              <a:t>        "name": "Tarun",</a:t>
            </a:r>
            <a:endParaRPr lang="en-IN" sz="1600" b="0" dirty="0">
              <a:effectLst/>
              <a:latin typeface="Tw Cen MT (Body)"/>
            </a:endParaRPr>
          </a:p>
          <a:p>
            <a:pPr rtl="0">
              <a:spcBef>
                <a:spcPts val="0"/>
              </a:spcBef>
              <a:spcAft>
                <a:spcPts val="0"/>
              </a:spcAft>
            </a:pPr>
            <a:r>
              <a:rPr lang="en-IN" sz="1600" b="0" i="0" u="none" strike="noStrike" dirty="0">
                <a:solidFill>
                  <a:srgbClr val="0000FF"/>
                </a:solidFill>
                <a:effectLst/>
                <a:latin typeface="Tw Cen MT (Body)"/>
              </a:rPr>
              <a:t>        "fine": "1000"</a:t>
            </a:r>
            <a:endParaRPr lang="en-IN" sz="1600" b="0" dirty="0">
              <a:effectLst/>
              <a:latin typeface="Tw Cen MT (Body)"/>
            </a:endParaRPr>
          </a:p>
          <a:p>
            <a:pPr rtl="0">
              <a:spcBef>
                <a:spcPts val="0"/>
              </a:spcBef>
              <a:spcAft>
                <a:spcPts val="0"/>
              </a:spcAft>
            </a:pPr>
            <a:r>
              <a:rPr lang="en-IN" sz="1600" b="0" i="0" u="none" strike="noStrike" dirty="0">
                <a:solidFill>
                  <a:srgbClr val="0000FF"/>
                </a:solidFill>
                <a:effectLst/>
                <a:latin typeface="Tw Cen MT (Body)"/>
              </a:rPr>
              <a:t>    }</a:t>
            </a:r>
            <a:endParaRPr lang="en-IN" sz="1600" b="0" dirty="0">
              <a:effectLst/>
              <a:latin typeface="Tw Cen MT (Body)"/>
            </a:endParaRPr>
          </a:p>
          <a:p>
            <a:pPr rtl="0">
              <a:spcBef>
                <a:spcPts val="0"/>
              </a:spcBef>
              <a:spcAft>
                <a:spcPts val="0"/>
              </a:spcAft>
            </a:pPr>
            <a:r>
              <a:rPr lang="en-IN" sz="1600" b="0" i="0" u="none" strike="noStrike" dirty="0">
                <a:solidFill>
                  <a:srgbClr val="0000FF"/>
                </a:solidFill>
                <a:effectLst/>
                <a:latin typeface="Tw Cen MT (Body)"/>
              </a:rPr>
              <a:t>]</a:t>
            </a:r>
            <a:endParaRPr lang="en-IN" sz="1600" b="0" dirty="0">
              <a:effectLst/>
              <a:latin typeface="Tw Cen MT (Body)"/>
            </a:endParaRPr>
          </a:p>
        </p:txBody>
      </p:sp>
    </p:spTree>
    <p:extLst>
      <p:ext uri="{BB962C8B-B14F-4D97-AF65-F5344CB8AC3E}">
        <p14:creationId xmlns:p14="http://schemas.microsoft.com/office/powerpoint/2010/main" val="2279880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034369" y="2999520"/>
            <a:ext cx="10123262" cy="858961"/>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r>
              <a:rPr lang="en-US" sz="3200" b="0" i="0" u="none" strike="noStrike" dirty="0">
                <a:solidFill>
                  <a:schemeClr val="tx1"/>
                </a:solidFill>
                <a:effectLst/>
                <a:latin typeface="Tw Cen MT (Body)"/>
              </a:rPr>
              <a:t>Create a basic HTML template and define controller for HTTP GET. </a:t>
            </a:r>
            <a:endParaRPr lang="en-US" sz="3200" b="0" dirty="0">
              <a:solidFill>
                <a:schemeClr val="tx1"/>
              </a:solidFill>
              <a:effectLst/>
              <a:latin typeface="Tw Cen MT (Body)"/>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5595827" y="2239859"/>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2</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57374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8A6EE03-7F26-43DB-4474-A61EC3C10B48}"/>
              </a:ext>
            </a:extLst>
          </p:cNvPr>
          <p:cNvSpPr/>
          <p:nvPr/>
        </p:nvSpPr>
        <p:spPr>
          <a:xfrm>
            <a:off x="1689652" y="284086"/>
            <a:ext cx="8812696" cy="640967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IN" sz="1800" b="0" i="0" u="none" strike="noStrike" dirty="0">
                <a:solidFill>
                  <a:srgbClr val="0000FF"/>
                </a:solidFill>
                <a:effectLst/>
                <a:latin typeface="Arial" panose="020B0604020202020204" pitchFamily="34" charset="0"/>
              </a:rPr>
              <a:t>&lt;!DOCTYPE HTML&gt;</a:t>
            </a:r>
            <a:endParaRPr lang="en-IN" sz="16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&lt;html lang = "</a:t>
            </a:r>
            <a:r>
              <a:rPr lang="en-IN" sz="1800" b="0" i="0" u="none" strike="noStrike" dirty="0" err="1">
                <a:solidFill>
                  <a:srgbClr val="0000FF"/>
                </a:solidFill>
                <a:effectLst/>
                <a:latin typeface="Arial" panose="020B0604020202020204" pitchFamily="34" charset="0"/>
              </a:rPr>
              <a:t>en</a:t>
            </a:r>
            <a:r>
              <a:rPr lang="en-IN" sz="1800" b="0" i="0" u="none" strike="noStrike" dirty="0">
                <a:solidFill>
                  <a:srgbClr val="0000FF"/>
                </a:solidFill>
                <a:effectLst/>
                <a:latin typeface="Arial" panose="020B0604020202020204" pitchFamily="34" charset="0"/>
              </a:rPr>
              <a:t>"&gt;</a:t>
            </a:r>
            <a:endParaRPr lang="en-IN" sz="16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&lt;head&gt;</a:t>
            </a:r>
            <a:endParaRPr lang="en-IN" sz="16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&lt;title&gt;HTTP GET&lt;/title&gt;</a:t>
            </a:r>
            <a:endParaRPr lang="en-IN" sz="16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&lt;script </a:t>
            </a:r>
            <a:r>
              <a:rPr lang="en-IN" sz="1800" b="0" i="0" u="none" strike="noStrike" dirty="0" err="1">
                <a:solidFill>
                  <a:srgbClr val="0000FF"/>
                </a:solidFill>
                <a:effectLst/>
                <a:latin typeface="Arial" panose="020B0604020202020204" pitchFamily="34" charset="0"/>
              </a:rPr>
              <a:t>src</a:t>
            </a:r>
            <a:r>
              <a:rPr lang="en-IN" sz="1800" b="0" i="0" u="none" strike="noStrike" dirty="0">
                <a:solidFill>
                  <a:srgbClr val="0000FF"/>
                </a:solidFill>
                <a:effectLst/>
                <a:latin typeface="Arial" panose="020B0604020202020204" pitchFamily="34" charset="0"/>
              </a:rPr>
              <a:t>="https://ajax.googleapis.com/ajax/libs/</a:t>
            </a:r>
            <a:r>
              <a:rPr lang="en-IN" sz="1800" b="0" i="0" u="none" strike="noStrike" dirty="0" err="1">
                <a:solidFill>
                  <a:srgbClr val="0000FF"/>
                </a:solidFill>
                <a:effectLst/>
                <a:latin typeface="Arial" panose="020B0604020202020204" pitchFamily="34" charset="0"/>
              </a:rPr>
              <a:t>angularjs</a:t>
            </a:r>
            <a:r>
              <a:rPr lang="en-IN" sz="1800" b="0" i="0" u="none" strike="noStrike" dirty="0">
                <a:solidFill>
                  <a:srgbClr val="0000FF"/>
                </a:solidFill>
                <a:effectLst/>
                <a:latin typeface="Arial" panose="020B0604020202020204" pitchFamily="34" charset="0"/>
              </a:rPr>
              <a:t>/1.6.9/angular.min.js"&gt;&lt;/script&gt;</a:t>
            </a:r>
            <a:endParaRPr lang="en-IN" sz="16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&lt;script&gt;</a:t>
            </a:r>
            <a:endParaRPr lang="en-IN" sz="16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var app = </a:t>
            </a:r>
            <a:r>
              <a:rPr lang="en-IN" sz="1800" b="0" i="0" u="none" strike="noStrike" dirty="0" err="1">
                <a:solidFill>
                  <a:srgbClr val="0000FF"/>
                </a:solidFill>
                <a:effectLst/>
                <a:latin typeface="Arial" panose="020B0604020202020204" pitchFamily="34" charset="0"/>
              </a:rPr>
              <a:t>angular.module</a:t>
            </a:r>
            <a:r>
              <a:rPr lang="en-IN" sz="1800" b="0" i="0" u="none" strike="noStrike" dirty="0">
                <a:solidFill>
                  <a:srgbClr val="0000FF"/>
                </a:solidFill>
                <a:effectLst/>
                <a:latin typeface="Arial" panose="020B0604020202020204" pitchFamily="34" charset="0"/>
              </a:rPr>
              <a:t>("</a:t>
            </a:r>
            <a:r>
              <a:rPr lang="en-IN" sz="1800" b="0" i="0" u="none" strike="noStrike" dirty="0" err="1">
                <a:solidFill>
                  <a:srgbClr val="0000FF"/>
                </a:solidFill>
                <a:effectLst/>
                <a:latin typeface="Arial" panose="020B0604020202020204" pitchFamily="34" charset="0"/>
              </a:rPr>
              <a:t>studentDetails</a:t>
            </a:r>
            <a:r>
              <a:rPr lang="en-IN" sz="1800" b="0" i="0" u="none" strike="noStrike" dirty="0">
                <a:solidFill>
                  <a:srgbClr val="0000FF"/>
                </a:solidFill>
                <a:effectLst/>
                <a:latin typeface="Arial" panose="020B0604020202020204" pitchFamily="34" charset="0"/>
              </a:rPr>
              <a:t>", []);</a:t>
            </a:r>
            <a:endParaRPr lang="en-IN" sz="16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a:t>
            </a:r>
            <a:r>
              <a:rPr lang="en-IN" sz="1800" b="0" i="0" u="none" strike="noStrike" dirty="0" err="1">
                <a:solidFill>
                  <a:srgbClr val="0000FF"/>
                </a:solidFill>
                <a:effectLst/>
                <a:latin typeface="Arial" panose="020B0604020202020204" pitchFamily="34" charset="0"/>
              </a:rPr>
              <a:t>app.controller</a:t>
            </a:r>
            <a:r>
              <a:rPr lang="en-IN" sz="1800" b="0" i="0" u="none" strike="noStrike" dirty="0">
                <a:solidFill>
                  <a:srgbClr val="0000FF"/>
                </a:solidFill>
                <a:effectLst/>
                <a:latin typeface="Arial" panose="020B0604020202020204" pitchFamily="34" charset="0"/>
              </a:rPr>
              <a:t>("</a:t>
            </a:r>
            <a:r>
              <a:rPr lang="en-IN" sz="1800" b="0" i="0" u="none" strike="noStrike" dirty="0" err="1">
                <a:solidFill>
                  <a:srgbClr val="0000FF"/>
                </a:solidFill>
                <a:effectLst/>
                <a:latin typeface="Arial" panose="020B0604020202020204" pitchFamily="34" charset="0"/>
              </a:rPr>
              <a:t>studentInfo</a:t>
            </a:r>
            <a:r>
              <a:rPr lang="en-IN" sz="1800" b="0" i="0" u="none" strike="noStrike" dirty="0">
                <a:solidFill>
                  <a:srgbClr val="0000FF"/>
                </a:solidFill>
                <a:effectLst/>
                <a:latin typeface="Arial" panose="020B0604020202020204" pitchFamily="34" charset="0"/>
              </a:rPr>
              <a:t>", function($scope, $http){            </a:t>
            </a:r>
            <a:endParaRPr lang="en-IN" sz="16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a:t>
            </a:r>
            <a:endParaRPr lang="en-IN" sz="16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a:t>
            </a:r>
            <a:endParaRPr lang="en-IN" sz="16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&lt;/script&gt;</a:t>
            </a:r>
            <a:endParaRPr lang="en-IN" sz="16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&lt;/head&gt;</a:t>
            </a:r>
            <a:endParaRPr lang="en-IN" sz="1600" b="0" dirty="0">
              <a:effectLst/>
            </a:endParaRPr>
          </a:p>
          <a:p>
            <a:pPr rtl="0">
              <a:spcBef>
                <a:spcPts val="0"/>
              </a:spcBef>
              <a:spcAft>
                <a:spcPts val="0"/>
              </a:spcAft>
            </a:pPr>
            <a:br>
              <a:rPr lang="en-IN" sz="1600" b="0" dirty="0">
                <a:effectLst/>
              </a:rPr>
            </a:br>
            <a:r>
              <a:rPr lang="en-IN" sz="1800" b="0" i="0" u="none" strike="noStrike" dirty="0">
                <a:solidFill>
                  <a:srgbClr val="0000FF"/>
                </a:solidFill>
                <a:effectLst/>
                <a:latin typeface="Arial" panose="020B0604020202020204" pitchFamily="34" charset="0"/>
              </a:rPr>
              <a:t>    &lt;body ng-app = "</a:t>
            </a:r>
            <a:r>
              <a:rPr lang="en-IN" sz="1800" b="0" i="0" u="none" strike="noStrike" dirty="0" err="1">
                <a:solidFill>
                  <a:srgbClr val="0000FF"/>
                </a:solidFill>
                <a:effectLst/>
                <a:latin typeface="Arial" panose="020B0604020202020204" pitchFamily="34" charset="0"/>
              </a:rPr>
              <a:t>studentDetails</a:t>
            </a:r>
            <a:r>
              <a:rPr lang="en-IN" sz="1800" b="0" i="0" u="none" strike="noStrike" dirty="0">
                <a:solidFill>
                  <a:srgbClr val="0000FF"/>
                </a:solidFill>
                <a:effectLst/>
                <a:latin typeface="Arial" panose="020B0604020202020204" pitchFamily="34" charset="0"/>
              </a:rPr>
              <a:t>" ng-controller = "</a:t>
            </a:r>
            <a:r>
              <a:rPr lang="en-IN" sz="1800" b="0" i="0" u="none" strike="noStrike" dirty="0" err="1">
                <a:solidFill>
                  <a:srgbClr val="0000FF"/>
                </a:solidFill>
                <a:effectLst/>
                <a:latin typeface="Arial" panose="020B0604020202020204" pitchFamily="34" charset="0"/>
              </a:rPr>
              <a:t>studentInfo</a:t>
            </a:r>
            <a:r>
              <a:rPr lang="en-IN" sz="1800" b="0" i="0" u="none" strike="noStrike" dirty="0">
                <a:solidFill>
                  <a:srgbClr val="0000FF"/>
                </a:solidFill>
                <a:effectLst/>
                <a:latin typeface="Arial" panose="020B0604020202020204" pitchFamily="34" charset="0"/>
              </a:rPr>
              <a:t>"&gt;</a:t>
            </a:r>
            <a:endParaRPr lang="en-IN" sz="16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&lt;h1 ng-repeat = "</a:t>
            </a:r>
            <a:r>
              <a:rPr lang="en-IN" sz="1800" b="0" i="0" u="none" strike="noStrike" dirty="0" err="1">
                <a:solidFill>
                  <a:srgbClr val="0000FF"/>
                </a:solidFill>
                <a:effectLst/>
                <a:latin typeface="Arial" panose="020B0604020202020204" pitchFamily="34" charset="0"/>
              </a:rPr>
              <a:t>studentDet</a:t>
            </a:r>
            <a:r>
              <a:rPr lang="en-IN" sz="1800" b="0" i="0" u="none" strike="noStrike" dirty="0">
                <a:solidFill>
                  <a:srgbClr val="0000FF"/>
                </a:solidFill>
                <a:effectLst/>
                <a:latin typeface="Arial" panose="020B0604020202020204" pitchFamily="34" charset="0"/>
              </a:rPr>
              <a:t> in student"&gt;The student USN  and name is {{</a:t>
            </a:r>
            <a:r>
              <a:rPr lang="en-IN" sz="1800" b="0" i="0" u="none" strike="noStrike" dirty="0" err="1">
                <a:solidFill>
                  <a:srgbClr val="0000FF"/>
                </a:solidFill>
                <a:effectLst/>
                <a:latin typeface="Arial" panose="020B0604020202020204" pitchFamily="34" charset="0"/>
              </a:rPr>
              <a:t>studentDet.usn</a:t>
            </a:r>
            <a:r>
              <a:rPr lang="en-IN" sz="1800" b="0" i="0" u="none" strike="noStrike" dirty="0">
                <a:solidFill>
                  <a:srgbClr val="0000FF"/>
                </a:solidFill>
                <a:effectLst/>
                <a:latin typeface="Arial" panose="020B0604020202020204" pitchFamily="34" charset="0"/>
              </a:rPr>
              <a:t>}} : {{studentDet.name}} &lt;/h1&gt;</a:t>
            </a:r>
            <a:endParaRPr lang="en-IN" sz="16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&lt;/body&gt;</a:t>
            </a:r>
            <a:endParaRPr lang="en-IN" sz="16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&lt;/html</a:t>
            </a:r>
            <a:r>
              <a:rPr lang="en-IN" dirty="0">
                <a:solidFill>
                  <a:srgbClr val="0000FF"/>
                </a:solidFill>
                <a:latin typeface="Arial" panose="020B0604020202020204" pitchFamily="34" charset="0"/>
              </a:rPr>
              <a:t>&gt;</a:t>
            </a:r>
            <a:br>
              <a:rPr lang="en-IN" sz="1600" dirty="0"/>
            </a:br>
            <a:endParaRPr lang="en-IN" sz="1600" b="0" dirty="0">
              <a:effectLst/>
              <a:latin typeface="Tw Cen MT (Body)"/>
            </a:endParaRPr>
          </a:p>
        </p:txBody>
      </p:sp>
    </p:spTree>
    <p:extLst>
      <p:ext uri="{BB962C8B-B14F-4D97-AF65-F5344CB8AC3E}">
        <p14:creationId xmlns:p14="http://schemas.microsoft.com/office/powerpoint/2010/main" val="2396769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034369" y="836674"/>
            <a:ext cx="10123262" cy="921105"/>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r>
              <a:rPr lang="en-US" sz="3200" b="0" i="0" u="none" strike="noStrike" dirty="0">
                <a:solidFill>
                  <a:schemeClr val="tx1"/>
                </a:solidFill>
                <a:effectLst/>
                <a:latin typeface="Tw Cen MT (Body)"/>
              </a:rPr>
              <a:t>Initiate the HTTP GET request to retrieve data from ‘</a:t>
            </a:r>
            <a:r>
              <a:rPr lang="en-US" sz="3200" b="0" i="0" u="none" strike="noStrike" dirty="0" err="1">
                <a:solidFill>
                  <a:schemeClr val="tx1"/>
                </a:solidFill>
                <a:effectLst/>
                <a:latin typeface="Tw Cen MT (Body)"/>
              </a:rPr>
              <a:t>data.json</a:t>
            </a:r>
            <a:r>
              <a:rPr lang="en-US" sz="3200" b="0" i="0" u="none" strike="noStrike" dirty="0">
                <a:solidFill>
                  <a:schemeClr val="tx1"/>
                </a:solidFill>
                <a:effectLst/>
                <a:latin typeface="Tw Cen MT (Body)"/>
              </a:rPr>
              <a:t>’ file</a:t>
            </a:r>
            <a:endParaRPr lang="en-US" sz="3200" b="0" dirty="0">
              <a:solidFill>
                <a:schemeClr val="tx1"/>
              </a:solidFill>
              <a:effectLst/>
              <a:latin typeface="Tw Cen MT (Body)"/>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73708"/>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3</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2459114"/>
            <a:ext cx="8812696" cy="291187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IN" sz="2400" b="0" i="0" u="none" strike="noStrike" dirty="0">
                <a:solidFill>
                  <a:srgbClr val="0000FF"/>
                </a:solidFill>
                <a:effectLst/>
                <a:latin typeface="Tw Cen MT (Body)"/>
              </a:rPr>
              <a:t>&lt;script&gt;</a:t>
            </a:r>
            <a:endParaRPr lang="en-IN" sz="2400" b="0" dirty="0">
              <a:effectLst/>
              <a:latin typeface="Tw Cen MT (Body)"/>
            </a:endParaRPr>
          </a:p>
          <a:p>
            <a:pPr rtl="0">
              <a:spcBef>
                <a:spcPts val="0"/>
              </a:spcBef>
              <a:spcAft>
                <a:spcPts val="0"/>
              </a:spcAft>
            </a:pPr>
            <a:r>
              <a:rPr lang="en-IN" sz="2400" b="0" i="0" u="none" strike="noStrike" dirty="0">
                <a:solidFill>
                  <a:srgbClr val="0000FF"/>
                </a:solidFill>
                <a:effectLst/>
                <a:latin typeface="Tw Cen MT (Body)"/>
              </a:rPr>
              <a:t>            var app = </a:t>
            </a:r>
            <a:r>
              <a:rPr lang="en-IN" sz="2400" b="0" i="0" u="none" strike="noStrike" dirty="0" err="1">
                <a:solidFill>
                  <a:srgbClr val="0000FF"/>
                </a:solidFill>
                <a:effectLst/>
                <a:latin typeface="Tw Cen MT (Body)"/>
              </a:rPr>
              <a:t>angular.module</a:t>
            </a:r>
            <a:r>
              <a:rPr lang="en-IN" sz="2400" b="0" i="0" u="none" strike="noStrike" dirty="0">
                <a:solidFill>
                  <a:srgbClr val="0000FF"/>
                </a:solidFill>
                <a:effectLst/>
                <a:latin typeface="Tw Cen MT (Body)"/>
              </a:rPr>
              <a:t>("</a:t>
            </a:r>
            <a:r>
              <a:rPr lang="en-IN" sz="2400" b="0" i="0" u="none" strike="noStrike" dirty="0" err="1">
                <a:solidFill>
                  <a:srgbClr val="0000FF"/>
                </a:solidFill>
                <a:effectLst/>
                <a:latin typeface="Tw Cen MT (Body)"/>
              </a:rPr>
              <a:t>studentDetails</a:t>
            </a:r>
            <a:r>
              <a:rPr lang="en-IN" sz="2400" b="0" i="0" u="none" strike="noStrike" dirty="0">
                <a:solidFill>
                  <a:srgbClr val="0000FF"/>
                </a:solidFill>
                <a:effectLst/>
                <a:latin typeface="Tw Cen MT (Body)"/>
              </a:rPr>
              <a:t>", []);</a:t>
            </a:r>
            <a:endParaRPr lang="en-IN" sz="2400" b="0" dirty="0">
              <a:effectLst/>
              <a:latin typeface="Tw Cen MT (Body)"/>
            </a:endParaRPr>
          </a:p>
          <a:p>
            <a:pPr rtl="0">
              <a:spcBef>
                <a:spcPts val="0"/>
              </a:spcBef>
              <a:spcAft>
                <a:spcPts val="0"/>
              </a:spcAft>
            </a:pPr>
            <a:r>
              <a:rPr lang="en-IN" sz="2400" b="0" i="0" u="none" strike="noStrike" dirty="0">
                <a:solidFill>
                  <a:srgbClr val="0000FF"/>
                </a:solidFill>
                <a:effectLst/>
                <a:latin typeface="Tw Cen MT (Body)"/>
              </a:rPr>
              <a:t>            </a:t>
            </a:r>
            <a:r>
              <a:rPr lang="en-IN" sz="2400" b="0" i="0" u="none" strike="noStrike" dirty="0" err="1">
                <a:solidFill>
                  <a:srgbClr val="0000FF"/>
                </a:solidFill>
                <a:effectLst/>
                <a:latin typeface="Tw Cen MT (Body)"/>
              </a:rPr>
              <a:t>app.controller</a:t>
            </a:r>
            <a:r>
              <a:rPr lang="en-IN" sz="2400" b="0" i="0" u="none" strike="noStrike" dirty="0">
                <a:solidFill>
                  <a:srgbClr val="0000FF"/>
                </a:solidFill>
                <a:effectLst/>
                <a:latin typeface="Tw Cen MT (Body)"/>
              </a:rPr>
              <a:t>("</a:t>
            </a:r>
            <a:r>
              <a:rPr lang="en-IN" sz="2400" b="0" i="0" u="none" strike="noStrike" dirty="0" err="1">
                <a:solidFill>
                  <a:srgbClr val="0000FF"/>
                </a:solidFill>
                <a:effectLst/>
                <a:latin typeface="Tw Cen MT (Body)"/>
              </a:rPr>
              <a:t>studentInfo</a:t>
            </a:r>
            <a:r>
              <a:rPr lang="en-IN" sz="2400" b="0" i="0" u="none" strike="noStrike" dirty="0">
                <a:solidFill>
                  <a:srgbClr val="0000FF"/>
                </a:solidFill>
                <a:effectLst/>
                <a:latin typeface="Tw Cen MT (Body)"/>
              </a:rPr>
              <a:t>", function($scope, $http){  </a:t>
            </a:r>
            <a:endParaRPr lang="en-IN" sz="2400" b="0" dirty="0">
              <a:effectLst/>
              <a:latin typeface="Tw Cen MT (Body)"/>
            </a:endParaRPr>
          </a:p>
          <a:p>
            <a:pPr rtl="0">
              <a:spcBef>
                <a:spcPts val="0"/>
              </a:spcBef>
              <a:spcAft>
                <a:spcPts val="0"/>
              </a:spcAft>
            </a:pPr>
            <a:r>
              <a:rPr lang="en-IN" sz="2400" b="0" i="0" u="none" strike="noStrike" dirty="0">
                <a:solidFill>
                  <a:srgbClr val="0000FF"/>
                </a:solidFill>
                <a:effectLst/>
                <a:latin typeface="Tw Cen MT (Body)"/>
              </a:rPr>
              <a:t>                </a:t>
            </a:r>
            <a:r>
              <a:rPr lang="en-IN" sz="2400" b="1" i="0" u="none" strike="noStrike" dirty="0">
                <a:solidFill>
                  <a:srgbClr val="0000FF"/>
                </a:solidFill>
                <a:effectLst/>
                <a:latin typeface="Tw Cen MT (Body)"/>
              </a:rPr>
              <a:t>$</a:t>
            </a:r>
            <a:r>
              <a:rPr lang="en-IN" sz="2400" b="1" i="0" u="none" strike="noStrike" dirty="0" err="1">
                <a:solidFill>
                  <a:srgbClr val="0000FF"/>
                </a:solidFill>
                <a:effectLst/>
                <a:latin typeface="Tw Cen MT (Body)"/>
              </a:rPr>
              <a:t>http.get</a:t>
            </a:r>
            <a:r>
              <a:rPr lang="en-IN" sz="2400" b="1" i="0" u="none" strike="noStrike" dirty="0">
                <a:solidFill>
                  <a:srgbClr val="0000FF"/>
                </a:solidFill>
                <a:effectLst/>
                <a:latin typeface="Tw Cen MT (Body)"/>
              </a:rPr>
              <a:t>('</a:t>
            </a:r>
            <a:r>
              <a:rPr lang="en-IN" sz="2400" b="1" i="0" u="none" strike="noStrike" dirty="0" err="1">
                <a:solidFill>
                  <a:srgbClr val="0000FF"/>
                </a:solidFill>
                <a:effectLst/>
                <a:latin typeface="Tw Cen MT (Body)"/>
              </a:rPr>
              <a:t>data.json</a:t>
            </a:r>
            <a:r>
              <a:rPr lang="en-IN" sz="2400" b="1" i="0" u="none" strike="noStrike" dirty="0">
                <a:solidFill>
                  <a:srgbClr val="0000FF"/>
                </a:solidFill>
                <a:effectLst/>
                <a:latin typeface="Tw Cen MT (Body)"/>
              </a:rPr>
              <a:t>')</a:t>
            </a:r>
            <a:endParaRPr lang="en-IN" sz="2400" b="0" dirty="0">
              <a:effectLst/>
              <a:latin typeface="Tw Cen MT (Body)"/>
            </a:endParaRPr>
          </a:p>
          <a:p>
            <a:pPr rtl="0">
              <a:spcBef>
                <a:spcPts val="0"/>
              </a:spcBef>
              <a:spcAft>
                <a:spcPts val="0"/>
              </a:spcAft>
            </a:pPr>
            <a:r>
              <a:rPr lang="en-IN" sz="2400" b="1" i="0" u="none" strike="noStrike" dirty="0">
                <a:solidFill>
                  <a:srgbClr val="0000FF"/>
                </a:solidFill>
                <a:effectLst/>
                <a:latin typeface="Tw Cen MT (Body)"/>
              </a:rPr>
              <a:t>             </a:t>
            </a:r>
            <a:endParaRPr lang="en-IN" sz="2400" b="0" dirty="0">
              <a:effectLst/>
              <a:latin typeface="Tw Cen MT (Body)"/>
            </a:endParaRPr>
          </a:p>
          <a:p>
            <a:pPr rtl="0">
              <a:spcBef>
                <a:spcPts val="0"/>
              </a:spcBef>
              <a:spcAft>
                <a:spcPts val="0"/>
              </a:spcAft>
            </a:pPr>
            <a:r>
              <a:rPr lang="en-IN" sz="2400" b="0" i="0" u="none" strike="noStrike" dirty="0">
                <a:solidFill>
                  <a:srgbClr val="0000FF"/>
                </a:solidFill>
                <a:effectLst/>
                <a:latin typeface="Tw Cen MT (Body)"/>
              </a:rPr>
              <a:t>            });</a:t>
            </a:r>
            <a:endParaRPr lang="en-IN" sz="2400" b="0" dirty="0">
              <a:effectLst/>
              <a:latin typeface="Tw Cen MT (Body)"/>
            </a:endParaRPr>
          </a:p>
          <a:p>
            <a:pPr rtl="0">
              <a:spcBef>
                <a:spcPts val="0"/>
              </a:spcBef>
              <a:spcAft>
                <a:spcPts val="0"/>
              </a:spcAft>
            </a:pPr>
            <a:r>
              <a:rPr lang="en-IN" sz="2400" b="0" i="0" u="none" strike="noStrike" dirty="0">
                <a:solidFill>
                  <a:srgbClr val="0000FF"/>
                </a:solidFill>
                <a:effectLst/>
                <a:latin typeface="Tw Cen MT (Body)"/>
              </a:rPr>
              <a:t>        &lt;/script&gt;</a:t>
            </a:r>
            <a:endParaRPr lang="en-IN" sz="2400" b="0" dirty="0">
              <a:effectLst/>
              <a:latin typeface="Tw Cen MT (Body)"/>
            </a:endParaRPr>
          </a:p>
        </p:txBody>
      </p:sp>
    </p:spTree>
    <p:extLst>
      <p:ext uri="{BB962C8B-B14F-4D97-AF65-F5344CB8AC3E}">
        <p14:creationId xmlns:p14="http://schemas.microsoft.com/office/powerpoint/2010/main" val="15522932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034369" y="2968448"/>
            <a:ext cx="10123262" cy="1488142"/>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rtl="0">
              <a:spcBef>
                <a:spcPts val="0"/>
              </a:spcBef>
              <a:spcAft>
                <a:spcPts val="0"/>
              </a:spcAft>
            </a:pPr>
            <a:r>
              <a:rPr lang="en-US" sz="2800" b="0" i="0" u="none" strike="noStrike" dirty="0">
                <a:solidFill>
                  <a:schemeClr val="tx1"/>
                </a:solidFill>
                <a:effectLst/>
                <a:latin typeface="Tw Cen MT (Body)"/>
              </a:rPr>
              <a:t>If the GET request is successful, we can call the ‘.then()’ function to handle the successful response from the server. Which is then assigned to the student variable to $scope object. </a:t>
            </a:r>
            <a:endParaRPr lang="en-US" sz="2800" b="0" dirty="0">
              <a:solidFill>
                <a:schemeClr val="tx1"/>
              </a:solidFill>
              <a:effectLst/>
              <a:latin typeface="Tw Cen MT (Body)"/>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3474063" y="2186594"/>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4</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157047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8A6EE03-7F26-43DB-4474-A61EC3C10B48}"/>
              </a:ext>
            </a:extLst>
          </p:cNvPr>
          <p:cNvSpPr/>
          <p:nvPr/>
        </p:nvSpPr>
        <p:spPr>
          <a:xfrm>
            <a:off x="1689652" y="133166"/>
            <a:ext cx="8812696" cy="656059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IN" sz="1800" b="0" i="0" u="none" strike="noStrike" dirty="0">
                <a:solidFill>
                  <a:srgbClr val="0000FF"/>
                </a:solidFill>
                <a:effectLst/>
                <a:latin typeface="Arial" panose="020B0604020202020204" pitchFamily="34" charset="0"/>
              </a:rPr>
              <a:t>&lt;!DOCTYPE HTML&gt;</a:t>
            </a:r>
            <a:endParaRPr lang="en-IN" sz="24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&lt;html lang = "</a:t>
            </a:r>
            <a:r>
              <a:rPr lang="en-IN" sz="1800" b="0" i="0" u="none" strike="noStrike" dirty="0" err="1">
                <a:solidFill>
                  <a:srgbClr val="0000FF"/>
                </a:solidFill>
                <a:effectLst/>
                <a:latin typeface="Arial" panose="020B0604020202020204" pitchFamily="34" charset="0"/>
              </a:rPr>
              <a:t>en</a:t>
            </a:r>
            <a:r>
              <a:rPr lang="en-IN" sz="1800" b="0" i="0" u="none" strike="noStrike" dirty="0">
                <a:solidFill>
                  <a:srgbClr val="0000FF"/>
                </a:solidFill>
                <a:effectLst/>
                <a:latin typeface="Arial" panose="020B0604020202020204" pitchFamily="34" charset="0"/>
              </a:rPr>
              <a:t>"&gt;</a:t>
            </a:r>
            <a:endParaRPr lang="en-IN" sz="24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&lt;head&gt;</a:t>
            </a:r>
            <a:endParaRPr lang="en-IN" sz="24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&lt;title&gt;HTTP GET&lt;/title&gt;</a:t>
            </a:r>
            <a:endParaRPr lang="en-IN" sz="24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&lt;script </a:t>
            </a:r>
            <a:r>
              <a:rPr lang="en-IN" sz="1800" b="0" i="0" u="none" strike="noStrike" dirty="0" err="1">
                <a:solidFill>
                  <a:srgbClr val="0000FF"/>
                </a:solidFill>
                <a:effectLst/>
                <a:latin typeface="Arial" panose="020B0604020202020204" pitchFamily="34" charset="0"/>
              </a:rPr>
              <a:t>src</a:t>
            </a:r>
            <a:r>
              <a:rPr lang="en-IN" sz="1800" b="0" i="0" u="none" strike="noStrike" dirty="0">
                <a:solidFill>
                  <a:srgbClr val="0000FF"/>
                </a:solidFill>
                <a:effectLst/>
                <a:latin typeface="Arial" panose="020B0604020202020204" pitchFamily="34" charset="0"/>
              </a:rPr>
              <a:t>="https://ajax.googleapis.com/ajax/libs/</a:t>
            </a:r>
            <a:r>
              <a:rPr lang="en-IN" sz="1800" b="0" i="0" u="none" strike="noStrike" dirty="0" err="1">
                <a:solidFill>
                  <a:srgbClr val="0000FF"/>
                </a:solidFill>
                <a:effectLst/>
                <a:latin typeface="Arial" panose="020B0604020202020204" pitchFamily="34" charset="0"/>
              </a:rPr>
              <a:t>angularjs</a:t>
            </a:r>
            <a:r>
              <a:rPr lang="en-IN" sz="1800" b="0" i="0" u="none" strike="noStrike" dirty="0">
                <a:solidFill>
                  <a:srgbClr val="0000FF"/>
                </a:solidFill>
                <a:effectLst/>
                <a:latin typeface="Arial" panose="020B0604020202020204" pitchFamily="34" charset="0"/>
              </a:rPr>
              <a:t>/1.6.9/angular.min.js"&gt;&lt;/script&gt;</a:t>
            </a:r>
            <a:endParaRPr lang="en-IN" sz="24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&lt;script&gt;</a:t>
            </a:r>
            <a:endParaRPr lang="en-IN" sz="24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var app = </a:t>
            </a:r>
            <a:r>
              <a:rPr lang="en-IN" sz="1800" b="0" i="0" u="none" strike="noStrike" dirty="0" err="1">
                <a:solidFill>
                  <a:srgbClr val="0000FF"/>
                </a:solidFill>
                <a:effectLst/>
                <a:latin typeface="Arial" panose="020B0604020202020204" pitchFamily="34" charset="0"/>
              </a:rPr>
              <a:t>angular.module</a:t>
            </a:r>
            <a:r>
              <a:rPr lang="en-IN" sz="1800" b="0" i="0" u="none" strike="noStrike" dirty="0">
                <a:solidFill>
                  <a:srgbClr val="0000FF"/>
                </a:solidFill>
                <a:effectLst/>
                <a:latin typeface="Arial" panose="020B0604020202020204" pitchFamily="34" charset="0"/>
              </a:rPr>
              <a:t>("</a:t>
            </a:r>
            <a:r>
              <a:rPr lang="en-IN" sz="1800" b="0" i="0" u="none" strike="noStrike" dirty="0" err="1">
                <a:solidFill>
                  <a:srgbClr val="0000FF"/>
                </a:solidFill>
                <a:effectLst/>
                <a:latin typeface="Arial" panose="020B0604020202020204" pitchFamily="34" charset="0"/>
              </a:rPr>
              <a:t>studentDetails</a:t>
            </a:r>
            <a:r>
              <a:rPr lang="en-IN" sz="1800" b="0" i="0" u="none" strike="noStrike" dirty="0">
                <a:solidFill>
                  <a:srgbClr val="0000FF"/>
                </a:solidFill>
                <a:effectLst/>
                <a:latin typeface="Arial" panose="020B0604020202020204" pitchFamily="34" charset="0"/>
              </a:rPr>
              <a:t>", []);</a:t>
            </a:r>
            <a:endParaRPr lang="en-IN" sz="24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a:t>
            </a:r>
            <a:r>
              <a:rPr lang="en-IN" sz="1800" b="0" i="0" u="none" strike="noStrike" dirty="0" err="1">
                <a:solidFill>
                  <a:srgbClr val="0000FF"/>
                </a:solidFill>
                <a:effectLst/>
                <a:latin typeface="Arial" panose="020B0604020202020204" pitchFamily="34" charset="0"/>
              </a:rPr>
              <a:t>app.controller</a:t>
            </a:r>
            <a:r>
              <a:rPr lang="en-IN" sz="1800" b="0" i="0" u="none" strike="noStrike" dirty="0">
                <a:solidFill>
                  <a:srgbClr val="0000FF"/>
                </a:solidFill>
                <a:effectLst/>
                <a:latin typeface="Arial" panose="020B0604020202020204" pitchFamily="34" charset="0"/>
              </a:rPr>
              <a:t>("</a:t>
            </a:r>
            <a:r>
              <a:rPr lang="en-IN" sz="1800" b="0" i="0" u="none" strike="noStrike" dirty="0" err="1">
                <a:solidFill>
                  <a:srgbClr val="0000FF"/>
                </a:solidFill>
                <a:effectLst/>
                <a:latin typeface="Arial" panose="020B0604020202020204" pitchFamily="34" charset="0"/>
              </a:rPr>
              <a:t>studentInfo</a:t>
            </a:r>
            <a:r>
              <a:rPr lang="en-IN" sz="1800" b="0" i="0" u="none" strike="noStrike" dirty="0">
                <a:solidFill>
                  <a:srgbClr val="0000FF"/>
                </a:solidFill>
                <a:effectLst/>
                <a:latin typeface="Arial" panose="020B0604020202020204" pitchFamily="34" charset="0"/>
              </a:rPr>
              <a:t>", function($scope, $http){  </a:t>
            </a:r>
            <a:endParaRPr lang="en-IN" sz="24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a:t>
            </a:r>
            <a:r>
              <a:rPr lang="en-IN" sz="1800" b="0" i="0" u="none" strike="noStrike" dirty="0" err="1">
                <a:solidFill>
                  <a:srgbClr val="0000FF"/>
                </a:solidFill>
                <a:effectLst/>
                <a:latin typeface="Arial" panose="020B0604020202020204" pitchFamily="34" charset="0"/>
              </a:rPr>
              <a:t>http.get</a:t>
            </a:r>
            <a:r>
              <a:rPr lang="en-IN" sz="1800" b="0" i="0" u="none" strike="noStrike" dirty="0">
                <a:solidFill>
                  <a:srgbClr val="0000FF"/>
                </a:solidFill>
                <a:effectLst/>
                <a:latin typeface="Arial" panose="020B0604020202020204" pitchFamily="34" charset="0"/>
              </a:rPr>
              <a:t>('</a:t>
            </a:r>
            <a:r>
              <a:rPr lang="en-IN" sz="1800" b="0" i="0" u="none" strike="noStrike" dirty="0" err="1">
                <a:solidFill>
                  <a:srgbClr val="0000FF"/>
                </a:solidFill>
                <a:effectLst/>
                <a:latin typeface="Arial" panose="020B0604020202020204" pitchFamily="34" charset="0"/>
              </a:rPr>
              <a:t>data.json</a:t>
            </a:r>
            <a:r>
              <a:rPr lang="en-IN" sz="1800" b="0" i="0" u="none" strike="noStrike" dirty="0">
                <a:solidFill>
                  <a:srgbClr val="0000FF"/>
                </a:solidFill>
                <a:effectLst/>
                <a:latin typeface="Arial" panose="020B0604020202020204" pitchFamily="34" charset="0"/>
              </a:rPr>
              <a:t>')</a:t>
            </a:r>
            <a:r>
              <a:rPr lang="en-IN" sz="1800" b="1" i="0" u="none" strike="noStrike" dirty="0">
                <a:solidFill>
                  <a:srgbClr val="0000FF"/>
                </a:solidFill>
                <a:effectLst/>
                <a:latin typeface="Arial" panose="020B0604020202020204" pitchFamily="34" charset="0"/>
              </a:rPr>
              <a:t>.then(function(response){</a:t>
            </a:r>
            <a:endParaRPr lang="en-IN" sz="2400" b="0" dirty="0">
              <a:effectLst/>
            </a:endParaRPr>
          </a:p>
          <a:p>
            <a:pPr rtl="0">
              <a:spcBef>
                <a:spcPts val="0"/>
              </a:spcBef>
              <a:spcAft>
                <a:spcPts val="0"/>
              </a:spcAft>
            </a:pPr>
            <a:r>
              <a:rPr lang="en-IN" sz="1800" b="1" i="0" u="none" strike="noStrike" dirty="0">
                <a:solidFill>
                  <a:srgbClr val="0000FF"/>
                </a:solidFill>
                <a:effectLst/>
                <a:latin typeface="Arial" panose="020B0604020202020204" pitchFamily="34" charset="0"/>
              </a:rPr>
              <a:t>                    $</a:t>
            </a:r>
            <a:r>
              <a:rPr lang="en-IN" sz="1800" b="1" i="0" u="none" strike="noStrike" dirty="0" err="1">
                <a:solidFill>
                  <a:srgbClr val="0000FF"/>
                </a:solidFill>
                <a:effectLst/>
                <a:latin typeface="Arial" panose="020B0604020202020204" pitchFamily="34" charset="0"/>
              </a:rPr>
              <a:t>scope.student</a:t>
            </a:r>
            <a:r>
              <a:rPr lang="en-IN" sz="1800" b="1" i="0" u="none" strike="noStrike" dirty="0">
                <a:solidFill>
                  <a:srgbClr val="0000FF"/>
                </a:solidFill>
                <a:effectLst/>
                <a:latin typeface="Arial" panose="020B0604020202020204" pitchFamily="34" charset="0"/>
              </a:rPr>
              <a:t> = </a:t>
            </a:r>
            <a:r>
              <a:rPr lang="en-IN" sz="1800" b="1" i="0" u="none" strike="noStrike" dirty="0" err="1">
                <a:solidFill>
                  <a:srgbClr val="0000FF"/>
                </a:solidFill>
                <a:effectLst/>
                <a:latin typeface="Arial" panose="020B0604020202020204" pitchFamily="34" charset="0"/>
              </a:rPr>
              <a:t>response.data</a:t>
            </a:r>
            <a:r>
              <a:rPr lang="en-IN" sz="1800" b="1" i="0" u="none" strike="noStrike" dirty="0">
                <a:solidFill>
                  <a:srgbClr val="0000FF"/>
                </a:solidFill>
                <a:effectLst/>
                <a:latin typeface="Arial" panose="020B0604020202020204" pitchFamily="34" charset="0"/>
              </a:rPr>
              <a:t>;</a:t>
            </a:r>
            <a:endParaRPr lang="en-IN" sz="2400" b="0" dirty="0">
              <a:effectLst/>
            </a:endParaRPr>
          </a:p>
          <a:p>
            <a:pPr rtl="0">
              <a:spcBef>
                <a:spcPts val="0"/>
              </a:spcBef>
              <a:spcAft>
                <a:spcPts val="0"/>
              </a:spcAft>
            </a:pPr>
            <a:r>
              <a:rPr lang="en-IN" sz="1800" b="1" i="0" u="none" strike="noStrike" dirty="0">
                <a:solidFill>
                  <a:srgbClr val="0000FF"/>
                </a:solidFill>
                <a:effectLst/>
                <a:latin typeface="Arial" panose="020B0604020202020204" pitchFamily="34" charset="0"/>
              </a:rPr>
              <a:t>                });</a:t>
            </a:r>
            <a:endParaRPr lang="en-IN" sz="24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a:t>
            </a:r>
            <a:endParaRPr lang="en-IN" sz="24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&lt;/script&gt;</a:t>
            </a:r>
            <a:endParaRPr lang="en-IN" sz="24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&lt;/head&gt;</a:t>
            </a:r>
            <a:endParaRPr lang="en-IN" sz="2400" b="0" dirty="0">
              <a:effectLst/>
            </a:endParaRPr>
          </a:p>
          <a:p>
            <a:pPr rtl="0">
              <a:spcBef>
                <a:spcPts val="0"/>
              </a:spcBef>
              <a:spcAft>
                <a:spcPts val="0"/>
              </a:spcAft>
            </a:pPr>
            <a:br>
              <a:rPr lang="en-IN" sz="2400" b="0" dirty="0">
                <a:effectLst/>
              </a:rPr>
            </a:br>
            <a:r>
              <a:rPr lang="en-IN" sz="1800" b="0" i="0" u="none" strike="noStrike" dirty="0">
                <a:solidFill>
                  <a:srgbClr val="0000FF"/>
                </a:solidFill>
                <a:effectLst/>
                <a:latin typeface="Arial" panose="020B0604020202020204" pitchFamily="34" charset="0"/>
              </a:rPr>
              <a:t>    &lt;body ng-app = "</a:t>
            </a:r>
            <a:r>
              <a:rPr lang="en-IN" sz="1800" b="0" i="0" u="none" strike="noStrike" dirty="0" err="1">
                <a:solidFill>
                  <a:srgbClr val="0000FF"/>
                </a:solidFill>
                <a:effectLst/>
                <a:latin typeface="Arial" panose="020B0604020202020204" pitchFamily="34" charset="0"/>
              </a:rPr>
              <a:t>studentDetails</a:t>
            </a:r>
            <a:r>
              <a:rPr lang="en-IN" sz="1800" b="0" i="0" u="none" strike="noStrike" dirty="0">
                <a:solidFill>
                  <a:srgbClr val="0000FF"/>
                </a:solidFill>
                <a:effectLst/>
                <a:latin typeface="Arial" panose="020B0604020202020204" pitchFamily="34" charset="0"/>
              </a:rPr>
              <a:t>" ng-controller = "</a:t>
            </a:r>
            <a:r>
              <a:rPr lang="en-IN" sz="1800" b="0" i="0" u="none" strike="noStrike" dirty="0" err="1">
                <a:solidFill>
                  <a:srgbClr val="0000FF"/>
                </a:solidFill>
                <a:effectLst/>
                <a:latin typeface="Arial" panose="020B0604020202020204" pitchFamily="34" charset="0"/>
              </a:rPr>
              <a:t>studentInfo</a:t>
            </a:r>
            <a:r>
              <a:rPr lang="en-IN" sz="1800" b="0" i="0" u="none" strike="noStrike" dirty="0">
                <a:solidFill>
                  <a:srgbClr val="0000FF"/>
                </a:solidFill>
                <a:effectLst/>
                <a:latin typeface="Arial" panose="020B0604020202020204" pitchFamily="34" charset="0"/>
              </a:rPr>
              <a:t>"&gt;</a:t>
            </a:r>
            <a:endParaRPr lang="en-IN" sz="24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&lt;h1 ng-repeat = "</a:t>
            </a:r>
            <a:r>
              <a:rPr lang="en-IN" sz="1800" b="0" i="0" u="none" strike="noStrike" dirty="0" err="1">
                <a:solidFill>
                  <a:srgbClr val="0000FF"/>
                </a:solidFill>
                <a:effectLst/>
                <a:latin typeface="Arial" panose="020B0604020202020204" pitchFamily="34" charset="0"/>
              </a:rPr>
              <a:t>studentDet</a:t>
            </a:r>
            <a:r>
              <a:rPr lang="en-IN" sz="1800" b="0" i="0" u="none" strike="noStrike" dirty="0">
                <a:solidFill>
                  <a:srgbClr val="0000FF"/>
                </a:solidFill>
                <a:effectLst/>
                <a:latin typeface="Arial" panose="020B0604020202020204" pitchFamily="34" charset="0"/>
              </a:rPr>
              <a:t> in student"&gt;The student USN  and name is {{</a:t>
            </a:r>
            <a:r>
              <a:rPr lang="en-IN" sz="1800" b="0" i="0" u="none" strike="noStrike" dirty="0" err="1">
                <a:solidFill>
                  <a:srgbClr val="0000FF"/>
                </a:solidFill>
                <a:effectLst/>
                <a:latin typeface="Arial" panose="020B0604020202020204" pitchFamily="34" charset="0"/>
              </a:rPr>
              <a:t>studentDet.usn</a:t>
            </a:r>
            <a:r>
              <a:rPr lang="en-IN" sz="1800" b="0" i="0" u="none" strike="noStrike" dirty="0">
                <a:solidFill>
                  <a:srgbClr val="0000FF"/>
                </a:solidFill>
                <a:effectLst/>
                <a:latin typeface="Arial" panose="020B0604020202020204" pitchFamily="34" charset="0"/>
              </a:rPr>
              <a:t>}} : {{studentDet.name}} &lt;/h1&gt;</a:t>
            </a:r>
            <a:endParaRPr lang="en-IN" sz="24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    &lt;/body&gt;</a:t>
            </a:r>
            <a:endParaRPr lang="en-IN" sz="2400" b="0" dirty="0">
              <a:effectLst/>
            </a:endParaRPr>
          </a:p>
          <a:p>
            <a:pPr rtl="0">
              <a:spcBef>
                <a:spcPts val="0"/>
              </a:spcBef>
              <a:spcAft>
                <a:spcPts val="0"/>
              </a:spcAft>
            </a:pPr>
            <a:r>
              <a:rPr lang="en-IN" sz="1800" b="0" i="0" u="none" strike="noStrike" dirty="0">
                <a:solidFill>
                  <a:srgbClr val="0000FF"/>
                </a:solidFill>
                <a:effectLst/>
                <a:latin typeface="Arial" panose="020B0604020202020204" pitchFamily="34" charset="0"/>
              </a:rPr>
              <a:t>&lt;/html&gt;</a:t>
            </a:r>
            <a:endParaRPr lang="en-IN" sz="2400" b="0" dirty="0">
              <a:effectLst/>
            </a:endParaRPr>
          </a:p>
        </p:txBody>
      </p:sp>
    </p:spTree>
    <p:extLst>
      <p:ext uri="{BB962C8B-B14F-4D97-AF65-F5344CB8AC3E}">
        <p14:creationId xmlns:p14="http://schemas.microsoft.com/office/powerpoint/2010/main" val="3883682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srgbClr val="FF0000"/>
                </a:solidFill>
                <a:effectLst/>
                <a:uLnTx/>
                <a:uFillTx/>
                <a:latin typeface="Tw Cen MT" panose="020B0602020104020603"/>
                <a:ea typeface="+mn-ea"/>
                <a:cs typeface="+mn-cs"/>
              </a:rPr>
              <a:t>Ajax</a:t>
            </a:r>
            <a:endParaRPr kumimoji="0" lang="en-US" sz="3200" b="0" i="0" u="none" strike="noStrike" kern="1200" cap="none" spc="0" normalizeH="0" baseline="0" noProof="0" dirty="0">
              <a:ln>
                <a:noFill/>
              </a:ln>
              <a:solidFill>
                <a:srgbClr val="FF0000"/>
              </a:solidFill>
              <a:effectLst/>
              <a:uLnTx/>
              <a:uFillTx/>
              <a:latin typeface="Tw Cen MT" panose="020B0602020104020603"/>
              <a:ea typeface="+mn-ea"/>
              <a:cs typeface="+mn-cs"/>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1293812" y="1921565"/>
            <a:ext cx="9905999" cy="328962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en-US" dirty="0">
                <a:latin typeface="Tw Cen MT (Body)"/>
              </a:rPr>
              <a:t>Asynchronous refers to requests/post data to the server in the background without the need to refresh the page. </a:t>
            </a:r>
          </a:p>
          <a:p>
            <a:pPr algn="just"/>
            <a:r>
              <a:rPr lang="en-US" dirty="0">
                <a:latin typeface="Tw Cen MT (Body)"/>
              </a:rPr>
              <a:t>A specific part of page is modified. I.e., only the content that is changing is modified. The rest all remain the same. For example, if you are navigating within a YouTube playlist, the headers, footers, menus etc. remain the same. The only thing modified is the center part. Another example can be tracking a cricket score board in a live match. </a:t>
            </a:r>
          </a:p>
        </p:txBody>
      </p:sp>
    </p:spTree>
    <p:extLst>
      <p:ext uri="{BB962C8B-B14F-4D97-AF65-F5344CB8AC3E}">
        <p14:creationId xmlns:p14="http://schemas.microsoft.com/office/powerpoint/2010/main" val="2267909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044F-541A-BEF6-F8F1-93FDC9DE4E43}"/>
              </a:ext>
            </a:extLst>
          </p:cNvPr>
          <p:cNvSpPr>
            <a:spLocks noGrp="1"/>
          </p:cNvSpPr>
          <p:nvPr>
            <p:ph type="title"/>
          </p:nvPr>
        </p:nvSpPr>
        <p:spPr>
          <a:xfrm>
            <a:off x="1709419" y="1208275"/>
            <a:ext cx="8610600" cy="1293028"/>
          </a:xfrm>
        </p:spPr>
        <p:txBody>
          <a:bodyPr>
            <a:normAutofit/>
          </a:bodyPr>
          <a:lstStyle/>
          <a:p>
            <a:pPr algn="ctr"/>
            <a:r>
              <a:rPr lang="en-US" sz="4400" dirty="0"/>
              <a:t>Introducing </a:t>
            </a:r>
          </a:p>
        </p:txBody>
      </p:sp>
      <p:pic>
        <p:nvPicPr>
          <p:cNvPr id="8" name="Picture 7">
            <a:extLst>
              <a:ext uri="{FF2B5EF4-FFF2-40B4-BE49-F238E27FC236}">
                <a16:creationId xmlns:a16="http://schemas.microsoft.com/office/drawing/2014/main" id="{DFC387DD-CB2F-767E-FA85-F8AF5B6AC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3066" y="2754800"/>
            <a:ext cx="6804521" cy="3203795"/>
          </a:xfrm>
          <a:prstGeom prst="rect">
            <a:avLst/>
          </a:prstGeom>
        </p:spPr>
      </p:pic>
    </p:spTree>
    <p:extLst>
      <p:ext uri="{BB962C8B-B14F-4D97-AF65-F5344CB8AC3E}">
        <p14:creationId xmlns:p14="http://schemas.microsoft.com/office/powerpoint/2010/main" val="299565825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lang="en-GB" sz="3200" dirty="0">
                <a:solidFill>
                  <a:srgbClr val="FF0000"/>
                </a:solidFill>
                <a:latin typeface="Tw Cen MT (Body)"/>
              </a:rPr>
              <a:t>What is Node JS ?</a:t>
            </a:r>
            <a:endParaRPr lang="en-IN" sz="3200" dirty="0">
              <a:solidFill>
                <a:srgbClr val="FF0000"/>
              </a:solidFill>
              <a:latin typeface="Tw Cen MT (Body)"/>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870013" y="2202177"/>
            <a:ext cx="10320922" cy="3097792"/>
          </a:xfrm>
          <a:prstGeom prst="rect">
            <a:avLst/>
          </a:prstGeom>
          <a:ln>
            <a:solidFill>
              <a:schemeClr val="accent5"/>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dirty="0"/>
              <a:t>Node JS</a:t>
            </a:r>
            <a:r>
              <a:rPr lang="en-US" dirty="0"/>
              <a:t> is an open-source and cross-platform runtime environment built on Chrome’s V8 JavaScript engine for executing JavaScript code outside of a browser. </a:t>
            </a:r>
          </a:p>
          <a:p>
            <a:r>
              <a:rPr lang="en-US" dirty="0"/>
              <a:t>It is Event-driven</a:t>
            </a:r>
          </a:p>
          <a:p>
            <a:r>
              <a:rPr lang="en-US" dirty="0"/>
              <a:t>It is non-blocking (asynchronous) I/O </a:t>
            </a:r>
          </a:p>
          <a:p>
            <a:r>
              <a:rPr lang="en-US" dirty="0"/>
              <a:t>It is cross-platform runtime environment</a:t>
            </a:r>
          </a:p>
        </p:txBody>
      </p:sp>
    </p:spTree>
    <p:extLst>
      <p:ext uri="{BB962C8B-B14F-4D97-AF65-F5344CB8AC3E}">
        <p14:creationId xmlns:p14="http://schemas.microsoft.com/office/powerpoint/2010/main" val="42536841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F88F57-4509-CC2A-2ACE-1CBA4B036659}"/>
              </a:ext>
            </a:extLst>
          </p:cNvPr>
          <p:cNvSpPr txBox="1"/>
          <p:nvPr/>
        </p:nvSpPr>
        <p:spPr>
          <a:xfrm>
            <a:off x="853440" y="1859340"/>
            <a:ext cx="11165840" cy="2308324"/>
          </a:xfrm>
          <a:prstGeom prst="rect">
            <a:avLst/>
          </a:prstGeom>
          <a:noFill/>
        </p:spPr>
        <p:txBody>
          <a:bodyPr wrap="square" rtlCol="0">
            <a:spAutoFit/>
          </a:bodyPr>
          <a:lstStyle/>
          <a:p>
            <a:pPr algn="ctr"/>
            <a:r>
              <a:rPr lang="en-US" sz="4800" dirty="0"/>
              <a:t> Node JS </a:t>
            </a:r>
          </a:p>
          <a:p>
            <a:pPr algn="ctr"/>
            <a:endParaRPr lang="en-US" sz="4800" dirty="0"/>
          </a:p>
          <a:p>
            <a:pPr algn="ctr"/>
            <a:r>
              <a:rPr lang="en-US" sz="4800" dirty="0"/>
              <a:t> library or  framework ?</a:t>
            </a:r>
          </a:p>
        </p:txBody>
      </p:sp>
    </p:spTree>
    <p:extLst>
      <p:ext uri="{BB962C8B-B14F-4D97-AF65-F5344CB8AC3E}">
        <p14:creationId xmlns:p14="http://schemas.microsoft.com/office/powerpoint/2010/main" val="36170701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lang="en-GB" sz="3200" dirty="0">
                <a:solidFill>
                  <a:srgbClr val="FF0000"/>
                </a:solidFill>
                <a:latin typeface="Tw Cen MT (Body)"/>
              </a:rPr>
              <a:t>NODE JS </a:t>
            </a:r>
            <a:endParaRPr lang="en-IN" sz="3200" dirty="0">
              <a:solidFill>
                <a:srgbClr val="FF0000"/>
              </a:solidFill>
              <a:latin typeface="Tw Cen MT (Body)"/>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870012" y="2202176"/>
            <a:ext cx="10407587" cy="3975103"/>
          </a:xfrm>
          <a:prstGeom prst="rect">
            <a:avLst/>
          </a:prstGeom>
          <a:ln>
            <a:solidFill>
              <a:schemeClr val="accent5"/>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
        <p:nvSpPr>
          <p:cNvPr id="2" name="Rectangle 1">
            <a:extLst>
              <a:ext uri="{FF2B5EF4-FFF2-40B4-BE49-F238E27FC236}">
                <a16:creationId xmlns:a16="http://schemas.microsoft.com/office/drawing/2014/main" id="{02DE8515-2A71-8EC0-C807-0C89B10A82AA}"/>
              </a:ext>
            </a:extLst>
          </p:cNvPr>
          <p:cNvSpPr/>
          <p:nvPr/>
        </p:nvSpPr>
        <p:spPr>
          <a:xfrm>
            <a:off x="1330960" y="3048000"/>
            <a:ext cx="2712720" cy="193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NODE JS </a:t>
            </a:r>
          </a:p>
        </p:txBody>
      </p:sp>
      <p:sp>
        <p:nvSpPr>
          <p:cNvPr id="3" name="Arrow: Right 2">
            <a:extLst>
              <a:ext uri="{FF2B5EF4-FFF2-40B4-BE49-F238E27FC236}">
                <a16:creationId xmlns:a16="http://schemas.microsoft.com/office/drawing/2014/main" id="{7D8C7C68-3383-2B2A-529F-4B8CF268B743}"/>
              </a:ext>
            </a:extLst>
          </p:cNvPr>
          <p:cNvSpPr/>
          <p:nvPr/>
        </p:nvSpPr>
        <p:spPr>
          <a:xfrm rot="10800000">
            <a:off x="4884267" y="3304033"/>
            <a:ext cx="1991360" cy="8940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D625D9C-A311-DC31-8631-325330764A46}"/>
              </a:ext>
            </a:extLst>
          </p:cNvPr>
          <p:cNvSpPr/>
          <p:nvPr/>
        </p:nvSpPr>
        <p:spPr>
          <a:xfrm>
            <a:off x="7645093" y="2428240"/>
            <a:ext cx="2392987" cy="12801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Runtime Environment</a:t>
            </a:r>
          </a:p>
        </p:txBody>
      </p:sp>
      <p:sp>
        <p:nvSpPr>
          <p:cNvPr id="5" name="Rectangle 4">
            <a:extLst>
              <a:ext uri="{FF2B5EF4-FFF2-40B4-BE49-F238E27FC236}">
                <a16:creationId xmlns:a16="http://schemas.microsoft.com/office/drawing/2014/main" id="{EDC226AE-3376-715F-C3D5-AD8860DF1005}"/>
              </a:ext>
            </a:extLst>
          </p:cNvPr>
          <p:cNvSpPr/>
          <p:nvPr/>
        </p:nvSpPr>
        <p:spPr>
          <a:xfrm>
            <a:off x="7645092" y="4013200"/>
            <a:ext cx="2392987" cy="12801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JS Library</a:t>
            </a:r>
          </a:p>
        </p:txBody>
      </p:sp>
    </p:spTree>
    <p:extLst>
      <p:ext uri="{BB962C8B-B14F-4D97-AF65-F5344CB8AC3E}">
        <p14:creationId xmlns:p14="http://schemas.microsoft.com/office/powerpoint/2010/main" val="29298679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53219872-99E1-747D-C6A9-326133C8FF02}"/>
              </a:ext>
            </a:extLst>
          </p:cNvPr>
          <p:cNvGraphicFramePr/>
          <p:nvPr>
            <p:extLst>
              <p:ext uri="{D42A27DB-BD31-4B8C-83A1-F6EECF244321}">
                <p14:modId xmlns:p14="http://schemas.microsoft.com/office/powerpoint/2010/main" val="247064534"/>
              </p:ext>
            </p:extLst>
          </p:nvPr>
        </p:nvGraphicFramePr>
        <p:xfrm>
          <a:off x="179832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29067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graphicEl>
                                              <a:dgm id="{A4CDDA79-B73A-4C41-B220-A3068CCA01B1}"/>
                                            </p:graphicEl>
                                          </p:spTgt>
                                        </p:tgtEl>
                                        <p:attrNameLst>
                                          <p:attrName>style.visibility</p:attrName>
                                        </p:attrNameLst>
                                      </p:cBhvr>
                                      <p:to>
                                        <p:strVal val="visible"/>
                                      </p:to>
                                    </p:set>
                                    <p:animEffect transition="in" filter="wipe(left)">
                                      <p:cBhvr>
                                        <p:cTn id="7" dur="500"/>
                                        <p:tgtEl>
                                          <p:spTgt spid="7">
                                            <p:graphicEl>
                                              <a:dgm id="{A4CDDA79-B73A-4C41-B220-A3068CCA01B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graphicEl>
                                              <a:dgm id="{39897843-73DC-4F7C-9ED4-05B2F42965C4}"/>
                                            </p:graphicEl>
                                          </p:spTgt>
                                        </p:tgtEl>
                                        <p:attrNameLst>
                                          <p:attrName>style.visibility</p:attrName>
                                        </p:attrNameLst>
                                      </p:cBhvr>
                                      <p:to>
                                        <p:strVal val="visible"/>
                                      </p:to>
                                    </p:set>
                                    <p:animEffect transition="in" filter="wipe(left)">
                                      <p:cBhvr>
                                        <p:cTn id="12" dur="500"/>
                                        <p:tgtEl>
                                          <p:spTgt spid="7">
                                            <p:graphicEl>
                                              <a:dgm id="{39897843-73DC-4F7C-9ED4-05B2F42965C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graphicEl>
                                              <a:dgm id="{3D002465-60BB-4354-960A-ABF942BE5FF4}"/>
                                            </p:graphicEl>
                                          </p:spTgt>
                                        </p:tgtEl>
                                        <p:attrNameLst>
                                          <p:attrName>style.visibility</p:attrName>
                                        </p:attrNameLst>
                                      </p:cBhvr>
                                      <p:to>
                                        <p:strVal val="visible"/>
                                      </p:to>
                                    </p:set>
                                    <p:animEffect transition="in" filter="wipe(left)">
                                      <p:cBhvr>
                                        <p:cTn id="17" dur="500"/>
                                        <p:tgtEl>
                                          <p:spTgt spid="7">
                                            <p:graphicEl>
                                              <a:dgm id="{3D002465-60BB-4354-960A-ABF942BE5FF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graphicEl>
                                              <a:dgm id="{C1A00F5F-FACE-4FFC-9D4D-1381920A5188}"/>
                                            </p:graphicEl>
                                          </p:spTgt>
                                        </p:tgtEl>
                                        <p:attrNameLst>
                                          <p:attrName>style.visibility</p:attrName>
                                        </p:attrNameLst>
                                      </p:cBhvr>
                                      <p:to>
                                        <p:strVal val="visible"/>
                                      </p:to>
                                    </p:set>
                                    <p:animEffect transition="in" filter="wipe(left)">
                                      <p:cBhvr>
                                        <p:cTn id="22" dur="500"/>
                                        <p:tgtEl>
                                          <p:spTgt spid="7">
                                            <p:graphicEl>
                                              <a:dgm id="{C1A00F5F-FACE-4FFC-9D4D-1381920A518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graphicEl>
                                              <a:dgm id="{66F19157-8C1C-4AF7-A8A6-89DE6367D588}"/>
                                            </p:graphicEl>
                                          </p:spTgt>
                                        </p:tgtEl>
                                        <p:attrNameLst>
                                          <p:attrName>style.visibility</p:attrName>
                                        </p:attrNameLst>
                                      </p:cBhvr>
                                      <p:to>
                                        <p:strVal val="visible"/>
                                      </p:to>
                                    </p:set>
                                    <p:animEffect transition="in" filter="wipe(left)">
                                      <p:cBhvr>
                                        <p:cTn id="27" dur="500"/>
                                        <p:tgtEl>
                                          <p:spTgt spid="7">
                                            <p:graphicEl>
                                              <a:dgm id="{66F19157-8C1C-4AF7-A8A6-89DE6367D58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graphicEl>
                                              <a:dgm id="{38BEB49F-ADF1-40C3-A251-5AF126331D7C}"/>
                                            </p:graphicEl>
                                          </p:spTgt>
                                        </p:tgtEl>
                                        <p:attrNameLst>
                                          <p:attrName>style.visibility</p:attrName>
                                        </p:attrNameLst>
                                      </p:cBhvr>
                                      <p:to>
                                        <p:strVal val="visible"/>
                                      </p:to>
                                    </p:set>
                                    <p:animEffect transition="in" filter="wipe(left)">
                                      <p:cBhvr>
                                        <p:cTn id="32" dur="500"/>
                                        <p:tgtEl>
                                          <p:spTgt spid="7">
                                            <p:graphicEl>
                                              <a:dgm id="{38BEB49F-ADF1-40C3-A251-5AF126331D7C}"/>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graphicEl>
                                              <a:dgm id="{C2879EFD-EB1D-41AB-860D-10F964A457C0}"/>
                                            </p:graphicEl>
                                          </p:spTgt>
                                        </p:tgtEl>
                                        <p:attrNameLst>
                                          <p:attrName>style.visibility</p:attrName>
                                        </p:attrNameLst>
                                      </p:cBhvr>
                                      <p:to>
                                        <p:strVal val="visible"/>
                                      </p:to>
                                    </p:set>
                                    <p:animEffect transition="in" filter="wipe(left)">
                                      <p:cBhvr>
                                        <p:cTn id="37" dur="500"/>
                                        <p:tgtEl>
                                          <p:spTgt spid="7">
                                            <p:graphicEl>
                                              <a:dgm id="{C2879EFD-EB1D-41AB-860D-10F964A457C0}"/>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graphicEl>
                                              <a:dgm id="{0A2B2BD5-0593-4AC6-A277-023B58BF1354}"/>
                                            </p:graphicEl>
                                          </p:spTgt>
                                        </p:tgtEl>
                                        <p:attrNameLst>
                                          <p:attrName>style.visibility</p:attrName>
                                        </p:attrNameLst>
                                      </p:cBhvr>
                                      <p:to>
                                        <p:strVal val="visible"/>
                                      </p:to>
                                    </p:set>
                                    <p:animEffect transition="in" filter="wipe(left)">
                                      <p:cBhvr>
                                        <p:cTn id="42" dur="500"/>
                                        <p:tgtEl>
                                          <p:spTgt spid="7">
                                            <p:graphicEl>
                                              <a:dgm id="{0A2B2BD5-0593-4AC6-A277-023B58BF1354}"/>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graphicEl>
                                              <a:dgm id="{28D74EEC-CB72-4572-8616-1ED3EA34801E}"/>
                                            </p:graphicEl>
                                          </p:spTgt>
                                        </p:tgtEl>
                                        <p:attrNameLst>
                                          <p:attrName>style.visibility</p:attrName>
                                        </p:attrNameLst>
                                      </p:cBhvr>
                                      <p:to>
                                        <p:strVal val="visible"/>
                                      </p:to>
                                    </p:set>
                                    <p:animEffect transition="in" filter="wipe(left)">
                                      <p:cBhvr>
                                        <p:cTn id="47" dur="500"/>
                                        <p:tgtEl>
                                          <p:spTgt spid="7">
                                            <p:graphicEl>
                                              <a:dgm id="{28D74EEC-CB72-4572-8616-1ED3EA34801E}"/>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
                                            <p:graphicEl>
                                              <a:dgm id="{A708BB20-316D-492D-8F44-7D5C619F6F81}"/>
                                            </p:graphicEl>
                                          </p:spTgt>
                                        </p:tgtEl>
                                        <p:attrNameLst>
                                          <p:attrName>style.visibility</p:attrName>
                                        </p:attrNameLst>
                                      </p:cBhvr>
                                      <p:to>
                                        <p:strVal val="visible"/>
                                      </p:to>
                                    </p:set>
                                    <p:animEffect transition="in" filter="wipe(left)">
                                      <p:cBhvr>
                                        <p:cTn id="52" dur="500"/>
                                        <p:tgtEl>
                                          <p:spTgt spid="7">
                                            <p:graphicEl>
                                              <a:dgm id="{A708BB20-316D-492D-8F44-7D5C619F6F81}"/>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
                                            <p:graphicEl>
                                              <a:dgm id="{B0C57974-1BB3-456A-9993-51E92409BCB2}"/>
                                            </p:graphicEl>
                                          </p:spTgt>
                                        </p:tgtEl>
                                        <p:attrNameLst>
                                          <p:attrName>style.visibility</p:attrName>
                                        </p:attrNameLst>
                                      </p:cBhvr>
                                      <p:to>
                                        <p:strVal val="visible"/>
                                      </p:to>
                                    </p:set>
                                    <p:animEffect transition="in" filter="wipe(left)">
                                      <p:cBhvr>
                                        <p:cTn id="57" dur="500"/>
                                        <p:tgtEl>
                                          <p:spTgt spid="7">
                                            <p:graphicEl>
                                              <a:dgm id="{B0C57974-1BB3-456A-9993-51E92409BCB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DD89BBA-1E08-A822-EBB8-A35789F90C6E}"/>
              </a:ext>
            </a:extLst>
          </p:cNvPr>
          <p:cNvSpPr/>
          <p:nvPr/>
        </p:nvSpPr>
        <p:spPr>
          <a:xfrm>
            <a:off x="1206015" y="3042267"/>
            <a:ext cx="9776792" cy="773467"/>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r>
              <a:rPr lang="en-US" sz="3200" dirty="0">
                <a:solidFill>
                  <a:schemeClr val="tx1"/>
                </a:solidFill>
                <a:latin typeface="Tw Cen MT (Body)"/>
              </a:rPr>
              <a:t>Baby Steps</a:t>
            </a:r>
            <a:endParaRPr lang="en-US" sz="3200" b="0" dirty="0">
              <a:solidFill>
                <a:schemeClr val="tx1"/>
              </a:solidFill>
              <a:effectLst/>
              <a:latin typeface="Tw Cen MT (Body)"/>
            </a:endParaRPr>
          </a:p>
        </p:txBody>
      </p:sp>
    </p:spTree>
    <p:extLst>
      <p:ext uri="{BB962C8B-B14F-4D97-AF65-F5344CB8AC3E}">
        <p14:creationId xmlns:p14="http://schemas.microsoft.com/office/powerpoint/2010/main" val="2602596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lang="en-US" sz="3200" dirty="0">
                <a:solidFill>
                  <a:schemeClr val="accent1"/>
                </a:solidFill>
                <a:latin typeface="inter-regular"/>
              </a:rPr>
              <a:t>console-based</a:t>
            </a:r>
            <a:endParaRPr lang="en-IN" sz="3200" dirty="0">
              <a:solidFill>
                <a:schemeClr val="accent1"/>
              </a:solidFill>
              <a:latin typeface="Tw Cen MT (Body)"/>
            </a:endParaRPr>
          </a:p>
        </p:txBody>
      </p:sp>
      <p:sp>
        <p:nvSpPr>
          <p:cNvPr id="6" name="TextBox 5">
            <a:extLst>
              <a:ext uri="{FF2B5EF4-FFF2-40B4-BE49-F238E27FC236}">
                <a16:creationId xmlns:a16="http://schemas.microsoft.com/office/drawing/2014/main" id="{E32C8C60-4BA2-8835-68BA-3B567F0DBC38}"/>
              </a:ext>
            </a:extLst>
          </p:cNvPr>
          <p:cNvSpPr txBox="1"/>
          <p:nvPr/>
        </p:nvSpPr>
        <p:spPr>
          <a:xfrm>
            <a:off x="2553695" y="2097101"/>
            <a:ext cx="5974080" cy="954107"/>
          </a:xfrm>
          <a:prstGeom prst="rect">
            <a:avLst/>
          </a:prstGeom>
          <a:noFill/>
        </p:spPr>
        <p:txBody>
          <a:bodyPr wrap="square" rtlCol="0">
            <a:spAutoFit/>
          </a:bodyPr>
          <a:lstStyle/>
          <a:p>
            <a:pPr lvl="1" algn="ctr"/>
            <a:r>
              <a:rPr lang="en-US" sz="2800" b="0" i="0" dirty="0">
                <a:effectLst/>
                <a:latin typeface="inter-regular"/>
              </a:rPr>
              <a:t> </a:t>
            </a:r>
          </a:p>
          <a:p>
            <a:pPr lvl="1" algn="ctr"/>
            <a:endParaRPr lang="en-US" sz="2800" dirty="0">
              <a:latin typeface="inter-regular"/>
            </a:endParaRPr>
          </a:p>
        </p:txBody>
      </p:sp>
      <p:sp>
        <p:nvSpPr>
          <p:cNvPr id="7" name="Rectangle 6">
            <a:extLst>
              <a:ext uri="{FF2B5EF4-FFF2-40B4-BE49-F238E27FC236}">
                <a16:creationId xmlns:a16="http://schemas.microsoft.com/office/drawing/2014/main" id="{AB17E922-0486-EE68-4D61-41B3B435B5ED}"/>
              </a:ext>
            </a:extLst>
          </p:cNvPr>
          <p:cNvSpPr/>
          <p:nvPr/>
        </p:nvSpPr>
        <p:spPr>
          <a:xfrm>
            <a:off x="1400534" y="2351774"/>
            <a:ext cx="9186185" cy="2687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#console_example.js</a:t>
            </a:r>
          </a:p>
          <a:p>
            <a:pPr algn="ctr"/>
            <a:endParaRPr lang="en-US" dirty="0"/>
          </a:p>
          <a:p>
            <a:pPr algn="ctr"/>
            <a:r>
              <a:rPr lang="en-US" b="0" i="0" dirty="0">
                <a:solidFill>
                  <a:srgbClr val="000000"/>
                </a:solidFill>
                <a:effectLst/>
                <a:latin typeface="inter-regular"/>
              </a:rPr>
              <a:t>console.log(</a:t>
            </a:r>
            <a:r>
              <a:rPr lang="en-US" b="0" i="0" dirty="0">
                <a:solidFill>
                  <a:srgbClr val="0000FF"/>
                </a:solidFill>
                <a:effectLst/>
                <a:latin typeface="inter-regular"/>
              </a:rPr>
              <a:t>'Hello world'</a:t>
            </a:r>
            <a:r>
              <a:rPr lang="en-US" b="0" i="0" dirty="0">
                <a:solidFill>
                  <a:srgbClr val="000000"/>
                </a:solidFill>
                <a:effectLst/>
                <a:latin typeface="inter-regular"/>
              </a:rPr>
              <a:t>);   </a:t>
            </a:r>
          </a:p>
          <a:p>
            <a:pPr algn="ctr"/>
            <a:endParaRPr lang="en-US" dirty="0"/>
          </a:p>
        </p:txBody>
      </p:sp>
    </p:spTree>
    <p:extLst>
      <p:ext uri="{BB962C8B-B14F-4D97-AF65-F5344CB8AC3E}">
        <p14:creationId xmlns:p14="http://schemas.microsoft.com/office/powerpoint/2010/main" val="15035874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lvl="1" algn="ctr"/>
            <a:r>
              <a:rPr lang="en-US" sz="3600" dirty="0">
                <a:solidFill>
                  <a:schemeClr val="accent1"/>
                </a:solidFill>
                <a:latin typeface="inter-regular"/>
              </a:rPr>
              <a:t>Web based   </a:t>
            </a:r>
          </a:p>
        </p:txBody>
      </p:sp>
      <p:sp>
        <p:nvSpPr>
          <p:cNvPr id="7" name="Rectangle 6">
            <a:extLst>
              <a:ext uri="{FF2B5EF4-FFF2-40B4-BE49-F238E27FC236}">
                <a16:creationId xmlns:a16="http://schemas.microsoft.com/office/drawing/2014/main" id="{AB17E922-0486-EE68-4D61-41B3B435B5ED}"/>
              </a:ext>
            </a:extLst>
          </p:cNvPr>
          <p:cNvSpPr/>
          <p:nvPr/>
        </p:nvSpPr>
        <p:spPr>
          <a:xfrm>
            <a:off x="1051560" y="1966622"/>
            <a:ext cx="10165080" cy="44849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0" dirty="0">
                <a:solidFill>
                  <a:srgbClr val="0000FF"/>
                </a:solidFill>
                <a:effectLst/>
                <a:latin typeface="Consolas" panose="020B0609020204030204" pitchFamily="49" charset="0"/>
              </a:rPr>
              <a:t>var</a:t>
            </a:r>
            <a:r>
              <a:rPr lang="en-US" sz="2000" b="0" dirty="0">
                <a:solidFill>
                  <a:srgbClr val="3B3B3B"/>
                </a:solidFill>
                <a:effectLst/>
                <a:latin typeface="Consolas" panose="020B0609020204030204" pitchFamily="49" charset="0"/>
              </a:rPr>
              <a:t> </a:t>
            </a:r>
            <a:r>
              <a:rPr lang="en-US" sz="2000" b="0" dirty="0">
                <a:solidFill>
                  <a:srgbClr val="267F99"/>
                </a:solidFill>
                <a:effectLst/>
                <a:latin typeface="Consolas" panose="020B0609020204030204" pitchFamily="49" charset="0"/>
              </a:rPr>
              <a:t>http</a:t>
            </a:r>
            <a:r>
              <a:rPr lang="en-US" sz="2000" b="0" dirty="0">
                <a:solidFill>
                  <a:srgbClr val="3B3B3B"/>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a:t>
            </a:r>
            <a:r>
              <a:rPr lang="en-US" sz="2000" b="0" dirty="0">
                <a:solidFill>
                  <a:srgbClr val="795E26"/>
                </a:solidFill>
                <a:effectLst/>
                <a:latin typeface="Consolas" panose="020B0609020204030204" pitchFamily="49" charset="0"/>
              </a:rPr>
              <a:t>require</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a:t>
            </a:r>
            <a:r>
              <a:rPr lang="en-US" sz="2000" b="0" dirty="0">
                <a:solidFill>
                  <a:srgbClr val="3B3B3B"/>
                </a:solidFill>
                <a:effectLst/>
                <a:latin typeface="Consolas" panose="020B0609020204030204" pitchFamily="49" charset="0"/>
              </a:rPr>
              <a:t>);  </a:t>
            </a:r>
          </a:p>
          <a:p>
            <a:r>
              <a:rPr lang="en-US" sz="2000" b="0" dirty="0" err="1">
                <a:solidFill>
                  <a:srgbClr val="267F99"/>
                </a:solidFill>
                <a:effectLst/>
                <a:latin typeface="Consolas" panose="020B0609020204030204" pitchFamily="49" charset="0"/>
              </a:rPr>
              <a:t>http</a:t>
            </a:r>
            <a:r>
              <a:rPr lang="en-US" sz="2000" b="0" dirty="0" err="1">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createServer</a:t>
            </a:r>
            <a:r>
              <a:rPr lang="en-US" sz="2000" b="0" dirty="0">
                <a:solidFill>
                  <a:srgbClr val="3B3B3B"/>
                </a:solidFill>
                <a:effectLst/>
                <a:latin typeface="Consolas" panose="020B0609020204030204" pitchFamily="49" charset="0"/>
              </a:rPr>
              <a:t>(</a:t>
            </a:r>
            <a:r>
              <a:rPr lang="en-US" sz="2000" b="0" dirty="0">
                <a:solidFill>
                  <a:srgbClr val="0000FF"/>
                </a:solidFill>
                <a:effectLst/>
                <a:latin typeface="Consolas" panose="020B0609020204030204" pitchFamily="49" charset="0"/>
              </a:rPr>
              <a:t>function</a:t>
            </a: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request</a:t>
            </a: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response</a:t>
            </a:r>
            <a:r>
              <a:rPr lang="en-US" sz="2000" b="0" dirty="0">
                <a:solidFill>
                  <a:srgbClr val="3B3B3B"/>
                </a:solidFill>
                <a:effectLst/>
                <a:latin typeface="Consolas" panose="020B0609020204030204" pitchFamily="49" charset="0"/>
              </a:rPr>
              <a:t>) {  </a:t>
            </a:r>
          </a:p>
          <a:p>
            <a:r>
              <a:rPr lang="en-US" sz="2000" b="0" dirty="0">
                <a:solidFill>
                  <a:srgbClr val="3B3B3B"/>
                </a:solidFill>
                <a:effectLst/>
                <a:latin typeface="Consolas" panose="020B0609020204030204" pitchFamily="49" charset="0"/>
              </a:rPr>
              <a:t> </a:t>
            </a:r>
            <a:r>
              <a:rPr lang="en-US" sz="2000" b="0" dirty="0">
                <a:solidFill>
                  <a:srgbClr val="008000"/>
                </a:solidFill>
                <a:effectLst/>
                <a:latin typeface="Consolas" panose="020B0609020204030204" pitchFamily="49" charset="0"/>
              </a:rPr>
              <a:t>// Send the HTTP header   </a:t>
            </a:r>
            <a:endParaRPr lang="en-US" sz="2000" b="0" dirty="0">
              <a:solidFill>
                <a:srgbClr val="3B3B3B"/>
              </a:solidFill>
              <a:effectLst/>
              <a:latin typeface="Consolas" panose="020B0609020204030204" pitchFamily="49" charset="0"/>
            </a:endParaRPr>
          </a:p>
          <a:p>
            <a:r>
              <a:rPr lang="en-US" sz="2000" b="0" dirty="0">
                <a:solidFill>
                  <a:srgbClr val="3B3B3B"/>
                </a:solidFill>
                <a:effectLst/>
                <a:latin typeface="Consolas" panose="020B0609020204030204" pitchFamily="49" charset="0"/>
              </a:rPr>
              <a:t>   </a:t>
            </a:r>
            <a:r>
              <a:rPr lang="en-US" sz="2000" b="0" dirty="0">
                <a:solidFill>
                  <a:srgbClr val="008000"/>
                </a:solidFill>
                <a:effectLst/>
                <a:latin typeface="Consolas" panose="020B0609020204030204" pitchFamily="49" charset="0"/>
              </a:rPr>
              <a:t>// HTTP Status: 200 : OK  </a:t>
            </a:r>
            <a:endParaRPr lang="en-US" sz="2000" b="0" dirty="0">
              <a:solidFill>
                <a:srgbClr val="3B3B3B"/>
              </a:solidFill>
              <a:effectLst/>
              <a:latin typeface="Consolas" panose="020B0609020204030204" pitchFamily="49" charset="0"/>
            </a:endParaRPr>
          </a:p>
          <a:p>
            <a:r>
              <a:rPr lang="en-US" sz="2000" b="0" dirty="0">
                <a:solidFill>
                  <a:srgbClr val="3B3B3B"/>
                </a:solidFill>
                <a:effectLst/>
                <a:latin typeface="Consolas" panose="020B0609020204030204" pitchFamily="49" charset="0"/>
              </a:rPr>
              <a:t>   </a:t>
            </a:r>
            <a:r>
              <a:rPr lang="en-US" sz="2000" b="0" dirty="0">
                <a:solidFill>
                  <a:srgbClr val="008000"/>
                </a:solidFill>
                <a:effectLst/>
                <a:latin typeface="Consolas" panose="020B0609020204030204" pitchFamily="49" charset="0"/>
              </a:rPr>
              <a:t>// Content Type: text/plain  </a:t>
            </a:r>
            <a:endParaRPr lang="en-US" sz="2000" b="0" dirty="0">
              <a:solidFill>
                <a:srgbClr val="3B3B3B"/>
              </a:solidFill>
              <a:effectLst/>
              <a:latin typeface="Consolas" panose="020B0609020204030204" pitchFamily="49" charset="0"/>
            </a:endParaRPr>
          </a:p>
          <a:p>
            <a:r>
              <a:rPr lang="en-US" sz="2000" b="0" dirty="0">
                <a:solidFill>
                  <a:srgbClr val="3B3B3B"/>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response</a:t>
            </a:r>
            <a:r>
              <a:rPr lang="en-US" sz="2000" b="0" dirty="0" err="1">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writeHead</a:t>
            </a:r>
            <a:r>
              <a:rPr lang="en-US" sz="2000" b="0" dirty="0">
                <a:solidFill>
                  <a:srgbClr val="3B3B3B"/>
                </a:solidFill>
                <a:effectLst/>
                <a:latin typeface="Consolas" panose="020B0609020204030204" pitchFamily="49" charset="0"/>
              </a:rPr>
              <a:t>(</a:t>
            </a:r>
            <a:r>
              <a:rPr lang="en-US" sz="2000" b="0" dirty="0">
                <a:solidFill>
                  <a:srgbClr val="098658"/>
                </a:solidFill>
                <a:effectLst/>
                <a:latin typeface="Consolas" panose="020B0609020204030204" pitchFamily="49" charset="0"/>
              </a:rPr>
              <a:t>200</a:t>
            </a:r>
            <a:r>
              <a:rPr lang="en-US" sz="2000" b="0" dirty="0">
                <a:solidFill>
                  <a:srgbClr val="3B3B3B"/>
                </a:solidFill>
                <a:effectLst/>
                <a:latin typeface="Consolas" panose="020B0609020204030204" pitchFamily="49" charset="0"/>
              </a:rPr>
              <a:t>, {</a:t>
            </a:r>
            <a:r>
              <a:rPr lang="en-US" sz="2000" b="0" dirty="0">
                <a:solidFill>
                  <a:srgbClr val="A31515"/>
                </a:solidFill>
                <a:effectLst/>
                <a:latin typeface="Consolas" panose="020B0609020204030204" pitchFamily="49" charset="0"/>
              </a:rPr>
              <a:t>'Content-Type'</a:t>
            </a:r>
            <a:r>
              <a:rPr lang="en-US" sz="2000" b="0" dirty="0">
                <a:solidFill>
                  <a:srgbClr val="001080"/>
                </a:solidFill>
                <a:effectLst/>
                <a:latin typeface="Consolas" panose="020B0609020204030204" pitchFamily="49" charset="0"/>
              </a:rPr>
              <a:t>:</a:t>
            </a:r>
            <a:r>
              <a:rPr lang="en-US" sz="2000" b="0" dirty="0">
                <a:solidFill>
                  <a:srgbClr val="3B3B3B"/>
                </a:solidFill>
                <a:effectLst/>
                <a:latin typeface="Consolas" panose="020B0609020204030204" pitchFamily="49" charset="0"/>
              </a:rPr>
              <a:t> </a:t>
            </a:r>
            <a:r>
              <a:rPr lang="en-US" sz="2000" b="0" dirty="0">
                <a:solidFill>
                  <a:srgbClr val="A31515"/>
                </a:solidFill>
                <a:effectLst/>
                <a:latin typeface="Consolas" panose="020B0609020204030204" pitchFamily="49" charset="0"/>
              </a:rPr>
              <a:t>'text/plain'</a:t>
            </a:r>
            <a:r>
              <a:rPr lang="en-US" sz="2000" b="0" dirty="0">
                <a:solidFill>
                  <a:srgbClr val="3B3B3B"/>
                </a:solidFill>
                <a:effectLst/>
                <a:latin typeface="Consolas" panose="020B0609020204030204" pitchFamily="49" charset="0"/>
              </a:rPr>
              <a:t>});  </a:t>
            </a:r>
          </a:p>
          <a:p>
            <a:r>
              <a:rPr lang="en-US" sz="2000" b="0" dirty="0">
                <a:solidFill>
                  <a:srgbClr val="3B3B3B"/>
                </a:solidFill>
                <a:effectLst/>
                <a:latin typeface="Consolas" panose="020B0609020204030204" pitchFamily="49" charset="0"/>
              </a:rPr>
              <a:t>   </a:t>
            </a:r>
            <a:r>
              <a:rPr lang="en-US" sz="2000" b="0" dirty="0">
                <a:solidFill>
                  <a:srgbClr val="008000"/>
                </a:solidFill>
                <a:effectLst/>
                <a:latin typeface="Consolas" panose="020B0609020204030204" pitchFamily="49" charset="0"/>
              </a:rPr>
              <a:t>// Send the response body as "Hello World"  </a:t>
            </a:r>
            <a:endParaRPr lang="en-US" sz="2000" b="0" dirty="0">
              <a:solidFill>
                <a:srgbClr val="3B3B3B"/>
              </a:solidFill>
              <a:effectLst/>
              <a:latin typeface="Consolas" panose="020B0609020204030204" pitchFamily="49" charset="0"/>
            </a:endParaRPr>
          </a:p>
          <a:p>
            <a:r>
              <a:rPr lang="en-US" sz="2000" b="0" dirty="0">
                <a:solidFill>
                  <a:srgbClr val="3B3B3B"/>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response</a:t>
            </a:r>
            <a:r>
              <a:rPr lang="en-US" sz="2000" b="0" dirty="0" err="1">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end</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'Hello World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3B3B3B"/>
                </a:solidFill>
                <a:effectLst/>
                <a:latin typeface="Consolas" panose="020B0609020204030204" pitchFamily="49" charset="0"/>
              </a:rPr>
              <a:t>);  </a:t>
            </a:r>
          </a:p>
          <a:p>
            <a:r>
              <a:rPr lang="en-US" sz="2000" b="0" dirty="0">
                <a:solidFill>
                  <a:srgbClr val="3B3B3B"/>
                </a:solidFill>
                <a:effectLst/>
                <a:latin typeface="Consolas" panose="020B0609020204030204" pitchFamily="49" charset="0"/>
              </a:rPr>
              <a:t>}).</a:t>
            </a:r>
            <a:r>
              <a:rPr lang="en-US" sz="2000" b="0" dirty="0">
                <a:solidFill>
                  <a:srgbClr val="795E26"/>
                </a:solidFill>
                <a:effectLst/>
                <a:latin typeface="Consolas" panose="020B0609020204030204" pitchFamily="49" charset="0"/>
              </a:rPr>
              <a:t>listen</a:t>
            </a:r>
            <a:r>
              <a:rPr lang="en-US" sz="2000" b="0" dirty="0">
                <a:solidFill>
                  <a:srgbClr val="3B3B3B"/>
                </a:solidFill>
                <a:effectLst/>
                <a:latin typeface="Consolas" panose="020B0609020204030204" pitchFamily="49" charset="0"/>
              </a:rPr>
              <a:t>(</a:t>
            </a:r>
            <a:r>
              <a:rPr lang="en-US" sz="2000" b="0" dirty="0">
                <a:solidFill>
                  <a:srgbClr val="098658"/>
                </a:solidFill>
                <a:effectLst/>
                <a:latin typeface="Consolas" panose="020B0609020204030204" pitchFamily="49" charset="0"/>
              </a:rPr>
              <a:t>8081</a:t>
            </a:r>
            <a:r>
              <a:rPr lang="en-US" sz="2000" b="0" dirty="0">
                <a:solidFill>
                  <a:srgbClr val="3B3B3B"/>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Console will print the message  </a:t>
            </a:r>
            <a:endParaRPr lang="en-US" sz="2000" b="0" dirty="0">
              <a:solidFill>
                <a:srgbClr val="3B3B3B"/>
              </a:solidFill>
              <a:effectLst/>
              <a:latin typeface="Consolas" panose="020B0609020204030204" pitchFamily="49" charset="0"/>
            </a:endParaRPr>
          </a:p>
          <a:p>
            <a:r>
              <a:rPr lang="en-US" sz="2000" b="0" dirty="0">
                <a:solidFill>
                  <a:srgbClr val="001080"/>
                </a:solidFill>
                <a:effectLst/>
                <a:latin typeface="Consolas" panose="020B0609020204030204" pitchFamily="49" charset="0"/>
              </a:rPr>
              <a:t>console</a:t>
            </a:r>
            <a:r>
              <a:rPr lang="en-US" sz="2000" b="0" dirty="0">
                <a:solidFill>
                  <a:srgbClr val="3B3B3B"/>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'Server running at http://127.0.0.1:8081/'</a:t>
            </a:r>
            <a:r>
              <a:rPr lang="en-US" sz="2000" b="0" dirty="0">
                <a:solidFill>
                  <a:srgbClr val="3B3B3B"/>
                </a:solidFill>
                <a:effectLst/>
                <a:latin typeface="Consolas" panose="020B0609020204030204" pitchFamily="49" charset="0"/>
              </a:rPr>
              <a:t>);  </a:t>
            </a:r>
          </a:p>
        </p:txBody>
      </p:sp>
    </p:spTree>
    <p:extLst>
      <p:ext uri="{BB962C8B-B14F-4D97-AF65-F5344CB8AC3E}">
        <p14:creationId xmlns:p14="http://schemas.microsoft.com/office/powerpoint/2010/main" val="13540128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91E9089-F6CE-370D-09AF-9399DA3064BA}"/>
              </a:ext>
            </a:extLst>
          </p:cNvPr>
          <p:cNvSpPr/>
          <p:nvPr/>
        </p:nvSpPr>
        <p:spPr>
          <a:xfrm>
            <a:off x="1206015" y="2919644"/>
            <a:ext cx="9776792" cy="1018712"/>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lnSpc>
                <a:spcPct val="115000"/>
              </a:lnSpc>
            </a:pPr>
            <a:r>
              <a:rPr lang="en-GB" sz="3200" dirty="0">
                <a:solidFill>
                  <a:schemeClr val="tx1"/>
                </a:solidFill>
                <a:effectLst/>
                <a:latin typeface="Tw Cen MT (Body)"/>
                <a:ea typeface="Arial" panose="020B0604020202020204" pitchFamily="34" charset="0"/>
              </a:rPr>
              <a:t>console</a:t>
            </a:r>
            <a:endParaRPr lang="en-IN" sz="3200" dirty="0">
              <a:solidFill>
                <a:schemeClr val="tx1"/>
              </a:solidFill>
              <a:effectLst/>
              <a:latin typeface="Tw Cen MT (Body)"/>
              <a:ea typeface="Arial" panose="020B0604020202020204" pitchFamily="34" charset="0"/>
            </a:endParaRPr>
          </a:p>
        </p:txBody>
      </p:sp>
    </p:spTree>
    <p:extLst>
      <p:ext uri="{BB962C8B-B14F-4D97-AF65-F5344CB8AC3E}">
        <p14:creationId xmlns:p14="http://schemas.microsoft.com/office/powerpoint/2010/main" val="4214867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91945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lvl="1" algn="ctr"/>
            <a:r>
              <a:rPr lang="en-US" sz="3600" dirty="0">
                <a:solidFill>
                  <a:schemeClr val="accent1"/>
                </a:solidFill>
                <a:latin typeface="inter-regular"/>
              </a:rPr>
              <a:t>Console</a:t>
            </a:r>
          </a:p>
        </p:txBody>
      </p:sp>
      <p:sp>
        <p:nvSpPr>
          <p:cNvPr id="3" name="TextBox 2">
            <a:extLst>
              <a:ext uri="{FF2B5EF4-FFF2-40B4-BE49-F238E27FC236}">
                <a16:creationId xmlns:a16="http://schemas.microsoft.com/office/drawing/2014/main" id="{CFBAFC36-9A13-9EB2-A6C9-BC77AAEA3652}"/>
              </a:ext>
            </a:extLst>
          </p:cNvPr>
          <p:cNvSpPr txBox="1"/>
          <p:nvPr/>
        </p:nvSpPr>
        <p:spPr>
          <a:xfrm>
            <a:off x="477520" y="2690336"/>
            <a:ext cx="11501120" cy="2554545"/>
          </a:xfrm>
          <a:prstGeom prst="rect">
            <a:avLst/>
          </a:prstGeom>
          <a:noFill/>
        </p:spPr>
        <p:txBody>
          <a:bodyPr wrap="square">
            <a:spAutoFit/>
          </a:bodyPr>
          <a:lstStyle/>
          <a:p>
            <a:pPr algn="just"/>
            <a:r>
              <a:rPr lang="en-US" sz="3200" b="0" i="0" dirty="0">
                <a:effectLst/>
                <a:latin typeface="inter-regular"/>
              </a:rPr>
              <a:t>There are three console methods that are used to write any node.js stream:</a:t>
            </a:r>
          </a:p>
          <a:p>
            <a:pPr algn="just">
              <a:buFont typeface="+mj-lt"/>
              <a:buAutoNum type="arabicPeriod"/>
            </a:pPr>
            <a:r>
              <a:rPr lang="en-US" sz="3200" b="0" i="0" dirty="0">
                <a:effectLst/>
                <a:latin typeface="inter-regular"/>
              </a:rPr>
              <a:t> console.log()</a:t>
            </a:r>
          </a:p>
          <a:p>
            <a:pPr algn="just">
              <a:buFont typeface="+mj-lt"/>
              <a:buAutoNum type="arabicPeriod"/>
            </a:pPr>
            <a:r>
              <a:rPr lang="en-US" sz="3200" b="0" i="0" dirty="0">
                <a:effectLst/>
                <a:latin typeface="inter-regular"/>
              </a:rPr>
              <a:t> </a:t>
            </a:r>
            <a:r>
              <a:rPr lang="en-US" sz="3200" b="0" i="0" dirty="0" err="1">
                <a:effectLst/>
                <a:latin typeface="inter-regular"/>
              </a:rPr>
              <a:t>console.error</a:t>
            </a:r>
            <a:r>
              <a:rPr lang="en-US" sz="3200" b="0" i="0" dirty="0">
                <a:effectLst/>
                <a:latin typeface="inter-regular"/>
              </a:rPr>
              <a:t>()</a:t>
            </a:r>
          </a:p>
          <a:p>
            <a:pPr algn="just">
              <a:buFont typeface="+mj-lt"/>
              <a:buAutoNum type="arabicPeriod"/>
            </a:pPr>
            <a:r>
              <a:rPr lang="en-US" sz="3200" b="0" i="0" dirty="0">
                <a:effectLst/>
                <a:latin typeface="inter-regular"/>
              </a:rPr>
              <a:t> </a:t>
            </a:r>
            <a:r>
              <a:rPr lang="en-US" sz="3200" b="0" i="0" dirty="0" err="1">
                <a:effectLst/>
                <a:latin typeface="inter-regular"/>
              </a:rPr>
              <a:t>console.warn</a:t>
            </a:r>
            <a:r>
              <a:rPr lang="en-US" sz="3200" b="0" i="0" dirty="0">
                <a:effectLst/>
                <a:latin typeface="inter-regular"/>
              </a:rPr>
              <a:t>()</a:t>
            </a:r>
          </a:p>
        </p:txBody>
      </p:sp>
    </p:spTree>
    <p:extLst>
      <p:ext uri="{BB962C8B-B14F-4D97-AF65-F5344CB8AC3E}">
        <p14:creationId xmlns:p14="http://schemas.microsoft.com/office/powerpoint/2010/main" val="3157050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lvl="0" algn="ctr">
              <a:defRPr/>
            </a:pPr>
            <a:r>
              <a:rPr lang="en-IN" sz="3200" dirty="0">
                <a:solidFill>
                  <a:srgbClr val="FF0000"/>
                </a:solidFill>
                <a:latin typeface="Tw Cen MT (Body)"/>
              </a:rPr>
              <a:t>Google API’s</a:t>
            </a:r>
            <a:endParaRPr kumimoji="0" lang="en-US" sz="3200" b="0" i="0" u="none" strike="noStrike" kern="1200" cap="none" spc="0" normalizeH="0" baseline="0" noProof="0" dirty="0">
              <a:ln>
                <a:noFill/>
              </a:ln>
              <a:solidFill>
                <a:srgbClr val="FF0000"/>
              </a:solidFill>
              <a:effectLst/>
              <a:uLnTx/>
              <a:uFillTx/>
              <a:latin typeface="Tw Cen MT" panose="020B0602020104020603"/>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1293812" y="2853946"/>
            <a:ext cx="9905999" cy="115010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latin typeface="Tw Cen MT (Body)"/>
              </a:rPr>
              <a:t>Google provides a set of API’s for the general public to use. </a:t>
            </a:r>
            <a:br>
              <a:rPr lang="en-US" dirty="0">
                <a:latin typeface="Tw Cen MT (Body)"/>
              </a:rPr>
            </a:br>
            <a:r>
              <a:rPr lang="en-US" dirty="0">
                <a:latin typeface="Tw Cen MT (Body)"/>
              </a:rPr>
              <a:t>To check out, go to: </a:t>
            </a:r>
            <a:r>
              <a:rPr lang="en-US" u="sng" dirty="0">
                <a:latin typeface="Tw Cen MT (Body)"/>
                <a:hlinkClick r:id="rId2"/>
              </a:rPr>
              <a:t>https://developers.google.com/apis-explorer</a:t>
            </a:r>
            <a:endParaRPr lang="en-US" dirty="0">
              <a:latin typeface="Tw Cen MT (Body)"/>
            </a:endParaRPr>
          </a:p>
        </p:txBody>
      </p:sp>
    </p:spTree>
    <p:extLst>
      <p:ext uri="{BB962C8B-B14F-4D97-AF65-F5344CB8AC3E}">
        <p14:creationId xmlns:p14="http://schemas.microsoft.com/office/powerpoint/2010/main" val="33753717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91E9089-F6CE-370D-09AF-9399DA3064BA}"/>
              </a:ext>
            </a:extLst>
          </p:cNvPr>
          <p:cNvSpPr/>
          <p:nvPr/>
        </p:nvSpPr>
        <p:spPr>
          <a:xfrm>
            <a:off x="1206015" y="2919644"/>
            <a:ext cx="9776792" cy="1018712"/>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lnSpc>
                <a:spcPct val="115000"/>
              </a:lnSpc>
            </a:pPr>
            <a:r>
              <a:rPr lang="en-GB" sz="3200" dirty="0">
                <a:solidFill>
                  <a:schemeClr val="tx1"/>
                </a:solidFill>
                <a:effectLst/>
                <a:latin typeface="Tw Cen MT (Body)"/>
                <a:ea typeface="Arial" panose="020B0604020202020204" pitchFamily="34" charset="0"/>
              </a:rPr>
              <a:t>Node JS REPL</a:t>
            </a:r>
            <a:endParaRPr lang="en-IN" sz="3200" dirty="0">
              <a:solidFill>
                <a:schemeClr val="tx1"/>
              </a:solidFill>
              <a:effectLst/>
              <a:latin typeface="Tw Cen MT (Body)"/>
              <a:ea typeface="Arial" panose="020B0604020202020204" pitchFamily="34" charset="0"/>
            </a:endParaRPr>
          </a:p>
        </p:txBody>
      </p:sp>
    </p:spTree>
    <p:extLst>
      <p:ext uri="{BB962C8B-B14F-4D97-AF65-F5344CB8AC3E}">
        <p14:creationId xmlns:p14="http://schemas.microsoft.com/office/powerpoint/2010/main" val="40564703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91945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lvl="1" algn="ctr"/>
            <a:r>
              <a:rPr lang="en-US" sz="3600" dirty="0">
                <a:solidFill>
                  <a:schemeClr val="accent1"/>
                </a:solidFill>
                <a:latin typeface="inter-regular"/>
              </a:rPr>
              <a:t>REPL</a:t>
            </a:r>
          </a:p>
        </p:txBody>
      </p:sp>
      <p:sp>
        <p:nvSpPr>
          <p:cNvPr id="3" name="TextBox 2">
            <a:extLst>
              <a:ext uri="{FF2B5EF4-FFF2-40B4-BE49-F238E27FC236}">
                <a16:creationId xmlns:a16="http://schemas.microsoft.com/office/drawing/2014/main" id="{CFBAFC36-9A13-9EB2-A6C9-BC77AAEA3652}"/>
              </a:ext>
            </a:extLst>
          </p:cNvPr>
          <p:cNvSpPr txBox="1"/>
          <p:nvPr/>
        </p:nvSpPr>
        <p:spPr>
          <a:xfrm>
            <a:off x="345440" y="2151856"/>
            <a:ext cx="11501120" cy="3539430"/>
          </a:xfrm>
          <a:prstGeom prst="rect">
            <a:avLst/>
          </a:prstGeom>
          <a:noFill/>
        </p:spPr>
        <p:txBody>
          <a:bodyPr wrap="square">
            <a:spAutoFit/>
          </a:bodyPr>
          <a:lstStyle/>
          <a:p>
            <a:pPr algn="just"/>
            <a:r>
              <a:rPr lang="en-US" sz="3200" b="0" i="0" dirty="0">
                <a:effectLst/>
                <a:latin typeface="inter-regular"/>
              </a:rPr>
              <a:t>The Node.js or node come bundled with REPL environment. </a:t>
            </a:r>
          </a:p>
          <a:p>
            <a:pPr algn="just"/>
            <a:endParaRPr lang="en-US" sz="3200" dirty="0">
              <a:latin typeface="inter-regular"/>
            </a:endParaRPr>
          </a:p>
          <a:p>
            <a:pPr algn="just"/>
            <a:r>
              <a:rPr lang="en-US" sz="3200" b="1" i="0" dirty="0">
                <a:effectLst/>
                <a:latin typeface="inter-bold"/>
              </a:rPr>
              <a:t>Read:</a:t>
            </a:r>
            <a:r>
              <a:rPr lang="en-US" sz="3200" b="0" i="0" dirty="0">
                <a:effectLst/>
                <a:latin typeface="inter-regular"/>
              </a:rPr>
              <a:t> It reads user's input; parse the input into JavaScript data-structure and stores in memory.</a:t>
            </a:r>
          </a:p>
          <a:p>
            <a:pPr algn="just"/>
            <a:r>
              <a:rPr lang="en-US" sz="3200" b="1" i="0" dirty="0">
                <a:effectLst/>
                <a:latin typeface="inter-bold"/>
              </a:rPr>
              <a:t>Eval: </a:t>
            </a:r>
            <a:r>
              <a:rPr lang="en-US" sz="3200" b="0" i="0" dirty="0">
                <a:effectLst/>
                <a:latin typeface="inter-regular"/>
              </a:rPr>
              <a:t>It takes and evaluates the data structure.</a:t>
            </a:r>
          </a:p>
          <a:p>
            <a:pPr algn="just"/>
            <a:r>
              <a:rPr lang="en-US" sz="3200" b="1" i="0" dirty="0">
                <a:effectLst/>
                <a:latin typeface="inter-bold"/>
              </a:rPr>
              <a:t>Print: </a:t>
            </a:r>
            <a:r>
              <a:rPr lang="en-US" sz="3200" b="0" i="0" dirty="0">
                <a:effectLst/>
                <a:latin typeface="inter-regular"/>
              </a:rPr>
              <a:t>It prints the result.</a:t>
            </a:r>
          </a:p>
          <a:p>
            <a:pPr algn="just"/>
            <a:r>
              <a:rPr lang="en-US" sz="3200" b="1" i="0" dirty="0">
                <a:effectLst/>
                <a:latin typeface="inter-bold"/>
              </a:rPr>
              <a:t>Loop:</a:t>
            </a:r>
            <a:r>
              <a:rPr lang="en-US" sz="3200" b="0" i="0" dirty="0">
                <a:effectLst/>
                <a:latin typeface="inter-regular"/>
              </a:rPr>
              <a:t> It loops the above command until user press ctrl-c twice.</a:t>
            </a:r>
          </a:p>
        </p:txBody>
      </p:sp>
    </p:spTree>
    <p:extLst>
      <p:ext uri="{BB962C8B-B14F-4D97-AF65-F5344CB8AC3E}">
        <p14:creationId xmlns:p14="http://schemas.microsoft.com/office/powerpoint/2010/main" val="23521364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91945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lvl="1" algn="ctr"/>
            <a:r>
              <a:rPr lang="en-US" sz="3600" dirty="0">
                <a:solidFill>
                  <a:schemeClr val="accent1"/>
                </a:solidFill>
                <a:latin typeface="inter-regular"/>
              </a:rPr>
              <a:t>REPL</a:t>
            </a:r>
          </a:p>
        </p:txBody>
      </p:sp>
      <p:sp>
        <p:nvSpPr>
          <p:cNvPr id="2" name="Rectangle 1">
            <a:extLst>
              <a:ext uri="{FF2B5EF4-FFF2-40B4-BE49-F238E27FC236}">
                <a16:creationId xmlns:a16="http://schemas.microsoft.com/office/drawing/2014/main" id="{0BA3B0F2-2F7F-8E36-35AC-E90A72A4462E}"/>
              </a:ext>
            </a:extLst>
          </p:cNvPr>
          <p:cNvSpPr/>
          <p:nvPr/>
        </p:nvSpPr>
        <p:spPr>
          <a:xfrm>
            <a:off x="3037840" y="3116248"/>
            <a:ext cx="7010400" cy="27041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&gt; 10+20</a:t>
            </a:r>
          </a:p>
          <a:p>
            <a:pPr algn="ctr"/>
            <a:r>
              <a:rPr lang="en-US" dirty="0"/>
              <a:t>&gt;var a=20</a:t>
            </a:r>
          </a:p>
          <a:p>
            <a:pPr algn="ctr"/>
            <a:r>
              <a:rPr lang="en-US" dirty="0"/>
              <a:t>&gt;var b=30</a:t>
            </a:r>
          </a:p>
          <a:p>
            <a:pPr algn="ctr"/>
            <a:r>
              <a:rPr lang="en-US" dirty="0"/>
              <a:t>&gt;</a:t>
            </a:r>
            <a:r>
              <a:rPr lang="en-US" dirty="0" err="1"/>
              <a:t>a+b</a:t>
            </a:r>
            <a:endParaRPr lang="en-US" dirty="0"/>
          </a:p>
        </p:txBody>
      </p:sp>
      <p:sp>
        <p:nvSpPr>
          <p:cNvPr id="4" name="Rectangle: Rounded Corners 3">
            <a:extLst>
              <a:ext uri="{FF2B5EF4-FFF2-40B4-BE49-F238E27FC236}">
                <a16:creationId xmlns:a16="http://schemas.microsoft.com/office/drawing/2014/main" id="{C05262CF-37BA-49DD-A118-8090B81B7C65}"/>
              </a:ext>
            </a:extLst>
          </p:cNvPr>
          <p:cNvSpPr/>
          <p:nvPr/>
        </p:nvSpPr>
        <p:spPr>
          <a:xfrm>
            <a:off x="922609" y="1958963"/>
            <a:ext cx="10123262" cy="921105"/>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r>
              <a:rPr lang="en-US" sz="3200" dirty="0"/>
              <a:t>Try these out in the shell</a:t>
            </a:r>
            <a:endParaRPr lang="en-US" sz="3200" b="0" dirty="0">
              <a:solidFill>
                <a:schemeClr val="tx1"/>
              </a:solidFill>
              <a:effectLst/>
              <a:latin typeface="Tw Cen MT (Body)"/>
            </a:endParaRPr>
          </a:p>
        </p:txBody>
      </p:sp>
    </p:spTree>
    <p:extLst>
      <p:ext uri="{BB962C8B-B14F-4D97-AF65-F5344CB8AC3E}">
        <p14:creationId xmlns:p14="http://schemas.microsoft.com/office/powerpoint/2010/main" val="34447595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91945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lvl="1" algn="ctr"/>
            <a:r>
              <a:rPr lang="en-US" sz="3600" dirty="0">
                <a:solidFill>
                  <a:schemeClr val="accent1"/>
                </a:solidFill>
                <a:latin typeface="inter-regular"/>
              </a:rPr>
              <a:t>REPL</a:t>
            </a:r>
          </a:p>
        </p:txBody>
      </p:sp>
      <p:sp>
        <p:nvSpPr>
          <p:cNvPr id="2" name="Rectangle 1">
            <a:extLst>
              <a:ext uri="{FF2B5EF4-FFF2-40B4-BE49-F238E27FC236}">
                <a16:creationId xmlns:a16="http://schemas.microsoft.com/office/drawing/2014/main" id="{0BA3B0F2-2F7F-8E36-35AC-E90A72A4462E}"/>
              </a:ext>
            </a:extLst>
          </p:cNvPr>
          <p:cNvSpPr/>
          <p:nvPr/>
        </p:nvSpPr>
        <p:spPr>
          <a:xfrm>
            <a:off x="2397760" y="3013103"/>
            <a:ext cx="7752080" cy="30016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000000"/>
                </a:solidFill>
                <a:effectLst/>
                <a:latin typeface="inter-regular"/>
              </a:rPr>
              <a:t>&gt; var </a:t>
            </a:r>
            <a:r>
              <a:rPr lang="en-US" b="0" i="0" dirty="0">
                <a:solidFill>
                  <a:srgbClr val="FF0000"/>
                </a:solidFill>
                <a:effectLst/>
                <a:latin typeface="inter-regular"/>
              </a:rPr>
              <a:t>x</a:t>
            </a:r>
            <a:r>
              <a:rPr lang="en-US" b="0" i="0" dirty="0">
                <a:solidFill>
                  <a:srgbClr val="000000"/>
                </a:solidFill>
                <a:effectLst/>
                <a:latin typeface="inter-regular"/>
              </a:rPr>
              <a:t> = </a:t>
            </a:r>
            <a:r>
              <a:rPr lang="en-US" b="0" i="0" dirty="0">
                <a:solidFill>
                  <a:srgbClr val="0000FF"/>
                </a:solidFill>
                <a:effectLst/>
                <a:latin typeface="inter-regular"/>
              </a:rPr>
              <a:t>0</a:t>
            </a:r>
            <a:r>
              <a:rPr lang="en-US" b="0" i="0" dirty="0">
                <a:solidFill>
                  <a:srgbClr val="000000"/>
                </a:solidFill>
                <a:effectLst/>
                <a:latin typeface="inter-regular"/>
              </a:rPr>
              <a:t>  </a:t>
            </a:r>
          </a:p>
          <a:p>
            <a:pPr algn="ctr"/>
            <a:r>
              <a:rPr lang="en-US" b="0" i="0" dirty="0">
                <a:solidFill>
                  <a:srgbClr val="000000"/>
                </a:solidFill>
                <a:effectLst/>
                <a:latin typeface="inter-regular"/>
              </a:rPr>
              <a:t>undefined  </a:t>
            </a:r>
          </a:p>
          <a:p>
            <a:pPr algn="ctr"/>
            <a:r>
              <a:rPr lang="en-US" b="1" i="0" dirty="0">
                <a:solidFill>
                  <a:srgbClr val="006699"/>
                </a:solidFill>
                <a:effectLst/>
                <a:latin typeface="inter-regular"/>
              </a:rPr>
              <a:t>&gt;</a:t>
            </a:r>
            <a:r>
              <a:rPr lang="en-US" b="0" i="0" dirty="0">
                <a:solidFill>
                  <a:srgbClr val="000000"/>
                </a:solidFill>
                <a:effectLst/>
                <a:latin typeface="inter-regular"/>
              </a:rPr>
              <a:t> do {  </a:t>
            </a:r>
          </a:p>
          <a:p>
            <a:pPr algn="ctr"/>
            <a:r>
              <a:rPr lang="en-US" b="0" i="0" dirty="0">
                <a:solidFill>
                  <a:srgbClr val="000000"/>
                </a:solidFill>
                <a:effectLst/>
                <a:latin typeface="inter-regular"/>
              </a:rPr>
              <a:t>... x++;  </a:t>
            </a:r>
          </a:p>
          <a:p>
            <a:pPr algn="ctr"/>
            <a:r>
              <a:rPr lang="en-US" b="0" i="0" dirty="0">
                <a:solidFill>
                  <a:srgbClr val="000000"/>
                </a:solidFill>
                <a:effectLst/>
                <a:latin typeface="inter-regular"/>
              </a:rPr>
              <a:t>... console.log("x: " + x);  </a:t>
            </a:r>
          </a:p>
          <a:p>
            <a:pPr algn="ctr"/>
            <a:r>
              <a:rPr lang="en-US" b="0" i="0" dirty="0">
                <a:solidFill>
                  <a:srgbClr val="000000"/>
                </a:solidFill>
                <a:effectLst/>
                <a:latin typeface="inter-regular"/>
              </a:rPr>
              <a:t>... } while ( x </a:t>
            </a:r>
            <a:r>
              <a:rPr lang="en-US" b="1" i="0" dirty="0">
                <a:solidFill>
                  <a:srgbClr val="006699"/>
                </a:solidFill>
                <a:effectLst/>
                <a:latin typeface="inter-regular"/>
              </a:rPr>
              <a:t>&lt;</a:t>
            </a:r>
            <a:r>
              <a:rPr lang="en-US" b="0" i="0" dirty="0">
                <a:solidFill>
                  <a:srgbClr val="000000"/>
                </a:solidFill>
                <a:effectLst/>
                <a:latin typeface="inter-regular"/>
              </a:rPr>
              <a:t> </a:t>
            </a:r>
            <a:r>
              <a:rPr lang="en-US" b="1" i="0" dirty="0">
                <a:solidFill>
                  <a:srgbClr val="006699"/>
                </a:solidFill>
                <a:effectLst/>
                <a:latin typeface="inter-regular"/>
              </a:rPr>
              <a:t>10</a:t>
            </a:r>
            <a:r>
              <a:rPr lang="en-US" b="0" i="0" dirty="0">
                <a:solidFill>
                  <a:srgbClr val="000000"/>
                </a:solidFill>
                <a:effectLst/>
                <a:latin typeface="inter-regular"/>
              </a:rPr>
              <a:t> ); </a:t>
            </a:r>
          </a:p>
          <a:p>
            <a:pPr algn="ctr"/>
            <a:endParaRPr lang="en-US" dirty="0"/>
          </a:p>
        </p:txBody>
      </p:sp>
      <p:sp>
        <p:nvSpPr>
          <p:cNvPr id="5" name="Rectangle: Rounded Corners 4">
            <a:extLst>
              <a:ext uri="{FF2B5EF4-FFF2-40B4-BE49-F238E27FC236}">
                <a16:creationId xmlns:a16="http://schemas.microsoft.com/office/drawing/2014/main" id="{58770619-ED7B-3CDE-B0DA-D70796A6A215}"/>
              </a:ext>
            </a:extLst>
          </p:cNvPr>
          <p:cNvSpPr/>
          <p:nvPr/>
        </p:nvSpPr>
        <p:spPr>
          <a:xfrm>
            <a:off x="912449" y="1827838"/>
            <a:ext cx="10123262" cy="921105"/>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r>
              <a:rPr lang="en-US" sz="3200" dirty="0"/>
              <a:t>Multiline expressions</a:t>
            </a:r>
            <a:endParaRPr lang="en-US" sz="3200" b="0" dirty="0">
              <a:solidFill>
                <a:schemeClr val="tx1"/>
              </a:solidFill>
              <a:effectLst/>
              <a:latin typeface="Tw Cen MT (Body)"/>
            </a:endParaRPr>
          </a:p>
        </p:txBody>
      </p:sp>
    </p:spTree>
    <p:extLst>
      <p:ext uri="{BB962C8B-B14F-4D97-AF65-F5344CB8AC3E}">
        <p14:creationId xmlns:p14="http://schemas.microsoft.com/office/powerpoint/2010/main" val="29002782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1115649" y="2968447"/>
            <a:ext cx="10123262" cy="921105"/>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r>
              <a:rPr lang="en-US" sz="3200" dirty="0"/>
              <a:t>Press </a:t>
            </a:r>
            <a:r>
              <a:rPr lang="en-US" sz="3200" dirty="0" err="1"/>
              <a:t>Ctl</a:t>
            </a:r>
            <a:r>
              <a:rPr lang="en-US" sz="3200" dirty="0"/>
              <a:t> + C 2x to exit REPL</a:t>
            </a:r>
            <a:endParaRPr lang="en-US" sz="3200" b="0" dirty="0">
              <a:solidFill>
                <a:schemeClr val="tx1"/>
              </a:solidFill>
              <a:effectLst/>
              <a:latin typeface="Tw Cen MT (Body)"/>
            </a:endParaRPr>
          </a:p>
        </p:txBody>
      </p:sp>
    </p:spTree>
    <p:extLst>
      <p:ext uri="{BB962C8B-B14F-4D97-AF65-F5344CB8AC3E}">
        <p14:creationId xmlns:p14="http://schemas.microsoft.com/office/powerpoint/2010/main" val="41418054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1850057B-3531-6A0C-D8C6-4F1C1A44DF45}"/>
              </a:ext>
            </a:extLst>
          </p:cNvPr>
          <p:cNvGraphicFramePr/>
          <p:nvPr>
            <p:extLst>
              <p:ext uri="{D42A27DB-BD31-4B8C-83A1-F6EECF244321}">
                <p14:modId xmlns:p14="http://schemas.microsoft.com/office/powerpoint/2010/main" val="2049043048"/>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03805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A8C3B9-745A-6B67-E15F-B96BEAFEC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952" y="2490205"/>
            <a:ext cx="8701883" cy="3854612"/>
          </a:xfrm>
          <a:prstGeom prst="rect">
            <a:avLst/>
          </a:prstGeom>
        </p:spPr>
      </p:pic>
      <p:sp>
        <p:nvSpPr>
          <p:cNvPr id="5" name="Freeform: Shape 4">
            <a:extLst>
              <a:ext uri="{FF2B5EF4-FFF2-40B4-BE49-F238E27FC236}">
                <a16:creationId xmlns:a16="http://schemas.microsoft.com/office/drawing/2014/main" id="{64446CEA-A9C6-59C6-2E80-B3791767FED8}"/>
              </a:ext>
            </a:extLst>
          </p:cNvPr>
          <p:cNvSpPr/>
          <p:nvPr/>
        </p:nvSpPr>
        <p:spPr>
          <a:xfrm>
            <a:off x="291945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lvl="1" algn="ctr"/>
            <a:r>
              <a:rPr lang="en-US" sz="3600" dirty="0">
                <a:solidFill>
                  <a:schemeClr val="accent1"/>
                </a:solidFill>
                <a:latin typeface="inter-regular"/>
              </a:rPr>
              <a:t>Front and Backend</a:t>
            </a:r>
          </a:p>
        </p:txBody>
      </p:sp>
    </p:spTree>
    <p:extLst>
      <p:ext uri="{BB962C8B-B14F-4D97-AF65-F5344CB8AC3E}">
        <p14:creationId xmlns:p14="http://schemas.microsoft.com/office/powerpoint/2010/main" val="23524347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1850057B-3531-6A0C-D8C6-4F1C1A44DF45}"/>
              </a:ext>
            </a:extLst>
          </p:cNvPr>
          <p:cNvGraphicFramePr/>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Rounded Corners 1">
            <a:extLst>
              <a:ext uri="{FF2B5EF4-FFF2-40B4-BE49-F238E27FC236}">
                <a16:creationId xmlns:a16="http://schemas.microsoft.com/office/drawing/2014/main" id="{6DFFF5F9-B4F3-D88B-16CC-01B8635F6CA1}"/>
              </a:ext>
            </a:extLst>
          </p:cNvPr>
          <p:cNvSpPr/>
          <p:nvPr/>
        </p:nvSpPr>
        <p:spPr>
          <a:xfrm>
            <a:off x="1115649" y="2877007"/>
            <a:ext cx="10123262" cy="921105"/>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r>
              <a:rPr lang="en-US" sz="3200" dirty="0">
                <a:solidFill>
                  <a:schemeClr val="tx1"/>
                </a:solidFill>
                <a:latin typeface="Tw Cen MT (Body)"/>
              </a:rPr>
              <a:t>Web Server</a:t>
            </a:r>
            <a:endParaRPr lang="en-US" sz="3200" b="0" dirty="0">
              <a:solidFill>
                <a:schemeClr val="tx1"/>
              </a:solidFill>
              <a:effectLst/>
              <a:latin typeface="Tw Cen MT (Body)"/>
            </a:endParaRPr>
          </a:p>
        </p:txBody>
      </p:sp>
    </p:spTree>
    <p:extLst>
      <p:ext uri="{BB962C8B-B14F-4D97-AF65-F5344CB8AC3E}">
        <p14:creationId xmlns:p14="http://schemas.microsoft.com/office/powerpoint/2010/main" val="8079178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91945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lvl="1" algn="ctr"/>
            <a:r>
              <a:rPr lang="en-US" sz="3600" dirty="0">
                <a:solidFill>
                  <a:schemeClr val="accent1"/>
                </a:solidFill>
                <a:latin typeface="inter-regular"/>
              </a:rPr>
              <a:t>Web Server</a:t>
            </a:r>
          </a:p>
        </p:txBody>
      </p:sp>
      <p:pic>
        <p:nvPicPr>
          <p:cNvPr id="4" name="Picture 3">
            <a:extLst>
              <a:ext uri="{FF2B5EF4-FFF2-40B4-BE49-F238E27FC236}">
                <a16:creationId xmlns:a16="http://schemas.microsoft.com/office/drawing/2014/main" id="{E3904CC6-6840-3629-780D-6FA3CBE51564}"/>
              </a:ext>
            </a:extLst>
          </p:cNvPr>
          <p:cNvPicPr>
            <a:picLocks noChangeAspect="1"/>
          </p:cNvPicPr>
          <p:nvPr/>
        </p:nvPicPr>
        <p:blipFill>
          <a:blip r:embed="rId2"/>
          <a:stretch>
            <a:fillRect/>
          </a:stretch>
        </p:blipFill>
        <p:spPr>
          <a:xfrm>
            <a:off x="1340858" y="2082682"/>
            <a:ext cx="8860696" cy="3982838"/>
          </a:xfrm>
          <a:prstGeom prst="rect">
            <a:avLst/>
          </a:prstGeom>
        </p:spPr>
      </p:pic>
    </p:spTree>
    <p:extLst>
      <p:ext uri="{BB962C8B-B14F-4D97-AF65-F5344CB8AC3E}">
        <p14:creationId xmlns:p14="http://schemas.microsoft.com/office/powerpoint/2010/main" val="7878179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1115649" y="2877007"/>
            <a:ext cx="10123262" cy="921105"/>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r>
              <a:rPr lang="en-US" sz="3200" b="0" dirty="0">
                <a:solidFill>
                  <a:schemeClr val="tx1"/>
                </a:solidFill>
                <a:effectLst/>
                <a:latin typeface="Tw Cen MT (Body)"/>
              </a:rPr>
              <a:t>Try ‘</a:t>
            </a:r>
            <a:r>
              <a:rPr lang="en-US" sz="3200" b="0" dirty="0" err="1">
                <a:solidFill>
                  <a:schemeClr val="tx1"/>
                </a:solidFill>
                <a:effectLst/>
                <a:latin typeface="Tw Cen MT (Body)"/>
              </a:rPr>
              <a:t>npm</a:t>
            </a:r>
            <a:r>
              <a:rPr lang="en-US" sz="3200" b="0" dirty="0">
                <a:solidFill>
                  <a:schemeClr val="tx1"/>
                </a:solidFill>
                <a:effectLst/>
                <a:latin typeface="Tw Cen MT (Body)"/>
              </a:rPr>
              <a:t> install express -g’ now !!</a:t>
            </a:r>
          </a:p>
        </p:txBody>
      </p:sp>
      <p:sp>
        <p:nvSpPr>
          <p:cNvPr id="4" name="Speech Bubble: Rectangle with Corners Rounded 3">
            <a:extLst>
              <a:ext uri="{FF2B5EF4-FFF2-40B4-BE49-F238E27FC236}">
                <a16:creationId xmlns:a16="http://schemas.microsoft.com/office/drawing/2014/main" id="{158A8F1D-3B02-60CA-50EB-85AC8C89FF06}"/>
              </a:ext>
            </a:extLst>
          </p:cNvPr>
          <p:cNvSpPr/>
          <p:nvPr/>
        </p:nvSpPr>
        <p:spPr>
          <a:xfrm>
            <a:off x="1026160" y="1413128"/>
            <a:ext cx="2621280" cy="1229670"/>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n w="0"/>
                <a:solidFill>
                  <a:schemeClr val="accent1"/>
                </a:solidFill>
                <a:effectLst>
                  <a:outerShdw blurRad="38100" dist="25400" dir="5400000" algn="ctr" rotWithShape="0">
                    <a:srgbClr val="6E747A">
                      <a:alpha val="43000"/>
                    </a:srgbClr>
                  </a:outerShdw>
                </a:effectLst>
              </a:rPr>
              <a:t>To uninstall </a:t>
            </a:r>
          </a:p>
          <a:p>
            <a:pPr algn="ctr"/>
            <a:r>
              <a:rPr lang="en-US" sz="1800" dirty="0">
                <a:ln w="0"/>
                <a:solidFill>
                  <a:schemeClr val="accent1"/>
                </a:solidFill>
                <a:effectLst>
                  <a:outerShdw blurRad="38100" dist="25400" dir="5400000" algn="ctr" rotWithShape="0">
                    <a:srgbClr val="6E747A">
                      <a:alpha val="43000"/>
                    </a:srgbClr>
                  </a:outerShdw>
                </a:effectLst>
              </a:rPr>
              <a:t>Use </a:t>
            </a:r>
          </a:p>
          <a:p>
            <a:pPr algn="ctr"/>
            <a:r>
              <a:rPr lang="en-US" dirty="0" err="1">
                <a:ln w="0"/>
                <a:solidFill>
                  <a:schemeClr val="accent1"/>
                </a:solidFill>
                <a:effectLst>
                  <a:outerShdw blurRad="38100" dist="25400" dir="5400000" algn="ctr" rotWithShape="0">
                    <a:srgbClr val="6E747A">
                      <a:alpha val="43000"/>
                    </a:srgbClr>
                  </a:outerShdw>
                </a:effectLst>
              </a:rPr>
              <a:t>n</a:t>
            </a:r>
            <a:r>
              <a:rPr lang="en-US" sz="1800" dirty="0" err="1">
                <a:ln w="0"/>
                <a:solidFill>
                  <a:schemeClr val="accent1"/>
                </a:solidFill>
                <a:effectLst>
                  <a:outerShdw blurRad="38100" dist="25400" dir="5400000" algn="ctr" rotWithShape="0">
                    <a:srgbClr val="6E747A">
                      <a:alpha val="43000"/>
                    </a:srgbClr>
                  </a:outerShdw>
                </a:effectLst>
              </a:rPr>
              <a:t>pm</a:t>
            </a:r>
            <a:r>
              <a:rPr lang="en-US" sz="1800" dirty="0">
                <a:ln w="0"/>
                <a:solidFill>
                  <a:schemeClr val="accent1"/>
                </a:solidFill>
                <a:effectLst>
                  <a:outerShdw blurRad="38100" dist="25400" dir="5400000" algn="ctr" rotWithShape="0">
                    <a:srgbClr val="6E747A">
                      <a:alpha val="43000"/>
                    </a:srgbClr>
                  </a:outerShdw>
                </a:effectLst>
              </a:rPr>
              <a:t> uninstall &lt;module&gt;</a:t>
            </a:r>
          </a:p>
        </p:txBody>
      </p:sp>
    </p:spTree>
    <p:extLst>
      <p:ext uri="{BB962C8B-B14F-4D97-AF65-F5344CB8AC3E}">
        <p14:creationId xmlns:p14="http://schemas.microsoft.com/office/powerpoint/2010/main" val="31051598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6B43CF-5AF3-C83D-72F8-CC7AC131F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46228"/>
            <a:ext cx="6858000" cy="6090083"/>
          </a:xfrm>
          <a:prstGeom prst="rect">
            <a:avLst/>
          </a:prstGeom>
        </p:spPr>
      </p:pic>
    </p:spTree>
    <p:extLst>
      <p:ext uri="{BB962C8B-B14F-4D97-AF65-F5344CB8AC3E}">
        <p14:creationId xmlns:p14="http://schemas.microsoft.com/office/powerpoint/2010/main" val="321823107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1115649" y="2877007"/>
            <a:ext cx="10123262" cy="921105"/>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r>
              <a:rPr lang="en-US" sz="3200" dirty="0">
                <a:solidFill>
                  <a:schemeClr val="tx1"/>
                </a:solidFill>
                <a:latin typeface="Tw Cen MT (Body)"/>
              </a:rPr>
              <a:t>MODULES</a:t>
            </a:r>
            <a:endParaRPr lang="en-US" sz="3200" b="0" dirty="0">
              <a:solidFill>
                <a:schemeClr val="tx1"/>
              </a:solidFill>
              <a:effectLst/>
              <a:latin typeface="Tw Cen MT (Body)"/>
            </a:endParaRPr>
          </a:p>
        </p:txBody>
      </p:sp>
    </p:spTree>
    <p:extLst>
      <p:ext uri="{BB962C8B-B14F-4D97-AF65-F5344CB8AC3E}">
        <p14:creationId xmlns:p14="http://schemas.microsoft.com/office/powerpoint/2010/main" val="30175908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91945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lvl="1" algn="ctr"/>
            <a:r>
              <a:rPr lang="en-US" sz="3600" dirty="0">
                <a:solidFill>
                  <a:schemeClr val="accent1"/>
                </a:solidFill>
                <a:latin typeface="inter-regular"/>
              </a:rPr>
              <a:t>NODE MODULES</a:t>
            </a:r>
          </a:p>
        </p:txBody>
      </p:sp>
      <p:sp>
        <p:nvSpPr>
          <p:cNvPr id="3" name="TextBox 2">
            <a:extLst>
              <a:ext uri="{FF2B5EF4-FFF2-40B4-BE49-F238E27FC236}">
                <a16:creationId xmlns:a16="http://schemas.microsoft.com/office/drawing/2014/main" id="{CB519914-56F6-015C-CF7B-E12124BC8552}"/>
              </a:ext>
            </a:extLst>
          </p:cNvPr>
          <p:cNvSpPr txBox="1"/>
          <p:nvPr/>
        </p:nvSpPr>
        <p:spPr>
          <a:xfrm>
            <a:off x="345440" y="3137376"/>
            <a:ext cx="11501120" cy="2062103"/>
          </a:xfrm>
          <a:prstGeom prst="rect">
            <a:avLst/>
          </a:prstGeom>
          <a:noFill/>
        </p:spPr>
        <p:txBody>
          <a:bodyPr wrap="square">
            <a:spAutoFit/>
          </a:bodyPr>
          <a:lstStyle/>
          <a:p>
            <a:pPr algn="l"/>
            <a:r>
              <a:rPr lang="en-US" sz="3200" b="0" i="0" dirty="0">
                <a:effectLst/>
                <a:latin typeface="Verdana" panose="020B0604030504040204" pitchFamily="34" charset="0"/>
              </a:rPr>
              <a:t>Consider modules to be the same as JavaScript libraries.</a:t>
            </a:r>
          </a:p>
          <a:p>
            <a:pPr algn="l"/>
            <a:r>
              <a:rPr lang="en-US" sz="3200" b="0" i="0" dirty="0">
                <a:effectLst/>
                <a:latin typeface="Verdana" panose="020B0604030504040204" pitchFamily="34" charset="0"/>
              </a:rPr>
              <a:t>A set of functions you want to include in your application.</a:t>
            </a:r>
          </a:p>
        </p:txBody>
      </p:sp>
    </p:spTree>
    <p:extLst>
      <p:ext uri="{BB962C8B-B14F-4D97-AF65-F5344CB8AC3E}">
        <p14:creationId xmlns:p14="http://schemas.microsoft.com/office/powerpoint/2010/main" val="38036237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FA4594A-20C3-BA99-55DA-32E506FDAA2A}"/>
              </a:ext>
            </a:extLst>
          </p:cNvPr>
          <p:cNvSpPr/>
          <p:nvPr/>
        </p:nvSpPr>
        <p:spPr>
          <a:xfrm>
            <a:off x="983186" y="2491520"/>
            <a:ext cx="10629693" cy="1288000"/>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r>
              <a:rPr lang="en-US" sz="3200" b="0" dirty="0">
                <a:solidFill>
                  <a:schemeClr val="tx1"/>
                </a:solidFill>
                <a:effectLst/>
                <a:latin typeface="Tw Cen MT (Body)"/>
              </a:rPr>
              <a:t>To include a module , use the require() function with the name of the module</a:t>
            </a:r>
          </a:p>
        </p:txBody>
      </p:sp>
      <p:sp>
        <p:nvSpPr>
          <p:cNvPr id="10" name="Speech Bubble: Oval 9">
            <a:extLst>
              <a:ext uri="{FF2B5EF4-FFF2-40B4-BE49-F238E27FC236}">
                <a16:creationId xmlns:a16="http://schemas.microsoft.com/office/drawing/2014/main" id="{5125746E-D686-67C9-B9D0-8055BABA3A19}"/>
              </a:ext>
            </a:extLst>
          </p:cNvPr>
          <p:cNvSpPr/>
          <p:nvPr/>
        </p:nvSpPr>
        <p:spPr>
          <a:xfrm>
            <a:off x="830787" y="1701379"/>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1</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1">
            <a:extLst>
              <a:ext uri="{FF2B5EF4-FFF2-40B4-BE49-F238E27FC236}">
                <a16:creationId xmlns:a16="http://schemas.microsoft.com/office/drawing/2014/main" id="{A6BC4163-805A-BB1F-869B-28C689238927}"/>
              </a:ext>
            </a:extLst>
          </p:cNvPr>
          <p:cNvSpPr/>
          <p:nvPr/>
        </p:nvSpPr>
        <p:spPr>
          <a:xfrm>
            <a:off x="3642360" y="4237141"/>
            <a:ext cx="4907280" cy="18389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0" dirty="0">
                <a:solidFill>
                  <a:schemeClr val="bg1"/>
                </a:solidFill>
                <a:effectLst/>
                <a:latin typeface="Tw Cen MT (Body)"/>
              </a:rPr>
              <a:t>var htt</a:t>
            </a:r>
            <a:r>
              <a:rPr lang="en-US" sz="3600" dirty="0">
                <a:solidFill>
                  <a:schemeClr val="bg1"/>
                </a:solidFill>
                <a:latin typeface="Tw Cen MT (Body)"/>
              </a:rPr>
              <a:t>p = require(‘http’)</a:t>
            </a:r>
            <a:endParaRPr lang="en-US" sz="3600" b="0" dirty="0">
              <a:solidFill>
                <a:schemeClr val="bg1"/>
              </a:solidFill>
              <a:effectLst/>
              <a:latin typeface="Tw Cen MT (Body)"/>
            </a:endParaRPr>
          </a:p>
          <a:p>
            <a:pPr algn="ctr"/>
            <a:endParaRPr lang="en-US" sz="3600" dirty="0">
              <a:solidFill>
                <a:schemeClr val="bg1"/>
              </a:solidFill>
            </a:endParaRPr>
          </a:p>
        </p:txBody>
      </p:sp>
    </p:spTree>
    <p:extLst>
      <p:ext uri="{BB962C8B-B14F-4D97-AF65-F5344CB8AC3E}">
        <p14:creationId xmlns:p14="http://schemas.microsoft.com/office/powerpoint/2010/main" val="33230553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FA4594A-20C3-BA99-55DA-32E506FDAA2A}"/>
              </a:ext>
            </a:extLst>
          </p:cNvPr>
          <p:cNvSpPr/>
          <p:nvPr/>
        </p:nvSpPr>
        <p:spPr>
          <a:xfrm>
            <a:off x="1390944" y="1569966"/>
            <a:ext cx="9764736" cy="1038659"/>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r>
              <a:rPr lang="en-US" sz="3200" b="0" i="0" dirty="0">
                <a:solidFill>
                  <a:schemeClr val="tx1"/>
                </a:solidFill>
                <a:effectLst/>
                <a:latin typeface="Verdana" panose="020B0604030504040204" pitchFamily="34" charset="0"/>
              </a:rPr>
              <a:t>Now your application has access to the HTTP module, and is able to create a server:</a:t>
            </a:r>
            <a:endParaRPr lang="en-US" sz="3200" b="0" dirty="0">
              <a:solidFill>
                <a:schemeClr val="tx1"/>
              </a:solidFill>
              <a:effectLst/>
              <a:latin typeface="Tw Cen MT (Body)"/>
            </a:endParaRPr>
          </a:p>
        </p:txBody>
      </p:sp>
      <p:sp>
        <p:nvSpPr>
          <p:cNvPr id="10" name="Speech Bubble: Oval 9">
            <a:extLst>
              <a:ext uri="{FF2B5EF4-FFF2-40B4-BE49-F238E27FC236}">
                <a16:creationId xmlns:a16="http://schemas.microsoft.com/office/drawing/2014/main" id="{5125746E-D686-67C9-B9D0-8055BABA3A19}"/>
              </a:ext>
            </a:extLst>
          </p:cNvPr>
          <p:cNvSpPr/>
          <p:nvPr/>
        </p:nvSpPr>
        <p:spPr>
          <a:xfrm>
            <a:off x="1714707" y="842927"/>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a:t>
            </a:r>
            <a:r>
              <a:rPr lang="en-US" sz="360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latin typeface="Tw Cen MT" panose="020B0602020104020603"/>
              </a:rPr>
              <a:t>2</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4" name="Rectangle 3">
            <a:extLst>
              <a:ext uri="{FF2B5EF4-FFF2-40B4-BE49-F238E27FC236}">
                <a16:creationId xmlns:a16="http://schemas.microsoft.com/office/drawing/2014/main" id="{C499FC5E-7C6F-4EC9-1447-817B6FFD5613}"/>
              </a:ext>
            </a:extLst>
          </p:cNvPr>
          <p:cNvSpPr/>
          <p:nvPr/>
        </p:nvSpPr>
        <p:spPr>
          <a:xfrm>
            <a:off x="2743200" y="2824480"/>
            <a:ext cx="7213600" cy="34091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800" b="0" dirty="0">
                <a:solidFill>
                  <a:schemeClr val="bg1"/>
                </a:solidFill>
                <a:effectLst/>
                <a:latin typeface="Tw Cen MT (Body)"/>
              </a:rPr>
              <a:t>var htt</a:t>
            </a:r>
            <a:r>
              <a:rPr lang="en-US" sz="1800" dirty="0">
                <a:solidFill>
                  <a:schemeClr val="bg1"/>
                </a:solidFill>
                <a:latin typeface="Tw Cen MT (Body)"/>
              </a:rPr>
              <a:t>p = require(‘http’)</a:t>
            </a:r>
            <a:endParaRPr lang="en-US" dirty="0">
              <a:solidFill>
                <a:schemeClr val="bg1"/>
              </a:solidFill>
              <a:latin typeface="Tw Cen MT (Body)"/>
            </a:endParaRPr>
          </a:p>
          <a:p>
            <a:endParaRPr lang="en-US" b="0" i="0" dirty="0">
              <a:solidFill>
                <a:srgbClr val="000000"/>
              </a:solidFill>
              <a:effectLst/>
              <a:latin typeface="Consolas" panose="020B0609020204030204" pitchFamily="49" charset="0"/>
            </a:endParaRPr>
          </a:p>
          <a:p>
            <a:r>
              <a:rPr lang="en-US" b="0" i="0" dirty="0" err="1">
                <a:solidFill>
                  <a:srgbClr val="000000"/>
                </a:solidFill>
                <a:effectLst/>
                <a:latin typeface="Consolas" panose="020B0609020204030204" pitchFamily="49" charset="0"/>
              </a:rPr>
              <a:t>http.createServer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(req, res)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res.writeHead</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200</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'Content-Type'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'text/html'</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res.end</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}).listen(</a:t>
            </a:r>
            <a:r>
              <a:rPr lang="en-US" b="0" i="0" dirty="0">
                <a:solidFill>
                  <a:srgbClr val="FF0000"/>
                </a:solidFill>
                <a:effectLst/>
                <a:latin typeface="Consolas" panose="020B0609020204030204" pitchFamily="49" charset="0"/>
              </a:rPr>
              <a:t>8080</a:t>
            </a:r>
            <a:r>
              <a:rPr lang="en-US" b="0" i="0" dirty="0">
                <a:solidFill>
                  <a:srgbClr val="000000"/>
                </a:solidFill>
                <a:effectLst/>
                <a:latin typeface="Consolas" panose="020B0609020204030204" pitchFamily="49" charset="0"/>
              </a:rPr>
              <a:t>);</a:t>
            </a:r>
            <a:endParaRPr lang="en-US" dirty="0"/>
          </a:p>
          <a:p>
            <a:endParaRPr lang="en-US" dirty="0"/>
          </a:p>
        </p:txBody>
      </p:sp>
    </p:spTree>
    <p:extLst>
      <p:ext uri="{BB962C8B-B14F-4D97-AF65-F5344CB8AC3E}">
        <p14:creationId xmlns:p14="http://schemas.microsoft.com/office/powerpoint/2010/main" val="18011401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1115649" y="2877007"/>
            <a:ext cx="10123262" cy="921105"/>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r>
              <a:rPr lang="en-US" sz="3200" dirty="0">
                <a:solidFill>
                  <a:schemeClr val="tx1"/>
                </a:solidFill>
                <a:latin typeface="Tw Cen MT (Body)"/>
              </a:rPr>
              <a:t>Create your own modules</a:t>
            </a:r>
            <a:endParaRPr lang="en-US" sz="3200" b="0" dirty="0">
              <a:solidFill>
                <a:schemeClr val="tx1"/>
              </a:solidFill>
              <a:effectLst/>
              <a:latin typeface="Tw Cen MT (Body)"/>
            </a:endParaRPr>
          </a:p>
        </p:txBody>
      </p:sp>
    </p:spTree>
    <p:extLst>
      <p:ext uri="{BB962C8B-B14F-4D97-AF65-F5344CB8AC3E}">
        <p14:creationId xmlns:p14="http://schemas.microsoft.com/office/powerpoint/2010/main" val="17000589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FA4594A-20C3-BA99-55DA-32E506FDAA2A}"/>
              </a:ext>
            </a:extLst>
          </p:cNvPr>
          <p:cNvSpPr/>
          <p:nvPr/>
        </p:nvSpPr>
        <p:spPr>
          <a:xfrm>
            <a:off x="1390944" y="1569966"/>
            <a:ext cx="9764736" cy="1038659"/>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endParaRPr lang="en-US" sz="3200" b="0" dirty="0">
              <a:solidFill>
                <a:schemeClr val="tx1"/>
              </a:solidFill>
              <a:effectLst/>
              <a:latin typeface="Tw Cen MT (Body)"/>
            </a:endParaRPr>
          </a:p>
        </p:txBody>
      </p:sp>
      <p:sp>
        <p:nvSpPr>
          <p:cNvPr id="10" name="Speech Bubble: Oval 9">
            <a:extLst>
              <a:ext uri="{FF2B5EF4-FFF2-40B4-BE49-F238E27FC236}">
                <a16:creationId xmlns:a16="http://schemas.microsoft.com/office/drawing/2014/main" id="{5125746E-D686-67C9-B9D0-8055BABA3A19}"/>
              </a:ext>
            </a:extLst>
          </p:cNvPr>
          <p:cNvSpPr/>
          <p:nvPr/>
        </p:nvSpPr>
        <p:spPr>
          <a:xfrm>
            <a:off x="1714707" y="842927"/>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a:t>
            </a:r>
            <a:r>
              <a:rPr lang="en-US" sz="360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latin typeface="Tw Cen MT" panose="020B0602020104020603"/>
              </a:rPr>
              <a:t>1</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4" name="Rectangle 3">
            <a:extLst>
              <a:ext uri="{FF2B5EF4-FFF2-40B4-BE49-F238E27FC236}">
                <a16:creationId xmlns:a16="http://schemas.microsoft.com/office/drawing/2014/main" id="{C499FC5E-7C6F-4EC9-1447-817B6FFD5613}"/>
              </a:ext>
            </a:extLst>
          </p:cNvPr>
          <p:cNvSpPr/>
          <p:nvPr/>
        </p:nvSpPr>
        <p:spPr>
          <a:xfrm>
            <a:off x="3169432" y="2857213"/>
            <a:ext cx="6207760" cy="16865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i="0" dirty="0" err="1">
                <a:solidFill>
                  <a:srgbClr val="000000"/>
                </a:solidFill>
                <a:effectLst/>
                <a:latin typeface="Consolas" panose="020B0609020204030204" pitchFamily="49" charset="0"/>
              </a:rPr>
              <a:t>exports.myDateTime</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Date();</a:t>
            </a:r>
            <a:br>
              <a:rPr lang="en-US" dirty="0"/>
            </a:br>
            <a:r>
              <a:rPr lang="en-US" b="0" i="0" dirty="0">
                <a:solidFill>
                  <a:srgbClr val="000000"/>
                </a:solidFill>
                <a:effectLst/>
                <a:latin typeface="Consolas" panose="020B0609020204030204" pitchFamily="49" charset="0"/>
              </a:rPr>
              <a:t>};</a:t>
            </a:r>
            <a:endParaRPr lang="en-US" dirty="0"/>
          </a:p>
        </p:txBody>
      </p:sp>
      <p:sp>
        <p:nvSpPr>
          <p:cNvPr id="2" name="TextBox 1">
            <a:extLst>
              <a:ext uri="{FF2B5EF4-FFF2-40B4-BE49-F238E27FC236}">
                <a16:creationId xmlns:a16="http://schemas.microsoft.com/office/drawing/2014/main" id="{A1EC5A5C-24FF-CDC2-A441-4805F53AAEFA}"/>
              </a:ext>
            </a:extLst>
          </p:cNvPr>
          <p:cNvSpPr txBox="1"/>
          <p:nvPr/>
        </p:nvSpPr>
        <p:spPr>
          <a:xfrm>
            <a:off x="1463040" y="1818554"/>
            <a:ext cx="9687267" cy="830997"/>
          </a:xfrm>
          <a:prstGeom prst="rect">
            <a:avLst/>
          </a:prstGeom>
          <a:noFill/>
        </p:spPr>
        <p:txBody>
          <a:bodyPr wrap="none" rtlCol="0">
            <a:spAutoFit/>
          </a:bodyPr>
          <a:lstStyle/>
          <a:p>
            <a:r>
              <a:rPr lang="en-US" sz="2400" b="0" i="0" dirty="0">
                <a:effectLst/>
                <a:latin typeface="Verdana" panose="020B0604030504040204" pitchFamily="34" charset="0"/>
              </a:rPr>
              <a:t>Create a module that returns the current date and time with </a:t>
            </a:r>
          </a:p>
          <a:p>
            <a:r>
              <a:rPr lang="en-US" sz="2400" dirty="0">
                <a:latin typeface="Verdana" panose="020B0604030504040204" pitchFamily="34" charset="0"/>
              </a:rPr>
              <a:t>name of the file “custom_module.js”</a:t>
            </a:r>
            <a:endParaRPr lang="en-US" sz="2400" dirty="0"/>
          </a:p>
        </p:txBody>
      </p:sp>
    </p:spTree>
    <p:extLst>
      <p:ext uri="{BB962C8B-B14F-4D97-AF65-F5344CB8AC3E}">
        <p14:creationId xmlns:p14="http://schemas.microsoft.com/office/powerpoint/2010/main" val="15642570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FA4594A-20C3-BA99-55DA-32E506FDAA2A}"/>
              </a:ext>
            </a:extLst>
          </p:cNvPr>
          <p:cNvSpPr/>
          <p:nvPr/>
        </p:nvSpPr>
        <p:spPr>
          <a:xfrm>
            <a:off x="1213632" y="1255180"/>
            <a:ext cx="9764736" cy="1038659"/>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endParaRPr lang="en-US" sz="3200" b="0" dirty="0">
              <a:solidFill>
                <a:schemeClr val="tx1"/>
              </a:solidFill>
              <a:effectLst/>
              <a:latin typeface="Tw Cen MT (Body)"/>
            </a:endParaRPr>
          </a:p>
        </p:txBody>
      </p:sp>
      <p:sp>
        <p:nvSpPr>
          <p:cNvPr id="10" name="Speech Bubble: Oval 9">
            <a:extLst>
              <a:ext uri="{FF2B5EF4-FFF2-40B4-BE49-F238E27FC236}">
                <a16:creationId xmlns:a16="http://schemas.microsoft.com/office/drawing/2014/main" id="{5125746E-D686-67C9-B9D0-8055BABA3A19}"/>
              </a:ext>
            </a:extLst>
          </p:cNvPr>
          <p:cNvSpPr/>
          <p:nvPr/>
        </p:nvSpPr>
        <p:spPr>
          <a:xfrm>
            <a:off x="9090867" y="441820"/>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2</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4" name="Rectangle 3">
            <a:extLst>
              <a:ext uri="{FF2B5EF4-FFF2-40B4-BE49-F238E27FC236}">
                <a16:creationId xmlns:a16="http://schemas.microsoft.com/office/drawing/2014/main" id="{C499FC5E-7C6F-4EC9-1447-817B6FFD5613}"/>
              </a:ext>
            </a:extLst>
          </p:cNvPr>
          <p:cNvSpPr/>
          <p:nvPr/>
        </p:nvSpPr>
        <p:spPr>
          <a:xfrm>
            <a:off x="1403056" y="2428358"/>
            <a:ext cx="10434320" cy="40007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0000FF"/>
                </a:solidFill>
                <a:effectLst/>
                <a:latin typeface="Consolas" panose="020B0609020204030204" pitchFamily="49" charset="0"/>
              </a:rPr>
              <a:t>var</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http</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require</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'http'</a:t>
            </a:r>
            <a:r>
              <a:rPr lang="en-US" b="0" dirty="0">
                <a:solidFill>
                  <a:srgbClr val="3B3B3B"/>
                </a:solidFill>
                <a:effectLst/>
                <a:latin typeface="Consolas" panose="020B0609020204030204" pitchFamily="49" charset="0"/>
              </a:rPr>
              <a:t>);</a:t>
            </a:r>
          </a:p>
          <a:p>
            <a:r>
              <a:rPr lang="en-US" b="0" dirty="0">
                <a:solidFill>
                  <a:srgbClr val="0000FF"/>
                </a:solidFill>
                <a:effectLst/>
                <a:latin typeface="Consolas" panose="020B0609020204030204" pitchFamily="49" charset="0"/>
              </a:rPr>
              <a:t>var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dt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require</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'./custom_module.js'</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err="1">
                <a:solidFill>
                  <a:srgbClr val="267F99"/>
                </a:solidFill>
                <a:effectLst/>
                <a:latin typeface="Consolas" panose="020B0609020204030204" pitchFamily="49" charset="0"/>
              </a:rPr>
              <a:t>http</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createServer</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req</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writeHead</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200</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'Content-Type'</a:t>
            </a:r>
            <a:r>
              <a:rPr lang="en-US" b="0" dirty="0">
                <a:solidFill>
                  <a:srgbClr val="00108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'text/html'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write</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"The date and time are currently: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dt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myDateTime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"&lt;</a:t>
            </a:r>
            <a:r>
              <a:rPr lang="en-US" b="0" dirty="0" err="1">
                <a:solidFill>
                  <a:srgbClr val="A31515"/>
                </a:solidFill>
                <a:effectLst/>
                <a:latin typeface="Consolas" panose="020B0609020204030204" pitchFamily="49" charset="0"/>
              </a:rPr>
              <a:t>br</a:t>
            </a:r>
            <a:r>
              <a:rPr lang="en-US" b="0" dirty="0">
                <a:solidFill>
                  <a:srgbClr val="A31515"/>
                </a:solidFill>
                <a:effectLst/>
                <a:latin typeface="Consolas" panose="020B0609020204030204" pitchFamily="49" charset="0"/>
              </a:rPr>
              <a:t>&gt;"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write</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dt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myCustomMessage</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end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listen</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8080</a:t>
            </a:r>
            <a:r>
              <a:rPr lang="en-US" b="0" dirty="0">
                <a:solidFill>
                  <a:srgbClr val="3B3B3B"/>
                </a:solidFill>
                <a:effectLst/>
                <a:latin typeface="Consolas" panose="020B0609020204030204" pitchFamily="49" charset="0"/>
              </a:rPr>
              <a:t>);</a:t>
            </a:r>
          </a:p>
          <a:p>
            <a:r>
              <a:rPr lang="en-US" b="0" dirty="0">
                <a:solidFill>
                  <a:srgbClr val="008000"/>
                </a:solidFill>
                <a:effectLst/>
                <a:latin typeface="Consolas" panose="020B0609020204030204" pitchFamily="49" charset="0"/>
              </a:rPr>
              <a:t>// Console will print the message  </a:t>
            </a:r>
            <a:endParaRPr lang="en-US" b="0" dirty="0">
              <a:solidFill>
                <a:srgbClr val="3B3B3B"/>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'Server running at http://127.0.0.1:8080/'</a:t>
            </a:r>
            <a:r>
              <a:rPr lang="en-US" b="0" dirty="0">
                <a:solidFill>
                  <a:srgbClr val="3B3B3B"/>
                </a:solidFill>
                <a:effectLst/>
                <a:latin typeface="Consolas" panose="020B0609020204030204" pitchFamily="49" charset="0"/>
              </a:rPr>
              <a:t>);  </a:t>
            </a:r>
          </a:p>
          <a:p>
            <a:br>
              <a:rPr lang="en-US" b="0" dirty="0">
                <a:solidFill>
                  <a:srgbClr val="3B3B3B"/>
                </a:solidFill>
                <a:effectLst/>
                <a:latin typeface="Consolas" panose="020B0609020204030204" pitchFamily="49" charset="0"/>
              </a:rPr>
            </a:br>
            <a:endParaRPr lang="en-US" b="0" dirty="0">
              <a:solidFill>
                <a:srgbClr val="3B3B3B"/>
              </a:solidFill>
              <a:effectLst/>
              <a:latin typeface="Consolas" panose="020B0609020204030204" pitchFamily="49" charset="0"/>
            </a:endParaRPr>
          </a:p>
        </p:txBody>
      </p:sp>
      <p:sp>
        <p:nvSpPr>
          <p:cNvPr id="2" name="TextBox 1">
            <a:extLst>
              <a:ext uri="{FF2B5EF4-FFF2-40B4-BE49-F238E27FC236}">
                <a16:creationId xmlns:a16="http://schemas.microsoft.com/office/drawing/2014/main" id="{A1EC5A5C-24FF-CDC2-A441-4805F53AAEFA}"/>
              </a:ext>
            </a:extLst>
          </p:cNvPr>
          <p:cNvSpPr txBox="1"/>
          <p:nvPr/>
        </p:nvSpPr>
        <p:spPr>
          <a:xfrm>
            <a:off x="1403056" y="1668601"/>
            <a:ext cx="8521885" cy="461665"/>
          </a:xfrm>
          <a:prstGeom prst="rect">
            <a:avLst/>
          </a:prstGeom>
          <a:noFill/>
        </p:spPr>
        <p:txBody>
          <a:bodyPr wrap="none" rtlCol="0">
            <a:spAutoFit/>
          </a:bodyPr>
          <a:lstStyle/>
          <a:p>
            <a:r>
              <a:rPr lang="en-US" sz="2400" b="0" i="0" dirty="0">
                <a:effectLst/>
                <a:latin typeface="Verdana" panose="020B0604030504040204" pitchFamily="34" charset="0"/>
              </a:rPr>
              <a:t>Use the module “custom_module.js" in a Node.js file:</a:t>
            </a:r>
            <a:endParaRPr lang="en-US" sz="2400" dirty="0"/>
          </a:p>
        </p:txBody>
      </p:sp>
    </p:spTree>
    <p:extLst>
      <p:ext uri="{BB962C8B-B14F-4D97-AF65-F5344CB8AC3E}">
        <p14:creationId xmlns:p14="http://schemas.microsoft.com/office/powerpoint/2010/main" val="31599827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1798320" y="3141167"/>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b="0" i="0" dirty="0">
                <a:solidFill>
                  <a:schemeClr val="tx1"/>
                </a:solidFill>
                <a:effectLst/>
                <a:latin typeface="Segoe UI" panose="020B0502040204020203" pitchFamily="34" charset="0"/>
              </a:rPr>
              <a:t>File system Module</a:t>
            </a:r>
            <a:endParaRPr lang="en-US" sz="3200"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6105106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91945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lvl="1" algn="ctr"/>
            <a:r>
              <a:rPr lang="en-US" sz="3600" dirty="0">
                <a:solidFill>
                  <a:schemeClr val="accent1"/>
                </a:solidFill>
                <a:latin typeface="inter-regular"/>
              </a:rPr>
              <a:t>File system</a:t>
            </a:r>
          </a:p>
        </p:txBody>
      </p:sp>
      <p:sp>
        <p:nvSpPr>
          <p:cNvPr id="3" name="TextBox 2">
            <a:extLst>
              <a:ext uri="{FF2B5EF4-FFF2-40B4-BE49-F238E27FC236}">
                <a16:creationId xmlns:a16="http://schemas.microsoft.com/office/drawing/2014/main" id="{CB519914-56F6-015C-CF7B-E12124BC8552}"/>
              </a:ext>
            </a:extLst>
          </p:cNvPr>
          <p:cNvSpPr txBox="1"/>
          <p:nvPr/>
        </p:nvSpPr>
        <p:spPr>
          <a:xfrm>
            <a:off x="345440" y="3137376"/>
            <a:ext cx="11501120" cy="2554545"/>
          </a:xfrm>
          <a:prstGeom prst="rect">
            <a:avLst/>
          </a:prstGeom>
          <a:noFill/>
        </p:spPr>
        <p:txBody>
          <a:bodyPr wrap="square">
            <a:spAutoFit/>
          </a:bodyPr>
          <a:lstStyle/>
          <a:p>
            <a:pPr algn="l">
              <a:buFont typeface="Arial" panose="020B0604020202020204" pitchFamily="34" charset="0"/>
              <a:buChar char="•"/>
            </a:pPr>
            <a:r>
              <a:rPr lang="en-US" sz="3200" b="0" i="0" dirty="0">
                <a:effectLst/>
                <a:latin typeface="Verdana" panose="020B0604030504040204" pitchFamily="34" charset="0"/>
              </a:rPr>
              <a:t>Read files</a:t>
            </a:r>
          </a:p>
          <a:p>
            <a:pPr algn="l">
              <a:buFont typeface="Arial" panose="020B0604020202020204" pitchFamily="34" charset="0"/>
              <a:buChar char="•"/>
            </a:pPr>
            <a:r>
              <a:rPr lang="en-US" sz="3200" b="0" i="0" dirty="0">
                <a:effectLst/>
                <a:latin typeface="Verdana" panose="020B0604030504040204" pitchFamily="34" charset="0"/>
              </a:rPr>
              <a:t>Create files</a:t>
            </a:r>
          </a:p>
          <a:p>
            <a:pPr algn="l">
              <a:buFont typeface="Arial" panose="020B0604020202020204" pitchFamily="34" charset="0"/>
              <a:buChar char="•"/>
            </a:pPr>
            <a:r>
              <a:rPr lang="en-US" sz="3200" b="0" i="0" dirty="0">
                <a:effectLst/>
                <a:latin typeface="Verdana" panose="020B0604030504040204" pitchFamily="34" charset="0"/>
              </a:rPr>
              <a:t>Update files</a:t>
            </a:r>
          </a:p>
          <a:p>
            <a:pPr algn="l">
              <a:buFont typeface="Arial" panose="020B0604020202020204" pitchFamily="34" charset="0"/>
              <a:buChar char="•"/>
            </a:pPr>
            <a:r>
              <a:rPr lang="en-US" sz="3200" b="0" i="0" dirty="0">
                <a:effectLst/>
                <a:latin typeface="Verdana" panose="020B0604030504040204" pitchFamily="34" charset="0"/>
              </a:rPr>
              <a:t>Delete files</a:t>
            </a:r>
          </a:p>
          <a:p>
            <a:pPr algn="l">
              <a:buFont typeface="Arial" panose="020B0604020202020204" pitchFamily="34" charset="0"/>
              <a:buChar char="•"/>
            </a:pPr>
            <a:r>
              <a:rPr lang="en-US" sz="3200" b="0" i="0" dirty="0">
                <a:effectLst/>
                <a:latin typeface="Verdana" panose="020B0604030504040204" pitchFamily="34" charset="0"/>
              </a:rPr>
              <a:t>Rename files</a:t>
            </a:r>
          </a:p>
        </p:txBody>
      </p:sp>
    </p:spTree>
    <p:extLst>
      <p:ext uri="{BB962C8B-B14F-4D97-AF65-F5344CB8AC3E}">
        <p14:creationId xmlns:p14="http://schemas.microsoft.com/office/powerpoint/2010/main" val="4044905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FA4594A-20C3-BA99-55DA-32E506FDAA2A}"/>
              </a:ext>
            </a:extLst>
          </p:cNvPr>
          <p:cNvSpPr/>
          <p:nvPr/>
        </p:nvSpPr>
        <p:spPr>
          <a:xfrm>
            <a:off x="1003507" y="1562250"/>
            <a:ext cx="9928653" cy="1580469"/>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endParaRPr lang="en-US" sz="3200" b="0" dirty="0">
              <a:solidFill>
                <a:schemeClr val="tx1"/>
              </a:solidFill>
              <a:effectLst/>
              <a:latin typeface="Tw Cen MT (Body)"/>
            </a:endParaRPr>
          </a:p>
        </p:txBody>
      </p:sp>
      <p:sp>
        <p:nvSpPr>
          <p:cNvPr id="4" name="TextBox 3">
            <a:extLst>
              <a:ext uri="{FF2B5EF4-FFF2-40B4-BE49-F238E27FC236}">
                <a16:creationId xmlns:a16="http://schemas.microsoft.com/office/drawing/2014/main" id="{D92486A1-C57E-4A6D-7312-DAF97C072A94}"/>
              </a:ext>
            </a:extLst>
          </p:cNvPr>
          <p:cNvSpPr txBox="1"/>
          <p:nvPr/>
        </p:nvSpPr>
        <p:spPr>
          <a:xfrm>
            <a:off x="1238937" y="1858816"/>
            <a:ext cx="10230739" cy="1077218"/>
          </a:xfrm>
          <a:prstGeom prst="rect">
            <a:avLst/>
          </a:prstGeom>
          <a:noFill/>
        </p:spPr>
        <p:txBody>
          <a:bodyPr wrap="square">
            <a:spAutoFit/>
          </a:bodyPr>
          <a:lstStyle/>
          <a:p>
            <a:r>
              <a:rPr lang="en-US" sz="3200" dirty="0"/>
              <a:t>To include the file system module , use the require() method</a:t>
            </a:r>
          </a:p>
        </p:txBody>
      </p:sp>
      <p:sp>
        <p:nvSpPr>
          <p:cNvPr id="5" name="Rectangle 4">
            <a:extLst>
              <a:ext uri="{FF2B5EF4-FFF2-40B4-BE49-F238E27FC236}">
                <a16:creationId xmlns:a16="http://schemas.microsoft.com/office/drawing/2014/main" id="{2F6C0D24-8C37-6420-4303-DEACF33C0AD5}"/>
              </a:ext>
            </a:extLst>
          </p:cNvPr>
          <p:cNvSpPr/>
          <p:nvPr/>
        </p:nvSpPr>
        <p:spPr>
          <a:xfrm>
            <a:off x="4002457" y="3798782"/>
            <a:ext cx="3729304" cy="6986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i="0" dirty="0">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fs = require(</a:t>
            </a:r>
            <a:r>
              <a:rPr lang="en-US" b="0" i="0" dirty="0">
                <a:solidFill>
                  <a:srgbClr val="A52A2A"/>
                </a:solidFill>
                <a:effectLst/>
                <a:latin typeface="Consolas" panose="020B0609020204030204" pitchFamily="49" charset="0"/>
              </a:rPr>
              <a:t>'fs'</a:t>
            </a: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28093628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lvl="0" algn="ctr">
              <a:defRPr/>
            </a:pPr>
            <a:r>
              <a:rPr lang="en-IN" sz="3200" dirty="0">
                <a:solidFill>
                  <a:srgbClr val="FF0000"/>
                </a:solidFill>
                <a:latin typeface="Tw Cen MT (Body)"/>
              </a:rPr>
              <a:t>AngularJS MVC Architecture</a:t>
            </a:r>
            <a:endParaRPr kumimoji="0" lang="en-US" sz="3200" b="0" i="0" u="none" strike="noStrike" kern="1200" cap="none" spc="0" normalizeH="0" baseline="0" noProof="0" dirty="0">
              <a:ln>
                <a:noFill/>
              </a:ln>
              <a:solidFill>
                <a:srgbClr val="FF0000"/>
              </a:solidFill>
              <a:effectLst/>
              <a:uLnTx/>
              <a:uFillTx/>
              <a:latin typeface="Tw Cen MT" panose="020B0602020104020603"/>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1143001" y="1822174"/>
            <a:ext cx="9905999" cy="321365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latin typeface="Tw Cen MT (Body)"/>
              </a:rPr>
              <a:t>An AngularJS application is split into 3 main components: </a:t>
            </a:r>
          </a:p>
          <a:p>
            <a:pPr fontAlgn="base"/>
            <a:r>
              <a:rPr lang="en-US" dirty="0">
                <a:latin typeface="Tw Cen MT (Body)"/>
              </a:rPr>
              <a:t>Model: Details with data/Database</a:t>
            </a:r>
          </a:p>
          <a:p>
            <a:pPr fontAlgn="base"/>
            <a:r>
              <a:rPr lang="en-US" dirty="0">
                <a:latin typeface="Tw Cen MT (Body)"/>
              </a:rPr>
              <a:t>Views: Used to display data/contents to the end users in a presentable format using HTML. </a:t>
            </a:r>
          </a:p>
          <a:p>
            <a:pPr fontAlgn="base"/>
            <a:r>
              <a:rPr lang="en-US" dirty="0">
                <a:latin typeface="Tw Cen MT (Body)"/>
              </a:rPr>
              <a:t>Controllers: JS code to act as a bridge between model and view to control and manage the functionality of views.</a:t>
            </a:r>
          </a:p>
        </p:txBody>
      </p:sp>
    </p:spTree>
    <p:extLst>
      <p:ext uri="{BB962C8B-B14F-4D97-AF65-F5344CB8AC3E}">
        <p14:creationId xmlns:p14="http://schemas.microsoft.com/office/powerpoint/2010/main" val="12104371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1432560" y="1434287"/>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Write into a File</a:t>
            </a:r>
          </a:p>
        </p:txBody>
      </p:sp>
      <p:sp>
        <p:nvSpPr>
          <p:cNvPr id="2" name="Rectangle 1">
            <a:extLst>
              <a:ext uri="{FF2B5EF4-FFF2-40B4-BE49-F238E27FC236}">
                <a16:creationId xmlns:a16="http://schemas.microsoft.com/office/drawing/2014/main" id="{21823DCE-E13D-CA7B-100A-31D4E37F7B08}"/>
              </a:ext>
            </a:extLst>
          </p:cNvPr>
          <p:cNvSpPr/>
          <p:nvPr/>
        </p:nvSpPr>
        <p:spPr>
          <a:xfrm>
            <a:off x="518160" y="2682240"/>
            <a:ext cx="2783840" cy="2590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A31515"/>
                </a:solidFill>
                <a:effectLst/>
                <a:latin typeface="Consolas" panose="020B0609020204030204" pitchFamily="49" charset="0"/>
              </a:rPr>
              <a:t>Writing data into this file using Node.js</a:t>
            </a:r>
            <a:endParaRPr lang="en-US" b="0" dirty="0">
              <a:solidFill>
                <a:srgbClr val="3B3B3B"/>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AE558D52-7A36-31C5-29AC-C0CFF0E2785C}"/>
              </a:ext>
            </a:extLst>
          </p:cNvPr>
          <p:cNvSpPr/>
          <p:nvPr/>
        </p:nvSpPr>
        <p:spPr>
          <a:xfrm>
            <a:off x="518160" y="5527040"/>
            <a:ext cx="2570480" cy="9956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Test.txt</a:t>
            </a:r>
          </a:p>
        </p:txBody>
      </p:sp>
      <p:sp>
        <p:nvSpPr>
          <p:cNvPr id="6" name="Rectangle 5">
            <a:extLst>
              <a:ext uri="{FF2B5EF4-FFF2-40B4-BE49-F238E27FC236}">
                <a16:creationId xmlns:a16="http://schemas.microsoft.com/office/drawing/2014/main" id="{A4F63F0B-6BF5-1460-C8A8-0F76911C9CA4}"/>
              </a:ext>
            </a:extLst>
          </p:cNvPr>
          <p:cNvSpPr/>
          <p:nvPr/>
        </p:nvSpPr>
        <p:spPr>
          <a:xfrm>
            <a:off x="4196082" y="2641600"/>
            <a:ext cx="7782560" cy="3840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fs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require</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'fs'</a:t>
            </a:r>
            <a:r>
              <a:rPr lang="en-US" b="0" dirty="0">
                <a:solidFill>
                  <a:srgbClr val="3B3B3B"/>
                </a:solidFill>
                <a:effectLst/>
                <a:latin typeface="Consolas" panose="020B0609020204030204" pitchFamily="49" charset="0"/>
              </a:rPr>
              <a:t>);</a:t>
            </a:r>
          </a:p>
          <a:p>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content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'Writing data into this file using Node.js'</a:t>
            </a:r>
            <a:r>
              <a:rPr lang="en-US" b="0" dirty="0">
                <a:solidFill>
                  <a:srgbClr val="3B3B3B"/>
                </a:solidFill>
                <a:effectLst/>
                <a:latin typeface="Consolas" panose="020B0609020204030204" pitchFamily="49" charset="0"/>
              </a:rPr>
              <a:t>;</a:t>
            </a:r>
          </a:p>
          <a:p>
            <a:r>
              <a:rPr lang="en-US" b="0" dirty="0" err="1">
                <a:solidFill>
                  <a:srgbClr val="267F99"/>
                </a:solidFill>
                <a:effectLst/>
                <a:latin typeface="Consolas" panose="020B0609020204030204" pitchFamily="49" charset="0"/>
              </a:rPr>
              <a:t>fs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writeFile</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'test.txt'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content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err</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err</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console</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error</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err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'File written successfully!'</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endParaRPr lang="en-US" dirty="0"/>
          </a:p>
        </p:txBody>
      </p:sp>
      <p:sp>
        <p:nvSpPr>
          <p:cNvPr id="8" name="Arrow: Right 7">
            <a:extLst>
              <a:ext uri="{FF2B5EF4-FFF2-40B4-BE49-F238E27FC236}">
                <a16:creationId xmlns:a16="http://schemas.microsoft.com/office/drawing/2014/main" id="{1E2EF413-8F56-A441-24ED-5987EBA022E1}"/>
              </a:ext>
            </a:extLst>
          </p:cNvPr>
          <p:cNvSpPr/>
          <p:nvPr/>
        </p:nvSpPr>
        <p:spPr>
          <a:xfrm rot="10800000">
            <a:off x="3484880" y="3738880"/>
            <a:ext cx="619760"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5979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1432560" y="1434287"/>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 Read File</a:t>
            </a:r>
          </a:p>
        </p:txBody>
      </p:sp>
      <p:sp>
        <p:nvSpPr>
          <p:cNvPr id="2" name="Rectangle 1">
            <a:extLst>
              <a:ext uri="{FF2B5EF4-FFF2-40B4-BE49-F238E27FC236}">
                <a16:creationId xmlns:a16="http://schemas.microsoft.com/office/drawing/2014/main" id="{21823DCE-E13D-CA7B-100A-31D4E37F7B08}"/>
              </a:ext>
            </a:extLst>
          </p:cNvPr>
          <p:cNvSpPr/>
          <p:nvPr/>
        </p:nvSpPr>
        <p:spPr>
          <a:xfrm>
            <a:off x="518160" y="2682240"/>
            <a:ext cx="2783840" cy="2590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A31515"/>
                </a:solidFill>
                <a:effectLst/>
                <a:latin typeface="Consolas" panose="020B0609020204030204" pitchFamily="49" charset="0"/>
              </a:rPr>
              <a:t>Writing data into this file using Node.js</a:t>
            </a:r>
            <a:endParaRPr lang="en-US" b="0" dirty="0">
              <a:solidFill>
                <a:srgbClr val="3B3B3B"/>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AE558D52-7A36-31C5-29AC-C0CFF0E2785C}"/>
              </a:ext>
            </a:extLst>
          </p:cNvPr>
          <p:cNvSpPr/>
          <p:nvPr/>
        </p:nvSpPr>
        <p:spPr>
          <a:xfrm>
            <a:off x="518160" y="5527040"/>
            <a:ext cx="2570480" cy="9956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Test.txt</a:t>
            </a:r>
          </a:p>
        </p:txBody>
      </p:sp>
      <p:sp>
        <p:nvSpPr>
          <p:cNvPr id="6" name="Rectangle 5">
            <a:extLst>
              <a:ext uri="{FF2B5EF4-FFF2-40B4-BE49-F238E27FC236}">
                <a16:creationId xmlns:a16="http://schemas.microsoft.com/office/drawing/2014/main" id="{A4F63F0B-6BF5-1460-C8A8-0F76911C9CA4}"/>
              </a:ext>
            </a:extLst>
          </p:cNvPr>
          <p:cNvSpPr/>
          <p:nvPr/>
        </p:nvSpPr>
        <p:spPr>
          <a:xfrm>
            <a:off x="4196082" y="2641600"/>
            <a:ext cx="7782560" cy="3840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fs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require</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'fs'</a:t>
            </a:r>
            <a:r>
              <a:rPr lang="en-US" b="0" dirty="0">
                <a:solidFill>
                  <a:srgbClr val="3B3B3B"/>
                </a:solidFill>
                <a:effectLst/>
                <a:latin typeface="Consolas" panose="020B0609020204030204" pitchFamily="49" charset="0"/>
              </a:rPr>
              <a:t>);</a:t>
            </a:r>
          </a:p>
          <a:p>
            <a:r>
              <a:rPr lang="en-US" b="0" dirty="0">
                <a:solidFill>
                  <a:srgbClr val="008000"/>
                </a:solidFill>
                <a:effectLst/>
                <a:latin typeface="Consolas" panose="020B0609020204030204" pitchFamily="49" charset="0"/>
              </a:rPr>
              <a:t>// read file</a:t>
            </a:r>
            <a:endParaRPr lang="en-US" b="0" dirty="0">
              <a:solidFill>
                <a:srgbClr val="3B3B3B"/>
              </a:solidFill>
              <a:effectLst/>
              <a:latin typeface="Consolas" panose="020B0609020204030204" pitchFamily="49" charset="0"/>
            </a:endParaRPr>
          </a:p>
          <a:p>
            <a:r>
              <a:rPr lang="en-US" b="0" dirty="0" err="1">
                <a:solidFill>
                  <a:srgbClr val="267F99"/>
                </a:solidFill>
                <a:effectLst/>
                <a:latin typeface="Consolas" panose="020B0609020204030204" pitchFamily="49" charset="0"/>
              </a:rPr>
              <a:t>fs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open</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'test.txt'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err</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fd</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err</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err</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code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'ENOENT'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console</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error</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'File does not exist'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throw</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err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'File opened successfully and the content is:'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fs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readFileSync</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fd</a:t>
            </a:r>
            <a:r>
              <a:rPr lang="en-US" b="0" dirty="0">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toString</a:t>
            </a:r>
            <a:r>
              <a:rPr lang="en-US" b="0" dirty="0">
                <a:solidFill>
                  <a:srgbClr val="3B3B3B"/>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p:txBody>
      </p:sp>
      <p:sp>
        <p:nvSpPr>
          <p:cNvPr id="8" name="Arrow: Right 7">
            <a:extLst>
              <a:ext uri="{FF2B5EF4-FFF2-40B4-BE49-F238E27FC236}">
                <a16:creationId xmlns:a16="http://schemas.microsoft.com/office/drawing/2014/main" id="{1E2EF413-8F56-A441-24ED-5987EBA022E1}"/>
              </a:ext>
            </a:extLst>
          </p:cNvPr>
          <p:cNvSpPr/>
          <p:nvPr/>
        </p:nvSpPr>
        <p:spPr>
          <a:xfrm>
            <a:off x="3484880" y="3738880"/>
            <a:ext cx="619760"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35664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1066800" y="260807"/>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 Update File</a:t>
            </a:r>
          </a:p>
        </p:txBody>
      </p:sp>
      <p:sp>
        <p:nvSpPr>
          <p:cNvPr id="2" name="Rectangle 1">
            <a:extLst>
              <a:ext uri="{FF2B5EF4-FFF2-40B4-BE49-F238E27FC236}">
                <a16:creationId xmlns:a16="http://schemas.microsoft.com/office/drawing/2014/main" id="{21823DCE-E13D-CA7B-100A-31D4E37F7B08}"/>
              </a:ext>
            </a:extLst>
          </p:cNvPr>
          <p:cNvSpPr/>
          <p:nvPr/>
        </p:nvSpPr>
        <p:spPr>
          <a:xfrm>
            <a:off x="518160" y="2682240"/>
            <a:ext cx="2783840" cy="2590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A31515"/>
                </a:solidFill>
                <a:effectLst/>
                <a:latin typeface="Consolas" panose="020B0609020204030204" pitchFamily="49" charset="0"/>
              </a:rPr>
              <a:t>Updated content of test file with content</a:t>
            </a:r>
            <a:endParaRPr lang="en-US" b="0" dirty="0">
              <a:solidFill>
                <a:srgbClr val="3B3B3B"/>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AE558D52-7A36-31C5-29AC-C0CFF0E2785C}"/>
              </a:ext>
            </a:extLst>
          </p:cNvPr>
          <p:cNvSpPr/>
          <p:nvPr/>
        </p:nvSpPr>
        <p:spPr>
          <a:xfrm>
            <a:off x="518160" y="5527040"/>
            <a:ext cx="2570480" cy="9956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Test.txt</a:t>
            </a:r>
          </a:p>
        </p:txBody>
      </p:sp>
      <p:sp>
        <p:nvSpPr>
          <p:cNvPr id="6" name="Rectangle 5">
            <a:extLst>
              <a:ext uri="{FF2B5EF4-FFF2-40B4-BE49-F238E27FC236}">
                <a16:creationId xmlns:a16="http://schemas.microsoft.com/office/drawing/2014/main" id="{A4F63F0B-6BF5-1460-C8A8-0F76911C9CA4}"/>
              </a:ext>
            </a:extLst>
          </p:cNvPr>
          <p:cNvSpPr/>
          <p:nvPr/>
        </p:nvSpPr>
        <p:spPr>
          <a:xfrm>
            <a:off x="4196082" y="1178560"/>
            <a:ext cx="7782560" cy="5303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fs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require</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'fs'</a:t>
            </a:r>
            <a:r>
              <a:rPr lang="en-US" b="0" dirty="0">
                <a:solidFill>
                  <a:srgbClr val="3B3B3B"/>
                </a:solidFill>
                <a:effectLst/>
                <a:latin typeface="Consolas" panose="020B0609020204030204" pitchFamily="49" charset="0"/>
              </a:rPr>
              <a:t>);</a:t>
            </a:r>
          </a:p>
          <a:p>
            <a:r>
              <a:rPr lang="en-US" b="0" dirty="0">
                <a:solidFill>
                  <a:srgbClr val="008000"/>
                </a:solidFill>
                <a:effectLst/>
                <a:latin typeface="Consolas" panose="020B0609020204030204" pitchFamily="49" charset="0"/>
              </a:rPr>
              <a:t>// update file</a:t>
            </a:r>
            <a:endParaRPr lang="en-US" b="0" dirty="0">
              <a:solidFill>
                <a:srgbClr val="3B3B3B"/>
              </a:solidFill>
              <a:effectLst/>
              <a:latin typeface="Consolas" panose="020B0609020204030204" pitchFamily="49" charset="0"/>
            </a:endParaRPr>
          </a:p>
          <a:p>
            <a:r>
              <a:rPr lang="en-US" b="0" dirty="0" err="1">
                <a:solidFill>
                  <a:srgbClr val="267F99"/>
                </a:solidFill>
                <a:effectLst/>
                <a:latin typeface="Consolas" panose="020B0609020204030204" pitchFamily="49" charset="0"/>
              </a:rPr>
              <a:t>fs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open</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'test.txt'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err</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fd</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err</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err</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code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'ENOENT'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console</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error</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'File does not exist'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throw</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err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writeFile</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fd</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'Updated content of test file with content'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'utf8'</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err</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err</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console</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error</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err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'File updated successfully!'</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
        <p:nvSpPr>
          <p:cNvPr id="8" name="Arrow: Right 7">
            <a:extLst>
              <a:ext uri="{FF2B5EF4-FFF2-40B4-BE49-F238E27FC236}">
                <a16:creationId xmlns:a16="http://schemas.microsoft.com/office/drawing/2014/main" id="{1E2EF413-8F56-A441-24ED-5987EBA022E1}"/>
              </a:ext>
            </a:extLst>
          </p:cNvPr>
          <p:cNvSpPr/>
          <p:nvPr/>
        </p:nvSpPr>
        <p:spPr>
          <a:xfrm rot="10800000">
            <a:off x="3484880" y="3738880"/>
            <a:ext cx="619760"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2902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1066800" y="260807"/>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 Delete File</a:t>
            </a:r>
          </a:p>
        </p:txBody>
      </p:sp>
      <p:sp>
        <p:nvSpPr>
          <p:cNvPr id="2" name="Rectangle 1">
            <a:extLst>
              <a:ext uri="{FF2B5EF4-FFF2-40B4-BE49-F238E27FC236}">
                <a16:creationId xmlns:a16="http://schemas.microsoft.com/office/drawing/2014/main" id="{21823DCE-E13D-CA7B-100A-31D4E37F7B08}"/>
              </a:ext>
            </a:extLst>
          </p:cNvPr>
          <p:cNvSpPr/>
          <p:nvPr/>
        </p:nvSpPr>
        <p:spPr>
          <a:xfrm>
            <a:off x="518160" y="2682240"/>
            <a:ext cx="2783840" cy="2590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A31515"/>
                </a:solidFill>
                <a:effectLst/>
                <a:latin typeface="Consolas" panose="020B0609020204030204" pitchFamily="49" charset="0"/>
              </a:rPr>
              <a:t>Updated content of test file with content</a:t>
            </a:r>
            <a:endParaRPr lang="en-US" b="0" dirty="0">
              <a:solidFill>
                <a:srgbClr val="3B3B3B"/>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AE558D52-7A36-31C5-29AC-C0CFF0E2785C}"/>
              </a:ext>
            </a:extLst>
          </p:cNvPr>
          <p:cNvSpPr/>
          <p:nvPr/>
        </p:nvSpPr>
        <p:spPr>
          <a:xfrm>
            <a:off x="518160" y="5527040"/>
            <a:ext cx="2570480" cy="9956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Test.txt</a:t>
            </a:r>
          </a:p>
        </p:txBody>
      </p:sp>
      <p:sp>
        <p:nvSpPr>
          <p:cNvPr id="6" name="Rectangle 5">
            <a:extLst>
              <a:ext uri="{FF2B5EF4-FFF2-40B4-BE49-F238E27FC236}">
                <a16:creationId xmlns:a16="http://schemas.microsoft.com/office/drawing/2014/main" id="{A4F63F0B-6BF5-1460-C8A8-0F76911C9CA4}"/>
              </a:ext>
            </a:extLst>
          </p:cNvPr>
          <p:cNvSpPr/>
          <p:nvPr/>
        </p:nvSpPr>
        <p:spPr>
          <a:xfrm>
            <a:off x="4754881" y="2890520"/>
            <a:ext cx="5283198" cy="21742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a:solidFill>
                  <a:srgbClr val="0000FF"/>
                </a:solidFill>
                <a:effectLst/>
                <a:latin typeface="Consolas" panose="020B0609020204030204" pitchFamily="49" charset="0"/>
              </a:rPr>
              <a:t>var</a:t>
            </a:r>
            <a:r>
              <a:rPr lang="en-US" b="0">
                <a:solidFill>
                  <a:srgbClr val="3B3B3B"/>
                </a:solidFill>
                <a:effectLst/>
                <a:latin typeface="Consolas" panose="020B0609020204030204" pitchFamily="49" charset="0"/>
              </a:rPr>
              <a:t> </a:t>
            </a:r>
            <a:r>
              <a:rPr lang="en-US" b="0">
                <a:solidFill>
                  <a:srgbClr val="267F99"/>
                </a:solidFill>
                <a:effectLst/>
                <a:latin typeface="Consolas" panose="020B0609020204030204" pitchFamily="49" charset="0"/>
              </a:rPr>
              <a:t>fs</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795E26"/>
                </a:solidFill>
                <a:effectLst/>
                <a:latin typeface="Consolas" panose="020B0609020204030204" pitchFamily="49" charset="0"/>
              </a:rPr>
              <a:t>require</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'fs'</a:t>
            </a:r>
            <a:r>
              <a:rPr lang="en-US" b="0">
                <a:solidFill>
                  <a:srgbClr val="3B3B3B"/>
                </a:solidFill>
                <a:effectLst/>
                <a:latin typeface="Consolas" panose="020B0609020204030204" pitchFamily="49" charset="0"/>
              </a:rPr>
              <a:t>);</a:t>
            </a:r>
          </a:p>
          <a:p>
            <a:r>
              <a:rPr lang="en-US" b="0" dirty="0">
                <a:solidFill>
                  <a:srgbClr val="0000FF"/>
                </a:solidFill>
                <a:effectLst/>
                <a:latin typeface="Consolas" panose="020B0609020204030204" pitchFamily="49" charset="0"/>
              </a:rPr>
              <a:t>var</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filePath</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'./test.txt'</a:t>
            </a:r>
            <a:r>
              <a:rPr lang="en-US" b="0" dirty="0">
                <a:solidFill>
                  <a:srgbClr val="3B3B3B"/>
                </a:solidFill>
                <a:effectLst/>
                <a:latin typeface="Consolas" panose="020B0609020204030204" pitchFamily="49" charset="0"/>
              </a:rPr>
              <a:t>; </a:t>
            </a:r>
          </a:p>
          <a:p>
            <a:r>
              <a:rPr lang="en-US" b="0" dirty="0" err="1">
                <a:solidFill>
                  <a:srgbClr val="267F99"/>
                </a:solidFill>
                <a:effectLst/>
                <a:latin typeface="Consolas" panose="020B0609020204030204" pitchFamily="49" charset="0"/>
              </a:rPr>
              <a:t>fs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unlinkSync</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filePath</a:t>
            </a:r>
            <a:r>
              <a:rPr lang="en-US" b="0" dirty="0">
                <a:solidFill>
                  <a:srgbClr val="3B3B3B"/>
                </a:solidFill>
                <a:effectLst/>
                <a:latin typeface="Consolas" panose="020B0609020204030204" pitchFamily="49" charset="0"/>
              </a:rPr>
              <a:t>);</a:t>
            </a:r>
          </a:p>
        </p:txBody>
      </p:sp>
      <p:sp>
        <p:nvSpPr>
          <p:cNvPr id="8" name="Arrow: Right 7">
            <a:extLst>
              <a:ext uri="{FF2B5EF4-FFF2-40B4-BE49-F238E27FC236}">
                <a16:creationId xmlns:a16="http://schemas.microsoft.com/office/drawing/2014/main" id="{1E2EF413-8F56-A441-24ED-5987EBA022E1}"/>
              </a:ext>
            </a:extLst>
          </p:cNvPr>
          <p:cNvSpPr/>
          <p:nvPr/>
        </p:nvSpPr>
        <p:spPr>
          <a:xfrm rot="10800000">
            <a:off x="3484880" y="3738880"/>
            <a:ext cx="1107440"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ultiplication Sign 2">
            <a:extLst>
              <a:ext uri="{FF2B5EF4-FFF2-40B4-BE49-F238E27FC236}">
                <a16:creationId xmlns:a16="http://schemas.microsoft.com/office/drawing/2014/main" id="{BF5FC9CF-85C4-AE41-8D97-F53999FA4D7E}"/>
              </a:ext>
            </a:extLst>
          </p:cNvPr>
          <p:cNvSpPr/>
          <p:nvPr/>
        </p:nvSpPr>
        <p:spPr>
          <a:xfrm>
            <a:off x="3779520" y="3291840"/>
            <a:ext cx="640080" cy="1371600"/>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09072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1798320" y="3141167"/>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Read Files using HTTP server</a:t>
            </a:r>
          </a:p>
        </p:txBody>
      </p:sp>
    </p:spTree>
    <p:extLst>
      <p:ext uri="{BB962C8B-B14F-4D97-AF65-F5344CB8AC3E}">
        <p14:creationId xmlns:p14="http://schemas.microsoft.com/office/powerpoint/2010/main" val="22543003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1432560" y="1434287"/>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Read Files and serve them using node JS</a:t>
            </a:r>
          </a:p>
        </p:txBody>
      </p:sp>
      <p:sp>
        <p:nvSpPr>
          <p:cNvPr id="2" name="Rectangle 1">
            <a:extLst>
              <a:ext uri="{FF2B5EF4-FFF2-40B4-BE49-F238E27FC236}">
                <a16:creationId xmlns:a16="http://schemas.microsoft.com/office/drawing/2014/main" id="{21823DCE-E13D-CA7B-100A-31D4E37F7B08}"/>
              </a:ext>
            </a:extLst>
          </p:cNvPr>
          <p:cNvSpPr/>
          <p:nvPr/>
        </p:nvSpPr>
        <p:spPr>
          <a:xfrm>
            <a:off x="518160" y="2682240"/>
            <a:ext cx="2783840" cy="2590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Header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US" dirty="0"/>
          </a:p>
        </p:txBody>
      </p:sp>
      <p:sp>
        <p:nvSpPr>
          <p:cNvPr id="4" name="Rectangle 3">
            <a:extLst>
              <a:ext uri="{FF2B5EF4-FFF2-40B4-BE49-F238E27FC236}">
                <a16:creationId xmlns:a16="http://schemas.microsoft.com/office/drawing/2014/main" id="{AE558D52-7A36-31C5-29AC-C0CFF0E2785C}"/>
              </a:ext>
            </a:extLst>
          </p:cNvPr>
          <p:cNvSpPr/>
          <p:nvPr/>
        </p:nvSpPr>
        <p:spPr>
          <a:xfrm>
            <a:off x="518160" y="5527040"/>
            <a:ext cx="2570480" cy="9956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Contents of demofile.html</a:t>
            </a:r>
          </a:p>
        </p:txBody>
      </p:sp>
      <p:sp>
        <p:nvSpPr>
          <p:cNvPr id="6" name="Rectangle 5">
            <a:extLst>
              <a:ext uri="{FF2B5EF4-FFF2-40B4-BE49-F238E27FC236}">
                <a16:creationId xmlns:a16="http://schemas.microsoft.com/office/drawing/2014/main" id="{A4F63F0B-6BF5-1460-C8A8-0F76911C9CA4}"/>
              </a:ext>
            </a:extLst>
          </p:cNvPr>
          <p:cNvSpPr/>
          <p:nvPr/>
        </p:nvSpPr>
        <p:spPr>
          <a:xfrm>
            <a:off x="4196082" y="2641600"/>
            <a:ext cx="7782560" cy="3840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i="0" dirty="0">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http = require(</a:t>
            </a:r>
            <a:r>
              <a:rPr lang="en-US" b="0" i="0" dirty="0">
                <a:solidFill>
                  <a:srgbClr val="A52A2A"/>
                </a:solidFill>
                <a:effectLst/>
                <a:latin typeface="Consolas" panose="020B0609020204030204" pitchFamily="49" charset="0"/>
              </a:rPr>
              <a:t>'http'</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fs = require(</a:t>
            </a:r>
            <a:r>
              <a:rPr lang="en-US" b="0" i="0" dirty="0">
                <a:solidFill>
                  <a:srgbClr val="A52A2A"/>
                </a:solidFill>
                <a:effectLst/>
                <a:latin typeface="Consolas" panose="020B0609020204030204" pitchFamily="49" charset="0"/>
              </a:rPr>
              <a:t>'fs'</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http.createServer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(req, res) {</a:t>
            </a:r>
            <a:br>
              <a:rPr lang="en-US" dirty="0"/>
            </a:br>
            <a:r>
              <a:rPr lang="en-US" b="1" i="0" dirty="0">
                <a:solidFill>
                  <a:srgbClr val="000000"/>
                </a:solidFill>
                <a:effectLst/>
                <a:latin typeface="Consolas" panose="020B0609020204030204" pitchFamily="49" charset="0"/>
              </a:rPr>
              <a:t>  </a:t>
            </a:r>
            <a:r>
              <a:rPr lang="en-US" sz="2000" b="1" i="0" dirty="0" err="1">
                <a:solidFill>
                  <a:srgbClr val="000000"/>
                </a:solidFill>
                <a:effectLst/>
                <a:latin typeface="Consolas" panose="020B0609020204030204" pitchFamily="49" charset="0"/>
              </a:rPr>
              <a:t>fs.readFile</a:t>
            </a:r>
            <a:r>
              <a:rPr lang="en-US" sz="2000" b="1" i="0" dirty="0">
                <a:solidFill>
                  <a:srgbClr val="000000"/>
                </a:solidFill>
                <a:effectLst/>
                <a:latin typeface="Consolas" panose="020B0609020204030204" pitchFamily="49" charset="0"/>
              </a:rPr>
              <a:t>(</a:t>
            </a:r>
            <a:r>
              <a:rPr lang="en-US" sz="2000" b="1" i="0" dirty="0">
                <a:solidFill>
                  <a:srgbClr val="A52A2A"/>
                </a:solidFill>
                <a:effectLst/>
                <a:latin typeface="Consolas" panose="020B0609020204030204" pitchFamily="49" charset="0"/>
              </a:rPr>
              <a:t>'demofile.html'</a:t>
            </a:r>
            <a:r>
              <a:rPr lang="en-US" sz="2000" b="1" i="0" dirty="0">
                <a:solidFill>
                  <a:srgbClr val="000000"/>
                </a:solidFill>
                <a:effectLst/>
                <a:latin typeface="Consolas" panose="020B0609020204030204" pitchFamily="49" charset="0"/>
              </a:rPr>
              <a:t>, </a:t>
            </a:r>
            <a:r>
              <a:rPr lang="en-US" sz="2000" b="1" i="0" dirty="0">
                <a:solidFill>
                  <a:srgbClr val="0000CD"/>
                </a:solidFill>
                <a:effectLst/>
                <a:latin typeface="Consolas" panose="020B0609020204030204" pitchFamily="49" charset="0"/>
              </a:rPr>
              <a:t>function</a:t>
            </a:r>
            <a:r>
              <a:rPr lang="en-US" sz="2000" b="1" i="0" dirty="0">
                <a:solidFill>
                  <a:srgbClr val="000000"/>
                </a:solidFill>
                <a:effectLst/>
                <a:latin typeface="Consolas" panose="020B0609020204030204" pitchFamily="49" charset="0"/>
              </a:rPr>
              <a:t>(err, data)</a:t>
            </a:r>
            <a:r>
              <a:rPr lang="en-US" b="1" i="0" dirty="0">
                <a:solidFill>
                  <a:srgbClr val="000000"/>
                </a:solidFill>
                <a:effectLst/>
                <a:latin typeface="Consolas" panose="020B0609020204030204" pitchFamily="49" charset="0"/>
              </a:rPr>
              <a:t> {</a:t>
            </a:r>
            <a:br>
              <a:rPr lang="en-US" b="1"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res.writeHead</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200</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'Content-Type'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'text/html'</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res.write</a:t>
            </a:r>
            <a:r>
              <a:rPr lang="en-US" b="0" i="0" dirty="0">
                <a:solidFill>
                  <a:srgbClr val="000000"/>
                </a:solidFill>
                <a:effectLst/>
                <a:latin typeface="Consolas" panose="020B0609020204030204" pitchFamily="49" charset="0"/>
              </a:rPr>
              <a:t>(data);</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res.end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}).listen(</a:t>
            </a:r>
            <a:r>
              <a:rPr lang="en-US" b="0" i="0" dirty="0">
                <a:solidFill>
                  <a:srgbClr val="FF0000"/>
                </a:solidFill>
                <a:effectLst/>
                <a:latin typeface="Consolas" panose="020B0609020204030204" pitchFamily="49" charset="0"/>
              </a:rPr>
              <a:t>8080</a:t>
            </a:r>
            <a:r>
              <a:rPr lang="en-US" b="0" i="0" dirty="0">
                <a:solidFill>
                  <a:srgbClr val="000000"/>
                </a:solidFill>
                <a:effectLst/>
                <a:latin typeface="Consolas" panose="020B0609020204030204" pitchFamily="49" charset="0"/>
              </a:rPr>
              <a:t>);</a:t>
            </a:r>
          </a:p>
          <a:p>
            <a:r>
              <a:rPr lang="en-US" b="0" dirty="0">
                <a:solidFill>
                  <a:srgbClr val="008000"/>
                </a:solidFill>
                <a:effectLst/>
                <a:latin typeface="Consolas" panose="020B0609020204030204" pitchFamily="49" charset="0"/>
              </a:rPr>
              <a:t>// Console will print the message  </a:t>
            </a:r>
            <a:endParaRPr lang="en-US" b="0" dirty="0">
              <a:solidFill>
                <a:srgbClr val="3B3B3B"/>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'Server running at http://127.0.0.1:8080/'</a:t>
            </a:r>
            <a:r>
              <a:rPr lang="en-US" b="0" dirty="0">
                <a:solidFill>
                  <a:srgbClr val="3B3B3B"/>
                </a:solidFill>
                <a:effectLst/>
                <a:latin typeface="Consolas" panose="020B0609020204030204" pitchFamily="49" charset="0"/>
              </a:rPr>
              <a:t>); </a:t>
            </a:r>
          </a:p>
          <a:p>
            <a:endParaRPr lang="en-US" dirty="0"/>
          </a:p>
        </p:txBody>
      </p:sp>
      <p:sp>
        <p:nvSpPr>
          <p:cNvPr id="8" name="Arrow: Right 7">
            <a:extLst>
              <a:ext uri="{FF2B5EF4-FFF2-40B4-BE49-F238E27FC236}">
                <a16:creationId xmlns:a16="http://schemas.microsoft.com/office/drawing/2014/main" id="{1E2EF413-8F56-A441-24ED-5987EBA022E1}"/>
              </a:ext>
            </a:extLst>
          </p:cNvPr>
          <p:cNvSpPr/>
          <p:nvPr/>
        </p:nvSpPr>
        <p:spPr>
          <a:xfrm>
            <a:off x="3484880" y="3738880"/>
            <a:ext cx="619760"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2248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1798320" y="3141167"/>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Using Express</a:t>
            </a:r>
          </a:p>
        </p:txBody>
      </p:sp>
    </p:spTree>
    <p:extLst>
      <p:ext uri="{BB962C8B-B14F-4D97-AF65-F5344CB8AC3E}">
        <p14:creationId xmlns:p14="http://schemas.microsoft.com/office/powerpoint/2010/main" val="30286053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91945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lvl="1" algn="ctr"/>
            <a:r>
              <a:rPr lang="en-US" sz="3600" dirty="0">
                <a:solidFill>
                  <a:schemeClr val="accent1"/>
                </a:solidFill>
                <a:latin typeface="inter-regular"/>
              </a:rPr>
              <a:t>Express</a:t>
            </a:r>
          </a:p>
        </p:txBody>
      </p:sp>
      <p:sp>
        <p:nvSpPr>
          <p:cNvPr id="3" name="TextBox 2">
            <a:extLst>
              <a:ext uri="{FF2B5EF4-FFF2-40B4-BE49-F238E27FC236}">
                <a16:creationId xmlns:a16="http://schemas.microsoft.com/office/drawing/2014/main" id="{CB519914-56F6-015C-CF7B-E12124BC8552}"/>
              </a:ext>
            </a:extLst>
          </p:cNvPr>
          <p:cNvSpPr txBox="1"/>
          <p:nvPr/>
        </p:nvSpPr>
        <p:spPr>
          <a:xfrm>
            <a:off x="345440" y="3137376"/>
            <a:ext cx="11501120" cy="2062103"/>
          </a:xfrm>
          <a:prstGeom prst="rect">
            <a:avLst/>
          </a:prstGeom>
          <a:noFill/>
        </p:spPr>
        <p:txBody>
          <a:bodyPr wrap="square">
            <a:spAutoFit/>
          </a:bodyPr>
          <a:lstStyle/>
          <a:p>
            <a:pPr marL="457200" indent="-457200" algn="l">
              <a:buFont typeface="Arial" panose="020B0604020202020204" pitchFamily="34" charset="0"/>
              <a:buChar char="•"/>
            </a:pPr>
            <a:r>
              <a:rPr lang="en-US" sz="3200" b="0" i="0" dirty="0">
                <a:solidFill>
                  <a:srgbClr val="FFFFFF"/>
                </a:solidFill>
                <a:effectLst/>
                <a:latin typeface="Nunito" pitchFamily="2" charset="0"/>
              </a:rPr>
              <a:t>Small framework that works on top of Node.js </a:t>
            </a:r>
          </a:p>
          <a:p>
            <a:pPr marL="457200" indent="-457200" algn="l">
              <a:buFont typeface="Arial" panose="020B0604020202020204" pitchFamily="34" charset="0"/>
              <a:buChar char="•"/>
            </a:pPr>
            <a:r>
              <a:rPr lang="en-US" sz="3200" dirty="0">
                <a:solidFill>
                  <a:srgbClr val="FFFFFF"/>
                </a:solidFill>
                <a:latin typeface="Nunito" pitchFamily="2" charset="0"/>
              </a:rPr>
              <a:t>M</a:t>
            </a:r>
            <a:r>
              <a:rPr lang="en-US" sz="3200" b="0" i="0" dirty="0">
                <a:solidFill>
                  <a:srgbClr val="FFFFFF"/>
                </a:solidFill>
                <a:effectLst/>
                <a:latin typeface="Nunito" pitchFamily="2" charset="0"/>
              </a:rPr>
              <a:t>akes it easier to organize your application’s functionality</a:t>
            </a:r>
          </a:p>
          <a:p>
            <a:pPr marL="457200" indent="-457200" algn="l">
              <a:buFont typeface="Arial" panose="020B0604020202020204" pitchFamily="34" charset="0"/>
              <a:buChar char="•"/>
            </a:pPr>
            <a:r>
              <a:rPr lang="en-US" sz="3200" dirty="0">
                <a:solidFill>
                  <a:srgbClr val="FFFFFF"/>
                </a:solidFill>
                <a:latin typeface="Nunito" pitchFamily="2" charset="0"/>
              </a:rPr>
              <a:t>H</a:t>
            </a:r>
            <a:r>
              <a:rPr lang="en-US" sz="3200" b="0" i="0" dirty="0">
                <a:solidFill>
                  <a:srgbClr val="FFFFFF"/>
                </a:solidFill>
                <a:effectLst/>
                <a:latin typeface="Nunito" pitchFamily="2" charset="0"/>
              </a:rPr>
              <a:t>elpful utilities to Node.js HTTP objects </a:t>
            </a:r>
          </a:p>
          <a:p>
            <a:pPr marL="457200" indent="-457200" algn="l">
              <a:buFont typeface="Arial" panose="020B0604020202020204" pitchFamily="34" charset="0"/>
              <a:buChar char="•"/>
            </a:pPr>
            <a:r>
              <a:rPr lang="en-US" sz="3200" b="0" i="0" dirty="0">
                <a:solidFill>
                  <a:srgbClr val="FFFFFF"/>
                </a:solidFill>
                <a:effectLst/>
                <a:latin typeface="Nunito" pitchFamily="2" charset="0"/>
              </a:rPr>
              <a:t>Facilitates the rendering of dynamic HTTP objects</a:t>
            </a:r>
            <a:endParaRPr lang="en-US" sz="3200" b="0" i="0" dirty="0">
              <a:effectLst/>
              <a:latin typeface="Verdana" panose="020B0604030504040204" pitchFamily="34" charset="0"/>
            </a:endParaRPr>
          </a:p>
        </p:txBody>
      </p:sp>
    </p:spTree>
    <p:extLst>
      <p:ext uri="{BB962C8B-B14F-4D97-AF65-F5344CB8AC3E}">
        <p14:creationId xmlns:p14="http://schemas.microsoft.com/office/powerpoint/2010/main" val="19573879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1798320" y="3141167"/>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Create a simple In-Memory Todo application</a:t>
            </a:r>
          </a:p>
        </p:txBody>
      </p:sp>
    </p:spTree>
    <p:extLst>
      <p:ext uri="{BB962C8B-B14F-4D97-AF65-F5344CB8AC3E}">
        <p14:creationId xmlns:p14="http://schemas.microsoft.com/office/powerpoint/2010/main" val="13930674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1971927" y="1770188"/>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Install all the required modules</a:t>
            </a:r>
          </a:p>
        </p:txBody>
      </p:sp>
      <p:sp>
        <p:nvSpPr>
          <p:cNvPr id="6" name="Rectangle 5">
            <a:extLst>
              <a:ext uri="{FF2B5EF4-FFF2-40B4-BE49-F238E27FC236}">
                <a16:creationId xmlns:a16="http://schemas.microsoft.com/office/drawing/2014/main" id="{A4F63F0B-6BF5-1460-C8A8-0F76911C9CA4}"/>
              </a:ext>
            </a:extLst>
          </p:cNvPr>
          <p:cNvSpPr/>
          <p:nvPr/>
        </p:nvSpPr>
        <p:spPr>
          <a:xfrm>
            <a:off x="4046792" y="2988391"/>
            <a:ext cx="4332098" cy="8812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i="0" dirty="0" err="1">
                <a:solidFill>
                  <a:srgbClr val="0000CD"/>
                </a:solidFill>
                <a:effectLst/>
                <a:latin typeface="Consolas" panose="020B0609020204030204" pitchFamily="49" charset="0"/>
              </a:rPr>
              <a:t>npm</a:t>
            </a:r>
            <a:r>
              <a:rPr lang="en-US" b="0" i="0" dirty="0">
                <a:solidFill>
                  <a:srgbClr val="0000CD"/>
                </a:solidFill>
                <a:effectLst/>
                <a:latin typeface="Consolas" panose="020B0609020204030204" pitchFamily="49" charset="0"/>
              </a:rPr>
              <a:t> install express </a:t>
            </a:r>
            <a:r>
              <a:rPr lang="en-US" b="0" dirty="0" err="1">
                <a:solidFill>
                  <a:srgbClr val="0451A5"/>
                </a:solidFill>
                <a:effectLst/>
                <a:latin typeface="Consolas" panose="020B0609020204030204" pitchFamily="49" charset="0"/>
              </a:rPr>
              <a:t>multer</a:t>
            </a:r>
            <a:r>
              <a:rPr lang="en-US" b="0" dirty="0">
                <a:solidFill>
                  <a:srgbClr val="0451A5"/>
                </a:solidFill>
                <a:effectLst/>
                <a:latin typeface="Consolas" panose="020B0609020204030204" pitchFamily="49" charset="0"/>
              </a:rPr>
              <a:t> -g</a:t>
            </a:r>
            <a:endParaRPr lang="en-US" b="0" dirty="0">
              <a:solidFill>
                <a:srgbClr val="3B3B3B"/>
              </a:solidFill>
              <a:effectLst/>
              <a:latin typeface="Consolas" panose="020B0609020204030204" pitchFamily="49" charset="0"/>
            </a:endParaRPr>
          </a:p>
        </p:txBody>
      </p:sp>
      <p:sp>
        <p:nvSpPr>
          <p:cNvPr id="3" name="Speech Bubble: Oval 2">
            <a:extLst>
              <a:ext uri="{FF2B5EF4-FFF2-40B4-BE49-F238E27FC236}">
                <a16:creationId xmlns:a16="http://schemas.microsoft.com/office/drawing/2014/main" id="{E754C0A8-6DE8-FB2D-8571-C6B338F543D4}"/>
              </a:ext>
            </a:extLst>
          </p:cNvPr>
          <p:cNvSpPr/>
          <p:nvPr/>
        </p:nvSpPr>
        <p:spPr>
          <a:xfrm>
            <a:off x="8162007" y="1008120"/>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1</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9173915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8D266FAD-BA91-0DB1-22C3-92F8E5628E5F}"/>
              </a:ext>
            </a:extLst>
          </p:cNvPr>
          <p:cNvGrpSpPr/>
          <p:nvPr/>
        </p:nvGrpSpPr>
        <p:grpSpPr>
          <a:xfrm>
            <a:off x="2130767" y="1358283"/>
            <a:ext cx="7930463" cy="5708342"/>
            <a:chOff x="1269168" y="913788"/>
            <a:chExt cx="7930463" cy="6974152"/>
          </a:xfrm>
        </p:grpSpPr>
        <p:grpSp>
          <p:nvGrpSpPr>
            <p:cNvPr id="37" name="Group 36">
              <a:extLst>
                <a:ext uri="{FF2B5EF4-FFF2-40B4-BE49-F238E27FC236}">
                  <a16:creationId xmlns:a16="http://schemas.microsoft.com/office/drawing/2014/main" id="{E436B9E4-E1C7-CD39-21A4-87E5F61D0BAB}"/>
                </a:ext>
              </a:extLst>
            </p:cNvPr>
            <p:cNvGrpSpPr/>
            <p:nvPr/>
          </p:nvGrpSpPr>
          <p:grpSpPr>
            <a:xfrm flipH="1">
              <a:off x="3799631" y="5233788"/>
              <a:ext cx="5400000" cy="2654152"/>
              <a:chOff x="1812632" y="1595275"/>
              <a:chExt cx="5400000" cy="2654152"/>
            </a:xfrm>
          </p:grpSpPr>
          <p:sp>
            <p:nvSpPr>
              <p:cNvPr id="38" name="Right Triangle 37">
                <a:extLst>
                  <a:ext uri="{FF2B5EF4-FFF2-40B4-BE49-F238E27FC236}">
                    <a16:creationId xmlns:a16="http://schemas.microsoft.com/office/drawing/2014/main" id="{26853DBF-E8A8-A21C-BBEC-2811DD9000EA}"/>
                  </a:ext>
                </a:extLst>
              </p:cNvPr>
              <p:cNvSpPr/>
              <p:nvPr/>
            </p:nvSpPr>
            <p:spPr>
              <a:xfrm flipV="1">
                <a:off x="1812632" y="2809427"/>
                <a:ext cx="5400000" cy="1440000"/>
              </a:xfrm>
              <a:prstGeom prst="rtTriangle">
                <a:avLst/>
              </a:prstGeom>
              <a:gradFill>
                <a:gsLst>
                  <a:gs pos="0">
                    <a:schemeClr val="bg1">
                      <a:alpha val="0"/>
                    </a:schemeClr>
                  </a:gs>
                  <a:gs pos="100000">
                    <a:schemeClr val="tx1"/>
                  </a:gs>
                </a:gsLst>
                <a:lin ang="0" scaled="0"/>
              </a:gradFill>
              <a:ln>
                <a:no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latin typeface="Tw Cen MT (Body)"/>
                </a:endParaRPr>
              </a:p>
            </p:txBody>
          </p:sp>
          <p:sp>
            <p:nvSpPr>
              <p:cNvPr id="39" name="Rectangle: Top Corners Rounded 38">
                <a:extLst>
                  <a:ext uri="{FF2B5EF4-FFF2-40B4-BE49-F238E27FC236}">
                    <a16:creationId xmlns:a16="http://schemas.microsoft.com/office/drawing/2014/main" id="{0EFEF242-FFC7-398B-A1F1-044E6BC5853D}"/>
                  </a:ext>
                </a:extLst>
              </p:cNvPr>
              <p:cNvSpPr/>
              <p:nvPr/>
            </p:nvSpPr>
            <p:spPr>
              <a:xfrm rot="16200000">
                <a:off x="3623095" y="155275"/>
                <a:ext cx="1440000" cy="4320000"/>
              </a:xfrm>
              <a:prstGeom prst="round2SameRect">
                <a:avLst>
                  <a:gd name="adj1" fmla="val 50000"/>
                  <a:gd name="adj2" fmla="val 0"/>
                </a:avLst>
              </a:prstGeom>
              <a:gradFill>
                <a:gsLst>
                  <a:gs pos="30000">
                    <a:schemeClr val="bg1"/>
                  </a:gs>
                  <a:gs pos="90000">
                    <a:schemeClr val="bg1">
                      <a:lumMod val="85000"/>
                    </a:schemeClr>
                  </a:gs>
                  <a:gs pos="100000">
                    <a:srgbClr val="F0EEF0"/>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lumMod val="85000"/>
                    </a:schemeClr>
                  </a:solidFill>
                  <a:latin typeface="Tw Cen MT (Body)"/>
                </a:endParaRPr>
              </a:p>
            </p:txBody>
          </p:sp>
          <p:sp>
            <p:nvSpPr>
              <p:cNvPr id="40" name="Oval 39">
                <a:extLst>
                  <a:ext uri="{FF2B5EF4-FFF2-40B4-BE49-F238E27FC236}">
                    <a16:creationId xmlns:a16="http://schemas.microsoft.com/office/drawing/2014/main" id="{230B6542-D90C-8BB9-8A95-05F55E353F66}"/>
                  </a:ext>
                </a:extLst>
              </p:cNvPr>
              <p:cNvSpPr/>
              <p:nvPr/>
            </p:nvSpPr>
            <p:spPr>
              <a:xfrm>
                <a:off x="2286000" y="1685274"/>
                <a:ext cx="1260000" cy="1260000"/>
              </a:xfrm>
              <a:prstGeom prst="ellipse">
                <a:avLst/>
              </a:prstGeom>
              <a:solidFill>
                <a:srgbClr val="5D73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latin typeface="Tw Cen MT (Body)"/>
                </a:endParaRPr>
              </a:p>
            </p:txBody>
          </p:sp>
          <p:sp>
            <p:nvSpPr>
              <p:cNvPr id="41" name="TextBox 40">
                <a:extLst>
                  <a:ext uri="{FF2B5EF4-FFF2-40B4-BE49-F238E27FC236}">
                    <a16:creationId xmlns:a16="http://schemas.microsoft.com/office/drawing/2014/main" id="{3C9FDD54-52C0-6E0C-07D3-BA400254649B}"/>
                  </a:ext>
                </a:extLst>
              </p:cNvPr>
              <p:cNvSpPr txBox="1"/>
              <p:nvPr/>
            </p:nvSpPr>
            <p:spPr>
              <a:xfrm>
                <a:off x="2456579" y="1853609"/>
                <a:ext cx="918842" cy="923330"/>
              </a:xfrm>
              <a:prstGeom prst="rect">
                <a:avLst/>
              </a:prstGeom>
              <a:noFill/>
            </p:spPr>
            <p:txBody>
              <a:bodyPr wrap="none" rtlCol="0">
                <a:spAutoFit/>
              </a:bodyPr>
              <a:lstStyle/>
              <a:p>
                <a:pPr algn="ctr"/>
                <a:r>
                  <a:rPr lang="id-ID" sz="5400" b="1" dirty="0">
                    <a:solidFill>
                      <a:schemeClr val="bg1"/>
                    </a:solidFill>
                    <a:latin typeface="Tw Cen MT" panose="020B0602020104020603" pitchFamily="34" charset="0"/>
                  </a:rPr>
                  <a:t>04</a:t>
                </a:r>
              </a:p>
            </p:txBody>
          </p:sp>
          <p:sp>
            <p:nvSpPr>
              <p:cNvPr id="44" name="TextBox 43">
                <a:extLst>
                  <a:ext uri="{FF2B5EF4-FFF2-40B4-BE49-F238E27FC236}">
                    <a16:creationId xmlns:a16="http://schemas.microsoft.com/office/drawing/2014/main" id="{0A3D400F-F099-DF14-76AD-D45B9E4C1B35}"/>
                  </a:ext>
                </a:extLst>
              </p:cNvPr>
              <p:cNvSpPr txBox="1"/>
              <p:nvPr/>
            </p:nvSpPr>
            <p:spPr>
              <a:xfrm>
                <a:off x="3598208" y="1621353"/>
                <a:ext cx="2833644" cy="1326889"/>
              </a:xfrm>
              <a:prstGeom prst="rect">
                <a:avLst/>
              </a:prstGeom>
              <a:noFill/>
            </p:spPr>
            <p:txBody>
              <a:bodyPr wrap="square" rtlCol="0">
                <a:spAutoFit/>
              </a:bodyPr>
              <a:lstStyle/>
              <a:p>
                <a:pPr algn="ctr"/>
                <a:r>
                  <a:rPr lang="en-US" sz="1800" b="0" i="0" u="none" strike="noStrike" dirty="0">
                    <a:effectLst/>
                    <a:latin typeface="Tw Cen MT (Body)"/>
                  </a:rPr>
                  <a:t>The controller then passes this data to the view, which then displays it to the end user. </a:t>
                </a:r>
                <a:endParaRPr lang="id-ID" sz="2000" dirty="0">
                  <a:latin typeface="Tw Cen MT (Body)"/>
                </a:endParaRPr>
              </a:p>
            </p:txBody>
          </p:sp>
        </p:grpSp>
        <p:grpSp>
          <p:nvGrpSpPr>
            <p:cNvPr id="29" name="Group 28">
              <a:extLst>
                <a:ext uri="{FF2B5EF4-FFF2-40B4-BE49-F238E27FC236}">
                  <a16:creationId xmlns:a16="http://schemas.microsoft.com/office/drawing/2014/main" id="{251A11CA-F675-CCAA-866A-700ABC4EC087}"/>
                </a:ext>
              </a:extLst>
            </p:cNvPr>
            <p:cNvGrpSpPr/>
            <p:nvPr/>
          </p:nvGrpSpPr>
          <p:grpSpPr>
            <a:xfrm>
              <a:off x="1269168" y="3793788"/>
              <a:ext cx="5400000" cy="2654152"/>
              <a:chOff x="1812632" y="1595275"/>
              <a:chExt cx="5400000" cy="2654152"/>
            </a:xfrm>
          </p:grpSpPr>
          <p:sp>
            <p:nvSpPr>
              <p:cNvPr id="30" name="Right Triangle 29">
                <a:extLst>
                  <a:ext uri="{FF2B5EF4-FFF2-40B4-BE49-F238E27FC236}">
                    <a16:creationId xmlns:a16="http://schemas.microsoft.com/office/drawing/2014/main" id="{CCECD05D-3A73-59F9-556E-D45E44FF8CDA}"/>
                  </a:ext>
                </a:extLst>
              </p:cNvPr>
              <p:cNvSpPr/>
              <p:nvPr/>
            </p:nvSpPr>
            <p:spPr>
              <a:xfrm flipV="1">
                <a:off x="1812632" y="2809427"/>
                <a:ext cx="5400000" cy="1440000"/>
              </a:xfrm>
              <a:prstGeom prst="rtTriangle">
                <a:avLst/>
              </a:prstGeom>
              <a:gradFill>
                <a:gsLst>
                  <a:gs pos="0">
                    <a:schemeClr val="bg1">
                      <a:alpha val="0"/>
                    </a:schemeClr>
                  </a:gs>
                  <a:gs pos="100000">
                    <a:schemeClr val="tx1"/>
                  </a:gs>
                </a:gsLst>
                <a:lin ang="0" scaled="0"/>
              </a:gradFill>
              <a:ln>
                <a:no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latin typeface="Tw Cen MT (Body)"/>
                </a:endParaRPr>
              </a:p>
            </p:txBody>
          </p:sp>
          <p:sp>
            <p:nvSpPr>
              <p:cNvPr id="31" name="Rectangle: Top Corners Rounded 30">
                <a:extLst>
                  <a:ext uri="{FF2B5EF4-FFF2-40B4-BE49-F238E27FC236}">
                    <a16:creationId xmlns:a16="http://schemas.microsoft.com/office/drawing/2014/main" id="{023B3387-6BB7-8F44-43DE-109A0EC5279A}"/>
                  </a:ext>
                </a:extLst>
              </p:cNvPr>
              <p:cNvSpPr/>
              <p:nvPr/>
            </p:nvSpPr>
            <p:spPr>
              <a:xfrm rot="16200000">
                <a:off x="3623095" y="155275"/>
                <a:ext cx="1440000" cy="4320000"/>
              </a:xfrm>
              <a:prstGeom prst="round2SameRect">
                <a:avLst>
                  <a:gd name="adj1" fmla="val 50000"/>
                  <a:gd name="adj2" fmla="val 0"/>
                </a:avLst>
              </a:prstGeom>
              <a:gradFill>
                <a:gsLst>
                  <a:gs pos="30000">
                    <a:schemeClr val="bg1"/>
                  </a:gs>
                  <a:gs pos="90000">
                    <a:schemeClr val="bg1">
                      <a:lumMod val="85000"/>
                    </a:schemeClr>
                  </a:gs>
                  <a:gs pos="100000">
                    <a:srgbClr val="F0EEF0"/>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latin typeface="Tw Cen MT (Body)"/>
                </a:endParaRPr>
              </a:p>
            </p:txBody>
          </p:sp>
          <p:sp>
            <p:nvSpPr>
              <p:cNvPr id="32" name="Oval 31">
                <a:extLst>
                  <a:ext uri="{FF2B5EF4-FFF2-40B4-BE49-F238E27FC236}">
                    <a16:creationId xmlns:a16="http://schemas.microsoft.com/office/drawing/2014/main" id="{60C23DFA-7874-2379-83F9-D1E0C4E37CA7}"/>
                  </a:ext>
                </a:extLst>
              </p:cNvPr>
              <p:cNvSpPr/>
              <p:nvPr/>
            </p:nvSpPr>
            <p:spPr>
              <a:xfrm>
                <a:off x="2286000" y="1685274"/>
                <a:ext cx="1260000" cy="1260000"/>
              </a:xfrm>
              <a:prstGeom prst="ellipse">
                <a:avLst/>
              </a:prstGeom>
              <a:solidFill>
                <a:srgbClr val="FEC6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latin typeface="Tw Cen MT (Body)"/>
                </a:endParaRPr>
              </a:p>
            </p:txBody>
          </p:sp>
          <p:sp>
            <p:nvSpPr>
              <p:cNvPr id="33" name="TextBox 32">
                <a:extLst>
                  <a:ext uri="{FF2B5EF4-FFF2-40B4-BE49-F238E27FC236}">
                    <a16:creationId xmlns:a16="http://schemas.microsoft.com/office/drawing/2014/main" id="{7ABD6E89-004D-4945-5746-3834D4B60208}"/>
                  </a:ext>
                </a:extLst>
              </p:cNvPr>
              <p:cNvSpPr txBox="1"/>
              <p:nvPr/>
            </p:nvSpPr>
            <p:spPr>
              <a:xfrm>
                <a:off x="2456578" y="1853609"/>
                <a:ext cx="918842" cy="923330"/>
              </a:xfrm>
              <a:prstGeom prst="rect">
                <a:avLst/>
              </a:prstGeom>
              <a:noFill/>
            </p:spPr>
            <p:txBody>
              <a:bodyPr wrap="none" rtlCol="0">
                <a:spAutoFit/>
              </a:bodyPr>
              <a:lstStyle/>
              <a:p>
                <a:pPr algn="ctr"/>
                <a:r>
                  <a:rPr lang="id-ID" sz="5400" b="1" dirty="0">
                    <a:solidFill>
                      <a:schemeClr val="bg1"/>
                    </a:solidFill>
                    <a:latin typeface="Tw Cen MT" panose="020B0602020104020603" pitchFamily="34" charset="0"/>
                  </a:rPr>
                  <a:t>03</a:t>
                </a:r>
              </a:p>
            </p:txBody>
          </p:sp>
          <p:sp>
            <p:nvSpPr>
              <p:cNvPr id="36" name="TextBox 35">
                <a:extLst>
                  <a:ext uri="{FF2B5EF4-FFF2-40B4-BE49-F238E27FC236}">
                    <a16:creationId xmlns:a16="http://schemas.microsoft.com/office/drawing/2014/main" id="{39BC044B-6856-A8C7-EECD-F42B30D70304}"/>
                  </a:ext>
                </a:extLst>
              </p:cNvPr>
              <p:cNvSpPr txBox="1"/>
              <p:nvPr/>
            </p:nvSpPr>
            <p:spPr>
              <a:xfrm>
                <a:off x="3375420" y="1719539"/>
                <a:ext cx="3127675" cy="1020684"/>
              </a:xfrm>
              <a:prstGeom prst="rect">
                <a:avLst/>
              </a:prstGeom>
              <a:noFill/>
            </p:spPr>
            <p:txBody>
              <a:bodyPr wrap="square" rtlCol="0">
                <a:spAutoFit/>
              </a:bodyPr>
              <a:lstStyle/>
              <a:p>
                <a:pPr algn="ctr"/>
                <a:r>
                  <a:rPr lang="en-US" sz="1800" b="0" i="0" u="none" strike="noStrike" dirty="0">
                    <a:effectLst/>
                    <a:latin typeface="Tw Cen MT (Body)"/>
                  </a:rPr>
                  <a:t>The function communicates with the “Users” model (database) and retrieves all user data. </a:t>
                </a:r>
                <a:endParaRPr lang="id-ID" sz="2000" dirty="0">
                  <a:latin typeface="Tw Cen MT (Body)"/>
                </a:endParaRPr>
              </a:p>
            </p:txBody>
          </p:sp>
        </p:grpSp>
        <p:grpSp>
          <p:nvGrpSpPr>
            <p:cNvPr id="21" name="Group 20">
              <a:extLst>
                <a:ext uri="{FF2B5EF4-FFF2-40B4-BE49-F238E27FC236}">
                  <a16:creationId xmlns:a16="http://schemas.microsoft.com/office/drawing/2014/main" id="{38B9140D-5FC9-F067-CDF7-ED74EFBE50D7}"/>
                </a:ext>
              </a:extLst>
            </p:cNvPr>
            <p:cNvGrpSpPr/>
            <p:nvPr/>
          </p:nvGrpSpPr>
          <p:grpSpPr>
            <a:xfrm flipH="1">
              <a:off x="3799631" y="2353788"/>
              <a:ext cx="5400000" cy="2654152"/>
              <a:chOff x="1812632" y="1595275"/>
              <a:chExt cx="5400000" cy="2654152"/>
            </a:xfrm>
          </p:grpSpPr>
          <p:sp>
            <p:nvSpPr>
              <p:cNvPr id="22" name="Right Triangle 21">
                <a:extLst>
                  <a:ext uri="{FF2B5EF4-FFF2-40B4-BE49-F238E27FC236}">
                    <a16:creationId xmlns:a16="http://schemas.microsoft.com/office/drawing/2014/main" id="{BCD6F5A4-4794-05C8-C89B-C5A62AC047EC}"/>
                  </a:ext>
                </a:extLst>
              </p:cNvPr>
              <p:cNvSpPr/>
              <p:nvPr/>
            </p:nvSpPr>
            <p:spPr>
              <a:xfrm flipV="1">
                <a:off x="1812632" y="2809427"/>
                <a:ext cx="5400000" cy="1440000"/>
              </a:xfrm>
              <a:prstGeom prst="rtTriangle">
                <a:avLst/>
              </a:prstGeom>
              <a:gradFill>
                <a:gsLst>
                  <a:gs pos="0">
                    <a:schemeClr val="bg1">
                      <a:alpha val="0"/>
                    </a:schemeClr>
                  </a:gs>
                  <a:gs pos="100000">
                    <a:schemeClr val="tx1"/>
                  </a:gs>
                </a:gsLst>
                <a:lin ang="0" scaled="0"/>
              </a:gradFill>
              <a:ln>
                <a:no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latin typeface="Tw Cen MT (Body)"/>
                </a:endParaRPr>
              </a:p>
            </p:txBody>
          </p:sp>
          <p:sp>
            <p:nvSpPr>
              <p:cNvPr id="23" name="Rectangle: Top Corners Rounded 22">
                <a:extLst>
                  <a:ext uri="{FF2B5EF4-FFF2-40B4-BE49-F238E27FC236}">
                    <a16:creationId xmlns:a16="http://schemas.microsoft.com/office/drawing/2014/main" id="{32C9E9B2-8C44-F958-CFA6-29B8110DA4DB}"/>
                  </a:ext>
                </a:extLst>
              </p:cNvPr>
              <p:cNvSpPr/>
              <p:nvPr/>
            </p:nvSpPr>
            <p:spPr>
              <a:xfrm rot="16200000">
                <a:off x="3623095" y="155275"/>
                <a:ext cx="1440000" cy="4320000"/>
              </a:xfrm>
              <a:prstGeom prst="round2SameRect">
                <a:avLst>
                  <a:gd name="adj1" fmla="val 50000"/>
                  <a:gd name="adj2" fmla="val 0"/>
                </a:avLst>
              </a:prstGeom>
              <a:gradFill>
                <a:gsLst>
                  <a:gs pos="30000">
                    <a:schemeClr val="bg1"/>
                  </a:gs>
                  <a:gs pos="90000">
                    <a:schemeClr val="bg1">
                      <a:lumMod val="85000"/>
                    </a:schemeClr>
                  </a:gs>
                  <a:gs pos="100000">
                    <a:srgbClr val="F0EEF0"/>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latin typeface="Tw Cen MT (Body)"/>
                </a:endParaRPr>
              </a:p>
            </p:txBody>
          </p:sp>
          <p:sp>
            <p:nvSpPr>
              <p:cNvPr id="24" name="Oval 23">
                <a:extLst>
                  <a:ext uri="{FF2B5EF4-FFF2-40B4-BE49-F238E27FC236}">
                    <a16:creationId xmlns:a16="http://schemas.microsoft.com/office/drawing/2014/main" id="{073CEE07-A471-26BD-59D9-06A2DAE80080}"/>
                  </a:ext>
                </a:extLst>
              </p:cNvPr>
              <p:cNvSpPr/>
              <p:nvPr/>
            </p:nvSpPr>
            <p:spPr>
              <a:xfrm>
                <a:off x="2286000" y="1685274"/>
                <a:ext cx="1260000" cy="1260000"/>
              </a:xfrm>
              <a:prstGeom prst="ellipse">
                <a:avLst/>
              </a:prstGeom>
              <a:solidFill>
                <a:srgbClr val="52CB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latin typeface="Tw Cen MT (Body)"/>
                </a:endParaRPr>
              </a:p>
            </p:txBody>
          </p:sp>
          <p:sp>
            <p:nvSpPr>
              <p:cNvPr id="25" name="TextBox 24">
                <a:extLst>
                  <a:ext uri="{FF2B5EF4-FFF2-40B4-BE49-F238E27FC236}">
                    <a16:creationId xmlns:a16="http://schemas.microsoft.com/office/drawing/2014/main" id="{403CC999-734D-332E-38B0-8D153064DB60}"/>
                  </a:ext>
                </a:extLst>
              </p:cNvPr>
              <p:cNvSpPr txBox="1"/>
              <p:nvPr/>
            </p:nvSpPr>
            <p:spPr>
              <a:xfrm>
                <a:off x="2456579" y="1853609"/>
                <a:ext cx="918842" cy="923330"/>
              </a:xfrm>
              <a:prstGeom prst="rect">
                <a:avLst/>
              </a:prstGeom>
              <a:noFill/>
            </p:spPr>
            <p:txBody>
              <a:bodyPr wrap="none" rtlCol="0">
                <a:spAutoFit/>
              </a:bodyPr>
              <a:lstStyle/>
              <a:p>
                <a:pPr algn="ctr"/>
                <a:r>
                  <a:rPr lang="id-ID" sz="5400" b="1" dirty="0">
                    <a:solidFill>
                      <a:schemeClr val="bg1"/>
                    </a:solidFill>
                    <a:latin typeface="Tw Cen MT" panose="020B0602020104020603" pitchFamily="34" charset="0"/>
                  </a:rPr>
                  <a:t>02</a:t>
                </a:r>
              </a:p>
            </p:txBody>
          </p:sp>
          <p:sp>
            <p:nvSpPr>
              <p:cNvPr id="28" name="TextBox 27">
                <a:extLst>
                  <a:ext uri="{FF2B5EF4-FFF2-40B4-BE49-F238E27FC236}">
                    <a16:creationId xmlns:a16="http://schemas.microsoft.com/office/drawing/2014/main" id="{E10DAD08-7FF1-0E53-C0ED-0E169351ED66}"/>
                  </a:ext>
                </a:extLst>
              </p:cNvPr>
              <p:cNvSpPr txBox="1"/>
              <p:nvPr/>
            </p:nvSpPr>
            <p:spPr>
              <a:xfrm>
                <a:off x="3375421" y="1663385"/>
                <a:ext cx="3233985" cy="1326889"/>
              </a:xfrm>
              <a:prstGeom prst="rect">
                <a:avLst/>
              </a:prstGeom>
              <a:noFill/>
            </p:spPr>
            <p:txBody>
              <a:bodyPr wrap="square" rtlCol="0">
                <a:spAutoFit/>
              </a:bodyPr>
              <a:lstStyle/>
              <a:p>
                <a:pPr algn="ctr"/>
                <a:r>
                  <a:rPr lang="en-US" sz="1800" b="0" i="0" u="none" strike="noStrike" dirty="0">
                    <a:effectLst/>
                    <a:latin typeface="Tw Cen MT (Body)"/>
                  </a:rPr>
                  <a:t>The “</a:t>
                </a:r>
                <a:r>
                  <a:rPr lang="en-US" sz="1800" b="0" i="0" u="none" strike="noStrike" dirty="0" err="1">
                    <a:effectLst/>
                    <a:latin typeface="Tw Cen MT (Body)"/>
                  </a:rPr>
                  <a:t>UserController</a:t>
                </a:r>
                <a:r>
                  <a:rPr lang="en-US" sz="1800" b="0" i="0" u="none" strike="noStrike" dirty="0">
                    <a:effectLst/>
                    <a:latin typeface="Tw Cen MT (Body)"/>
                  </a:rPr>
                  <a:t>” recognizes the button click event and performs necessary tasks/function.</a:t>
                </a:r>
                <a:endParaRPr lang="id-ID" sz="2000" dirty="0">
                  <a:latin typeface="Tw Cen MT (Body)"/>
                </a:endParaRPr>
              </a:p>
            </p:txBody>
          </p:sp>
        </p:grpSp>
        <p:grpSp>
          <p:nvGrpSpPr>
            <p:cNvPr id="20" name="Group 19">
              <a:extLst>
                <a:ext uri="{FF2B5EF4-FFF2-40B4-BE49-F238E27FC236}">
                  <a16:creationId xmlns:a16="http://schemas.microsoft.com/office/drawing/2014/main" id="{363AA89D-A87A-A0E4-574C-BA393BF19B66}"/>
                </a:ext>
              </a:extLst>
            </p:cNvPr>
            <p:cNvGrpSpPr/>
            <p:nvPr/>
          </p:nvGrpSpPr>
          <p:grpSpPr>
            <a:xfrm>
              <a:off x="1269168" y="913788"/>
              <a:ext cx="5400000" cy="2654152"/>
              <a:chOff x="1812632" y="1595275"/>
              <a:chExt cx="5400000" cy="2654152"/>
            </a:xfrm>
          </p:grpSpPr>
          <p:sp>
            <p:nvSpPr>
              <p:cNvPr id="14" name="Right Triangle 13">
                <a:extLst>
                  <a:ext uri="{FF2B5EF4-FFF2-40B4-BE49-F238E27FC236}">
                    <a16:creationId xmlns:a16="http://schemas.microsoft.com/office/drawing/2014/main" id="{7EFFB7EA-9D1D-EDB6-96EE-3806C808BE8D}"/>
                  </a:ext>
                </a:extLst>
              </p:cNvPr>
              <p:cNvSpPr/>
              <p:nvPr/>
            </p:nvSpPr>
            <p:spPr>
              <a:xfrm flipV="1">
                <a:off x="1812632" y="2809427"/>
                <a:ext cx="5400000" cy="1440000"/>
              </a:xfrm>
              <a:prstGeom prst="rtTriangle">
                <a:avLst/>
              </a:prstGeom>
              <a:gradFill>
                <a:gsLst>
                  <a:gs pos="0">
                    <a:schemeClr val="bg1">
                      <a:alpha val="0"/>
                    </a:schemeClr>
                  </a:gs>
                  <a:gs pos="100000">
                    <a:schemeClr val="tx1"/>
                  </a:gs>
                </a:gsLst>
                <a:lin ang="0" scaled="0"/>
              </a:gradFill>
              <a:ln>
                <a:no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latin typeface="Tw Cen MT (Body)"/>
                </a:endParaRPr>
              </a:p>
            </p:txBody>
          </p:sp>
          <p:sp>
            <p:nvSpPr>
              <p:cNvPr id="13" name="Rectangle: Top Corners Rounded 12">
                <a:extLst>
                  <a:ext uri="{FF2B5EF4-FFF2-40B4-BE49-F238E27FC236}">
                    <a16:creationId xmlns:a16="http://schemas.microsoft.com/office/drawing/2014/main" id="{8D5D26D0-A6DE-7F6B-77F8-36BED1A6261A}"/>
                  </a:ext>
                </a:extLst>
              </p:cNvPr>
              <p:cNvSpPr/>
              <p:nvPr/>
            </p:nvSpPr>
            <p:spPr>
              <a:xfrm rot="16200000">
                <a:off x="3623095" y="155275"/>
                <a:ext cx="1440000" cy="4320000"/>
              </a:xfrm>
              <a:prstGeom prst="round2SameRect">
                <a:avLst>
                  <a:gd name="adj1" fmla="val 50000"/>
                  <a:gd name="adj2" fmla="val 0"/>
                </a:avLst>
              </a:prstGeom>
              <a:gradFill>
                <a:gsLst>
                  <a:gs pos="30000">
                    <a:schemeClr val="bg1"/>
                  </a:gs>
                  <a:gs pos="90000">
                    <a:schemeClr val="bg1">
                      <a:lumMod val="85000"/>
                    </a:schemeClr>
                  </a:gs>
                  <a:gs pos="100000">
                    <a:srgbClr val="F0EEF0"/>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latin typeface="Tw Cen MT (Body)"/>
                </a:endParaRPr>
              </a:p>
            </p:txBody>
          </p:sp>
          <p:sp>
            <p:nvSpPr>
              <p:cNvPr id="15" name="Oval 14">
                <a:extLst>
                  <a:ext uri="{FF2B5EF4-FFF2-40B4-BE49-F238E27FC236}">
                    <a16:creationId xmlns:a16="http://schemas.microsoft.com/office/drawing/2014/main" id="{F9245AD8-6333-CD9E-1BF4-49679DDB4092}"/>
                  </a:ext>
                </a:extLst>
              </p:cNvPr>
              <p:cNvSpPr/>
              <p:nvPr/>
            </p:nvSpPr>
            <p:spPr>
              <a:xfrm>
                <a:off x="2286000" y="1685274"/>
                <a:ext cx="1260000" cy="1260000"/>
              </a:xfrm>
              <a:prstGeom prst="ellipse">
                <a:avLst/>
              </a:prstGeom>
              <a:solidFill>
                <a:srgbClr val="FF596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latin typeface="Tw Cen MT (Body)"/>
                </a:endParaRPr>
              </a:p>
            </p:txBody>
          </p:sp>
          <p:sp>
            <p:nvSpPr>
              <p:cNvPr id="16" name="TextBox 15">
                <a:extLst>
                  <a:ext uri="{FF2B5EF4-FFF2-40B4-BE49-F238E27FC236}">
                    <a16:creationId xmlns:a16="http://schemas.microsoft.com/office/drawing/2014/main" id="{02D2C5F6-524E-62D5-EB99-CC0302BED516}"/>
                  </a:ext>
                </a:extLst>
              </p:cNvPr>
              <p:cNvSpPr txBox="1"/>
              <p:nvPr/>
            </p:nvSpPr>
            <p:spPr>
              <a:xfrm>
                <a:off x="2442152" y="1853609"/>
                <a:ext cx="947695" cy="923330"/>
              </a:xfrm>
              <a:prstGeom prst="rect">
                <a:avLst/>
              </a:prstGeom>
              <a:noFill/>
            </p:spPr>
            <p:txBody>
              <a:bodyPr wrap="none" rtlCol="0">
                <a:spAutoFit/>
              </a:bodyPr>
              <a:lstStyle/>
              <a:p>
                <a:pPr algn="ctr"/>
                <a:r>
                  <a:rPr lang="id-ID" sz="5400" b="1" dirty="0">
                    <a:solidFill>
                      <a:schemeClr val="bg1"/>
                    </a:solidFill>
                    <a:latin typeface="Tw Cen MT" panose="020B0602020104020603" pitchFamily="34" charset="0"/>
                  </a:rPr>
                  <a:t>01</a:t>
                </a:r>
              </a:p>
            </p:txBody>
          </p:sp>
          <p:sp>
            <p:nvSpPr>
              <p:cNvPr id="18" name="TextBox 17">
                <a:extLst>
                  <a:ext uri="{FF2B5EF4-FFF2-40B4-BE49-F238E27FC236}">
                    <a16:creationId xmlns:a16="http://schemas.microsoft.com/office/drawing/2014/main" id="{212ADDE1-AA1E-0AF1-DF66-E26B56C71094}"/>
                  </a:ext>
                </a:extLst>
              </p:cNvPr>
              <p:cNvSpPr txBox="1"/>
              <p:nvPr/>
            </p:nvSpPr>
            <p:spPr>
              <a:xfrm>
                <a:off x="3760309" y="1821124"/>
                <a:ext cx="2589311" cy="714479"/>
              </a:xfrm>
              <a:prstGeom prst="rect">
                <a:avLst/>
              </a:prstGeom>
              <a:noFill/>
            </p:spPr>
            <p:txBody>
              <a:bodyPr wrap="square" rtlCol="0">
                <a:spAutoFit/>
              </a:bodyPr>
              <a:lstStyle/>
              <a:p>
                <a:pPr algn="ctr"/>
                <a:r>
                  <a:rPr lang="en-US" sz="1800" b="0" i="0" u="none" strike="noStrike" dirty="0">
                    <a:solidFill>
                      <a:schemeClr val="tx1">
                        <a:lumMod val="95000"/>
                      </a:schemeClr>
                    </a:solidFill>
                    <a:effectLst/>
                    <a:latin typeface="Tw Cen MT (Body)"/>
                  </a:rPr>
                  <a:t>User clicks on “Show users” button</a:t>
                </a:r>
                <a:endParaRPr lang="id-ID" sz="2000" dirty="0">
                  <a:solidFill>
                    <a:schemeClr val="tx1">
                      <a:lumMod val="95000"/>
                    </a:schemeClr>
                  </a:solidFill>
                  <a:latin typeface="Tw Cen MT (Body)"/>
                </a:endParaRPr>
              </a:p>
            </p:txBody>
          </p:sp>
        </p:grpSp>
      </p:grpSp>
      <p:sp>
        <p:nvSpPr>
          <p:cNvPr id="2" name="Content Placeholder 2">
            <a:extLst>
              <a:ext uri="{FF2B5EF4-FFF2-40B4-BE49-F238E27FC236}">
                <a16:creationId xmlns:a16="http://schemas.microsoft.com/office/drawing/2014/main" id="{30AE7D01-1F9E-8F1D-EBE0-659A2A4EFB9A}"/>
              </a:ext>
            </a:extLst>
          </p:cNvPr>
          <p:cNvSpPr txBox="1">
            <a:spLocks/>
          </p:cNvSpPr>
          <p:nvPr/>
        </p:nvSpPr>
        <p:spPr>
          <a:xfrm>
            <a:off x="1143000" y="313197"/>
            <a:ext cx="9905999" cy="864774"/>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3200" b="0" i="0" u="none" strike="noStrike" dirty="0">
                <a:effectLst/>
                <a:latin typeface="Tw Cen MT (Body)"/>
              </a:rPr>
              <a:t>An example of how MVC architecture works</a:t>
            </a:r>
            <a:endParaRPr lang="en-US" sz="3200" dirty="0">
              <a:latin typeface="Tw Cen MT (Body)"/>
            </a:endParaRPr>
          </a:p>
        </p:txBody>
      </p:sp>
    </p:spTree>
    <p:extLst>
      <p:ext uri="{BB962C8B-B14F-4D97-AF65-F5344CB8AC3E}">
        <p14:creationId xmlns:p14="http://schemas.microsoft.com/office/powerpoint/2010/main" val="2818198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1180427" y="568802"/>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Import all the modules and setup the app</a:t>
            </a:r>
          </a:p>
          <a:p>
            <a:pPr algn="ctr"/>
            <a:r>
              <a:rPr lang="en-US" sz="3200" dirty="0">
                <a:solidFill>
                  <a:schemeClr val="tx1"/>
                </a:solidFill>
                <a:latin typeface="Segoe UI" panose="020B0502040204020203" pitchFamily="34" charset="0"/>
              </a:rPr>
              <a:t>In ‘index.js’</a:t>
            </a:r>
          </a:p>
        </p:txBody>
      </p:sp>
      <p:sp>
        <p:nvSpPr>
          <p:cNvPr id="6" name="Rectangle 5">
            <a:extLst>
              <a:ext uri="{FF2B5EF4-FFF2-40B4-BE49-F238E27FC236}">
                <a16:creationId xmlns:a16="http://schemas.microsoft.com/office/drawing/2014/main" id="{A4F63F0B-6BF5-1460-C8A8-0F76911C9CA4}"/>
              </a:ext>
            </a:extLst>
          </p:cNvPr>
          <p:cNvSpPr/>
          <p:nvPr/>
        </p:nvSpPr>
        <p:spPr>
          <a:xfrm>
            <a:off x="1908214" y="1471643"/>
            <a:ext cx="7739639" cy="51631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008000"/>
                </a:solidFill>
                <a:effectLst/>
                <a:latin typeface="Consolas" panose="020B0609020204030204" pitchFamily="49" charset="0"/>
              </a:rPr>
              <a:t>// require the express module</a:t>
            </a:r>
            <a:endParaRPr lang="en-US" b="0" dirty="0">
              <a:solidFill>
                <a:srgbClr val="3B3B3B"/>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express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require</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'express'</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008000"/>
                </a:solidFill>
                <a:effectLst/>
                <a:latin typeface="Consolas" panose="020B0609020204030204" pitchFamily="49" charset="0"/>
              </a:rPr>
              <a:t>// create an instance of express to serve our end points</a:t>
            </a:r>
            <a:endParaRPr lang="en-US" b="0" dirty="0">
              <a:solidFill>
                <a:srgbClr val="3B3B3B"/>
              </a:solidFill>
              <a:effectLst/>
              <a:latin typeface="Consolas" panose="020B0609020204030204" pitchFamily="49" charset="0"/>
            </a:endParaRPr>
          </a:p>
          <a:p>
            <a:r>
              <a:rPr lang="en-US" b="0" dirty="0">
                <a:solidFill>
                  <a:srgbClr val="0000FF"/>
                </a:solidFill>
                <a:effectLst/>
                <a:latin typeface="Consolas" panose="020B0609020204030204" pitchFamily="49" charset="0"/>
              </a:rPr>
              <a:t>var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app</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express</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008000"/>
                </a:solidFill>
                <a:effectLst/>
                <a:latin typeface="Consolas" panose="020B0609020204030204" pitchFamily="49" charset="0"/>
              </a:rPr>
              <a:t>// require the use of </a:t>
            </a:r>
            <a:r>
              <a:rPr lang="en-US" b="0" dirty="0" err="1">
                <a:solidFill>
                  <a:srgbClr val="008000"/>
                </a:solidFill>
                <a:effectLst/>
                <a:latin typeface="Consolas" panose="020B0609020204030204" pitchFamily="49" charset="0"/>
              </a:rPr>
              <a:t>multer</a:t>
            </a:r>
            <a:endParaRPr lang="en-US" b="0" dirty="0">
              <a:solidFill>
                <a:srgbClr val="3B3B3B"/>
              </a:solidFill>
              <a:effectLst/>
              <a:latin typeface="Consolas" panose="020B0609020204030204" pitchFamily="49" charset="0"/>
            </a:endParaRPr>
          </a:p>
          <a:p>
            <a:r>
              <a:rPr lang="en-US" b="0" dirty="0">
                <a:solidFill>
                  <a:srgbClr val="0000FF"/>
                </a:solidFill>
                <a:effectLst/>
                <a:latin typeface="Consolas" panose="020B0609020204030204" pitchFamily="49" charset="0"/>
              </a:rPr>
              <a:t>var</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multer</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require</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multer</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p>
          <a:p>
            <a:r>
              <a:rPr lang="en-US" b="0" dirty="0">
                <a:solidFill>
                  <a:srgbClr val="0000FF"/>
                </a:solidFill>
                <a:effectLst/>
                <a:latin typeface="Consolas" panose="020B0609020204030204" pitchFamily="49" charset="0"/>
              </a:rPr>
              <a:t>var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upload</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multer</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008000"/>
                </a:solidFill>
                <a:effectLst/>
                <a:latin typeface="Consolas" panose="020B0609020204030204" pitchFamily="49" charset="0"/>
              </a:rPr>
              <a:t>// for parsing multipart/form-data</a:t>
            </a:r>
            <a:endParaRPr lang="en-US" b="0" dirty="0">
              <a:solidFill>
                <a:srgbClr val="3B3B3B"/>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app</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use</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upload</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array</a:t>
            </a:r>
            <a:r>
              <a:rPr lang="en-US" b="0" dirty="0">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express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json</a:t>
            </a:r>
            <a:r>
              <a:rPr lang="en-US" b="0" dirty="0">
                <a:solidFill>
                  <a:srgbClr val="3B3B3B"/>
                </a:solidFill>
                <a:effectLst/>
                <a:latin typeface="Consolas" panose="020B0609020204030204" pitchFamily="49" charset="0"/>
              </a:rPr>
              <a:t>()]);</a:t>
            </a:r>
          </a:p>
        </p:txBody>
      </p:sp>
      <p:sp>
        <p:nvSpPr>
          <p:cNvPr id="3" name="Speech Bubble: Oval 2">
            <a:extLst>
              <a:ext uri="{FF2B5EF4-FFF2-40B4-BE49-F238E27FC236}">
                <a16:creationId xmlns:a16="http://schemas.microsoft.com/office/drawing/2014/main" id="{E754C0A8-6DE8-FB2D-8571-C6B338F543D4}"/>
              </a:ext>
            </a:extLst>
          </p:cNvPr>
          <p:cNvSpPr/>
          <p:nvPr/>
        </p:nvSpPr>
        <p:spPr>
          <a:xfrm>
            <a:off x="9263019" y="223256"/>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2</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055763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965823" y="1152063"/>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Create a simple “GET” Endpoint</a:t>
            </a:r>
          </a:p>
        </p:txBody>
      </p:sp>
      <p:sp>
        <p:nvSpPr>
          <p:cNvPr id="6" name="Rectangle 5">
            <a:extLst>
              <a:ext uri="{FF2B5EF4-FFF2-40B4-BE49-F238E27FC236}">
                <a16:creationId xmlns:a16="http://schemas.microsoft.com/office/drawing/2014/main" id="{A4F63F0B-6BF5-1460-C8A8-0F76911C9CA4}"/>
              </a:ext>
            </a:extLst>
          </p:cNvPr>
          <p:cNvSpPr/>
          <p:nvPr/>
        </p:nvSpPr>
        <p:spPr>
          <a:xfrm>
            <a:off x="1978091" y="2202389"/>
            <a:ext cx="7417837" cy="40868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008000"/>
                </a:solidFill>
                <a:effectLst/>
                <a:latin typeface="Consolas" panose="020B0609020204030204" pitchFamily="49" charset="0"/>
              </a:rPr>
              <a:t>// create a default set of tasks to do</a:t>
            </a:r>
            <a:endParaRPr lang="en-US" b="0" dirty="0">
              <a:solidFill>
                <a:srgbClr val="3B3B3B"/>
              </a:solidFill>
              <a:effectLst/>
              <a:latin typeface="Consolas" panose="020B0609020204030204" pitchFamily="49" charset="0"/>
            </a:endParaRPr>
          </a:p>
          <a:p>
            <a:r>
              <a:rPr lang="en-US" b="0" dirty="0">
                <a:solidFill>
                  <a:srgbClr val="0000FF"/>
                </a:solidFill>
                <a:effectLst/>
                <a:latin typeface="Consolas" panose="020B0609020204030204" pitchFamily="49" charset="0"/>
              </a:rPr>
              <a:t>var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tasks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'Wake up'</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'Eat breakfast'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'Code all day'</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'Sleep'</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br>
              <a:rPr lang="en-US" b="0" dirty="0">
                <a:solidFill>
                  <a:srgbClr val="3B3B3B"/>
                </a:solidFill>
                <a:effectLst/>
                <a:latin typeface="Consolas" panose="020B0609020204030204" pitchFamily="49" charset="0"/>
              </a:rPr>
            </a:br>
            <a:r>
              <a:rPr lang="en-US" b="0" dirty="0">
                <a:solidFill>
                  <a:srgbClr val="008000"/>
                </a:solidFill>
                <a:effectLst/>
                <a:latin typeface="Consolas" panose="020B0609020204030204" pitchFamily="49" charset="0"/>
              </a:rPr>
              <a:t>// get all the tasks</a:t>
            </a:r>
            <a:endParaRPr lang="en-US" b="0" dirty="0">
              <a:solidFill>
                <a:srgbClr val="3B3B3B"/>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app</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'/tasks'</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req</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json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tasks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endParaRPr lang="en-US" b="0" dirty="0">
              <a:solidFill>
                <a:srgbClr val="3B3B3B"/>
              </a:solidFill>
              <a:effectLst/>
              <a:latin typeface="Consolas" panose="020B0609020204030204" pitchFamily="49" charset="0"/>
            </a:endParaRPr>
          </a:p>
        </p:txBody>
      </p:sp>
      <p:sp>
        <p:nvSpPr>
          <p:cNvPr id="3" name="Speech Bubble: Oval 2">
            <a:extLst>
              <a:ext uri="{FF2B5EF4-FFF2-40B4-BE49-F238E27FC236}">
                <a16:creationId xmlns:a16="http://schemas.microsoft.com/office/drawing/2014/main" id="{E754C0A8-6DE8-FB2D-8571-C6B338F543D4}"/>
              </a:ext>
            </a:extLst>
          </p:cNvPr>
          <p:cNvSpPr/>
          <p:nvPr/>
        </p:nvSpPr>
        <p:spPr>
          <a:xfrm>
            <a:off x="8320627" y="353041"/>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a:t>
            </a:r>
            <a:r>
              <a:rPr lang="en-US" sz="360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latin typeface="Tw Cen MT" panose="020B0602020104020603"/>
              </a:rPr>
              <a:t>3</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1331921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965823" y="1152063"/>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Create a simple “POST” &amp; “PUT” Endpoint</a:t>
            </a:r>
          </a:p>
        </p:txBody>
      </p:sp>
      <p:sp>
        <p:nvSpPr>
          <p:cNvPr id="6" name="Rectangle 5">
            <a:extLst>
              <a:ext uri="{FF2B5EF4-FFF2-40B4-BE49-F238E27FC236}">
                <a16:creationId xmlns:a16="http://schemas.microsoft.com/office/drawing/2014/main" id="{A4F63F0B-6BF5-1460-C8A8-0F76911C9CA4}"/>
              </a:ext>
            </a:extLst>
          </p:cNvPr>
          <p:cNvSpPr/>
          <p:nvPr/>
        </p:nvSpPr>
        <p:spPr>
          <a:xfrm>
            <a:off x="1931437" y="2158577"/>
            <a:ext cx="7576459" cy="43463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008000"/>
                </a:solidFill>
                <a:effectLst/>
                <a:latin typeface="Consolas" panose="020B0609020204030204" pitchFamily="49" charset="0"/>
              </a:rPr>
              <a:t>// add a new task with data passed in request body</a:t>
            </a:r>
            <a:endParaRPr lang="en-US" b="0" dirty="0">
              <a:solidFill>
                <a:srgbClr val="3B3B3B"/>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app</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post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'/tasks'</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req</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requestData</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req</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body</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tasks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push</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requestData</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task</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json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tasks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br>
              <a:rPr lang="en-US" b="0" dirty="0">
                <a:solidFill>
                  <a:srgbClr val="3B3B3B"/>
                </a:solidFill>
                <a:effectLst/>
                <a:latin typeface="Consolas" panose="020B0609020204030204" pitchFamily="49" charset="0"/>
              </a:rPr>
            </a:br>
            <a:r>
              <a:rPr lang="en-US" b="0" dirty="0">
                <a:solidFill>
                  <a:srgbClr val="008000"/>
                </a:solidFill>
                <a:effectLst/>
                <a:latin typeface="Consolas" panose="020B0609020204030204" pitchFamily="49" charset="0"/>
              </a:rPr>
              <a:t>// update a task</a:t>
            </a:r>
            <a:endParaRPr lang="en-US" b="0" dirty="0">
              <a:solidFill>
                <a:srgbClr val="3B3B3B"/>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app</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put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'/tasks/:id'</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req</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req</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params</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id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updatedTask</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req</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body</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task</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tasks</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id</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updatedTask</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json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tasks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endParaRPr lang="en-US" b="0" dirty="0">
              <a:solidFill>
                <a:srgbClr val="3B3B3B"/>
              </a:solidFill>
              <a:effectLst/>
              <a:latin typeface="Consolas" panose="020B0609020204030204" pitchFamily="49" charset="0"/>
            </a:endParaRPr>
          </a:p>
        </p:txBody>
      </p:sp>
      <p:sp>
        <p:nvSpPr>
          <p:cNvPr id="3" name="Speech Bubble: Oval 2">
            <a:extLst>
              <a:ext uri="{FF2B5EF4-FFF2-40B4-BE49-F238E27FC236}">
                <a16:creationId xmlns:a16="http://schemas.microsoft.com/office/drawing/2014/main" id="{E754C0A8-6DE8-FB2D-8571-C6B338F543D4}"/>
              </a:ext>
            </a:extLst>
          </p:cNvPr>
          <p:cNvSpPr/>
          <p:nvPr/>
        </p:nvSpPr>
        <p:spPr>
          <a:xfrm>
            <a:off x="8320627" y="353041"/>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a:t>
            </a:r>
            <a:r>
              <a:rPr lang="en-US" sz="360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latin typeface="Tw Cen MT" panose="020B0602020104020603"/>
              </a:rPr>
              <a:t>3</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4537505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965823" y="1152063"/>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Finish up the application</a:t>
            </a:r>
          </a:p>
        </p:txBody>
      </p:sp>
      <p:sp>
        <p:nvSpPr>
          <p:cNvPr id="6" name="Rectangle 5">
            <a:extLst>
              <a:ext uri="{FF2B5EF4-FFF2-40B4-BE49-F238E27FC236}">
                <a16:creationId xmlns:a16="http://schemas.microsoft.com/office/drawing/2014/main" id="{A4F63F0B-6BF5-1460-C8A8-0F76911C9CA4}"/>
              </a:ext>
            </a:extLst>
          </p:cNvPr>
          <p:cNvSpPr/>
          <p:nvPr/>
        </p:nvSpPr>
        <p:spPr>
          <a:xfrm>
            <a:off x="2006082" y="2765068"/>
            <a:ext cx="7548465" cy="16669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br>
              <a:rPr lang="en-US" b="0" dirty="0">
                <a:solidFill>
                  <a:srgbClr val="3B3B3B"/>
                </a:solidFill>
                <a:effectLst/>
                <a:latin typeface="Consolas" panose="020B0609020204030204" pitchFamily="49" charset="0"/>
              </a:rPr>
            </a:br>
            <a:r>
              <a:rPr lang="en-US" b="0" dirty="0">
                <a:solidFill>
                  <a:srgbClr val="008000"/>
                </a:solidFill>
                <a:effectLst/>
                <a:latin typeface="Consolas" panose="020B0609020204030204" pitchFamily="49" charset="0"/>
              </a:rPr>
              <a:t>// listen on port 3100</a:t>
            </a:r>
            <a:endParaRPr lang="en-US" b="0" dirty="0">
              <a:solidFill>
                <a:srgbClr val="3B3B3B"/>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app</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listen</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3100</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'Example app listening on port 3100!'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
        <p:nvSpPr>
          <p:cNvPr id="3" name="Speech Bubble: Oval 2">
            <a:extLst>
              <a:ext uri="{FF2B5EF4-FFF2-40B4-BE49-F238E27FC236}">
                <a16:creationId xmlns:a16="http://schemas.microsoft.com/office/drawing/2014/main" id="{E754C0A8-6DE8-FB2D-8571-C6B338F543D4}"/>
              </a:ext>
            </a:extLst>
          </p:cNvPr>
          <p:cNvSpPr/>
          <p:nvPr/>
        </p:nvSpPr>
        <p:spPr>
          <a:xfrm>
            <a:off x="8320627" y="353041"/>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a:t>
            </a:r>
            <a:r>
              <a:rPr lang="en-US" sz="360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latin typeface="Tw Cen MT" panose="020B0602020104020603"/>
              </a:rPr>
              <a:t>4</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8803840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1798320" y="3141167"/>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Databases</a:t>
            </a:r>
          </a:p>
        </p:txBody>
      </p:sp>
    </p:spTree>
    <p:extLst>
      <p:ext uri="{BB962C8B-B14F-4D97-AF65-F5344CB8AC3E}">
        <p14:creationId xmlns:p14="http://schemas.microsoft.com/office/powerpoint/2010/main" val="4275686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56089A-4AA3-AE1E-D2F9-A37469683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226" y="0"/>
            <a:ext cx="4755547" cy="6858000"/>
          </a:xfrm>
          <a:prstGeom prst="rect">
            <a:avLst/>
          </a:prstGeom>
        </p:spPr>
      </p:pic>
    </p:spTree>
    <p:extLst>
      <p:ext uri="{BB962C8B-B14F-4D97-AF65-F5344CB8AC3E}">
        <p14:creationId xmlns:p14="http://schemas.microsoft.com/office/powerpoint/2010/main" val="19102608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D2BDE2-8493-E440-6C3A-2167BE7CF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2178"/>
            <a:ext cx="12192000" cy="6113644"/>
          </a:xfrm>
          <a:prstGeom prst="rect">
            <a:avLst/>
          </a:prstGeom>
        </p:spPr>
      </p:pic>
    </p:spTree>
    <p:extLst>
      <p:ext uri="{BB962C8B-B14F-4D97-AF65-F5344CB8AC3E}">
        <p14:creationId xmlns:p14="http://schemas.microsoft.com/office/powerpoint/2010/main" val="38065661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1798320" y="3141167"/>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Database Connections in Node JS</a:t>
            </a:r>
          </a:p>
        </p:txBody>
      </p:sp>
    </p:spTree>
    <p:extLst>
      <p:ext uri="{BB962C8B-B14F-4D97-AF65-F5344CB8AC3E}">
        <p14:creationId xmlns:p14="http://schemas.microsoft.com/office/powerpoint/2010/main" val="8173856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91945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lvl="1" algn="ctr"/>
            <a:r>
              <a:rPr lang="en-US" sz="3600" dirty="0">
                <a:solidFill>
                  <a:schemeClr val="accent1"/>
                </a:solidFill>
                <a:latin typeface="inter-regular"/>
              </a:rPr>
              <a:t>Database connections</a:t>
            </a:r>
          </a:p>
          <a:p>
            <a:pPr lvl="1" algn="ctr"/>
            <a:endParaRPr lang="en-US" sz="3600" dirty="0">
              <a:solidFill>
                <a:schemeClr val="accent1"/>
              </a:solidFill>
              <a:latin typeface="inter-regular"/>
            </a:endParaRPr>
          </a:p>
        </p:txBody>
      </p:sp>
      <p:sp>
        <p:nvSpPr>
          <p:cNvPr id="3" name="TextBox 2">
            <a:extLst>
              <a:ext uri="{FF2B5EF4-FFF2-40B4-BE49-F238E27FC236}">
                <a16:creationId xmlns:a16="http://schemas.microsoft.com/office/drawing/2014/main" id="{CB519914-56F6-015C-CF7B-E12124BC8552}"/>
              </a:ext>
            </a:extLst>
          </p:cNvPr>
          <p:cNvSpPr txBox="1"/>
          <p:nvPr/>
        </p:nvSpPr>
        <p:spPr>
          <a:xfrm>
            <a:off x="345440" y="3137376"/>
            <a:ext cx="11501120" cy="3108543"/>
          </a:xfrm>
          <a:prstGeom prst="rect">
            <a:avLst/>
          </a:prstGeom>
          <a:noFill/>
        </p:spPr>
        <p:txBody>
          <a:bodyPr wrap="square">
            <a:spAutoFit/>
          </a:bodyPr>
          <a:lstStyle/>
          <a:p>
            <a:pPr algn="l">
              <a:buFont typeface="Arial" panose="020B0604020202020204" pitchFamily="34" charset="0"/>
              <a:buChar char="•"/>
            </a:pPr>
            <a:r>
              <a:rPr lang="en-US" sz="2800" b="0" i="0" dirty="0">
                <a:effectLst/>
                <a:latin typeface="Verdana" panose="020B0604030504040204" pitchFamily="34" charset="0"/>
                <a:ea typeface="Verdana" panose="020B0604030504040204" pitchFamily="34" charset="0"/>
              </a:rPr>
              <a:t>For each database node requires different modules</a:t>
            </a:r>
          </a:p>
          <a:p>
            <a:pPr algn="l"/>
            <a:r>
              <a:rPr lang="en-US" sz="2800" b="0" i="0" dirty="0" err="1">
                <a:effectLst/>
                <a:latin typeface="Verdana" panose="020B0604030504040204" pitchFamily="34" charset="0"/>
                <a:ea typeface="Verdana" panose="020B0604030504040204" pitchFamily="34" charset="0"/>
              </a:rPr>
              <a:t>Mysql</a:t>
            </a:r>
            <a:r>
              <a:rPr lang="en-US" sz="2800" b="0" i="0" dirty="0">
                <a:effectLst/>
                <a:latin typeface="Verdana" panose="020B0604030504040204" pitchFamily="34" charset="0"/>
                <a:ea typeface="Verdana" panose="020B0604030504040204" pitchFamily="34" charset="0"/>
              </a:rPr>
              <a:t> </a:t>
            </a:r>
          </a:p>
          <a:p>
            <a:pPr lvl="1">
              <a:buFont typeface="Arial" panose="020B0604020202020204" pitchFamily="34" charset="0"/>
              <a:buChar char="•"/>
            </a:pPr>
            <a:r>
              <a:rPr lang="en-US" sz="2800" b="0" i="0" dirty="0">
                <a:effectLst/>
                <a:latin typeface="Verdana" panose="020B0604030504040204" pitchFamily="34" charset="0"/>
                <a:ea typeface="Verdana" panose="020B0604030504040204" pitchFamily="34" charset="0"/>
              </a:rPr>
              <a:t>require('</a:t>
            </a:r>
            <a:r>
              <a:rPr lang="en-US" sz="2800" b="0" i="0" dirty="0" err="1">
                <a:effectLst/>
                <a:latin typeface="Verdana" panose="020B0604030504040204" pitchFamily="34" charset="0"/>
                <a:ea typeface="Verdana" panose="020B0604030504040204" pitchFamily="34" charset="0"/>
              </a:rPr>
              <a:t>mysql</a:t>
            </a:r>
            <a:r>
              <a:rPr lang="en-US" sz="2800" b="0" i="0" dirty="0">
                <a:effectLst/>
                <a:latin typeface="Verdana" panose="020B0604030504040204" pitchFamily="34" charset="0"/>
                <a:ea typeface="Verdana" panose="020B0604030504040204" pitchFamily="34" charset="0"/>
              </a:rPr>
              <a:t>');  </a:t>
            </a:r>
            <a:endParaRPr lang="en-US" sz="2800" dirty="0">
              <a:latin typeface="Verdana" panose="020B0604030504040204" pitchFamily="34" charset="0"/>
              <a:ea typeface="Verdana" panose="020B0604030504040204" pitchFamily="34" charset="0"/>
            </a:endParaRPr>
          </a:p>
          <a:p>
            <a:r>
              <a:rPr lang="en-US" sz="2800" dirty="0">
                <a:latin typeface="Verdana" panose="020B0604030504040204" pitchFamily="34" charset="0"/>
                <a:ea typeface="Verdana" panose="020B0604030504040204" pitchFamily="34" charset="0"/>
              </a:rPr>
              <a:t>MongoDB</a:t>
            </a:r>
          </a:p>
          <a:p>
            <a:pPr lvl="1">
              <a:buFont typeface="Arial" panose="020B0604020202020204" pitchFamily="34" charset="0"/>
              <a:buChar char="•"/>
            </a:pPr>
            <a:r>
              <a:rPr lang="en-US" sz="2800" dirty="0">
                <a:latin typeface="Verdana" panose="020B0604030504040204" pitchFamily="34" charset="0"/>
                <a:ea typeface="Verdana" panose="020B0604030504040204" pitchFamily="34" charset="0"/>
              </a:rPr>
              <a:t>Require(‘</a:t>
            </a:r>
            <a:r>
              <a:rPr lang="en-US" sz="2800" dirty="0" err="1">
                <a:latin typeface="Verdana" panose="020B0604030504040204" pitchFamily="34" charset="0"/>
                <a:ea typeface="Verdana" panose="020B0604030504040204" pitchFamily="34" charset="0"/>
              </a:rPr>
              <a:t>mongodb</a:t>
            </a:r>
            <a:r>
              <a:rPr lang="en-US" sz="2800" dirty="0">
                <a:latin typeface="Verdana" panose="020B0604030504040204" pitchFamily="34" charset="0"/>
                <a:ea typeface="Verdana" panose="020B0604030504040204" pitchFamily="34" charset="0"/>
              </a:rPr>
              <a:t>’);</a:t>
            </a:r>
          </a:p>
          <a:p>
            <a:r>
              <a:rPr lang="en-US" sz="2800" dirty="0">
                <a:latin typeface="Verdana" panose="020B0604030504040204" pitchFamily="34" charset="0"/>
                <a:ea typeface="Verdana" panose="020B0604030504040204" pitchFamily="34" charset="0"/>
              </a:rPr>
              <a:t>Sqlite3 </a:t>
            </a:r>
          </a:p>
          <a:p>
            <a:r>
              <a:rPr lang="en-US" sz="2800" dirty="0">
                <a:latin typeface="Verdana" panose="020B0604030504040204" pitchFamily="34" charset="0"/>
                <a:ea typeface="Verdana" panose="020B0604030504040204" pitchFamily="34" charset="0"/>
              </a:rPr>
              <a:t>	Required(‘</a:t>
            </a:r>
            <a:r>
              <a:rPr lang="en-US" sz="2800" dirty="0" err="1">
                <a:latin typeface="Verdana" panose="020B0604030504040204" pitchFamily="34" charset="0"/>
                <a:ea typeface="Verdana" panose="020B0604030504040204" pitchFamily="34" charset="0"/>
              </a:rPr>
              <a:t>sqlite</a:t>
            </a:r>
            <a:r>
              <a:rPr lang="en-US" sz="2800"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3697963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1642188" y="2584581"/>
            <a:ext cx="9127411" cy="1347340"/>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Create a simple databased backed Todo application</a:t>
            </a:r>
          </a:p>
        </p:txBody>
      </p:sp>
    </p:spTree>
    <p:extLst>
      <p:ext uri="{BB962C8B-B14F-4D97-AF65-F5344CB8AC3E}">
        <p14:creationId xmlns:p14="http://schemas.microsoft.com/office/powerpoint/2010/main" val="4368165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772DC68-ECD8-4A9E-B5C1-04A0E3B8D3C4}"/>
              </a:ext>
            </a:extLst>
          </p:cNvPr>
          <p:cNvSpPr/>
          <p:nvPr/>
        </p:nvSpPr>
        <p:spPr>
          <a:xfrm>
            <a:off x="883920" y="604911"/>
            <a:ext cx="10424160" cy="759655"/>
          </a:xfrm>
          <a:prstGeom prst="roundRect">
            <a:avLst>
              <a:gd name="adj" fmla="val 50000"/>
            </a:avLst>
          </a:prstGeom>
          <a:solidFill>
            <a:schemeClr val="bg1"/>
          </a:solidFill>
          <a:ln>
            <a:noFill/>
          </a:ln>
          <a:effectLst>
            <a:innerShdw blurRad="381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C1DC683-D8C3-47A7-A59C-BD843ECB15E7}"/>
              </a:ext>
            </a:extLst>
          </p:cNvPr>
          <p:cNvSpPr/>
          <p:nvPr/>
        </p:nvSpPr>
        <p:spPr>
          <a:xfrm>
            <a:off x="1211943" y="810567"/>
            <a:ext cx="9768114" cy="348342"/>
          </a:xfrm>
          <a:prstGeom prst="roundRect">
            <a:avLst>
              <a:gd name="adj" fmla="val 50000"/>
            </a:avLst>
          </a:prstGeom>
          <a:solidFill>
            <a:schemeClr val="tx1">
              <a:lumMod val="50000"/>
              <a:lumOff val="5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5D3FD644-BF10-43B9-8BFA-2FFE41E2D98F}"/>
              </a:ext>
            </a:extLst>
          </p:cNvPr>
          <p:cNvGrpSpPr/>
          <p:nvPr/>
        </p:nvGrpSpPr>
        <p:grpSpPr>
          <a:xfrm>
            <a:off x="879118" y="604911"/>
            <a:ext cx="2194560" cy="5439787"/>
            <a:chOff x="879118" y="604911"/>
            <a:chExt cx="2194560" cy="5439787"/>
          </a:xfrm>
        </p:grpSpPr>
        <p:grpSp>
          <p:nvGrpSpPr>
            <p:cNvPr id="75" name="Group 74">
              <a:extLst>
                <a:ext uri="{FF2B5EF4-FFF2-40B4-BE49-F238E27FC236}">
                  <a16:creationId xmlns:a16="http://schemas.microsoft.com/office/drawing/2014/main" id="{2446DA79-FB1F-45A7-A935-C22EA1823E4E}"/>
                </a:ext>
              </a:extLst>
            </p:cNvPr>
            <p:cNvGrpSpPr/>
            <p:nvPr/>
          </p:nvGrpSpPr>
          <p:grpSpPr>
            <a:xfrm>
              <a:off x="879118" y="604911"/>
              <a:ext cx="2194560" cy="5439787"/>
              <a:chOff x="879118" y="604911"/>
              <a:chExt cx="2194560" cy="5439787"/>
            </a:xfrm>
          </p:grpSpPr>
          <p:sp>
            <p:nvSpPr>
              <p:cNvPr id="36" name="Freeform: Shape 35">
                <a:extLst>
                  <a:ext uri="{FF2B5EF4-FFF2-40B4-BE49-F238E27FC236}">
                    <a16:creationId xmlns:a16="http://schemas.microsoft.com/office/drawing/2014/main" id="{20BE0D12-557E-4EE0-9B4E-D7C738A401B1}"/>
                  </a:ext>
                </a:extLst>
              </p:cNvPr>
              <p:cNvSpPr/>
              <p:nvPr/>
            </p:nvSpPr>
            <p:spPr>
              <a:xfrm flipH="1">
                <a:off x="1947191" y="3847289"/>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29D1A560-E356-4702-822D-C0702984B740}"/>
                  </a:ext>
                </a:extLst>
              </p:cNvPr>
              <p:cNvSpPr/>
              <p:nvPr/>
            </p:nvSpPr>
            <p:spPr>
              <a:xfrm>
                <a:off x="879118" y="3850138"/>
                <a:ext cx="2194560" cy="2194560"/>
              </a:xfrm>
              <a:custGeom>
                <a:avLst/>
                <a:gdLst>
                  <a:gd name="connsiteX0" fmla="*/ 1097280 w 2194560"/>
                  <a:gd name="connsiteY0" fmla="*/ 118568 h 2194560"/>
                  <a:gd name="connsiteX1" fmla="*/ 981165 w 2194560"/>
                  <a:gd name="connsiteY1" fmla="*/ 234683 h 2194560"/>
                  <a:gd name="connsiteX2" fmla="*/ 1097280 w 2194560"/>
                  <a:gd name="connsiteY2" fmla="*/ 350798 h 2194560"/>
                  <a:gd name="connsiteX3" fmla="*/ 1213395 w 2194560"/>
                  <a:gd name="connsiteY3" fmla="*/ 234683 h 2194560"/>
                  <a:gd name="connsiteX4" fmla="*/ 1097280 w 2194560"/>
                  <a:gd name="connsiteY4" fmla="*/ 118568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008000">
                      <a:alpha val="50000"/>
                    </a:srgbClr>
                  </a:gs>
                  <a:gs pos="0">
                    <a:srgbClr val="00CC00">
                      <a:alpha val="70000"/>
                    </a:srgbClr>
                  </a:gs>
                </a:gsLst>
                <a:lin ang="5400000" scaled="1"/>
                <a:tileRect/>
              </a:gradFill>
              <a:ln>
                <a:gradFill>
                  <a:gsLst>
                    <a:gs pos="0">
                      <a:srgbClr val="008000"/>
                    </a:gs>
                    <a:gs pos="100000">
                      <a:schemeClr val="bg1">
                        <a:alpha val="0"/>
                      </a:schemeClr>
                    </a:gs>
                  </a:gsLst>
                  <a:lin ang="102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370A2B47-8D76-405E-AF83-025422830851}"/>
                  </a:ext>
                </a:extLst>
              </p:cNvPr>
              <p:cNvGrpSpPr/>
              <p:nvPr/>
            </p:nvGrpSpPr>
            <p:grpSpPr>
              <a:xfrm>
                <a:off x="1596571" y="604911"/>
                <a:ext cx="759655" cy="759655"/>
                <a:chOff x="1611085" y="604911"/>
                <a:chExt cx="759655" cy="759655"/>
              </a:xfrm>
            </p:grpSpPr>
            <p:sp>
              <p:nvSpPr>
                <p:cNvPr id="13" name="Oval 12">
                  <a:extLst>
                    <a:ext uri="{FF2B5EF4-FFF2-40B4-BE49-F238E27FC236}">
                      <a16:creationId xmlns:a16="http://schemas.microsoft.com/office/drawing/2014/main" id="{7B256EFC-C5C2-4D35-BF77-6DA2A299F92D}"/>
                    </a:ext>
                  </a:extLst>
                </p:cNvPr>
                <p:cNvSpPr/>
                <p:nvPr/>
              </p:nvSpPr>
              <p:spPr>
                <a:xfrm>
                  <a:off x="1611085" y="604911"/>
                  <a:ext cx="759655" cy="759655"/>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49178A4-96F0-4167-AB71-8A48F76DD8B2}"/>
                    </a:ext>
                  </a:extLst>
                </p:cNvPr>
                <p:cNvSpPr/>
                <p:nvPr/>
              </p:nvSpPr>
              <p:spPr>
                <a:xfrm>
                  <a:off x="1747686" y="741512"/>
                  <a:ext cx="486452" cy="486452"/>
                </a:xfrm>
                <a:prstGeom prst="ellipse">
                  <a:avLst/>
                </a:prstGeom>
                <a:gradFill flip="none" rotWithShape="1">
                  <a:gsLst>
                    <a:gs pos="100000">
                      <a:srgbClr val="008000">
                        <a:alpha val="50000"/>
                      </a:srgbClr>
                    </a:gs>
                    <a:gs pos="0">
                      <a:srgbClr val="00CC00">
                        <a:alpha val="70000"/>
                      </a:srgbClr>
                    </a:gs>
                  </a:gsLst>
                  <a:lin ang="5400000" scaled="1"/>
                  <a:tileRect/>
                </a:gradFill>
                <a:ln>
                  <a:gradFill>
                    <a:gsLst>
                      <a:gs pos="0">
                        <a:srgbClr val="008000"/>
                      </a:gs>
                      <a:gs pos="100000">
                        <a:schemeClr val="bg1">
                          <a:alpha val="0"/>
                        </a:schemeClr>
                      </a:gs>
                    </a:gsLst>
                    <a:lin ang="10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33" name="Straight Connector 32">
                <a:extLst>
                  <a:ext uri="{FF2B5EF4-FFF2-40B4-BE49-F238E27FC236}">
                    <a16:creationId xmlns:a16="http://schemas.microsoft.com/office/drawing/2014/main" id="{BB0A0698-338B-4132-8B38-558540A240FA}"/>
                  </a:ext>
                </a:extLst>
              </p:cNvPr>
              <p:cNvCxnSpPr>
                <a:cxnSpLocks/>
                <a:stCxn id="13" idx="4"/>
                <a:endCxn id="8" idx="5"/>
              </p:cNvCxnSpPr>
              <p:nvPr/>
            </p:nvCxnSpPr>
            <p:spPr>
              <a:xfrm flipH="1">
                <a:off x="1976398" y="1364566"/>
                <a:ext cx="1" cy="24855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12BC9F40-C5C4-4673-98BE-D257050DD6D5}"/>
                  </a:ext>
                </a:extLst>
              </p:cNvPr>
              <p:cNvSpPr/>
              <p:nvPr/>
            </p:nvSpPr>
            <p:spPr>
              <a:xfrm>
                <a:off x="1969851" y="3847289"/>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B6ED70DA-563E-4D85-BDD2-F7EFA2E84D19}"/>
                  </a:ext>
                </a:extLst>
              </p:cNvPr>
              <p:cNvCxnSpPr>
                <a:cxnSpLocks/>
              </p:cNvCxnSpPr>
              <p:nvPr/>
            </p:nvCxnSpPr>
            <p:spPr>
              <a:xfrm flipV="1">
                <a:off x="1931033" y="3808519"/>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B334AA4-E2B9-47E5-B6F3-76D30A4B494C}"/>
                  </a:ext>
                </a:extLst>
              </p:cNvPr>
              <p:cNvCxnSpPr>
                <a:cxnSpLocks/>
              </p:cNvCxnSpPr>
              <p:nvPr/>
            </p:nvCxnSpPr>
            <p:spPr>
              <a:xfrm flipV="1">
                <a:off x="1927789" y="3790687"/>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7" name="Graphic 86" descr="Database">
              <a:extLst>
                <a:ext uri="{FF2B5EF4-FFF2-40B4-BE49-F238E27FC236}">
                  <a16:creationId xmlns:a16="http://schemas.microsoft.com/office/drawing/2014/main" id="{31F43F97-7836-4185-A317-65B63083C5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0589" y="5043054"/>
              <a:ext cx="914400" cy="914400"/>
            </a:xfrm>
            <a:prstGeom prst="rect">
              <a:avLst/>
            </a:prstGeom>
          </p:spPr>
        </p:pic>
        <p:sp>
          <p:nvSpPr>
            <p:cNvPr id="90" name="TextBox 89">
              <a:extLst>
                <a:ext uri="{FF2B5EF4-FFF2-40B4-BE49-F238E27FC236}">
                  <a16:creationId xmlns:a16="http://schemas.microsoft.com/office/drawing/2014/main" id="{5D0D4806-3577-431A-A579-D5ACCAEC8DDD}"/>
                </a:ext>
              </a:extLst>
            </p:cNvPr>
            <p:cNvSpPr txBox="1"/>
            <p:nvPr/>
          </p:nvSpPr>
          <p:spPr>
            <a:xfrm>
              <a:off x="1037470" y="4375913"/>
              <a:ext cx="1833748" cy="646331"/>
            </a:xfrm>
            <a:prstGeom prst="rect">
              <a:avLst/>
            </a:prstGeom>
            <a:noFill/>
          </p:spPr>
          <p:txBody>
            <a:bodyPr wrap="square" rtlCol="0">
              <a:spAutoFit/>
            </a:bodyPr>
            <a:lstStyle/>
            <a:p>
              <a:pPr algn="ctr"/>
              <a:r>
                <a:rPr lang="en-US" dirty="0">
                  <a:solidFill>
                    <a:schemeClr val="bg1"/>
                  </a:solidFill>
                </a:rPr>
                <a:t>Google applications</a:t>
              </a:r>
            </a:p>
          </p:txBody>
        </p:sp>
      </p:grpSp>
      <p:grpSp>
        <p:nvGrpSpPr>
          <p:cNvPr id="96" name="Group 95">
            <a:extLst>
              <a:ext uri="{FF2B5EF4-FFF2-40B4-BE49-F238E27FC236}">
                <a16:creationId xmlns:a16="http://schemas.microsoft.com/office/drawing/2014/main" id="{907FF938-5070-4BD2-AA99-A39EAD0261EB}"/>
              </a:ext>
            </a:extLst>
          </p:cNvPr>
          <p:cNvGrpSpPr/>
          <p:nvPr/>
        </p:nvGrpSpPr>
        <p:grpSpPr>
          <a:xfrm>
            <a:off x="2957194" y="604911"/>
            <a:ext cx="2194560" cy="4422343"/>
            <a:chOff x="2957194" y="604911"/>
            <a:chExt cx="2194560" cy="4422343"/>
          </a:xfrm>
        </p:grpSpPr>
        <p:grpSp>
          <p:nvGrpSpPr>
            <p:cNvPr id="76" name="Group 75">
              <a:extLst>
                <a:ext uri="{FF2B5EF4-FFF2-40B4-BE49-F238E27FC236}">
                  <a16:creationId xmlns:a16="http://schemas.microsoft.com/office/drawing/2014/main" id="{C28D802A-8900-4093-85AE-C5B968360B3F}"/>
                </a:ext>
              </a:extLst>
            </p:cNvPr>
            <p:cNvGrpSpPr/>
            <p:nvPr/>
          </p:nvGrpSpPr>
          <p:grpSpPr>
            <a:xfrm>
              <a:off x="2957194" y="604911"/>
              <a:ext cx="2194560" cy="4422343"/>
              <a:chOff x="2957194" y="604911"/>
              <a:chExt cx="2194560" cy="4422343"/>
            </a:xfrm>
          </p:grpSpPr>
          <p:sp>
            <p:nvSpPr>
              <p:cNvPr id="53" name="Freeform: Shape 52">
                <a:extLst>
                  <a:ext uri="{FF2B5EF4-FFF2-40B4-BE49-F238E27FC236}">
                    <a16:creationId xmlns:a16="http://schemas.microsoft.com/office/drawing/2014/main" id="{BFF01B3C-7948-407D-B99E-C93A08C5E730}"/>
                  </a:ext>
                </a:extLst>
              </p:cNvPr>
              <p:cNvSpPr/>
              <p:nvPr/>
            </p:nvSpPr>
            <p:spPr>
              <a:xfrm flipH="1">
                <a:off x="4026889" y="2803925"/>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EE4B28C-68B1-4871-819C-428B107B144A}"/>
                  </a:ext>
                </a:extLst>
              </p:cNvPr>
              <p:cNvSpPr/>
              <p:nvPr/>
            </p:nvSpPr>
            <p:spPr>
              <a:xfrm>
                <a:off x="2957194" y="2832694"/>
                <a:ext cx="2194560" cy="2194560"/>
              </a:xfrm>
              <a:custGeom>
                <a:avLst/>
                <a:gdLst>
                  <a:gd name="connsiteX0" fmla="*/ 1097280 w 2194560"/>
                  <a:gd name="connsiteY0" fmla="*/ 118568 h 2194560"/>
                  <a:gd name="connsiteX1" fmla="*/ 981165 w 2194560"/>
                  <a:gd name="connsiteY1" fmla="*/ 234683 h 2194560"/>
                  <a:gd name="connsiteX2" fmla="*/ 1097280 w 2194560"/>
                  <a:gd name="connsiteY2" fmla="*/ 350798 h 2194560"/>
                  <a:gd name="connsiteX3" fmla="*/ 1213395 w 2194560"/>
                  <a:gd name="connsiteY3" fmla="*/ 234683 h 2194560"/>
                  <a:gd name="connsiteX4" fmla="*/ 1097280 w 2194560"/>
                  <a:gd name="connsiteY4" fmla="*/ 118568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FF9900">
                      <a:alpha val="50000"/>
                    </a:srgbClr>
                  </a:gs>
                  <a:gs pos="0">
                    <a:srgbClr val="FFCC00">
                      <a:alpha val="70000"/>
                    </a:srgbClr>
                  </a:gs>
                </a:gsLst>
                <a:lin ang="5400000" scaled="1"/>
                <a:tileRect/>
              </a:gradFill>
              <a:ln>
                <a:gradFill>
                  <a:gsLst>
                    <a:gs pos="0">
                      <a:srgbClr val="FF9900"/>
                    </a:gs>
                    <a:gs pos="100000">
                      <a:schemeClr val="bg1">
                        <a:alpha val="0"/>
                      </a:schemeClr>
                    </a:gs>
                  </a:gsLst>
                  <a:lin ang="186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7797F9E2-AA8F-474C-A370-5AC9236EBED4}"/>
                  </a:ext>
                </a:extLst>
              </p:cNvPr>
              <p:cNvGrpSpPr/>
              <p:nvPr/>
            </p:nvGrpSpPr>
            <p:grpSpPr>
              <a:xfrm>
                <a:off x="3674647" y="604911"/>
                <a:ext cx="759655" cy="759655"/>
                <a:chOff x="3275875" y="604911"/>
                <a:chExt cx="759655" cy="759655"/>
              </a:xfrm>
            </p:grpSpPr>
            <p:sp>
              <p:nvSpPr>
                <p:cNvPr id="17" name="Oval 16">
                  <a:extLst>
                    <a:ext uri="{FF2B5EF4-FFF2-40B4-BE49-F238E27FC236}">
                      <a16:creationId xmlns:a16="http://schemas.microsoft.com/office/drawing/2014/main" id="{E4163879-ABAA-4544-B016-BB09E5FCCEC6}"/>
                    </a:ext>
                  </a:extLst>
                </p:cNvPr>
                <p:cNvSpPr/>
                <p:nvPr/>
              </p:nvSpPr>
              <p:spPr>
                <a:xfrm>
                  <a:off x="3275875" y="604911"/>
                  <a:ext cx="759655" cy="759655"/>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34B1B57-FB35-4E14-8B2F-DF7CC19830AA}"/>
                    </a:ext>
                  </a:extLst>
                </p:cNvPr>
                <p:cNvSpPr/>
                <p:nvPr/>
              </p:nvSpPr>
              <p:spPr>
                <a:xfrm>
                  <a:off x="3412476" y="741512"/>
                  <a:ext cx="486452" cy="486452"/>
                </a:xfrm>
                <a:prstGeom prst="ellipse">
                  <a:avLst/>
                </a:prstGeom>
                <a:gradFill flip="none" rotWithShape="1">
                  <a:gsLst>
                    <a:gs pos="100000">
                      <a:srgbClr val="FF9900">
                        <a:alpha val="50000"/>
                      </a:srgbClr>
                    </a:gs>
                    <a:gs pos="0">
                      <a:srgbClr val="FFCC00">
                        <a:alpha val="70000"/>
                      </a:srgbClr>
                    </a:gs>
                  </a:gsLst>
                  <a:lin ang="5400000" scaled="1"/>
                  <a:tileRect/>
                </a:gradFill>
                <a:ln>
                  <a:gradFill>
                    <a:gsLst>
                      <a:gs pos="0">
                        <a:srgbClr val="FF9900"/>
                      </a:gs>
                      <a:gs pos="100000">
                        <a:schemeClr val="bg1">
                          <a:alpha val="0"/>
                        </a:schemeClr>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40" name="Straight Connector 39">
                <a:extLst>
                  <a:ext uri="{FF2B5EF4-FFF2-40B4-BE49-F238E27FC236}">
                    <a16:creationId xmlns:a16="http://schemas.microsoft.com/office/drawing/2014/main" id="{3756914D-1821-44E7-81E1-CE3DDFB73C39}"/>
                  </a:ext>
                </a:extLst>
              </p:cNvPr>
              <p:cNvCxnSpPr>
                <a:cxnSpLocks/>
                <a:stCxn id="17" idx="4"/>
                <a:endCxn id="9" idx="5"/>
              </p:cNvCxnSpPr>
              <p:nvPr/>
            </p:nvCxnSpPr>
            <p:spPr>
              <a:xfrm flipH="1">
                <a:off x="4054474" y="1364566"/>
                <a:ext cx="1" cy="14681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eeform: Shape 53">
                <a:extLst>
                  <a:ext uri="{FF2B5EF4-FFF2-40B4-BE49-F238E27FC236}">
                    <a16:creationId xmlns:a16="http://schemas.microsoft.com/office/drawing/2014/main" id="{0AF792A8-00D2-4999-8B38-71B04C28E7C9}"/>
                  </a:ext>
                </a:extLst>
              </p:cNvPr>
              <p:cNvSpPr/>
              <p:nvPr/>
            </p:nvSpPr>
            <p:spPr>
              <a:xfrm>
                <a:off x="4049549" y="2803925"/>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241E3357-6290-4492-B2EC-314BE3D13DAF}"/>
                  </a:ext>
                </a:extLst>
              </p:cNvPr>
              <p:cNvCxnSpPr>
                <a:cxnSpLocks/>
              </p:cNvCxnSpPr>
              <p:nvPr/>
            </p:nvCxnSpPr>
            <p:spPr>
              <a:xfrm flipV="1">
                <a:off x="4010731" y="2765155"/>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C9112D2-8ADF-4D34-A4CF-6E3032134A24}"/>
                  </a:ext>
                </a:extLst>
              </p:cNvPr>
              <p:cNvCxnSpPr>
                <a:cxnSpLocks/>
              </p:cNvCxnSpPr>
              <p:nvPr/>
            </p:nvCxnSpPr>
            <p:spPr>
              <a:xfrm flipV="1">
                <a:off x="4007487" y="2747323"/>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5" name="Graphic 84" descr="Sign Language">
              <a:extLst>
                <a:ext uri="{FF2B5EF4-FFF2-40B4-BE49-F238E27FC236}">
                  <a16:creationId xmlns:a16="http://schemas.microsoft.com/office/drawing/2014/main" id="{9E5F0913-BDE2-4CA9-8AB2-D57C74BF6D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8670" y="4036200"/>
              <a:ext cx="914400" cy="914400"/>
            </a:xfrm>
            <a:prstGeom prst="rect">
              <a:avLst/>
            </a:prstGeom>
          </p:spPr>
        </p:pic>
        <p:sp>
          <p:nvSpPr>
            <p:cNvPr id="91" name="TextBox 90">
              <a:extLst>
                <a:ext uri="{FF2B5EF4-FFF2-40B4-BE49-F238E27FC236}">
                  <a16:creationId xmlns:a16="http://schemas.microsoft.com/office/drawing/2014/main" id="{95CBDD67-882F-4883-A96A-C9BB6B229C08}"/>
                </a:ext>
              </a:extLst>
            </p:cNvPr>
            <p:cNvSpPr txBox="1"/>
            <p:nvPr/>
          </p:nvSpPr>
          <p:spPr>
            <a:xfrm>
              <a:off x="3088991" y="3552566"/>
              <a:ext cx="1833748" cy="369332"/>
            </a:xfrm>
            <a:prstGeom prst="rect">
              <a:avLst/>
            </a:prstGeom>
            <a:noFill/>
          </p:spPr>
          <p:txBody>
            <a:bodyPr wrap="square" rtlCol="0">
              <a:spAutoFit/>
            </a:bodyPr>
            <a:lstStyle/>
            <a:p>
              <a:pPr algn="ctr"/>
              <a:r>
                <a:rPr lang="en-US" dirty="0">
                  <a:solidFill>
                    <a:schemeClr val="bg1"/>
                  </a:solidFill>
                </a:rPr>
                <a:t>Netflix</a:t>
              </a:r>
            </a:p>
          </p:txBody>
        </p:sp>
      </p:grpSp>
      <p:grpSp>
        <p:nvGrpSpPr>
          <p:cNvPr id="97" name="Group 96">
            <a:extLst>
              <a:ext uri="{FF2B5EF4-FFF2-40B4-BE49-F238E27FC236}">
                <a16:creationId xmlns:a16="http://schemas.microsoft.com/office/drawing/2014/main" id="{F6633BC8-8A8C-41EC-9A50-4E8DF390658A}"/>
              </a:ext>
            </a:extLst>
          </p:cNvPr>
          <p:cNvGrpSpPr/>
          <p:nvPr/>
        </p:nvGrpSpPr>
        <p:grpSpPr>
          <a:xfrm>
            <a:off x="5035270" y="544620"/>
            <a:ext cx="2194560" cy="4945405"/>
            <a:chOff x="5035270" y="544620"/>
            <a:chExt cx="2194560" cy="4945405"/>
          </a:xfrm>
        </p:grpSpPr>
        <p:grpSp>
          <p:nvGrpSpPr>
            <p:cNvPr id="77" name="Group 76">
              <a:extLst>
                <a:ext uri="{FF2B5EF4-FFF2-40B4-BE49-F238E27FC236}">
                  <a16:creationId xmlns:a16="http://schemas.microsoft.com/office/drawing/2014/main" id="{B07E31DA-DC39-43AC-9EA0-9AA75DA66072}"/>
                </a:ext>
              </a:extLst>
            </p:cNvPr>
            <p:cNvGrpSpPr/>
            <p:nvPr/>
          </p:nvGrpSpPr>
          <p:grpSpPr>
            <a:xfrm>
              <a:off x="5035270" y="544620"/>
              <a:ext cx="2194560" cy="4945405"/>
              <a:chOff x="5035270" y="544620"/>
              <a:chExt cx="2194560" cy="4945405"/>
            </a:xfrm>
          </p:grpSpPr>
          <p:sp>
            <p:nvSpPr>
              <p:cNvPr id="59" name="Freeform: Shape 58">
                <a:extLst>
                  <a:ext uri="{FF2B5EF4-FFF2-40B4-BE49-F238E27FC236}">
                    <a16:creationId xmlns:a16="http://schemas.microsoft.com/office/drawing/2014/main" id="{798AF131-19A4-44D7-BB03-D6D7CC918295}"/>
                  </a:ext>
                </a:extLst>
              </p:cNvPr>
              <p:cNvSpPr/>
              <p:nvPr/>
            </p:nvSpPr>
            <p:spPr>
              <a:xfrm flipH="1">
                <a:off x="6114476" y="3291776"/>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1C62A36-BB03-49EE-BF66-BDBEA57C3A73}"/>
                  </a:ext>
                </a:extLst>
              </p:cNvPr>
              <p:cNvSpPr/>
              <p:nvPr/>
            </p:nvSpPr>
            <p:spPr>
              <a:xfrm>
                <a:off x="5035270" y="3295465"/>
                <a:ext cx="2194560" cy="2194560"/>
              </a:xfrm>
              <a:custGeom>
                <a:avLst/>
                <a:gdLst>
                  <a:gd name="connsiteX0" fmla="*/ 1097280 w 2194560"/>
                  <a:gd name="connsiteY0" fmla="*/ 118568 h 2194560"/>
                  <a:gd name="connsiteX1" fmla="*/ 981165 w 2194560"/>
                  <a:gd name="connsiteY1" fmla="*/ 234683 h 2194560"/>
                  <a:gd name="connsiteX2" fmla="*/ 1097280 w 2194560"/>
                  <a:gd name="connsiteY2" fmla="*/ 350798 h 2194560"/>
                  <a:gd name="connsiteX3" fmla="*/ 1213395 w 2194560"/>
                  <a:gd name="connsiteY3" fmla="*/ 234683 h 2194560"/>
                  <a:gd name="connsiteX4" fmla="*/ 1097280 w 2194560"/>
                  <a:gd name="connsiteY4" fmla="*/ 118568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660066">
                      <a:alpha val="49804"/>
                    </a:srgbClr>
                  </a:gs>
                  <a:gs pos="0">
                    <a:srgbClr val="FF00FF">
                      <a:alpha val="69804"/>
                    </a:srgbClr>
                  </a:gs>
                </a:gsLst>
                <a:lin ang="5400000" scaled="1"/>
                <a:tileRect/>
              </a:gradFill>
              <a:ln>
                <a:gradFill>
                  <a:gsLst>
                    <a:gs pos="0">
                      <a:srgbClr val="FF9900"/>
                    </a:gs>
                    <a:gs pos="100000">
                      <a:schemeClr val="bg1">
                        <a:alpha val="0"/>
                      </a:schemeClr>
                    </a:gs>
                  </a:gsLst>
                  <a:lin ang="186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C8BD27D-4E69-4B3E-8882-5AC53EAB5452}"/>
                  </a:ext>
                </a:extLst>
              </p:cNvPr>
              <p:cNvGrpSpPr/>
              <p:nvPr/>
            </p:nvGrpSpPr>
            <p:grpSpPr>
              <a:xfrm>
                <a:off x="5752723" y="544620"/>
                <a:ext cx="759655" cy="759655"/>
                <a:chOff x="4955179" y="604911"/>
                <a:chExt cx="759655" cy="759655"/>
              </a:xfrm>
            </p:grpSpPr>
            <p:sp>
              <p:nvSpPr>
                <p:cNvPr id="20" name="Oval 19">
                  <a:extLst>
                    <a:ext uri="{FF2B5EF4-FFF2-40B4-BE49-F238E27FC236}">
                      <a16:creationId xmlns:a16="http://schemas.microsoft.com/office/drawing/2014/main" id="{20F3F120-6FFB-41A7-93B4-52CA320BC6C9}"/>
                    </a:ext>
                  </a:extLst>
                </p:cNvPr>
                <p:cNvSpPr/>
                <p:nvPr/>
              </p:nvSpPr>
              <p:spPr>
                <a:xfrm>
                  <a:off x="4955179" y="604911"/>
                  <a:ext cx="759655" cy="759655"/>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83F6ACE-DC0B-486C-8FED-7786A4765D7C}"/>
                    </a:ext>
                  </a:extLst>
                </p:cNvPr>
                <p:cNvSpPr/>
                <p:nvPr/>
              </p:nvSpPr>
              <p:spPr>
                <a:xfrm>
                  <a:off x="5091780" y="741512"/>
                  <a:ext cx="486452" cy="486452"/>
                </a:xfrm>
                <a:prstGeom prst="ellipse">
                  <a:avLst/>
                </a:prstGeom>
                <a:gradFill flip="none" rotWithShape="1">
                  <a:gsLst>
                    <a:gs pos="100000">
                      <a:srgbClr val="660066">
                        <a:alpha val="49804"/>
                      </a:srgbClr>
                    </a:gs>
                    <a:gs pos="0">
                      <a:srgbClr val="FF00FF">
                        <a:alpha val="69804"/>
                      </a:srgbClr>
                    </a:gs>
                  </a:gsLst>
                  <a:lin ang="5400000" scaled="1"/>
                  <a:tileRect/>
                </a:gradFill>
                <a:ln>
                  <a:gradFill>
                    <a:gsLst>
                      <a:gs pos="0">
                        <a:srgbClr val="FF9900"/>
                      </a:gs>
                      <a:gs pos="100000">
                        <a:schemeClr val="bg1">
                          <a:alpha val="0"/>
                        </a:schemeClr>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44" name="Straight Connector 43">
                <a:extLst>
                  <a:ext uri="{FF2B5EF4-FFF2-40B4-BE49-F238E27FC236}">
                    <a16:creationId xmlns:a16="http://schemas.microsoft.com/office/drawing/2014/main" id="{CD80CE6E-A29B-411C-A3B8-4551426EE785}"/>
                  </a:ext>
                </a:extLst>
              </p:cNvPr>
              <p:cNvCxnSpPr>
                <a:cxnSpLocks/>
                <a:stCxn id="20" idx="4"/>
                <a:endCxn id="10" idx="5"/>
              </p:cNvCxnSpPr>
              <p:nvPr/>
            </p:nvCxnSpPr>
            <p:spPr>
              <a:xfrm flipH="1">
                <a:off x="6132550" y="1304275"/>
                <a:ext cx="1" cy="19911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eeform: Shape 59">
                <a:extLst>
                  <a:ext uri="{FF2B5EF4-FFF2-40B4-BE49-F238E27FC236}">
                    <a16:creationId xmlns:a16="http://schemas.microsoft.com/office/drawing/2014/main" id="{32C941A7-289C-4FFA-9DDC-8AD3166EA3D0}"/>
                  </a:ext>
                </a:extLst>
              </p:cNvPr>
              <p:cNvSpPr/>
              <p:nvPr/>
            </p:nvSpPr>
            <p:spPr>
              <a:xfrm>
                <a:off x="6137136" y="3291776"/>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5096E262-B41A-49CC-9459-AE705D439793}"/>
                  </a:ext>
                </a:extLst>
              </p:cNvPr>
              <p:cNvCxnSpPr>
                <a:cxnSpLocks/>
              </p:cNvCxnSpPr>
              <p:nvPr/>
            </p:nvCxnSpPr>
            <p:spPr>
              <a:xfrm flipV="1">
                <a:off x="6098318" y="3253006"/>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9498C4A-685E-4B05-8C12-8EA66C776328}"/>
                  </a:ext>
                </a:extLst>
              </p:cNvPr>
              <p:cNvCxnSpPr>
                <a:cxnSpLocks/>
              </p:cNvCxnSpPr>
              <p:nvPr/>
            </p:nvCxnSpPr>
            <p:spPr>
              <a:xfrm flipV="1">
                <a:off x="6095074" y="3235174"/>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1" name="Graphic 80" descr="Pie chart">
              <a:extLst>
                <a:ext uri="{FF2B5EF4-FFF2-40B4-BE49-F238E27FC236}">
                  <a16:creationId xmlns:a16="http://schemas.microsoft.com/office/drawing/2014/main" id="{D0ABFED7-9EC1-4AD6-9AA9-EAA1E57C56E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97978" y="4493400"/>
              <a:ext cx="914400" cy="914400"/>
            </a:xfrm>
            <a:prstGeom prst="rect">
              <a:avLst/>
            </a:prstGeom>
          </p:spPr>
        </p:pic>
        <p:sp>
          <p:nvSpPr>
            <p:cNvPr id="92" name="TextBox 91">
              <a:extLst>
                <a:ext uri="{FF2B5EF4-FFF2-40B4-BE49-F238E27FC236}">
                  <a16:creationId xmlns:a16="http://schemas.microsoft.com/office/drawing/2014/main" id="{A5EEDE01-4F4A-47BB-97DE-5FF5CC4E2F78}"/>
                </a:ext>
              </a:extLst>
            </p:cNvPr>
            <p:cNvSpPr txBox="1"/>
            <p:nvPr/>
          </p:nvSpPr>
          <p:spPr>
            <a:xfrm>
              <a:off x="5159178" y="3937558"/>
              <a:ext cx="1833748" cy="369332"/>
            </a:xfrm>
            <a:prstGeom prst="rect">
              <a:avLst/>
            </a:prstGeom>
            <a:noFill/>
          </p:spPr>
          <p:txBody>
            <a:bodyPr wrap="square" rtlCol="0">
              <a:spAutoFit/>
            </a:bodyPr>
            <a:lstStyle/>
            <a:p>
              <a:pPr algn="ctr"/>
              <a:r>
                <a:rPr lang="en-US" dirty="0">
                  <a:solidFill>
                    <a:schemeClr val="bg1"/>
                  </a:solidFill>
                </a:rPr>
                <a:t>PayPal</a:t>
              </a:r>
            </a:p>
          </p:txBody>
        </p:sp>
      </p:grpSp>
      <p:grpSp>
        <p:nvGrpSpPr>
          <p:cNvPr id="98" name="Group 97">
            <a:extLst>
              <a:ext uri="{FF2B5EF4-FFF2-40B4-BE49-F238E27FC236}">
                <a16:creationId xmlns:a16="http://schemas.microsoft.com/office/drawing/2014/main" id="{08A578C9-EEDC-4B2F-A52A-7BE4C42C358B}"/>
              </a:ext>
            </a:extLst>
          </p:cNvPr>
          <p:cNvGrpSpPr/>
          <p:nvPr/>
        </p:nvGrpSpPr>
        <p:grpSpPr>
          <a:xfrm>
            <a:off x="7113346" y="604911"/>
            <a:ext cx="2194560" cy="4283056"/>
            <a:chOff x="7113346" y="604911"/>
            <a:chExt cx="2194560" cy="4283056"/>
          </a:xfrm>
        </p:grpSpPr>
        <p:grpSp>
          <p:nvGrpSpPr>
            <p:cNvPr id="78" name="Group 77">
              <a:extLst>
                <a:ext uri="{FF2B5EF4-FFF2-40B4-BE49-F238E27FC236}">
                  <a16:creationId xmlns:a16="http://schemas.microsoft.com/office/drawing/2014/main" id="{E77BE62B-2115-46DA-BEC9-7FAF09C758B3}"/>
                </a:ext>
              </a:extLst>
            </p:cNvPr>
            <p:cNvGrpSpPr/>
            <p:nvPr/>
          </p:nvGrpSpPr>
          <p:grpSpPr>
            <a:xfrm>
              <a:off x="7113346" y="604911"/>
              <a:ext cx="2194560" cy="4283056"/>
              <a:chOff x="7113346" y="604911"/>
              <a:chExt cx="2194560" cy="4283056"/>
            </a:xfrm>
          </p:grpSpPr>
          <p:sp>
            <p:nvSpPr>
              <p:cNvPr id="64" name="Freeform: Shape 63">
                <a:extLst>
                  <a:ext uri="{FF2B5EF4-FFF2-40B4-BE49-F238E27FC236}">
                    <a16:creationId xmlns:a16="http://schemas.microsoft.com/office/drawing/2014/main" id="{596FA47F-50CE-4037-BC85-37BC508D4916}"/>
                  </a:ext>
                </a:extLst>
              </p:cNvPr>
              <p:cNvSpPr/>
              <p:nvPr/>
            </p:nvSpPr>
            <p:spPr>
              <a:xfrm flipH="1">
                <a:off x="8183041" y="2692938"/>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01A764A-8F8B-45FD-B5AE-A1A57A1FB6D6}"/>
                  </a:ext>
                </a:extLst>
              </p:cNvPr>
              <p:cNvSpPr/>
              <p:nvPr/>
            </p:nvSpPr>
            <p:spPr>
              <a:xfrm>
                <a:off x="7113346" y="2693407"/>
                <a:ext cx="2194560" cy="2194560"/>
              </a:xfrm>
              <a:custGeom>
                <a:avLst/>
                <a:gdLst>
                  <a:gd name="connsiteX0" fmla="*/ 1097280 w 2194560"/>
                  <a:gd name="connsiteY0" fmla="*/ 118568 h 2194560"/>
                  <a:gd name="connsiteX1" fmla="*/ 981165 w 2194560"/>
                  <a:gd name="connsiteY1" fmla="*/ 234683 h 2194560"/>
                  <a:gd name="connsiteX2" fmla="*/ 1097280 w 2194560"/>
                  <a:gd name="connsiteY2" fmla="*/ 350798 h 2194560"/>
                  <a:gd name="connsiteX3" fmla="*/ 1213395 w 2194560"/>
                  <a:gd name="connsiteY3" fmla="*/ 234683 h 2194560"/>
                  <a:gd name="connsiteX4" fmla="*/ 1097280 w 2194560"/>
                  <a:gd name="connsiteY4" fmla="*/ 118568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0033CC">
                      <a:alpha val="49804"/>
                    </a:srgbClr>
                  </a:gs>
                  <a:gs pos="0">
                    <a:srgbClr val="0099FF">
                      <a:alpha val="69804"/>
                    </a:srgbClr>
                  </a:gs>
                </a:gsLst>
                <a:lin ang="5400000" scaled="1"/>
                <a:tileRect/>
              </a:gradFill>
              <a:ln>
                <a:gradFill>
                  <a:gsLst>
                    <a:gs pos="0">
                      <a:srgbClr val="FF9900"/>
                    </a:gs>
                    <a:gs pos="100000">
                      <a:schemeClr val="bg1">
                        <a:alpha val="0"/>
                      </a:schemeClr>
                    </a:gs>
                  </a:gsLst>
                  <a:lin ang="186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521449BE-246D-4CA3-85DE-72D0DAAAC78F}"/>
                  </a:ext>
                </a:extLst>
              </p:cNvPr>
              <p:cNvGrpSpPr/>
              <p:nvPr/>
            </p:nvGrpSpPr>
            <p:grpSpPr>
              <a:xfrm>
                <a:off x="7830799" y="604911"/>
                <a:ext cx="759655" cy="759655"/>
                <a:chOff x="6634483" y="604911"/>
                <a:chExt cx="759655" cy="759655"/>
              </a:xfrm>
            </p:grpSpPr>
            <p:sp>
              <p:nvSpPr>
                <p:cNvPr id="23" name="Oval 22">
                  <a:extLst>
                    <a:ext uri="{FF2B5EF4-FFF2-40B4-BE49-F238E27FC236}">
                      <a16:creationId xmlns:a16="http://schemas.microsoft.com/office/drawing/2014/main" id="{249BB675-28A9-40C3-85F3-AFA9FAA24F84}"/>
                    </a:ext>
                  </a:extLst>
                </p:cNvPr>
                <p:cNvSpPr/>
                <p:nvPr/>
              </p:nvSpPr>
              <p:spPr>
                <a:xfrm>
                  <a:off x="6634483" y="604911"/>
                  <a:ext cx="759655" cy="759655"/>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7A2499C-6923-4D4A-B894-982B7C071925}"/>
                    </a:ext>
                  </a:extLst>
                </p:cNvPr>
                <p:cNvSpPr/>
                <p:nvPr/>
              </p:nvSpPr>
              <p:spPr>
                <a:xfrm>
                  <a:off x="6771084" y="741512"/>
                  <a:ext cx="486452" cy="486452"/>
                </a:xfrm>
                <a:prstGeom prst="ellipse">
                  <a:avLst/>
                </a:prstGeom>
                <a:gradFill flip="none" rotWithShape="1">
                  <a:gsLst>
                    <a:gs pos="100000">
                      <a:srgbClr val="0033CC">
                        <a:alpha val="49804"/>
                      </a:srgbClr>
                    </a:gs>
                    <a:gs pos="0">
                      <a:srgbClr val="0099FF">
                        <a:alpha val="69804"/>
                      </a:srgbClr>
                    </a:gs>
                  </a:gsLst>
                  <a:lin ang="5400000" scaled="1"/>
                  <a:tileRect/>
                </a:gradFill>
                <a:ln>
                  <a:gradFill>
                    <a:gsLst>
                      <a:gs pos="0">
                        <a:srgbClr val="FF9900"/>
                      </a:gs>
                      <a:gs pos="100000">
                        <a:schemeClr val="bg1">
                          <a:alpha val="0"/>
                        </a:schemeClr>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47" name="Straight Connector 46">
                <a:extLst>
                  <a:ext uri="{FF2B5EF4-FFF2-40B4-BE49-F238E27FC236}">
                    <a16:creationId xmlns:a16="http://schemas.microsoft.com/office/drawing/2014/main" id="{6C87BAC3-B1C9-476A-A35B-B09957FD6681}"/>
                  </a:ext>
                </a:extLst>
              </p:cNvPr>
              <p:cNvCxnSpPr>
                <a:cxnSpLocks/>
                <a:stCxn id="23" idx="4"/>
                <a:endCxn id="11" idx="5"/>
              </p:cNvCxnSpPr>
              <p:nvPr/>
            </p:nvCxnSpPr>
            <p:spPr>
              <a:xfrm flipH="1">
                <a:off x="8210626" y="1364566"/>
                <a:ext cx="1" cy="13288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Shape 64">
                <a:extLst>
                  <a:ext uri="{FF2B5EF4-FFF2-40B4-BE49-F238E27FC236}">
                    <a16:creationId xmlns:a16="http://schemas.microsoft.com/office/drawing/2014/main" id="{1C67C07C-73EF-42FE-9B4C-DDAC523B09A4}"/>
                  </a:ext>
                </a:extLst>
              </p:cNvPr>
              <p:cNvSpPr/>
              <p:nvPr/>
            </p:nvSpPr>
            <p:spPr>
              <a:xfrm>
                <a:off x="8205701" y="2692938"/>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5949C6E9-13BB-4DEC-A8FE-FF8BB03B5987}"/>
                  </a:ext>
                </a:extLst>
              </p:cNvPr>
              <p:cNvCxnSpPr>
                <a:cxnSpLocks/>
              </p:cNvCxnSpPr>
              <p:nvPr/>
            </p:nvCxnSpPr>
            <p:spPr>
              <a:xfrm flipV="1">
                <a:off x="8166883" y="2654168"/>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7CF0419-2434-40DC-AC5D-D03D51ED2A91}"/>
                  </a:ext>
                </a:extLst>
              </p:cNvPr>
              <p:cNvCxnSpPr>
                <a:cxnSpLocks/>
              </p:cNvCxnSpPr>
              <p:nvPr/>
            </p:nvCxnSpPr>
            <p:spPr>
              <a:xfrm flipV="1">
                <a:off x="8163639" y="2636336"/>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3" name="Graphic 82" descr="Bar graph with upward trend RTL">
              <a:extLst>
                <a:ext uri="{FF2B5EF4-FFF2-40B4-BE49-F238E27FC236}">
                  <a16:creationId xmlns:a16="http://schemas.microsoft.com/office/drawing/2014/main" id="{F74763D3-FF08-49BA-B693-648B2B93C21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47852" y="3957697"/>
              <a:ext cx="914400" cy="914400"/>
            </a:xfrm>
            <a:prstGeom prst="rect">
              <a:avLst/>
            </a:prstGeom>
          </p:spPr>
        </p:pic>
        <p:sp>
          <p:nvSpPr>
            <p:cNvPr id="93" name="TextBox 92">
              <a:extLst>
                <a:ext uri="{FF2B5EF4-FFF2-40B4-BE49-F238E27FC236}">
                  <a16:creationId xmlns:a16="http://schemas.microsoft.com/office/drawing/2014/main" id="{96AD9EDF-CF84-44D8-997B-249D65AD13E3}"/>
                </a:ext>
              </a:extLst>
            </p:cNvPr>
            <p:cNvSpPr txBox="1"/>
            <p:nvPr/>
          </p:nvSpPr>
          <p:spPr>
            <a:xfrm>
              <a:off x="7280603" y="3253006"/>
              <a:ext cx="1833748" cy="646331"/>
            </a:xfrm>
            <a:prstGeom prst="rect">
              <a:avLst/>
            </a:prstGeom>
            <a:noFill/>
          </p:spPr>
          <p:txBody>
            <a:bodyPr wrap="square" rtlCol="0">
              <a:spAutoFit/>
            </a:bodyPr>
            <a:lstStyle/>
            <a:p>
              <a:pPr algn="ctr"/>
              <a:r>
                <a:rPr lang="en-US" dirty="0">
                  <a:solidFill>
                    <a:schemeClr val="bg1"/>
                  </a:solidFill>
                </a:rPr>
                <a:t>Microsoft OneDrive</a:t>
              </a:r>
            </a:p>
          </p:txBody>
        </p:sp>
      </p:grpSp>
      <p:grpSp>
        <p:nvGrpSpPr>
          <p:cNvPr id="99" name="Group 98">
            <a:extLst>
              <a:ext uri="{FF2B5EF4-FFF2-40B4-BE49-F238E27FC236}">
                <a16:creationId xmlns:a16="http://schemas.microsoft.com/office/drawing/2014/main" id="{238D0450-3C6C-4825-8A6E-35635CE42F70}"/>
              </a:ext>
            </a:extLst>
          </p:cNvPr>
          <p:cNvGrpSpPr/>
          <p:nvPr/>
        </p:nvGrpSpPr>
        <p:grpSpPr>
          <a:xfrm>
            <a:off x="9191422" y="626012"/>
            <a:ext cx="2194560" cy="5055604"/>
            <a:chOff x="9191422" y="626012"/>
            <a:chExt cx="2194560" cy="5055604"/>
          </a:xfrm>
        </p:grpSpPr>
        <p:grpSp>
          <p:nvGrpSpPr>
            <p:cNvPr id="79" name="Group 78">
              <a:extLst>
                <a:ext uri="{FF2B5EF4-FFF2-40B4-BE49-F238E27FC236}">
                  <a16:creationId xmlns:a16="http://schemas.microsoft.com/office/drawing/2014/main" id="{87810CF3-A7DA-483C-A486-405F846C6EB1}"/>
                </a:ext>
              </a:extLst>
            </p:cNvPr>
            <p:cNvGrpSpPr/>
            <p:nvPr/>
          </p:nvGrpSpPr>
          <p:grpSpPr>
            <a:xfrm>
              <a:off x="9191422" y="626012"/>
              <a:ext cx="2194560" cy="5055604"/>
              <a:chOff x="9191422" y="626012"/>
              <a:chExt cx="2194560" cy="5055604"/>
            </a:xfrm>
          </p:grpSpPr>
          <p:sp>
            <p:nvSpPr>
              <p:cNvPr id="70" name="Freeform: Shape 69">
                <a:extLst>
                  <a:ext uri="{FF2B5EF4-FFF2-40B4-BE49-F238E27FC236}">
                    <a16:creationId xmlns:a16="http://schemas.microsoft.com/office/drawing/2014/main" id="{02B344A6-2902-4260-9DDC-AEEEBADD6D97}"/>
                  </a:ext>
                </a:extLst>
              </p:cNvPr>
              <p:cNvSpPr/>
              <p:nvPr/>
            </p:nvSpPr>
            <p:spPr>
              <a:xfrm flipH="1">
                <a:off x="10265269" y="3490463"/>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648CAA4-AD1C-4784-989C-36088D3589AD}"/>
                  </a:ext>
                </a:extLst>
              </p:cNvPr>
              <p:cNvSpPr/>
              <p:nvPr/>
            </p:nvSpPr>
            <p:spPr>
              <a:xfrm>
                <a:off x="9191422" y="3487056"/>
                <a:ext cx="2194560" cy="2194560"/>
              </a:xfrm>
              <a:custGeom>
                <a:avLst/>
                <a:gdLst>
                  <a:gd name="connsiteX0" fmla="*/ 1097280 w 2194560"/>
                  <a:gd name="connsiteY0" fmla="*/ 118568 h 2194560"/>
                  <a:gd name="connsiteX1" fmla="*/ 981165 w 2194560"/>
                  <a:gd name="connsiteY1" fmla="*/ 234683 h 2194560"/>
                  <a:gd name="connsiteX2" fmla="*/ 1097280 w 2194560"/>
                  <a:gd name="connsiteY2" fmla="*/ 350798 h 2194560"/>
                  <a:gd name="connsiteX3" fmla="*/ 1213395 w 2194560"/>
                  <a:gd name="connsiteY3" fmla="*/ 234683 h 2194560"/>
                  <a:gd name="connsiteX4" fmla="*/ 1097280 w 2194560"/>
                  <a:gd name="connsiteY4" fmla="*/ 118568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CC0066">
                      <a:alpha val="49804"/>
                    </a:srgbClr>
                  </a:gs>
                  <a:gs pos="0">
                    <a:srgbClr val="990033">
                      <a:alpha val="69804"/>
                    </a:srgbClr>
                  </a:gs>
                </a:gsLst>
                <a:lin ang="5400000" scaled="1"/>
                <a:tileRect/>
              </a:gradFill>
              <a:ln>
                <a:gradFill>
                  <a:gsLst>
                    <a:gs pos="0">
                      <a:srgbClr val="FF9900"/>
                    </a:gs>
                    <a:gs pos="100000">
                      <a:schemeClr val="bg1">
                        <a:alpha val="0"/>
                      </a:schemeClr>
                    </a:gs>
                  </a:gsLst>
                  <a:lin ang="186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580CB898-BF25-492B-B6DF-2CD4061C3A16}"/>
                  </a:ext>
                </a:extLst>
              </p:cNvPr>
              <p:cNvGrpSpPr/>
              <p:nvPr/>
            </p:nvGrpSpPr>
            <p:grpSpPr>
              <a:xfrm>
                <a:off x="9908876" y="626012"/>
                <a:ext cx="759655" cy="759655"/>
                <a:chOff x="8313787" y="604911"/>
                <a:chExt cx="759655" cy="759655"/>
              </a:xfrm>
            </p:grpSpPr>
            <p:sp>
              <p:nvSpPr>
                <p:cNvPr id="26" name="Oval 25">
                  <a:extLst>
                    <a:ext uri="{FF2B5EF4-FFF2-40B4-BE49-F238E27FC236}">
                      <a16:creationId xmlns:a16="http://schemas.microsoft.com/office/drawing/2014/main" id="{E82DE631-821E-4345-B94A-439536FD63AA}"/>
                    </a:ext>
                  </a:extLst>
                </p:cNvPr>
                <p:cNvSpPr/>
                <p:nvPr/>
              </p:nvSpPr>
              <p:spPr>
                <a:xfrm>
                  <a:off x="8313787" y="604911"/>
                  <a:ext cx="759655" cy="759655"/>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F32D50F-2853-4299-80B5-67E0896F939A}"/>
                    </a:ext>
                  </a:extLst>
                </p:cNvPr>
                <p:cNvSpPr/>
                <p:nvPr/>
              </p:nvSpPr>
              <p:spPr>
                <a:xfrm>
                  <a:off x="8450388" y="741512"/>
                  <a:ext cx="486452" cy="486452"/>
                </a:xfrm>
                <a:prstGeom prst="ellipse">
                  <a:avLst/>
                </a:prstGeom>
                <a:gradFill flip="none" rotWithShape="1">
                  <a:gsLst>
                    <a:gs pos="100000">
                      <a:srgbClr val="CC0066">
                        <a:alpha val="49804"/>
                      </a:srgbClr>
                    </a:gs>
                    <a:gs pos="0">
                      <a:srgbClr val="990033">
                        <a:alpha val="69804"/>
                      </a:srgbClr>
                    </a:gs>
                  </a:gsLst>
                  <a:lin ang="5400000" scaled="1"/>
                  <a:tileRect/>
                </a:gradFill>
                <a:ln>
                  <a:gradFill>
                    <a:gsLst>
                      <a:gs pos="0">
                        <a:srgbClr val="FF9900"/>
                      </a:gs>
                      <a:gs pos="100000">
                        <a:schemeClr val="bg1">
                          <a:alpha val="0"/>
                        </a:schemeClr>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50" name="Straight Connector 49">
                <a:extLst>
                  <a:ext uri="{FF2B5EF4-FFF2-40B4-BE49-F238E27FC236}">
                    <a16:creationId xmlns:a16="http://schemas.microsoft.com/office/drawing/2014/main" id="{7340AD9A-5395-4BC8-8AE6-3C57A2874714}"/>
                  </a:ext>
                </a:extLst>
              </p:cNvPr>
              <p:cNvCxnSpPr>
                <a:cxnSpLocks/>
                <a:stCxn id="26" idx="4"/>
                <a:endCxn id="12" idx="5"/>
              </p:cNvCxnSpPr>
              <p:nvPr/>
            </p:nvCxnSpPr>
            <p:spPr>
              <a:xfrm flipH="1">
                <a:off x="10288702" y="1385667"/>
                <a:ext cx="2" cy="21013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Freeform: Shape 70">
                <a:extLst>
                  <a:ext uri="{FF2B5EF4-FFF2-40B4-BE49-F238E27FC236}">
                    <a16:creationId xmlns:a16="http://schemas.microsoft.com/office/drawing/2014/main" id="{BD911A0C-EAD6-44DD-A9F2-41650FB494F0}"/>
                  </a:ext>
                </a:extLst>
              </p:cNvPr>
              <p:cNvSpPr/>
              <p:nvPr/>
            </p:nvSpPr>
            <p:spPr>
              <a:xfrm>
                <a:off x="10287929" y="3490463"/>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B2D5A444-CCBE-4276-A4DE-E73B73A8AE4A}"/>
                  </a:ext>
                </a:extLst>
              </p:cNvPr>
              <p:cNvCxnSpPr>
                <a:cxnSpLocks/>
              </p:cNvCxnSpPr>
              <p:nvPr/>
            </p:nvCxnSpPr>
            <p:spPr>
              <a:xfrm flipV="1">
                <a:off x="10249111" y="3451693"/>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B58B0BE-F723-40EB-80CB-CF13AEB7C3DD}"/>
                  </a:ext>
                </a:extLst>
              </p:cNvPr>
              <p:cNvCxnSpPr>
                <a:cxnSpLocks/>
              </p:cNvCxnSpPr>
              <p:nvPr/>
            </p:nvCxnSpPr>
            <p:spPr>
              <a:xfrm flipV="1">
                <a:off x="10245867" y="3433861"/>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9" name="Graphic 88" descr="Windmill">
              <a:extLst>
                <a:ext uri="{FF2B5EF4-FFF2-40B4-BE49-F238E27FC236}">
                  <a16:creationId xmlns:a16="http://schemas.microsoft.com/office/drawing/2014/main" id="{C7269CAE-6198-4318-A509-1A81AE499B9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25928" y="4587645"/>
              <a:ext cx="914400" cy="914400"/>
            </a:xfrm>
            <a:prstGeom prst="rect">
              <a:avLst/>
            </a:prstGeom>
          </p:spPr>
        </p:pic>
        <p:sp>
          <p:nvSpPr>
            <p:cNvPr id="94" name="TextBox 93">
              <a:extLst>
                <a:ext uri="{FF2B5EF4-FFF2-40B4-BE49-F238E27FC236}">
                  <a16:creationId xmlns:a16="http://schemas.microsoft.com/office/drawing/2014/main" id="{AE68501B-D64B-4EAC-8A7F-AEFD130CB32E}"/>
                </a:ext>
              </a:extLst>
            </p:cNvPr>
            <p:cNvSpPr txBox="1"/>
            <p:nvPr/>
          </p:nvSpPr>
          <p:spPr>
            <a:xfrm>
              <a:off x="9374358" y="4072397"/>
              <a:ext cx="1833748" cy="369332"/>
            </a:xfrm>
            <a:prstGeom prst="rect">
              <a:avLst/>
            </a:prstGeom>
            <a:noFill/>
          </p:spPr>
          <p:txBody>
            <a:bodyPr wrap="square" rtlCol="0">
              <a:spAutoFit/>
            </a:bodyPr>
            <a:lstStyle/>
            <a:p>
              <a:pPr algn="ctr"/>
              <a:r>
                <a:rPr lang="en-US" dirty="0">
                  <a:solidFill>
                    <a:schemeClr val="bg1"/>
                  </a:solidFill>
                </a:rPr>
                <a:t>Forbes</a:t>
              </a:r>
            </a:p>
          </p:txBody>
        </p:sp>
      </p:grpSp>
      <p:sp>
        <p:nvSpPr>
          <p:cNvPr id="2" name="TextBox 1">
            <a:extLst>
              <a:ext uri="{FF2B5EF4-FFF2-40B4-BE49-F238E27FC236}">
                <a16:creationId xmlns:a16="http://schemas.microsoft.com/office/drawing/2014/main" id="{4B6D80EE-94A8-2FC4-DF61-42015FDA0A46}"/>
              </a:ext>
            </a:extLst>
          </p:cNvPr>
          <p:cNvSpPr txBox="1"/>
          <p:nvPr/>
        </p:nvSpPr>
        <p:spPr>
          <a:xfrm>
            <a:off x="3029170" y="12324"/>
            <a:ext cx="6131807" cy="584775"/>
          </a:xfrm>
          <a:prstGeom prst="rect">
            <a:avLst/>
          </a:prstGeom>
          <a:noFill/>
          <a:ln>
            <a:solidFill>
              <a:schemeClr val="accent5"/>
            </a:solidFill>
          </a:ln>
        </p:spPr>
        <p:txBody>
          <a:bodyPr wrap="none" rtlCol="0">
            <a:spAutoFit/>
          </a:bodyPr>
          <a:lstStyle/>
          <a:p>
            <a:r>
              <a:rPr lang="en-US" sz="3200" dirty="0"/>
              <a:t>Applications built in AngularJS</a:t>
            </a:r>
            <a:endParaRPr lang="en-IN" sz="3200" dirty="0"/>
          </a:p>
        </p:txBody>
      </p:sp>
    </p:spTree>
    <p:extLst>
      <p:ext uri="{BB962C8B-B14F-4D97-AF65-F5344CB8AC3E}">
        <p14:creationId xmlns:p14="http://schemas.microsoft.com/office/powerpoint/2010/main" val="196910589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14:presetBounceEnd="50000">
                                      <p:stCondLst>
                                        <p:cond delay="0"/>
                                      </p:stCondLst>
                                      <p:childTnLst>
                                        <p:set>
                                          <p:cBhvr>
                                            <p:cTn id="13" dur="1" fill="hold">
                                              <p:stCondLst>
                                                <p:cond delay="0"/>
                                              </p:stCondLst>
                                            </p:cTn>
                                            <p:tgtEl>
                                              <p:spTgt spid="95"/>
                                            </p:tgtEl>
                                            <p:attrNameLst>
                                              <p:attrName>style.visibility</p:attrName>
                                            </p:attrNameLst>
                                          </p:cBhvr>
                                          <p:to>
                                            <p:strVal val="visible"/>
                                          </p:to>
                                        </p:set>
                                        <p:anim calcmode="lin" valueType="num" p14:bounceEnd="50000">
                                          <p:cBhvr additive="base">
                                            <p:cTn id="14" dur="2000" fill="hold"/>
                                            <p:tgtEl>
                                              <p:spTgt spid="95"/>
                                            </p:tgtEl>
                                            <p:attrNameLst>
                                              <p:attrName>ppt_x</p:attrName>
                                            </p:attrNameLst>
                                          </p:cBhvr>
                                          <p:tavLst>
                                            <p:tav tm="0">
                                              <p:val>
                                                <p:strVal val="0-#ppt_w/2"/>
                                              </p:val>
                                            </p:tav>
                                            <p:tav tm="100000">
                                              <p:val>
                                                <p:strVal val="#ppt_x"/>
                                              </p:val>
                                            </p:tav>
                                          </p:tavLst>
                                        </p:anim>
                                        <p:anim calcmode="lin" valueType="num" p14:bounceEnd="50000">
                                          <p:cBhvr additive="base">
                                            <p:cTn id="15" dur="2000" fill="hold"/>
                                            <p:tgtEl>
                                              <p:spTgt spid="9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14:presetBounceEnd="50000">
                                      <p:stCondLst>
                                        <p:cond delay="0"/>
                                      </p:stCondLst>
                                      <p:childTnLst>
                                        <p:set>
                                          <p:cBhvr>
                                            <p:cTn id="19" dur="1" fill="hold">
                                              <p:stCondLst>
                                                <p:cond delay="0"/>
                                              </p:stCondLst>
                                            </p:cTn>
                                            <p:tgtEl>
                                              <p:spTgt spid="96"/>
                                            </p:tgtEl>
                                            <p:attrNameLst>
                                              <p:attrName>style.visibility</p:attrName>
                                            </p:attrNameLst>
                                          </p:cBhvr>
                                          <p:to>
                                            <p:strVal val="visible"/>
                                          </p:to>
                                        </p:set>
                                        <p:anim calcmode="lin" valueType="num" p14:bounceEnd="50000">
                                          <p:cBhvr additive="base">
                                            <p:cTn id="20" dur="2000" fill="hold"/>
                                            <p:tgtEl>
                                              <p:spTgt spid="96"/>
                                            </p:tgtEl>
                                            <p:attrNameLst>
                                              <p:attrName>ppt_x</p:attrName>
                                            </p:attrNameLst>
                                          </p:cBhvr>
                                          <p:tavLst>
                                            <p:tav tm="0">
                                              <p:val>
                                                <p:strVal val="0-#ppt_w/2"/>
                                              </p:val>
                                            </p:tav>
                                            <p:tav tm="100000">
                                              <p:val>
                                                <p:strVal val="#ppt_x"/>
                                              </p:val>
                                            </p:tav>
                                          </p:tavLst>
                                        </p:anim>
                                        <p:anim calcmode="lin" valueType="num" p14:bounceEnd="50000">
                                          <p:cBhvr additive="base">
                                            <p:cTn id="21" dur="20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14:presetBounceEnd="50000">
                                      <p:stCondLst>
                                        <p:cond delay="0"/>
                                      </p:stCondLst>
                                      <p:childTnLst>
                                        <p:set>
                                          <p:cBhvr>
                                            <p:cTn id="25" dur="1" fill="hold">
                                              <p:stCondLst>
                                                <p:cond delay="0"/>
                                              </p:stCondLst>
                                            </p:cTn>
                                            <p:tgtEl>
                                              <p:spTgt spid="97"/>
                                            </p:tgtEl>
                                            <p:attrNameLst>
                                              <p:attrName>style.visibility</p:attrName>
                                            </p:attrNameLst>
                                          </p:cBhvr>
                                          <p:to>
                                            <p:strVal val="visible"/>
                                          </p:to>
                                        </p:set>
                                        <p:anim calcmode="lin" valueType="num" p14:bounceEnd="50000">
                                          <p:cBhvr additive="base">
                                            <p:cTn id="26" dur="2000" fill="hold"/>
                                            <p:tgtEl>
                                              <p:spTgt spid="97"/>
                                            </p:tgtEl>
                                            <p:attrNameLst>
                                              <p:attrName>ppt_x</p:attrName>
                                            </p:attrNameLst>
                                          </p:cBhvr>
                                          <p:tavLst>
                                            <p:tav tm="0">
                                              <p:val>
                                                <p:strVal val="0-#ppt_w/2"/>
                                              </p:val>
                                            </p:tav>
                                            <p:tav tm="100000">
                                              <p:val>
                                                <p:strVal val="#ppt_x"/>
                                              </p:val>
                                            </p:tav>
                                          </p:tavLst>
                                        </p:anim>
                                        <p:anim calcmode="lin" valueType="num" p14:bounceEnd="50000">
                                          <p:cBhvr additive="base">
                                            <p:cTn id="27" dur="20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14:presetBounceEnd="50000">
                                      <p:stCondLst>
                                        <p:cond delay="0"/>
                                      </p:stCondLst>
                                      <p:childTnLst>
                                        <p:set>
                                          <p:cBhvr>
                                            <p:cTn id="31" dur="1" fill="hold">
                                              <p:stCondLst>
                                                <p:cond delay="0"/>
                                              </p:stCondLst>
                                            </p:cTn>
                                            <p:tgtEl>
                                              <p:spTgt spid="98"/>
                                            </p:tgtEl>
                                            <p:attrNameLst>
                                              <p:attrName>style.visibility</p:attrName>
                                            </p:attrNameLst>
                                          </p:cBhvr>
                                          <p:to>
                                            <p:strVal val="visible"/>
                                          </p:to>
                                        </p:set>
                                        <p:anim calcmode="lin" valueType="num" p14:bounceEnd="50000">
                                          <p:cBhvr additive="base">
                                            <p:cTn id="32" dur="2000" fill="hold"/>
                                            <p:tgtEl>
                                              <p:spTgt spid="98"/>
                                            </p:tgtEl>
                                            <p:attrNameLst>
                                              <p:attrName>ppt_x</p:attrName>
                                            </p:attrNameLst>
                                          </p:cBhvr>
                                          <p:tavLst>
                                            <p:tav tm="0">
                                              <p:val>
                                                <p:strVal val="1+#ppt_w/2"/>
                                              </p:val>
                                            </p:tav>
                                            <p:tav tm="100000">
                                              <p:val>
                                                <p:strVal val="#ppt_x"/>
                                              </p:val>
                                            </p:tav>
                                          </p:tavLst>
                                        </p:anim>
                                        <p:anim calcmode="lin" valueType="num" p14:bounceEnd="50000">
                                          <p:cBhvr additive="base">
                                            <p:cTn id="33" dur="2000" fill="hold"/>
                                            <p:tgtEl>
                                              <p:spTgt spid="98"/>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14:presetBounceEnd="50000">
                                      <p:stCondLst>
                                        <p:cond delay="0"/>
                                      </p:stCondLst>
                                      <p:childTnLst>
                                        <p:set>
                                          <p:cBhvr>
                                            <p:cTn id="37" dur="1" fill="hold">
                                              <p:stCondLst>
                                                <p:cond delay="0"/>
                                              </p:stCondLst>
                                            </p:cTn>
                                            <p:tgtEl>
                                              <p:spTgt spid="99"/>
                                            </p:tgtEl>
                                            <p:attrNameLst>
                                              <p:attrName>style.visibility</p:attrName>
                                            </p:attrNameLst>
                                          </p:cBhvr>
                                          <p:to>
                                            <p:strVal val="visible"/>
                                          </p:to>
                                        </p:set>
                                        <p:anim calcmode="lin" valueType="num" p14:bounceEnd="50000">
                                          <p:cBhvr additive="base">
                                            <p:cTn id="38" dur="2000" fill="hold"/>
                                            <p:tgtEl>
                                              <p:spTgt spid="99"/>
                                            </p:tgtEl>
                                            <p:attrNameLst>
                                              <p:attrName>ppt_x</p:attrName>
                                            </p:attrNameLst>
                                          </p:cBhvr>
                                          <p:tavLst>
                                            <p:tav tm="0">
                                              <p:val>
                                                <p:strVal val="1+#ppt_w/2"/>
                                              </p:val>
                                            </p:tav>
                                            <p:tav tm="100000">
                                              <p:val>
                                                <p:strVal val="#ppt_x"/>
                                              </p:val>
                                            </p:tav>
                                          </p:tavLst>
                                        </p:anim>
                                        <p:anim calcmode="lin" valueType="num" p14:bounceEnd="50000">
                                          <p:cBhvr additive="base">
                                            <p:cTn id="39" dur="2000" fill="hold"/>
                                            <p:tgtEl>
                                              <p:spTgt spid="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95"/>
                                            </p:tgtEl>
                                            <p:attrNameLst>
                                              <p:attrName>style.visibility</p:attrName>
                                            </p:attrNameLst>
                                          </p:cBhvr>
                                          <p:to>
                                            <p:strVal val="visible"/>
                                          </p:to>
                                        </p:set>
                                        <p:anim calcmode="lin" valueType="num">
                                          <p:cBhvr additive="base">
                                            <p:cTn id="14" dur="2000" fill="hold"/>
                                            <p:tgtEl>
                                              <p:spTgt spid="95"/>
                                            </p:tgtEl>
                                            <p:attrNameLst>
                                              <p:attrName>ppt_x</p:attrName>
                                            </p:attrNameLst>
                                          </p:cBhvr>
                                          <p:tavLst>
                                            <p:tav tm="0">
                                              <p:val>
                                                <p:strVal val="0-#ppt_w/2"/>
                                              </p:val>
                                            </p:tav>
                                            <p:tav tm="100000">
                                              <p:val>
                                                <p:strVal val="#ppt_x"/>
                                              </p:val>
                                            </p:tav>
                                          </p:tavLst>
                                        </p:anim>
                                        <p:anim calcmode="lin" valueType="num">
                                          <p:cBhvr additive="base">
                                            <p:cTn id="15" dur="2000" fill="hold"/>
                                            <p:tgtEl>
                                              <p:spTgt spid="9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96"/>
                                            </p:tgtEl>
                                            <p:attrNameLst>
                                              <p:attrName>style.visibility</p:attrName>
                                            </p:attrNameLst>
                                          </p:cBhvr>
                                          <p:to>
                                            <p:strVal val="visible"/>
                                          </p:to>
                                        </p:set>
                                        <p:anim calcmode="lin" valueType="num">
                                          <p:cBhvr additive="base">
                                            <p:cTn id="20" dur="2000" fill="hold"/>
                                            <p:tgtEl>
                                              <p:spTgt spid="96"/>
                                            </p:tgtEl>
                                            <p:attrNameLst>
                                              <p:attrName>ppt_x</p:attrName>
                                            </p:attrNameLst>
                                          </p:cBhvr>
                                          <p:tavLst>
                                            <p:tav tm="0">
                                              <p:val>
                                                <p:strVal val="0-#ppt_w/2"/>
                                              </p:val>
                                            </p:tav>
                                            <p:tav tm="100000">
                                              <p:val>
                                                <p:strVal val="#ppt_x"/>
                                              </p:val>
                                            </p:tav>
                                          </p:tavLst>
                                        </p:anim>
                                        <p:anim calcmode="lin" valueType="num">
                                          <p:cBhvr additive="base">
                                            <p:cTn id="21" dur="20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97"/>
                                            </p:tgtEl>
                                            <p:attrNameLst>
                                              <p:attrName>style.visibility</p:attrName>
                                            </p:attrNameLst>
                                          </p:cBhvr>
                                          <p:to>
                                            <p:strVal val="visible"/>
                                          </p:to>
                                        </p:set>
                                        <p:anim calcmode="lin" valueType="num">
                                          <p:cBhvr additive="base">
                                            <p:cTn id="26" dur="2000" fill="hold"/>
                                            <p:tgtEl>
                                              <p:spTgt spid="97"/>
                                            </p:tgtEl>
                                            <p:attrNameLst>
                                              <p:attrName>ppt_x</p:attrName>
                                            </p:attrNameLst>
                                          </p:cBhvr>
                                          <p:tavLst>
                                            <p:tav tm="0">
                                              <p:val>
                                                <p:strVal val="0-#ppt_w/2"/>
                                              </p:val>
                                            </p:tav>
                                            <p:tav tm="100000">
                                              <p:val>
                                                <p:strVal val="#ppt_x"/>
                                              </p:val>
                                            </p:tav>
                                          </p:tavLst>
                                        </p:anim>
                                        <p:anim calcmode="lin" valueType="num">
                                          <p:cBhvr additive="base">
                                            <p:cTn id="27" dur="20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98"/>
                                            </p:tgtEl>
                                            <p:attrNameLst>
                                              <p:attrName>style.visibility</p:attrName>
                                            </p:attrNameLst>
                                          </p:cBhvr>
                                          <p:to>
                                            <p:strVal val="visible"/>
                                          </p:to>
                                        </p:set>
                                        <p:anim calcmode="lin" valueType="num">
                                          <p:cBhvr additive="base">
                                            <p:cTn id="32" dur="2000" fill="hold"/>
                                            <p:tgtEl>
                                              <p:spTgt spid="98"/>
                                            </p:tgtEl>
                                            <p:attrNameLst>
                                              <p:attrName>ppt_x</p:attrName>
                                            </p:attrNameLst>
                                          </p:cBhvr>
                                          <p:tavLst>
                                            <p:tav tm="0">
                                              <p:val>
                                                <p:strVal val="1+#ppt_w/2"/>
                                              </p:val>
                                            </p:tav>
                                            <p:tav tm="100000">
                                              <p:val>
                                                <p:strVal val="#ppt_x"/>
                                              </p:val>
                                            </p:tav>
                                          </p:tavLst>
                                        </p:anim>
                                        <p:anim calcmode="lin" valueType="num">
                                          <p:cBhvr additive="base">
                                            <p:cTn id="33" dur="2000" fill="hold"/>
                                            <p:tgtEl>
                                              <p:spTgt spid="98"/>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99"/>
                                            </p:tgtEl>
                                            <p:attrNameLst>
                                              <p:attrName>style.visibility</p:attrName>
                                            </p:attrNameLst>
                                          </p:cBhvr>
                                          <p:to>
                                            <p:strVal val="visible"/>
                                          </p:to>
                                        </p:set>
                                        <p:anim calcmode="lin" valueType="num">
                                          <p:cBhvr additive="base">
                                            <p:cTn id="38" dur="2000" fill="hold"/>
                                            <p:tgtEl>
                                              <p:spTgt spid="99"/>
                                            </p:tgtEl>
                                            <p:attrNameLst>
                                              <p:attrName>ppt_x</p:attrName>
                                            </p:attrNameLst>
                                          </p:cBhvr>
                                          <p:tavLst>
                                            <p:tav tm="0">
                                              <p:val>
                                                <p:strVal val="1+#ppt_w/2"/>
                                              </p:val>
                                            </p:tav>
                                            <p:tav tm="100000">
                                              <p:val>
                                                <p:strVal val="#ppt_x"/>
                                              </p:val>
                                            </p:tav>
                                          </p:tavLst>
                                        </p:anim>
                                        <p:anim calcmode="lin" valueType="num">
                                          <p:cBhvr additive="base">
                                            <p:cTn id="39" dur="2000" fill="hold"/>
                                            <p:tgtEl>
                                              <p:spTgt spid="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1971927" y="1770188"/>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Install all the required modules</a:t>
            </a:r>
          </a:p>
        </p:txBody>
      </p:sp>
      <p:sp>
        <p:nvSpPr>
          <p:cNvPr id="6" name="Rectangle 5">
            <a:extLst>
              <a:ext uri="{FF2B5EF4-FFF2-40B4-BE49-F238E27FC236}">
                <a16:creationId xmlns:a16="http://schemas.microsoft.com/office/drawing/2014/main" id="{A4F63F0B-6BF5-1460-C8A8-0F76911C9CA4}"/>
              </a:ext>
            </a:extLst>
          </p:cNvPr>
          <p:cNvSpPr/>
          <p:nvPr/>
        </p:nvSpPr>
        <p:spPr>
          <a:xfrm>
            <a:off x="2435290" y="2988391"/>
            <a:ext cx="6904653" cy="7907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i="0" dirty="0" err="1">
                <a:solidFill>
                  <a:srgbClr val="0000CD"/>
                </a:solidFill>
                <a:effectLst/>
                <a:latin typeface="Consolas" panose="020B0609020204030204" pitchFamily="49" charset="0"/>
              </a:rPr>
              <a:t>npm</a:t>
            </a:r>
            <a:r>
              <a:rPr lang="en-US" b="0" i="0" dirty="0">
                <a:solidFill>
                  <a:srgbClr val="0000CD"/>
                </a:solidFill>
                <a:effectLst/>
                <a:latin typeface="Consolas" panose="020B0609020204030204" pitchFamily="49" charset="0"/>
              </a:rPr>
              <a:t> install express </a:t>
            </a:r>
            <a:r>
              <a:rPr lang="en-US" b="0" dirty="0" err="1">
                <a:solidFill>
                  <a:srgbClr val="0451A5"/>
                </a:solidFill>
                <a:effectLst/>
                <a:latin typeface="Consolas" panose="020B0609020204030204" pitchFamily="49" charset="0"/>
              </a:rPr>
              <a:t>multer</a:t>
            </a:r>
            <a:r>
              <a:rPr lang="en-US" b="0" dirty="0">
                <a:solidFill>
                  <a:srgbClr val="0451A5"/>
                </a:solidFill>
                <a:effectLst/>
                <a:latin typeface="Consolas" panose="020B0609020204030204" pitchFamily="49" charset="0"/>
              </a:rPr>
              <a:t> </a:t>
            </a:r>
            <a:r>
              <a:rPr lang="en-US" b="0" dirty="0" err="1">
                <a:solidFill>
                  <a:srgbClr val="0451A5"/>
                </a:solidFill>
                <a:effectLst/>
                <a:latin typeface="Consolas" panose="020B0609020204030204" pitchFamily="49" charset="0"/>
              </a:rPr>
              <a:t>cors</a:t>
            </a:r>
            <a:r>
              <a:rPr lang="en-US" b="0" dirty="0">
                <a:solidFill>
                  <a:srgbClr val="0451A5"/>
                </a:solidFill>
                <a:effectLst/>
                <a:latin typeface="Consolas" panose="020B0609020204030204" pitchFamily="49" charset="0"/>
              </a:rPr>
              <a:t> </a:t>
            </a:r>
            <a:r>
              <a:rPr lang="en-US" b="0" dirty="0" err="1">
                <a:solidFill>
                  <a:srgbClr val="0451A5"/>
                </a:solidFill>
                <a:effectLst/>
                <a:latin typeface="Consolas" panose="020B0609020204030204" pitchFamily="49" charset="0"/>
              </a:rPr>
              <a:t>mongodb</a:t>
            </a:r>
            <a:r>
              <a:rPr lang="en-US" b="0" dirty="0">
                <a:solidFill>
                  <a:srgbClr val="0451A5"/>
                </a:solidFill>
                <a:effectLst/>
                <a:latin typeface="Consolas" panose="020B0609020204030204" pitchFamily="49" charset="0"/>
              </a:rPr>
              <a:t> --save</a:t>
            </a:r>
            <a:endParaRPr lang="en-US" b="0" dirty="0">
              <a:solidFill>
                <a:srgbClr val="3B3B3B"/>
              </a:solidFill>
              <a:effectLst/>
              <a:latin typeface="Consolas" panose="020B0609020204030204" pitchFamily="49" charset="0"/>
            </a:endParaRPr>
          </a:p>
        </p:txBody>
      </p:sp>
      <p:sp>
        <p:nvSpPr>
          <p:cNvPr id="3" name="Speech Bubble: Oval 2">
            <a:extLst>
              <a:ext uri="{FF2B5EF4-FFF2-40B4-BE49-F238E27FC236}">
                <a16:creationId xmlns:a16="http://schemas.microsoft.com/office/drawing/2014/main" id="{E754C0A8-6DE8-FB2D-8571-C6B338F543D4}"/>
              </a:ext>
            </a:extLst>
          </p:cNvPr>
          <p:cNvSpPr/>
          <p:nvPr/>
        </p:nvSpPr>
        <p:spPr>
          <a:xfrm>
            <a:off x="8162007" y="1008120"/>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1</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2287143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1180427" y="568802"/>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Import all the modules and setup the app</a:t>
            </a:r>
          </a:p>
        </p:txBody>
      </p:sp>
      <p:sp>
        <p:nvSpPr>
          <p:cNvPr id="6" name="Rectangle 5">
            <a:extLst>
              <a:ext uri="{FF2B5EF4-FFF2-40B4-BE49-F238E27FC236}">
                <a16:creationId xmlns:a16="http://schemas.microsoft.com/office/drawing/2014/main" id="{A4F63F0B-6BF5-1460-C8A8-0F76911C9CA4}"/>
              </a:ext>
            </a:extLst>
          </p:cNvPr>
          <p:cNvSpPr/>
          <p:nvPr/>
        </p:nvSpPr>
        <p:spPr>
          <a:xfrm>
            <a:off x="1908214" y="1471644"/>
            <a:ext cx="7354805" cy="44906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008000"/>
                </a:solidFill>
                <a:effectLst/>
                <a:latin typeface="Consolas" panose="020B0609020204030204" pitchFamily="49" charset="0"/>
              </a:rPr>
              <a:t>// require the express module</a:t>
            </a:r>
            <a:endParaRPr lang="en-US" b="0" dirty="0">
              <a:solidFill>
                <a:srgbClr val="3B3B3B"/>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express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require</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'express'</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008000"/>
                </a:solidFill>
                <a:effectLst/>
                <a:latin typeface="Consolas" panose="020B0609020204030204" pitchFamily="49" charset="0"/>
              </a:rPr>
              <a:t>// require the </a:t>
            </a:r>
            <a:r>
              <a:rPr lang="en-US" b="0" dirty="0" err="1">
                <a:solidFill>
                  <a:srgbClr val="008000"/>
                </a:solidFill>
                <a:effectLst/>
                <a:latin typeface="Consolas" panose="020B0609020204030204" pitchFamily="49" charset="0"/>
              </a:rPr>
              <a:t>cors</a:t>
            </a:r>
            <a:r>
              <a:rPr lang="en-US" b="0" dirty="0">
                <a:solidFill>
                  <a:srgbClr val="008000"/>
                </a:solidFill>
                <a:effectLst/>
                <a:latin typeface="Consolas" panose="020B0609020204030204" pitchFamily="49" charset="0"/>
              </a:rPr>
              <a:t> module</a:t>
            </a:r>
            <a:endParaRPr lang="en-US" b="0" dirty="0">
              <a:solidFill>
                <a:srgbClr val="3B3B3B"/>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cors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require</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cors</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008000"/>
                </a:solidFill>
                <a:effectLst/>
                <a:latin typeface="Consolas" panose="020B0609020204030204" pitchFamily="49" charset="0"/>
              </a:rPr>
              <a:t>// create an instance of express to serve our end points</a:t>
            </a:r>
            <a:endParaRPr lang="en-US" b="0" dirty="0">
              <a:solidFill>
                <a:srgbClr val="3B3B3B"/>
              </a:solidFill>
              <a:effectLst/>
              <a:latin typeface="Consolas" panose="020B0609020204030204" pitchFamily="49" charset="0"/>
            </a:endParaRPr>
          </a:p>
          <a:p>
            <a:r>
              <a:rPr lang="en-US" b="0" dirty="0">
                <a:solidFill>
                  <a:srgbClr val="0000FF"/>
                </a:solidFill>
                <a:effectLst/>
                <a:latin typeface="Consolas" panose="020B0609020204030204" pitchFamily="49" charset="0"/>
              </a:rPr>
              <a:t>var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app</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express</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008000"/>
                </a:solidFill>
                <a:effectLst/>
                <a:latin typeface="Consolas" panose="020B0609020204030204" pitchFamily="49" charset="0"/>
              </a:rPr>
              <a:t>// require the use of </a:t>
            </a:r>
            <a:r>
              <a:rPr lang="en-US" b="0" dirty="0" err="1">
                <a:solidFill>
                  <a:srgbClr val="008000"/>
                </a:solidFill>
                <a:effectLst/>
                <a:latin typeface="Consolas" panose="020B0609020204030204" pitchFamily="49" charset="0"/>
              </a:rPr>
              <a:t>multer</a:t>
            </a:r>
            <a:endParaRPr lang="en-US" b="0" dirty="0">
              <a:solidFill>
                <a:srgbClr val="3B3B3B"/>
              </a:solidFill>
              <a:effectLst/>
              <a:latin typeface="Consolas" panose="020B0609020204030204" pitchFamily="49" charset="0"/>
            </a:endParaRPr>
          </a:p>
          <a:p>
            <a:r>
              <a:rPr lang="en-US" b="0" dirty="0">
                <a:solidFill>
                  <a:srgbClr val="0000FF"/>
                </a:solidFill>
                <a:effectLst/>
                <a:latin typeface="Consolas" panose="020B0609020204030204" pitchFamily="49" charset="0"/>
              </a:rPr>
              <a:t>var</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multer</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require</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multer</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p>
          <a:p>
            <a:r>
              <a:rPr lang="en-US" b="0" dirty="0">
                <a:solidFill>
                  <a:srgbClr val="0000FF"/>
                </a:solidFill>
                <a:effectLst/>
                <a:latin typeface="Consolas" panose="020B0609020204030204" pitchFamily="49" charset="0"/>
              </a:rPr>
              <a:t>var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upload</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multer</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008000"/>
                </a:solidFill>
                <a:effectLst/>
                <a:latin typeface="Consolas" panose="020B0609020204030204" pitchFamily="49" charset="0"/>
              </a:rPr>
              <a:t>// use the express-static middleware</a:t>
            </a:r>
            <a:endParaRPr lang="en-US" b="0" dirty="0">
              <a:solidFill>
                <a:srgbClr val="3B3B3B"/>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app</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use</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upload</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array</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express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json</a:t>
            </a:r>
            <a:r>
              <a:rPr lang="en-US" b="0" dirty="0">
                <a:solidFill>
                  <a:srgbClr val="3B3B3B"/>
                </a:solidFill>
                <a:effectLst/>
                <a:latin typeface="Consolas" panose="020B0609020204030204" pitchFamily="49" charset="0"/>
              </a:rPr>
              <a:t>(),</a:t>
            </a:r>
            <a:r>
              <a:rPr lang="en-US" sz="2800" b="1" dirty="0" err="1">
                <a:solidFill>
                  <a:srgbClr val="795E26"/>
                </a:solidFill>
                <a:effectLst/>
                <a:latin typeface="Consolas" panose="020B0609020204030204" pitchFamily="49" charset="0"/>
              </a:rPr>
              <a:t>cors</a:t>
            </a:r>
            <a:r>
              <a:rPr lang="en-US" sz="2800" b="1" dirty="0">
                <a:solidFill>
                  <a:srgbClr val="3B3B3B"/>
                </a:solidFill>
                <a:effectLst/>
                <a:latin typeface="Consolas" panose="020B0609020204030204" pitchFamily="49" charset="0"/>
              </a:rPr>
              <a:t>()</a:t>
            </a:r>
            <a:r>
              <a:rPr lang="en-US" b="0" dirty="0">
                <a:solidFill>
                  <a:srgbClr val="3B3B3B"/>
                </a:solidFill>
                <a:effectLst/>
                <a:latin typeface="Consolas" panose="020B0609020204030204" pitchFamily="49" charset="0"/>
              </a:rPr>
              <a:t>]);</a:t>
            </a:r>
          </a:p>
        </p:txBody>
      </p:sp>
      <p:sp>
        <p:nvSpPr>
          <p:cNvPr id="3" name="Speech Bubble: Oval 2">
            <a:extLst>
              <a:ext uri="{FF2B5EF4-FFF2-40B4-BE49-F238E27FC236}">
                <a16:creationId xmlns:a16="http://schemas.microsoft.com/office/drawing/2014/main" id="{E754C0A8-6DE8-FB2D-8571-C6B338F543D4}"/>
              </a:ext>
            </a:extLst>
          </p:cNvPr>
          <p:cNvSpPr/>
          <p:nvPr/>
        </p:nvSpPr>
        <p:spPr>
          <a:xfrm>
            <a:off x="9263019" y="223256"/>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2</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415897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1329717" y="2901455"/>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Setup up the database connections</a:t>
            </a:r>
          </a:p>
        </p:txBody>
      </p:sp>
      <p:sp>
        <p:nvSpPr>
          <p:cNvPr id="3" name="Speech Bubble: Oval 2">
            <a:extLst>
              <a:ext uri="{FF2B5EF4-FFF2-40B4-BE49-F238E27FC236}">
                <a16:creationId xmlns:a16="http://schemas.microsoft.com/office/drawing/2014/main" id="{E754C0A8-6DE8-FB2D-8571-C6B338F543D4}"/>
              </a:ext>
            </a:extLst>
          </p:cNvPr>
          <p:cNvSpPr/>
          <p:nvPr/>
        </p:nvSpPr>
        <p:spPr>
          <a:xfrm>
            <a:off x="8180668" y="2089378"/>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a:t>
            </a:r>
            <a:r>
              <a:rPr lang="en-US" sz="360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latin typeface="Tw Cen MT" panose="020B0602020104020603"/>
              </a:rPr>
              <a:t>3</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2778216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30CEA5-DD10-1562-7844-C31F9E84A5F0}"/>
              </a:ext>
            </a:extLst>
          </p:cNvPr>
          <p:cNvPicPr>
            <a:picLocks noChangeAspect="1"/>
          </p:cNvPicPr>
          <p:nvPr/>
        </p:nvPicPr>
        <p:blipFill>
          <a:blip r:embed="rId2"/>
          <a:stretch>
            <a:fillRect/>
          </a:stretch>
        </p:blipFill>
        <p:spPr>
          <a:xfrm>
            <a:off x="3631746" y="166687"/>
            <a:ext cx="7410450" cy="6524625"/>
          </a:xfrm>
          <a:prstGeom prst="rect">
            <a:avLst/>
          </a:prstGeom>
        </p:spPr>
      </p:pic>
      <p:sp>
        <p:nvSpPr>
          <p:cNvPr id="6" name="Speech Bubble: Oval 5">
            <a:extLst>
              <a:ext uri="{FF2B5EF4-FFF2-40B4-BE49-F238E27FC236}">
                <a16:creationId xmlns:a16="http://schemas.microsoft.com/office/drawing/2014/main" id="{520D1499-8B6D-B960-EE46-4D49DD9196A1}"/>
              </a:ext>
            </a:extLst>
          </p:cNvPr>
          <p:cNvSpPr/>
          <p:nvPr/>
        </p:nvSpPr>
        <p:spPr>
          <a:xfrm>
            <a:off x="335902" y="251247"/>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Contd.</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0804660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peech Bubble: Oval 5">
            <a:extLst>
              <a:ext uri="{FF2B5EF4-FFF2-40B4-BE49-F238E27FC236}">
                <a16:creationId xmlns:a16="http://schemas.microsoft.com/office/drawing/2014/main" id="{520D1499-8B6D-B960-EE46-4D49DD9196A1}"/>
              </a:ext>
            </a:extLst>
          </p:cNvPr>
          <p:cNvSpPr/>
          <p:nvPr/>
        </p:nvSpPr>
        <p:spPr>
          <a:xfrm>
            <a:off x="177282" y="353884"/>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Contd.</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1">
            <a:extLst>
              <a:ext uri="{FF2B5EF4-FFF2-40B4-BE49-F238E27FC236}">
                <a16:creationId xmlns:a16="http://schemas.microsoft.com/office/drawing/2014/main" id="{36EB1494-3D27-E382-4733-0EA093679FA7}"/>
              </a:ext>
            </a:extLst>
          </p:cNvPr>
          <p:cNvSpPr/>
          <p:nvPr/>
        </p:nvSpPr>
        <p:spPr>
          <a:xfrm>
            <a:off x="3405674" y="718457"/>
            <a:ext cx="7406228" cy="5057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008000"/>
                </a:solidFill>
                <a:effectLst/>
                <a:latin typeface="Consolas" panose="020B0609020204030204" pitchFamily="49" charset="0"/>
              </a:rPr>
              <a:t>// prepopulate the tasks collection</a:t>
            </a:r>
            <a:endParaRPr lang="en-US" b="0" dirty="0">
              <a:solidFill>
                <a:srgbClr val="3B3B3B"/>
              </a:solidFill>
              <a:effectLst/>
              <a:latin typeface="Consolas" panose="020B0609020204030204" pitchFamily="49" charset="0"/>
            </a:endParaRPr>
          </a:p>
          <a:p>
            <a:r>
              <a:rPr lang="en-US" b="0" dirty="0">
                <a:solidFill>
                  <a:srgbClr val="0000FF"/>
                </a:solidFill>
                <a:effectLst/>
                <a:latin typeface="Consolas" panose="020B0609020204030204" pitchFamily="49" charset="0"/>
              </a:rPr>
              <a:t>async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populateCollection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3B3B3B"/>
                </a:solidFill>
                <a:effectLst/>
                <a:latin typeface="Consolas" panose="020B0609020204030204" pitchFamily="49" charset="0"/>
              </a:rPr>
              <a:t> </a:t>
            </a:r>
            <a:r>
              <a:rPr lang="en-US" b="0" dirty="0" err="1">
                <a:solidFill>
                  <a:srgbClr val="0070C1"/>
                </a:solidFill>
                <a:effectLst/>
                <a:latin typeface="Consolas" panose="020B0609020204030204" pitchFamily="49" charset="0"/>
              </a:rPr>
              <a:t>tasks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countDocuments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3B3B3B"/>
                </a:solidFill>
                <a:effectLst/>
                <a:latin typeface="Consolas" panose="020B0609020204030204" pitchFamily="49" charset="0"/>
              </a:rPr>
              <a:t> </a:t>
            </a:r>
            <a:r>
              <a:rPr lang="en-US" b="0" dirty="0" err="1">
                <a:solidFill>
                  <a:srgbClr val="0070C1"/>
                </a:solidFill>
                <a:effectLst/>
                <a:latin typeface="Consolas" panose="020B0609020204030204" pitchFamily="49" charset="0"/>
              </a:rPr>
              <a:t>tasks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insertMany</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task:</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'Buy some </a:t>
            </a:r>
            <a:r>
              <a:rPr lang="en-US" b="0" dirty="0" err="1">
                <a:solidFill>
                  <a:srgbClr val="A31515"/>
                </a:solidFill>
                <a:effectLst/>
                <a:latin typeface="Consolas" panose="020B0609020204030204" pitchFamily="49" charset="0"/>
              </a:rPr>
              <a:t>milk'</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status</a:t>
            </a:r>
            <a:r>
              <a:rPr lang="en-US" b="0" dirty="0">
                <a:solidFill>
                  <a:srgbClr val="00108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not_started</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task:</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'Pick up the kids'</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status:</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not_started</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task:</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'Send out invitations'</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status:</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not_started</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task:</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'Book a hotel for the party'</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status:</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not_started</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task:</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'Call the plumber'</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status:</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not_started</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err="1">
                <a:solidFill>
                  <a:srgbClr val="795E26"/>
                </a:solidFill>
                <a:effectLst/>
                <a:latin typeface="Consolas" panose="020B0609020204030204" pitchFamily="49" charset="0"/>
              </a:rPr>
              <a:t>populateCollection</a:t>
            </a:r>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5544356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415317" y="353041"/>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Creating “GET” Endpoints</a:t>
            </a:r>
          </a:p>
        </p:txBody>
      </p:sp>
      <p:sp>
        <p:nvSpPr>
          <p:cNvPr id="6" name="Rectangle 5">
            <a:extLst>
              <a:ext uri="{FF2B5EF4-FFF2-40B4-BE49-F238E27FC236}">
                <a16:creationId xmlns:a16="http://schemas.microsoft.com/office/drawing/2014/main" id="{A4F63F0B-6BF5-1460-C8A8-0F76911C9CA4}"/>
              </a:ext>
            </a:extLst>
          </p:cNvPr>
          <p:cNvSpPr/>
          <p:nvPr/>
        </p:nvSpPr>
        <p:spPr>
          <a:xfrm>
            <a:off x="942392" y="1231641"/>
            <a:ext cx="9321282" cy="55385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008000"/>
                </a:solidFill>
                <a:effectLst/>
                <a:latin typeface="Consolas" panose="020B0609020204030204" pitchFamily="49" charset="0"/>
              </a:rPr>
              <a:t>// get a list of tasks</a:t>
            </a:r>
            <a:endParaRPr lang="en-US" b="0" dirty="0">
              <a:solidFill>
                <a:srgbClr val="3B3B3B"/>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app</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'/tasks'</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req</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getTasks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cursor</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3B3B3B"/>
                </a:solidFill>
                <a:effectLst/>
                <a:latin typeface="Consolas" panose="020B0609020204030204" pitchFamily="49" charset="0"/>
              </a:rPr>
              <a:t> </a:t>
            </a:r>
            <a:r>
              <a:rPr lang="en-US" b="0" dirty="0" err="1">
                <a:solidFill>
                  <a:srgbClr val="0070C1"/>
                </a:solidFill>
                <a:effectLst/>
                <a:latin typeface="Consolas" panose="020B0609020204030204" pitchFamily="49" charset="0"/>
              </a:rPr>
              <a:t>tasks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find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results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3B3B3B"/>
                </a:solidFill>
                <a:effectLst/>
                <a:latin typeface="Consolas" panose="020B0609020204030204" pitchFamily="49" charset="0"/>
              </a:rPr>
              <a:t> </a:t>
            </a:r>
            <a:r>
              <a:rPr lang="en-US" b="0" dirty="0" err="1">
                <a:solidFill>
                  <a:srgbClr val="0070C1"/>
                </a:solidFill>
                <a:effectLst/>
                <a:latin typeface="Consolas" panose="020B0609020204030204" pitchFamily="49" charset="0"/>
              </a:rPr>
              <a:t>cursor</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toArray</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json</a:t>
            </a:r>
            <a:r>
              <a:rPr lang="en-US" b="0" dirty="0">
                <a:solidFill>
                  <a:srgbClr val="3B3B3B"/>
                </a:solidFill>
                <a:effectLst/>
                <a:latin typeface="Consolas" panose="020B0609020204030204" pitchFamily="49" charset="0"/>
              </a:rPr>
              <a:t>(</a:t>
            </a:r>
            <a:r>
              <a:rPr lang="en-US" b="0" dirty="0">
                <a:solidFill>
                  <a:srgbClr val="0070C1"/>
                </a:solidFill>
                <a:effectLst/>
                <a:latin typeface="Consolas" panose="020B0609020204030204" pitchFamily="49" charset="0"/>
              </a:rPr>
              <a:t>results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getTasks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br>
              <a:rPr lang="en-US" b="0" dirty="0">
                <a:solidFill>
                  <a:srgbClr val="3B3B3B"/>
                </a:solidFill>
                <a:effectLst/>
                <a:latin typeface="Consolas" panose="020B0609020204030204" pitchFamily="49" charset="0"/>
              </a:rPr>
            </a:br>
            <a:br>
              <a:rPr lang="en-US" b="0" dirty="0">
                <a:solidFill>
                  <a:srgbClr val="3B3B3B"/>
                </a:solidFill>
                <a:effectLst/>
                <a:latin typeface="Consolas" panose="020B0609020204030204" pitchFamily="49" charset="0"/>
              </a:rPr>
            </a:br>
            <a:r>
              <a:rPr lang="en-US" b="0" dirty="0">
                <a:solidFill>
                  <a:srgbClr val="008000"/>
                </a:solidFill>
                <a:effectLst/>
                <a:latin typeface="Consolas" panose="020B0609020204030204" pitchFamily="49" charset="0"/>
              </a:rPr>
              <a:t>// get a single task</a:t>
            </a:r>
            <a:endParaRPr lang="en-US" b="0" dirty="0">
              <a:solidFill>
                <a:srgbClr val="3B3B3B"/>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app</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'/tasks/:id'</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req</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id</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req</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params</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id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err="1">
                <a:solidFill>
                  <a:srgbClr val="0070C1"/>
                </a:solidFill>
                <a:effectLst/>
                <a:latin typeface="Consolas" panose="020B0609020204030204" pitchFamily="49" charset="0"/>
              </a:rPr>
              <a:t>mongoId</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ObjectId</a:t>
            </a:r>
            <a:r>
              <a:rPr lang="en-US" b="0" dirty="0">
                <a:solidFill>
                  <a:srgbClr val="3B3B3B"/>
                </a:solidFill>
                <a:effectLst/>
                <a:latin typeface="Consolas" panose="020B0609020204030204" pitchFamily="49" charset="0"/>
              </a:rPr>
              <a:t>(</a:t>
            </a:r>
            <a:r>
              <a:rPr lang="en-US" b="0" dirty="0">
                <a:solidFill>
                  <a:srgbClr val="0070C1"/>
                </a:solidFill>
                <a:effectLst/>
                <a:latin typeface="Consolas" panose="020B0609020204030204" pitchFamily="49" charset="0"/>
              </a:rPr>
              <a:t>id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getTask</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result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3B3B3B"/>
                </a:solidFill>
                <a:effectLst/>
                <a:latin typeface="Consolas" panose="020B0609020204030204" pitchFamily="49" charset="0"/>
              </a:rPr>
              <a:t> </a:t>
            </a:r>
            <a:r>
              <a:rPr lang="en-US" b="0" dirty="0" err="1">
                <a:solidFill>
                  <a:srgbClr val="0070C1"/>
                </a:solidFill>
                <a:effectLst/>
                <a:latin typeface="Consolas" panose="020B0609020204030204" pitchFamily="49" charset="0"/>
              </a:rPr>
              <a:t>tasks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findOne</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_id:</a:t>
            </a:r>
            <a:r>
              <a:rPr lang="en-US" b="0" dirty="0">
                <a:solidFill>
                  <a:srgbClr val="3B3B3B"/>
                </a:solidFill>
                <a:effectLst/>
                <a:latin typeface="Consolas" panose="020B0609020204030204" pitchFamily="49" charset="0"/>
              </a:rPr>
              <a:t> </a:t>
            </a:r>
            <a:r>
              <a:rPr lang="en-US" b="0" dirty="0" err="1">
                <a:solidFill>
                  <a:srgbClr val="0070C1"/>
                </a:solidFill>
                <a:effectLst/>
                <a:latin typeface="Consolas" panose="020B0609020204030204" pitchFamily="49" charset="0"/>
              </a:rPr>
              <a:t>mongoId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json</a:t>
            </a:r>
            <a:r>
              <a:rPr lang="en-US" b="0" dirty="0">
                <a:solidFill>
                  <a:srgbClr val="3B3B3B"/>
                </a:solidFill>
                <a:effectLst/>
                <a:latin typeface="Consolas" panose="020B0609020204030204" pitchFamily="49" charset="0"/>
              </a:rPr>
              <a:t>(</a:t>
            </a:r>
            <a:r>
              <a:rPr lang="en-US" b="0" dirty="0">
                <a:solidFill>
                  <a:srgbClr val="0070C1"/>
                </a:solidFill>
                <a:effectLst/>
                <a:latin typeface="Consolas" panose="020B0609020204030204" pitchFamily="49" charset="0"/>
              </a:rPr>
              <a:t>result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getTask</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
        <p:nvSpPr>
          <p:cNvPr id="3" name="Speech Bubble: Oval 2">
            <a:extLst>
              <a:ext uri="{FF2B5EF4-FFF2-40B4-BE49-F238E27FC236}">
                <a16:creationId xmlns:a16="http://schemas.microsoft.com/office/drawing/2014/main" id="{E754C0A8-6DE8-FB2D-8571-C6B338F543D4}"/>
              </a:ext>
            </a:extLst>
          </p:cNvPr>
          <p:cNvSpPr/>
          <p:nvPr/>
        </p:nvSpPr>
        <p:spPr>
          <a:xfrm>
            <a:off x="8563223" y="175759"/>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a:t>
            </a:r>
            <a:r>
              <a:rPr lang="en-US" sz="360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latin typeface="Tw Cen MT" panose="020B0602020104020603"/>
              </a:rPr>
              <a:t>2</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4566319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797872" y="1036795"/>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Creating  “POST” Endpoint</a:t>
            </a:r>
          </a:p>
        </p:txBody>
      </p:sp>
      <p:sp>
        <p:nvSpPr>
          <p:cNvPr id="6" name="Rectangle 5">
            <a:extLst>
              <a:ext uri="{FF2B5EF4-FFF2-40B4-BE49-F238E27FC236}">
                <a16:creationId xmlns:a16="http://schemas.microsoft.com/office/drawing/2014/main" id="{A4F63F0B-6BF5-1460-C8A8-0F76911C9CA4}"/>
              </a:ext>
            </a:extLst>
          </p:cNvPr>
          <p:cNvSpPr/>
          <p:nvPr/>
        </p:nvSpPr>
        <p:spPr>
          <a:xfrm>
            <a:off x="1324947" y="2022394"/>
            <a:ext cx="8444204" cy="33030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008000"/>
                </a:solidFill>
                <a:effectLst/>
                <a:latin typeface="Consolas" panose="020B0609020204030204" pitchFamily="49" charset="0"/>
              </a:rPr>
              <a:t>// add a task</a:t>
            </a:r>
            <a:endParaRPr lang="en-US" b="0" dirty="0">
              <a:solidFill>
                <a:srgbClr val="3B3B3B"/>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app</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post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'/tasks'</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req</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addTask</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result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3B3B3B"/>
                </a:solidFill>
                <a:effectLst/>
                <a:latin typeface="Consolas" panose="020B0609020204030204" pitchFamily="49" charset="0"/>
              </a:rPr>
              <a:t> </a:t>
            </a:r>
            <a:r>
              <a:rPr lang="en-US" b="0" dirty="0" err="1">
                <a:solidFill>
                  <a:srgbClr val="0070C1"/>
                </a:solidFill>
                <a:effectLst/>
                <a:latin typeface="Consolas" panose="020B0609020204030204" pitchFamily="49" charset="0"/>
              </a:rPr>
              <a:t>tasks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insertOne</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task:</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req</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body</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task</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status:</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not_started</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json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task:</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req</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body</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task</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status:</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not_started</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_id:</a:t>
            </a:r>
            <a:r>
              <a:rPr lang="en-US" b="0" dirty="0">
                <a:solidFill>
                  <a:srgbClr val="3B3B3B"/>
                </a:solidFill>
                <a:effectLst/>
                <a:latin typeface="Consolas" panose="020B0609020204030204" pitchFamily="49" charset="0"/>
              </a:rPr>
              <a:t> </a:t>
            </a:r>
            <a:r>
              <a:rPr lang="en-US" b="0" dirty="0" err="1">
                <a:solidFill>
                  <a:srgbClr val="0070C1"/>
                </a:solidFill>
                <a:effectLst/>
                <a:latin typeface="Consolas" panose="020B0609020204030204" pitchFamily="49" charset="0"/>
              </a:rPr>
              <a:t>result</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insertedId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addTask</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
        <p:nvSpPr>
          <p:cNvPr id="3" name="Speech Bubble: Oval 2">
            <a:extLst>
              <a:ext uri="{FF2B5EF4-FFF2-40B4-BE49-F238E27FC236}">
                <a16:creationId xmlns:a16="http://schemas.microsoft.com/office/drawing/2014/main" id="{E754C0A8-6DE8-FB2D-8571-C6B338F543D4}"/>
              </a:ext>
            </a:extLst>
          </p:cNvPr>
          <p:cNvSpPr/>
          <p:nvPr/>
        </p:nvSpPr>
        <p:spPr>
          <a:xfrm>
            <a:off x="8341229" y="507331"/>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a:t>
            </a:r>
            <a:r>
              <a:rPr lang="en-US" sz="360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latin typeface="Tw Cen MT" panose="020B0602020104020603"/>
              </a:rPr>
              <a:t>3</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806319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797872" y="1036795"/>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Creating  “DELETE” Endpoint</a:t>
            </a:r>
          </a:p>
        </p:txBody>
      </p:sp>
      <p:sp>
        <p:nvSpPr>
          <p:cNvPr id="6" name="Rectangle 5">
            <a:extLst>
              <a:ext uri="{FF2B5EF4-FFF2-40B4-BE49-F238E27FC236}">
                <a16:creationId xmlns:a16="http://schemas.microsoft.com/office/drawing/2014/main" id="{A4F63F0B-6BF5-1460-C8A8-0F76911C9CA4}"/>
              </a:ext>
            </a:extLst>
          </p:cNvPr>
          <p:cNvSpPr/>
          <p:nvPr/>
        </p:nvSpPr>
        <p:spPr>
          <a:xfrm>
            <a:off x="1324947" y="2022394"/>
            <a:ext cx="8444204" cy="33030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008000"/>
                </a:solidFill>
                <a:effectLst/>
                <a:latin typeface="Consolas" panose="020B0609020204030204" pitchFamily="49" charset="0"/>
              </a:rPr>
              <a:t>// delete a task</a:t>
            </a:r>
            <a:endParaRPr lang="en-US" b="0" dirty="0">
              <a:solidFill>
                <a:srgbClr val="3B3B3B"/>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app</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delete</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'/tasks/:id'</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req</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id</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req</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params</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id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err="1">
                <a:solidFill>
                  <a:srgbClr val="0070C1"/>
                </a:solidFill>
                <a:effectLst/>
                <a:latin typeface="Consolas" panose="020B0609020204030204" pitchFamily="49" charset="0"/>
              </a:rPr>
              <a:t>mongoId</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ObjectId</a:t>
            </a:r>
            <a:r>
              <a:rPr lang="en-US" b="0" dirty="0">
                <a:solidFill>
                  <a:srgbClr val="3B3B3B"/>
                </a:solidFill>
                <a:effectLst/>
                <a:latin typeface="Consolas" panose="020B0609020204030204" pitchFamily="49" charset="0"/>
              </a:rPr>
              <a:t>(</a:t>
            </a:r>
            <a:r>
              <a:rPr lang="en-US" b="0" dirty="0">
                <a:solidFill>
                  <a:srgbClr val="0070C1"/>
                </a:solidFill>
                <a:effectLst/>
                <a:latin typeface="Consolas" panose="020B0609020204030204" pitchFamily="49" charset="0"/>
              </a:rPr>
              <a:t>id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deleteTask</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result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3B3B3B"/>
                </a:solidFill>
                <a:effectLst/>
                <a:latin typeface="Consolas" panose="020B0609020204030204" pitchFamily="49" charset="0"/>
              </a:rPr>
              <a:t> </a:t>
            </a:r>
            <a:r>
              <a:rPr lang="en-US" b="0" dirty="0" err="1">
                <a:solidFill>
                  <a:srgbClr val="0070C1"/>
                </a:solidFill>
                <a:effectLst/>
                <a:latin typeface="Consolas" panose="020B0609020204030204" pitchFamily="49" charset="0"/>
              </a:rPr>
              <a:t>tasks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deleteOne</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_id:</a:t>
            </a:r>
            <a:r>
              <a:rPr lang="en-US" b="0" dirty="0">
                <a:solidFill>
                  <a:srgbClr val="3B3B3B"/>
                </a:solidFill>
                <a:effectLst/>
                <a:latin typeface="Consolas" panose="020B0609020204030204" pitchFamily="49" charset="0"/>
              </a:rPr>
              <a:t> </a:t>
            </a:r>
            <a:r>
              <a:rPr lang="en-US" b="0" dirty="0" err="1">
                <a:solidFill>
                  <a:srgbClr val="0070C1"/>
                </a:solidFill>
                <a:effectLst/>
                <a:latin typeface="Consolas" panose="020B0609020204030204" pitchFamily="49" charset="0"/>
              </a:rPr>
              <a:t>mongoId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json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message:</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'Task deleted for id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id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deleteTask</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
        <p:nvSpPr>
          <p:cNvPr id="3" name="Speech Bubble: Oval 2">
            <a:extLst>
              <a:ext uri="{FF2B5EF4-FFF2-40B4-BE49-F238E27FC236}">
                <a16:creationId xmlns:a16="http://schemas.microsoft.com/office/drawing/2014/main" id="{E754C0A8-6DE8-FB2D-8571-C6B338F543D4}"/>
              </a:ext>
            </a:extLst>
          </p:cNvPr>
          <p:cNvSpPr/>
          <p:nvPr/>
        </p:nvSpPr>
        <p:spPr>
          <a:xfrm>
            <a:off x="8341229" y="507331"/>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4</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0495403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797872" y="1036795"/>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Creating  “PUT” Endpoint</a:t>
            </a:r>
          </a:p>
        </p:txBody>
      </p:sp>
      <p:sp>
        <p:nvSpPr>
          <p:cNvPr id="6" name="Rectangle 5">
            <a:extLst>
              <a:ext uri="{FF2B5EF4-FFF2-40B4-BE49-F238E27FC236}">
                <a16:creationId xmlns:a16="http://schemas.microsoft.com/office/drawing/2014/main" id="{A4F63F0B-6BF5-1460-C8A8-0F76911C9CA4}"/>
              </a:ext>
            </a:extLst>
          </p:cNvPr>
          <p:cNvSpPr/>
          <p:nvPr/>
        </p:nvSpPr>
        <p:spPr>
          <a:xfrm>
            <a:off x="1324946" y="2022394"/>
            <a:ext cx="8584163" cy="42011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008000"/>
                </a:solidFill>
                <a:effectLst/>
                <a:latin typeface="Consolas" panose="020B0609020204030204" pitchFamily="49" charset="0"/>
              </a:rPr>
              <a:t>// update a task status</a:t>
            </a:r>
            <a:endParaRPr lang="en-US" b="0" dirty="0">
              <a:solidFill>
                <a:srgbClr val="3B3B3B"/>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app</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put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'/tasks/:id/status'</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req</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id</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req</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params</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id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err="1">
                <a:solidFill>
                  <a:srgbClr val="0070C1"/>
                </a:solidFill>
                <a:effectLst/>
                <a:latin typeface="Consolas" panose="020B0609020204030204" pitchFamily="49" charset="0"/>
              </a:rPr>
              <a:t>mongoId</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ObjectId</a:t>
            </a:r>
            <a:r>
              <a:rPr lang="en-US" b="0" dirty="0">
                <a:solidFill>
                  <a:srgbClr val="3B3B3B"/>
                </a:solidFill>
                <a:effectLst/>
                <a:latin typeface="Consolas" panose="020B0609020204030204" pitchFamily="49" charset="0"/>
              </a:rPr>
              <a:t>(</a:t>
            </a:r>
            <a:r>
              <a:rPr lang="en-US" b="0" dirty="0">
                <a:solidFill>
                  <a:srgbClr val="0070C1"/>
                </a:solidFill>
                <a:effectLst/>
                <a:latin typeface="Consolas" panose="020B0609020204030204" pitchFamily="49" charset="0"/>
              </a:rPr>
              <a:t>id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updateTaskStatus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result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3B3B3B"/>
                </a:solidFill>
                <a:effectLst/>
                <a:latin typeface="Consolas" panose="020B0609020204030204" pitchFamily="49" charset="0"/>
              </a:rPr>
              <a:t> </a:t>
            </a:r>
            <a:r>
              <a:rPr lang="en-US" b="0" dirty="0" err="1">
                <a:solidFill>
                  <a:srgbClr val="0070C1"/>
                </a:solidFill>
                <a:effectLst/>
                <a:latin typeface="Consolas" panose="020B0609020204030204" pitchFamily="49" charset="0"/>
              </a:rPr>
              <a:t>tasks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updateOne</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id:</a:t>
            </a:r>
            <a:r>
              <a:rPr lang="en-US" b="0" dirty="0" err="1">
                <a:solidFill>
                  <a:srgbClr val="0070C1"/>
                </a:solidFill>
                <a:effectLst/>
                <a:latin typeface="Consolas" panose="020B0609020204030204" pitchFamily="49" charset="0"/>
              </a:rPr>
              <a:t>mongoId</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$set: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status:</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req</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body</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status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3B3B3B"/>
                </a:solidFill>
                <a:effectLst/>
                <a:latin typeface="Consolas" panose="020B0609020204030204" pitchFamily="49" charset="0"/>
              </a:rPr>
              <a:t> (</a:t>
            </a:r>
            <a:r>
              <a:rPr lang="en-US" b="0" dirty="0" err="1">
                <a:solidFill>
                  <a:srgbClr val="0070C1"/>
                </a:solidFill>
                <a:effectLst/>
                <a:latin typeface="Consolas" panose="020B0609020204030204" pitchFamily="49" charset="0"/>
              </a:rPr>
              <a:t>result</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modifiedCount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json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message:</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'Nothing to update'</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json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message:</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'Task status updated for id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id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updateTaskStatus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
        <p:nvSpPr>
          <p:cNvPr id="3" name="Speech Bubble: Oval 2">
            <a:extLst>
              <a:ext uri="{FF2B5EF4-FFF2-40B4-BE49-F238E27FC236}">
                <a16:creationId xmlns:a16="http://schemas.microsoft.com/office/drawing/2014/main" id="{E754C0A8-6DE8-FB2D-8571-C6B338F543D4}"/>
              </a:ext>
            </a:extLst>
          </p:cNvPr>
          <p:cNvSpPr/>
          <p:nvPr/>
        </p:nvSpPr>
        <p:spPr>
          <a:xfrm>
            <a:off x="8873074" y="434660"/>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4</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8477297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8770619-ED7B-3CDE-B0DA-D70796A6A215}"/>
              </a:ext>
            </a:extLst>
          </p:cNvPr>
          <p:cNvSpPr/>
          <p:nvPr/>
        </p:nvSpPr>
        <p:spPr>
          <a:xfrm>
            <a:off x="769880" y="1941865"/>
            <a:ext cx="8971279" cy="7907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a:solidFill>
                  <a:schemeClr val="tx1"/>
                </a:solidFill>
                <a:latin typeface="Segoe UI" panose="020B0502040204020203" pitchFamily="34" charset="0"/>
              </a:rPr>
              <a:t>Finish starting up the application</a:t>
            </a:r>
          </a:p>
        </p:txBody>
      </p:sp>
      <p:sp>
        <p:nvSpPr>
          <p:cNvPr id="6" name="Rectangle 5">
            <a:extLst>
              <a:ext uri="{FF2B5EF4-FFF2-40B4-BE49-F238E27FC236}">
                <a16:creationId xmlns:a16="http://schemas.microsoft.com/office/drawing/2014/main" id="{A4F63F0B-6BF5-1460-C8A8-0F76911C9CA4}"/>
              </a:ext>
            </a:extLst>
          </p:cNvPr>
          <p:cNvSpPr/>
          <p:nvPr/>
        </p:nvSpPr>
        <p:spPr>
          <a:xfrm>
            <a:off x="1306285" y="2947378"/>
            <a:ext cx="8136295" cy="20830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008000"/>
                </a:solidFill>
                <a:effectLst/>
                <a:latin typeface="Consolas" panose="020B0609020204030204" pitchFamily="49" charset="0"/>
              </a:rPr>
              <a:t>// start the server listening on port 3100\</a:t>
            </a:r>
            <a:endParaRPr lang="en-US" b="0" dirty="0">
              <a:solidFill>
                <a:srgbClr val="3B3B3B"/>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app</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listen</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3100</a:t>
            </a:r>
            <a:r>
              <a:rPr lang="en-US" b="0" dirty="0">
                <a:solidFill>
                  <a:srgbClr val="3B3B3B"/>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'Connected to Database, app listening on port 3100'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
        <p:nvSpPr>
          <p:cNvPr id="3" name="Speech Bubble: Oval 2">
            <a:extLst>
              <a:ext uri="{FF2B5EF4-FFF2-40B4-BE49-F238E27FC236}">
                <a16:creationId xmlns:a16="http://schemas.microsoft.com/office/drawing/2014/main" id="{E754C0A8-6DE8-FB2D-8571-C6B338F543D4}"/>
              </a:ext>
            </a:extLst>
          </p:cNvPr>
          <p:cNvSpPr/>
          <p:nvPr/>
        </p:nvSpPr>
        <p:spPr>
          <a:xfrm>
            <a:off x="8509180" y="1165250"/>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a:t>
            </a:r>
            <a:r>
              <a:rPr lang="en-US" sz="360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latin typeface="Tw Cen MT" panose="020B0602020104020603"/>
              </a:rPr>
              <a:t>5</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5574095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540566" y="2603956"/>
            <a:ext cx="9110869" cy="1650089"/>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342900" indent="-342900" rtl="0">
              <a:spcBef>
                <a:spcPts val="0"/>
              </a:spcBef>
              <a:spcAft>
                <a:spcPts val="0"/>
              </a:spcAft>
              <a:buFont typeface="Arial" panose="020B0604020202020204" pitchFamily="34" charset="0"/>
              <a:buChar char="•"/>
            </a:pPr>
            <a:r>
              <a:rPr lang="en-IN" sz="2400" b="0" i="0" u="none" strike="noStrike" dirty="0">
                <a:solidFill>
                  <a:schemeClr val="tx1"/>
                </a:solidFill>
                <a:effectLst/>
                <a:latin typeface="Tw Cen MT (Body)"/>
              </a:rPr>
              <a:t>Editor: Any editor such as: Atom, VS code, sublime,  etc)</a:t>
            </a:r>
            <a:endParaRPr lang="en-IN" sz="2400" b="0" dirty="0">
              <a:solidFill>
                <a:schemeClr val="tx1"/>
              </a:solidFill>
              <a:effectLst/>
              <a:latin typeface="Tw Cen MT (Body)"/>
            </a:endParaRPr>
          </a:p>
          <a:p>
            <a:pPr marL="342900" indent="-342900" rtl="0">
              <a:spcBef>
                <a:spcPts val="0"/>
              </a:spcBef>
              <a:spcAft>
                <a:spcPts val="0"/>
              </a:spcAft>
              <a:buFont typeface="Arial" panose="020B0604020202020204" pitchFamily="34" charset="0"/>
              <a:buChar char="•"/>
            </a:pPr>
            <a:r>
              <a:rPr lang="en-IN" sz="2400" b="0" i="0" u="none" strike="noStrike" dirty="0">
                <a:solidFill>
                  <a:schemeClr val="tx1"/>
                </a:solidFill>
                <a:effectLst/>
                <a:latin typeface="Tw Cen MT (Body)"/>
              </a:rPr>
              <a:t>Node.js: for package manager(</a:t>
            </a:r>
            <a:r>
              <a:rPr lang="en-IN" sz="2400" b="0" i="0" u="none" strike="noStrike" dirty="0" err="1">
                <a:solidFill>
                  <a:schemeClr val="tx1"/>
                </a:solidFill>
                <a:effectLst/>
                <a:latin typeface="Tw Cen MT (Body)"/>
              </a:rPr>
              <a:t>npm</a:t>
            </a:r>
            <a:r>
              <a:rPr lang="en-IN" sz="2400" b="0" i="0" u="none" strike="noStrike" dirty="0">
                <a:solidFill>
                  <a:schemeClr val="tx1"/>
                </a:solidFill>
                <a:effectLst/>
                <a:latin typeface="Tw Cen MT (Body)"/>
              </a:rPr>
              <a:t>) (download Node.js from Google)- post installing, check the version (node -v) in command prompt. Also check the </a:t>
            </a:r>
            <a:r>
              <a:rPr lang="en-IN" sz="2400" b="0" i="0" u="none" strike="noStrike" dirty="0" err="1">
                <a:solidFill>
                  <a:schemeClr val="tx1"/>
                </a:solidFill>
                <a:effectLst/>
                <a:latin typeface="Tw Cen MT (Body)"/>
              </a:rPr>
              <a:t>npm</a:t>
            </a:r>
            <a:r>
              <a:rPr lang="en-IN" sz="2400" b="0" i="0" u="none" strike="noStrike" dirty="0">
                <a:solidFill>
                  <a:schemeClr val="tx1"/>
                </a:solidFill>
                <a:effectLst/>
                <a:latin typeface="Tw Cen MT (Body)"/>
              </a:rPr>
              <a:t> version (</a:t>
            </a:r>
            <a:r>
              <a:rPr lang="en-IN" sz="2400" b="0" i="0" u="none" strike="noStrike" dirty="0" err="1">
                <a:solidFill>
                  <a:schemeClr val="tx1"/>
                </a:solidFill>
                <a:effectLst/>
                <a:latin typeface="Tw Cen MT (Body)"/>
              </a:rPr>
              <a:t>npm</a:t>
            </a:r>
            <a:r>
              <a:rPr lang="en-IN" sz="2400" b="0" i="0" u="none" strike="noStrike" dirty="0">
                <a:solidFill>
                  <a:schemeClr val="tx1"/>
                </a:solidFill>
                <a:effectLst/>
                <a:latin typeface="Tw Cen MT (Body)"/>
              </a:rPr>
              <a:t> -v). </a:t>
            </a:r>
            <a:endParaRPr lang="en-IN" sz="2400" b="0" dirty="0">
              <a:solidFill>
                <a:schemeClr val="tx1"/>
              </a:solidFill>
              <a:effectLst/>
              <a:latin typeface="Tw Cen MT (Body)"/>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6096000" y="1882066"/>
            <a:ext cx="2013044" cy="629994"/>
          </a:xfrm>
          <a:prstGeom prst="wedgeEllipseCallout">
            <a:avLst/>
          </a:prstGeom>
          <a:ln>
            <a:solidFill>
              <a:srgbClr val="00B050"/>
            </a:solidFill>
          </a:ln>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800" b="0" i="0" u="none" strike="noStrike" kern="100" cap="none" spc="0" normalizeH="0" baseline="0" noProof="0" dirty="0">
                <a:ln>
                  <a:noFill/>
                </a:ln>
                <a:solidFill>
                  <a:srgbClr val="00B050"/>
                </a:solidFill>
                <a:effectLst>
                  <a:outerShdw blurRad="38100" dist="38100" dir="2700000" algn="tl">
                    <a:srgbClr val="000000">
                      <a:alpha val="43137"/>
                    </a:srgbClr>
                  </a:outerShdw>
                </a:effectLst>
                <a:uLnTx/>
                <a:uFillTx/>
                <a:latin typeface="Tw Cen MT (Body)"/>
                <a:ea typeface="Calibri" panose="020F0502020204030204" pitchFamily="34" charset="0"/>
                <a:cs typeface="Times New Roman" panose="02020603050405020304" pitchFamily="18" charset="0"/>
              </a:rPr>
              <a:t>Tools needed</a:t>
            </a:r>
            <a:endParaRPr kumimoji="0" lang="en-IN" sz="1800" b="0" i="0" u="none" strike="noStrike" kern="100" cap="none" spc="0" normalizeH="0" baseline="0" noProof="0" dirty="0">
              <a:ln>
                <a:noFill/>
              </a:ln>
              <a:solidFill>
                <a:srgbClr val="00B050"/>
              </a:solidFill>
              <a:effectLst>
                <a:outerShdw blurRad="38100" dist="38100" dir="2700000" algn="tl">
                  <a:srgbClr val="000000">
                    <a:alpha val="43137"/>
                  </a:srgbClr>
                </a:outerShdw>
              </a:effectLst>
              <a:uLnTx/>
              <a:uFillTx/>
              <a:latin typeface="Tw Cen MT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4526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FA4594A-20C3-BA99-55DA-32E506FDAA2A}"/>
              </a:ext>
            </a:extLst>
          </p:cNvPr>
          <p:cNvSpPr/>
          <p:nvPr/>
        </p:nvSpPr>
        <p:spPr>
          <a:xfrm>
            <a:off x="1213632" y="2710126"/>
            <a:ext cx="9764736" cy="1038659"/>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endParaRPr lang="en-US" sz="3200" b="0" dirty="0">
              <a:solidFill>
                <a:schemeClr val="tx1"/>
              </a:solidFill>
              <a:effectLst/>
              <a:latin typeface="Tw Cen MT (Body)"/>
            </a:endParaRPr>
          </a:p>
        </p:txBody>
      </p:sp>
      <p:sp>
        <p:nvSpPr>
          <p:cNvPr id="2" name="TextBox 1">
            <a:extLst>
              <a:ext uri="{FF2B5EF4-FFF2-40B4-BE49-F238E27FC236}">
                <a16:creationId xmlns:a16="http://schemas.microsoft.com/office/drawing/2014/main" id="{A1EC5A5C-24FF-CDC2-A441-4805F53AAEFA}"/>
              </a:ext>
            </a:extLst>
          </p:cNvPr>
          <p:cNvSpPr txBox="1"/>
          <p:nvPr/>
        </p:nvSpPr>
        <p:spPr>
          <a:xfrm>
            <a:off x="3054636" y="2998622"/>
            <a:ext cx="5907899" cy="461665"/>
          </a:xfrm>
          <a:prstGeom prst="rect">
            <a:avLst/>
          </a:prstGeom>
          <a:noFill/>
        </p:spPr>
        <p:txBody>
          <a:bodyPr wrap="none" rtlCol="0">
            <a:spAutoFit/>
          </a:bodyPr>
          <a:lstStyle/>
          <a:p>
            <a:r>
              <a:rPr lang="en-US" sz="2400" b="0" i="0" dirty="0">
                <a:effectLst/>
                <a:latin typeface="Verdana" panose="020B0604030504040204" pitchFamily="34" charset="0"/>
              </a:rPr>
              <a:t>Creating TODO App using Angular JS</a:t>
            </a:r>
            <a:endParaRPr lang="en-US" sz="2400" dirty="0"/>
          </a:p>
        </p:txBody>
      </p:sp>
    </p:spTree>
    <p:extLst>
      <p:ext uri="{BB962C8B-B14F-4D97-AF65-F5344CB8AC3E}">
        <p14:creationId xmlns:p14="http://schemas.microsoft.com/office/powerpoint/2010/main" val="40984367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FA4594A-20C3-BA99-55DA-32E506FDAA2A}"/>
              </a:ext>
            </a:extLst>
          </p:cNvPr>
          <p:cNvSpPr/>
          <p:nvPr/>
        </p:nvSpPr>
        <p:spPr>
          <a:xfrm>
            <a:off x="1126217" y="1337955"/>
            <a:ext cx="9764736" cy="1038659"/>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endParaRPr lang="en-US" sz="3200" b="0" dirty="0">
              <a:solidFill>
                <a:schemeClr val="tx1"/>
              </a:solidFill>
              <a:effectLst/>
              <a:latin typeface="Tw Cen MT (Body)"/>
            </a:endParaRPr>
          </a:p>
        </p:txBody>
      </p:sp>
      <p:sp>
        <p:nvSpPr>
          <p:cNvPr id="2" name="TextBox 1">
            <a:extLst>
              <a:ext uri="{FF2B5EF4-FFF2-40B4-BE49-F238E27FC236}">
                <a16:creationId xmlns:a16="http://schemas.microsoft.com/office/drawing/2014/main" id="{A1EC5A5C-24FF-CDC2-A441-4805F53AAEFA}"/>
              </a:ext>
            </a:extLst>
          </p:cNvPr>
          <p:cNvSpPr txBox="1"/>
          <p:nvPr/>
        </p:nvSpPr>
        <p:spPr>
          <a:xfrm>
            <a:off x="3623803" y="1626451"/>
            <a:ext cx="4538422" cy="461665"/>
          </a:xfrm>
          <a:prstGeom prst="rect">
            <a:avLst/>
          </a:prstGeom>
          <a:noFill/>
        </p:spPr>
        <p:txBody>
          <a:bodyPr wrap="none" rtlCol="0">
            <a:spAutoFit/>
          </a:bodyPr>
          <a:lstStyle/>
          <a:p>
            <a:r>
              <a:rPr lang="en-US" sz="2400" b="0" i="0" dirty="0">
                <a:effectLst/>
                <a:latin typeface="Verdana" panose="020B0604030504040204" pitchFamily="34" charset="0"/>
              </a:rPr>
              <a:t>Angular JS project structure</a:t>
            </a:r>
            <a:endParaRPr lang="en-US" sz="2400" dirty="0"/>
          </a:p>
        </p:txBody>
      </p:sp>
      <p:sp>
        <p:nvSpPr>
          <p:cNvPr id="3" name="Rectangle 2">
            <a:extLst>
              <a:ext uri="{FF2B5EF4-FFF2-40B4-BE49-F238E27FC236}">
                <a16:creationId xmlns:a16="http://schemas.microsoft.com/office/drawing/2014/main" id="{898DA880-8FE1-1ADD-1ED0-26343E0389DC}"/>
              </a:ext>
            </a:extLst>
          </p:cNvPr>
          <p:cNvSpPr/>
          <p:nvPr/>
        </p:nvSpPr>
        <p:spPr>
          <a:xfrm>
            <a:off x="2836507" y="2665110"/>
            <a:ext cx="5673012" cy="24166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Angular-workshop/</a:t>
            </a:r>
          </a:p>
          <a:p>
            <a:r>
              <a:rPr lang="en-US" dirty="0"/>
              <a:t>│</a:t>
            </a:r>
          </a:p>
          <a:p>
            <a:r>
              <a:rPr lang="en-US" dirty="0"/>
              <a:t>├── controller/</a:t>
            </a:r>
          </a:p>
          <a:p>
            <a:r>
              <a:rPr lang="en-US" dirty="0"/>
              <a:t>│   └── app.js</a:t>
            </a:r>
          </a:p>
          <a:p>
            <a:r>
              <a:rPr lang="en-US" dirty="0"/>
              <a:t>│</a:t>
            </a:r>
          </a:p>
          <a:p>
            <a:r>
              <a:rPr lang="en-US" dirty="0"/>
              <a:t>├── index.html</a:t>
            </a:r>
          </a:p>
          <a:p>
            <a:r>
              <a:rPr lang="en-US" dirty="0"/>
              <a:t>└── style.css</a:t>
            </a:r>
          </a:p>
          <a:p>
            <a:endParaRPr lang="en-US" dirty="0"/>
          </a:p>
        </p:txBody>
      </p:sp>
    </p:spTree>
    <p:extLst>
      <p:ext uri="{BB962C8B-B14F-4D97-AF65-F5344CB8AC3E}">
        <p14:creationId xmlns:p14="http://schemas.microsoft.com/office/powerpoint/2010/main" val="17109597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FA4594A-20C3-BA99-55DA-32E506FDAA2A}"/>
              </a:ext>
            </a:extLst>
          </p:cNvPr>
          <p:cNvSpPr/>
          <p:nvPr/>
        </p:nvSpPr>
        <p:spPr>
          <a:xfrm>
            <a:off x="864960" y="818624"/>
            <a:ext cx="9764736" cy="1038659"/>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endParaRPr lang="en-US" sz="3200" b="0" dirty="0">
              <a:solidFill>
                <a:schemeClr val="tx1"/>
              </a:solidFill>
              <a:effectLst/>
              <a:latin typeface="Tw Cen MT (Body)"/>
            </a:endParaRPr>
          </a:p>
        </p:txBody>
      </p:sp>
      <p:sp>
        <p:nvSpPr>
          <p:cNvPr id="2" name="TextBox 1">
            <a:extLst>
              <a:ext uri="{FF2B5EF4-FFF2-40B4-BE49-F238E27FC236}">
                <a16:creationId xmlns:a16="http://schemas.microsoft.com/office/drawing/2014/main" id="{A1EC5A5C-24FF-CDC2-A441-4805F53AAEFA}"/>
              </a:ext>
            </a:extLst>
          </p:cNvPr>
          <p:cNvSpPr txBox="1"/>
          <p:nvPr/>
        </p:nvSpPr>
        <p:spPr>
          <a:xfrm>
            <a:off x="2737394" y="1015824"/>
            <a:ext cx="5502019" cy="461665"/>
          </a:xfrm>
          <a:prstGeom prst="rect">
            <a:avLst/>
          </a:prstGeom>
          <a:noFill/>
        </p:spPr>
        <p:txBody>
          <a:bodyPr wrap="none" rtlCol="0">
            <a:spAutoFit/>
          </a:bodyPr>
          <a:lstStyle/>
          <a:p>
            <a:r>
              <a:rPr lang="en-US" sz="2400" b="0" i="0" dirty="0">
                <a:effectLst/>
                <a:latin typeface="Verdana" panose="020B0604030504040204" pitchFamily="34" charset="0"/>
              </a:rPr>
              <a:t>Creat</a:t>
            </a:r>
            <a:r>
              <a:rPr lang="en-US" sz="2400" dirty="0">
                <a:latin typeface="Verdana" panose="020B0604030504040204" pitchFamily="34" charset="0"/>
              </a:rPr>
              <a:t>e “app.js” in controller folder</a:t>
            </a:r>
            <a:endParaRPr lang="en-US" sz="2400" dirty="0"/>
          </a:p>
        </p:txBody>
      </p:sp>
      <p:sp>
        <p:nvSpPr>
          <p:cNvPr id="3" name="Rectangle 2">
            <a:extLst>
              <a:ext uri="{FF2B5EF4-FFF2-40B4-BE49-F238E27FC236}">
                <a16:creationId xmlns:a16="http://schemas.microsoft.com/office/drawing/2014/main" id="{898DA880-8FE1-1ADD-1ED0-26343E0389DC}"/>
              </a:ext>
            </a:extLst>
          </p:cNvPr>
          <p:cNvSpPr/>
          <p:nvPr/>
        </p:nvSpPr>
        <p:spPr>
          <a:xfrm>
            <a:off x="251928" y="2054484"/>
            <a:ext cx="11815664" cy="4414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0000FF"/>
                </a:solidFill>
                <a:effectLst/>
                <a:latin typeface="Consolas" panose="020B0609020204030204" pitchFamily="49" charset="0"/>
              </a:rPr>
              <a:t>var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app</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angular</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module</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taskApp</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 []);</a:t>
            </a:r>
          </a:p>
          <a:p>
            <a:br>
              <a:rPr lang="en-US" b="0" dirty="0">
                <a:solidFill>
                  <a:srgbClr val="3B3B3B"/>
                </a:solidFill>
                <a:effectLst/>
                <a:latin typeface="Consolas" panose="020B0609020204030204" pitchFamily="49" charset="0"/>
              </a:rPr>
            </a:br>
            <a:r>
              <a:rPr lang="en-US" b="0" dirty="0" err="1">
                <a:solidFill>
                  <a:srgbClr val="001080"/>
                </a:solidFill>
                <a:effectLst/>
                <a:latin typeface="Consolas" panose="020B0609020204030204" pitchFamily="49" charset="0"/>
              </a:rPr>
              <a:t>app</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controller</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TaskController</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'$scope'</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'$http'</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$scope</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$http</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a:t>
            </a:r>
            <a:r>
              <a:rPr lang="en-US" b="0" dirty="0" err="1">
                <a:solidFill>
                  <a:srgbClr val="001080"/>
                </a:solidFill>
                <a:effectLst/>
                <a:latin typeface="Consolas" panose="020B0609020204030204" pitchFamily="49" charset="0"/>
              </a:rPr>
              <a:t>scope</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tasks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a:t>
            </a:r>
            <a:r>
              <a:rPr lang="en-US" b="0" dirty="0" err="1">
                <a:solidFill>
                  <a:srgbClr val="001080"/>
                </a:solidFill>
                <a:effectLst/>
                <a:latin typeface="Consolas" panose="020B0609020204030204" pitchFamily="49" charset="0"/>
              </a:rPr>
              <a:t>scope</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newTask</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a:t>
            </a:r>
            <a:r>
              <a:rPr lang="en-US" b="0" dirty="0" err="1">
                <a:solidFill>
                  <a:srgbClr val="001080"/>
                </a:solidFill>
                <a:effectLst/>
                <a:latin typeface="Consolas" panose="020B0609020204030204" pitchFamily="49" charset="0"/>
              </a:rPr>
              <a:t>scope</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nodeJSServer</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'http://localhost:3100’</a:t>
            </a:r>
            <a:r>
              <a:rPr lang="en-US" b="0" dirty="0">
                <a:solidFill>
                  <a:srgbClr val="3B3B3B"/>
                </a:solidFill>
                <a:effectLst/>
                <a:latin typeface="Consolas" panose="020B0609020204030204" pitchFamily="49" charset="0"/>
              </a:rPr>
              <a:t>;</a:t>
            </a:r>
          </a:p>
          <a:p>
            <a:r>
              <a:rPr lang="en-US" b="0" dirty="0">
                <a:solidFill>
                  <a:srgbClr val="008000"/>
                </a:solidFill>
                <a:effectLst/>
                <a:latin typeface="Consolas" panose="020B0609020204030204" pitchFamily="49" charset="0"/>
              </a:rPr>
              <a:t>    // Function to load all tasks</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a:t>
            </a:r>
            <a:r>
              <a:rPr lang="en-US" b="0" dirty="0" err="1">
                <a:solidFill>
                  <a:srgbClr val="001080"/>
                </a:solidFill>
                <a:effectLst/>
                <a:latin typeface="Consolas" panose="020B0609020204030204" pitchFamily="49" charset="0"/>
              </a:rPr>
              <a:t>scope</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loadTasks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a:t>
            </a:r>
            <a:r>
              <a:rPr lang="en-US" b="0" dirty="0" err="1">
                <a:solidFill>
                  <a:srgbClr val="001080"/>
                </a:solidFill>
                <a:effectLst/>
                <a:latin typeface="Consolas" panose="020B0609020204030204" pitchFamily="49" charset="0"/>
              </a:rPr>
              <a:t>http</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a:t>
            </a:r>
            <a:r>
              <a:rPr lang="en-US" b="0" dirty="0" err="1">
                <a:solidFill>
                  <a:srgbClr val="001080"/>
                </a:solidFill>
                <a:effectLst/>
                <a:latin typeface="Consolas" panose="020B0609020204030204" pitchFamily="49" charset="0"/>
              </a:rPr>
              <a:t>scope</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nodeJSServer</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'/tasks/'</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then</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response</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a:t>
            </a:r>
            <a:r>
              <a:rPr lang="en-US" b="0" dirty="0" err="1">
                <a:solidFill>
                  <a:srgbClr val="001080"/>
                </a:solidFill>
                <a:effectLst/>
                <a:latin typeface="Consolas" panose="020B0609020204030204" pitchFamily="49" charset="0"/>
              </a:rPr>
              <a:t>scope</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tasks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response</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data</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p>
          <a:p>
            <a:r>
              <a:rPr lang="en-US" dirty="0">
                <a:solidFill>
                  <a:srgbClr val="3B3B3B"/>
                </a:solidFill>
                <a:latin typeface="Consolas" panose="020B0609020204030204" pitchFamily="49" charset="0"/>
              </a:rPr>
              <a:t>	</a:t>
            </a:r>
            <a:r>
              <a:rPr lang="en-US" b="0" dirty="0">
                <a:solidFill>
                  <a:srgbClr val="008000"/>
                </a:solidFill>
                <a:effectLst/>
                <a:latin typeface="Consolas" panose="020B0609020204030204" pitchFamily="49" charset="0"/>
              </a:rPr>
              <a:t>// Initial load of tasks</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a:t>
            </a:r>
            <a:r>
              <a:rPr lang="en-US" b="0" dirty="0" err="1">
                <a:solidFill>
                  <a:srgbClr val="001080"/>
                </a:solidFill>
                <a:effectLst/>
                <a:latin typeface="Consolas" panose="020B0609020204030204" pitchFamily="49" charset="0"/>
              </a:rPr>
              <a:t>scope</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loadTasks</a:t>
            </a:r>
            <a:r>
              <a:rPr lang="en-US" b="0" dirty="0">
                <a:solidFill>
                  <a:srgbClr val="3B3B3B"/>
                </a:solidFill>
                <a:effectLst/>
                <a:latin typeface="Consolas" panose="020B0609020204030204" pitchFamily="49" charset="0"/>
              </a:rPr>
              <a:t>();</a:t>
            </a:r>
          </a:p>
          <a:p>
            <a:r>
              <a:rPr lang="en-US" dirty="0">
                <a:solidFill>
                  <a:srgbClr val="3B3B3B"/>
                </a:solidFill>
                <a:latin typeface="Consolas" panose="020B0609020204030204" pitchFamily="49" charset="0"/>
              </a:rPr>
              <a:t>}</a:t>
            </a:r>
            <a:endParaRPr lang="en-US" b="0" dirty="0">
              <a:solidFill>
                <a:srgbClr val="3B3B3B"/>
              </a:solidFill>
              <a:effectLst/>
              <a:latin typeface="Consolas" panose="020B0609020204030204" pitchFamily="49" charset="0"/>
            </a:endParaRPr>
          </a:p>
        </p:txBody>
      </p:sp>
      <p:sp>
        <p:nvSpPr>
          <p:cNvPr id="4" name="Speech Bubble: Oval 3">
            <a:extLst>
              <a:ext uri="{FF2B5EF4-FFF2-40B4-BE49-F238E27FC236}">
                <a16:creationId xmlns:a16="http://schemas.microsoft.com/office/drawing/2014/main" id="{723D181C-37C1-ED37-686A-9EFBF5B7D0B2}"/>
              </a:ext>
            </a:extLst>
          </p:cNvPr>
          <p:cNvSpPr/>
          <p:nvPr/>
        </p:nvSpPr>
        <p:spPr>
          <a:xfrm>
            <a:off x="8471196" y="149389"/>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1</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9291841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FA4594A-20C3-BA99-55DA-32E506FDAA2A}"/>
              </a:ext>
            </a:extLst>
          </p:cNvPr>
          <p:cNvSpPr/>
          <p:nvPr/>
        </p:nvSpPr>
        <p:spPr>
          <a:xfrm>
            <a:off x="1213632" y="2710126"/>
            <a:ext cx="9764736" cy="1038659"/>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endParaRPr lang="en-US" sz="3200" b="0" dirty="0">
              <a:solidFill>
                <a:schemeClr val="tx1"/>
              </a:solidFill>
              <a:effectLst/>
              <a:latin typeface="Tw Cen MT (Body)"/>
            </a:endParaRPr>
          </a:p>
        </p:txBody>
      </p:sp>
      <p:sp>
        <p:nvSpPr>
          <p:cNvPr id="2" name="TextBox 1">
            <a:extLst>
              <a:ext uri="{FF2B5EF4-FFF2-40B4-BE49-F238E27FC236}">
                <a16:creationId xmlns:a16="http://schemas.microsoft.com/office/drawing/2014/main" id="{A1EC5A5C-24FF-CDC2-A441-4805F53AAEFA}"/>
              </a:ext>
            </a:extLst>
          </p:cNvPr>
          <p:cNvSpPr txBox="1"/>
          <p:nvPr/>
        </p:nvSpPr>
        <p:spPr>
          <a:xfrm>
            <a:off x="4554296" y="2998622"/>
            <a:ext cx="3083408" cy="461665"/>
          </a:xfrm>
          <a:prstGeom prst="rect">
            <a:avLst/>
          </a:prstGeom>
          <a:noFill/>
        </p:spPr>
        <p:txBody>
          <a:bodyPr wrap="none" rtlCol="0" anchor="ctr">
            <a:spAutoFit/>
          </a:bodyPr>
          <a:lstStyle/>
          <a:p>
            <a:r>
              <a:rPr lang="en-US" sz="2400" b="0" i="0" dirty="0">
                <a:effectLst/>
                <a:latin typeface="Verdana" panose="020B0604030504040204" pitchFamily="34" charset="0"/>
              </a:rPr>
              <a:t>Let’s not stop here</a:t>
            </a:r>
            <a:endParaRPr lang="en-US" sz="2400" dirty="0"/>
          </a:p>
        </p:txBody>
      </p:sp>
    </p:spTree>
    <p:extLst>
      <p:ext uri="{BB962C8B-B14F-4D97-AF65-F5344CB8AC3E}">
        <p14:creationId xmlns:p14="http://schemas.microsoft.com/office/powerpoint/2010/main" val="12223906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FA4594A-20C3-BA99-55DA-32E506FDAA2A}"/>
              </a:ext>
            </a:extLst>
          </p:cNvPr>
          <p:cNvSpPr/>
          <p:nvPr/>
        </p:nvSpPr>
        <p:spPr>
          <a:xfrm>
            <a:off x="1213632" y="2710126"/>
            <a:ext cx="9764736" cy="1038659"/>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endParaRPr lang="en-US" sz="3200" b="0" dirty="0">
              <a:solidFill>
                <a:schemeClr val="tx1"/>
              </a:solidFill>
              <a:effectLst/>
              <a:latin typeface="Tw Cen MT (Body)"/>
            </a:endParaRPr>
          </a:p>
        </p:txBody>
      </p:sp>
      <p:sp>
        <p:nvSpPr>
          <p:cNvPr id="2" name="TextBox 1">
            <a:extLst>
              <a:ext uri="{FF2B5EF4-FFF2-40B4-BE49-F238E27FC236}">
                <a16:creationId xmlns:a16="http://schemas.microsoft.com/office/drawing/2014/main" id="{A1EC5A5C-24FF-CDC2-A441-4805F53AAEFA}"/>
              </a:ext>
            </a:extLst>
          </p:cNvPr>
          <p:cNvSpPr txBox="1"/>
          <p:nvPr/>
        </p:nvSpPr>
        <p:spPr>
          <a:xfrm>
            <a:off x="3054636" y="2998622"/>
            <a:ext cx="6834115" cy="461665"/>
          </a:xfrm>
          <a:prstGeom prst="rect">
            <a:avLst/>
          </a:prstGeom>
          <a:noFill/>
        </p:spPr>
        <p:txBody>
          <a:bodyPr wrap="none" rtlCol="0">
            <a:spAutoFit/>
          </a:bodyPr>
          <a:lstStyle/>
          <a:p>
            <a:r>
              <a:rPr lang="en-US" sz="2400" b="0" i="0" dirty="0">
                <a:effectLst/>
                <a:latin typeface="Verdana" panose="020B0604030504040204" pitchFamily="34" charset="0"/>
              </a:rPr>
              <a:t>A few more projects ideas to carry forward</a:t>
            </a:r>
            <a:endParaRPr lang="en-US" sz="2400" dirty="0"/>
          </a:p>
        </p:txBody>
      </p:sp>
    </p:spTree>
    <p:extLst>
      <p:ext uri="{BB962C8B-B14F-4D97-AF65-F5344CB8AC3E}">
        <p14:creationId xmlns:p14="http://schemas.microsoft.com/office/powerpoint/2010/main" val="37977666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91945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lvl="1" algn="ctr"/>
            <a:r>
              <a:rPr lang="en-US" sz="3600" dirty="0">
                <a:solidFill>
                  <a:schemeClr val="accent1"/>
                </a:solidFill>
                <a:latin typeface="inter-regular"/>
              </a:rPr>
              <a:t>User-Centric Blogging Platform </a:t>
            </a:r>
          </a:p>
        </p:txBody>
      </p:sp>
      <p:sp>
        <p:nvSpPr>
          <p:cNvPr id="3" name="TextBox 2">
            <a:extLst>
              <a:ext uri="{FF2B5EF4-FFF2-40B4-BE49-F238E27FC236}">
                <a16:creationId xmlns:a16="http://schemas.microsoft.com/office/drawing/2014/main" id="{CB519914-56F6-015C-CF7B-E12124BC8552}"/>
              </a:ext>
            </a:extLst>
          </p:cNvPr>
          <p:cNvSpPr txBox="1"/>
          <p:nvPr/>
        </p:nvSpPr>
        <p:spPr>
          <a:xfrm>
            <a:off x="196150" y="2689506"/>
            <a:ext cx="11501120" cy="2246769"/>
          </a:xfrm>
          <a:prstGeom prst="rect">
            <a:avLst/>
          </a:prstGeom>
          <a:noFill/>
        </p:spPr>
        <p:txBody>
          <a:bodyPr wrap="square">
            <a:spAutoFit/>
          </a:bodyPr>
          <a:lstStyle/>
          <a:p>
            <a:pPr algn="l">
              <a:buFont typeface="Arial" panose="020B0604020202020204" pitchFamily="34" charset="0"/>
              <a:buChar char="•"/>
            </a:pPr>
            <a:r>
              <a:rPr lang="en-US" sz="2800" b="1" i="0" dirty="0">
                <a:effectLst/>
                <a:latin typeface="Söhne"/>
              </a:rPr>
              <a:t>Objective</a:t>
            </a:r>
            <a:r>
              <a:rPr lang="en-US" sz="2800" b="0" i="0" dirty="0">
                <a:solidFill>
                  <a:srgbClr val="D1D5DB"/>
                </a:solidFill>
                <a:effectLst/>
                <a:latin typeface="Söhne"/>
              </a:rPr>
              <a:t>: The goal is to develop a blogging platform using the MEAN stack (MongoDB, Express.js, Angular, and Node.js) that offers a balance of simplicity and functionality. The platform should provide an intuitive user experience, allowing users to focus on creating and sharing content rather than navigating the complexities of the software.</a:t>
            </a:r>
          </a:p>
        </p:txBody>
      </p:sp>
    </p:spTree>
    <p:extLst>
      <p:ext uri="{BB962C8B-B14F-4D97-AF65-F5344CB8AC3E}">
        <p14:creationId xmlns:p14="http://schemas.microsoft.com/office/powerpoint/2010/main" val="27453684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91945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lvl="1" algn="ctr"/>
            <a:r>
              <a:rPr lang="en-US" sz="3600" dirty="0">
                <a:solidFill>
                  <a:schemeClr val="accent1"/>
                </a:solidFill>
                <a:latin typeface="inter-regular"/>
              </a:rPr>
              <a:t>User-Centric Blogging Platform </a:t>
            </a:r>
          </a:p>
        </p:txBody>
      </p:sp>
      <p:sp>
        <p:nvSpPr>
          <p:cNvPr id="3" name="TextBox 2">
            <a:extLst>
              <a:ext uri="{FF2B5EF4-FFF2-40B4-BE49-F238E27FC236}">
                <a16:creationId xmlns:a16="http://schemas.microsoft.com/office/drawing/2014/main" id="{CB519914-56F6-015C-CF7B-E12124BC8552}"/>
              </a:ext>
            </a:extLst>
          </p:cNvPr>
          <p:cNvSpPr txBox="1"/>
          <p:nvPr/>
        </p:nvSpPr>
        <p:spPr>
          <a:xfrm>
            <a:off x="345440" y="1896405"/>
            <a:ext cx="11501120" cy="4832092"/>
          </a:xfrm>
          <a:prstGeom prst="rect">
            <a:avLst/>
          </a:prstGeom>
          <a:noFill/>
        </p:spPr>
        <p:txBody>
          <a:bodyPr wrap="square">
            <a:spAutoFit/>
          </a:bodyPr>
          <a:lstStyle/>
          <a:p>
            <a:pPr algn="l"/>
            <a:r>
              <a:rPr lang="en-US" sz="2800" b="1" i="0" dirty="0">
                <a:solidFill>
                  <a:srgbClr val="D1D5DB"/>
                </a:solidFill>
                <a:effectLst/>
                <a:latin typeface="Söhne"/>
              </a:rPr>
              <a:t>Key Features</a:t>
            </a:r>
            <a:r>
              <a:rPr lang="en-US" sz="2800" b="0" i="0" dirty="0">
                <a:solidFill>
                  <a:srgbClr val="D1D5DB"/>
                </a:solidFill>
                <a:effectLst/>
                <a:latin typeface="Söhne"/>
              </a:rPr>
              <a:t>:</a:t>
            </a:r>
          </a:p>
          <a:p>
            <a:pPr algn="l">
              <a:buFont typeface="+mj-lt"/>
              <a:buAutoNum type="arabicPeriod"/>
            </a:pPr>
            <a:r>
              <a:rPr lang="en-US" sz="2800" b="1" i="0" dirty="0">
                <a:solidFill>
                  <a:srgbClr val="D1D5DB"/>
                </a:solidFill>
                <a:effectLst/>
                <a:latin typeface="Söhne"/>
              </a:rPr>
              <a:t>User Authentication</a:t>
            </a:r>
            <a:r>
              <a:rPr lang="en-US" sz="2800" b="0" i="0" dirty="0">
                <a:solidFill>
                  <a:srgbClr val="D1D5DB"/>
                </a:solidFill>
                <a:effectLst/>
                <a:latin typeface="Söhne"/>
              </a:rPr>
              <a:t>: Secure signup and login processes.</a:t>
            </a:r>
          </a:p>
          <a:p>
            <a:pPr algn="l">
              <a:buFont typeface="+mj-lt"/>
              <a:buAutoNum type="arabicPeriod"/>
            </a:pPr>
            <a:r>
              <a:rPr lang="en-US" sz="2800" b="1" i="0" dirty="0">
                <a:solidFill>
                  <a:srgbClr val="D1D5DB"/>
                </a:solidFill>
                <a:effectLst/>
                <a:latin typeface="Söhne"/>
              </a:rPr>
              <a:t>Content Management</a:t>
            </a:r>
            <a:r>
              <a:rPr lang="en-US" sz="2800" b="0" i="0" dirty="0">
                <a:solidFill>
                  <a:srgbClr val="D1D5DB"/>
                </a:solidFill>
                <a:effectLst/>
                <a:latin typeface="Söhne"/>
              </a:rPr>
              <a:t>: Tools for creating, editing, and deleting blog posts.</a:t>
            </a:r>
          </a:p>
          <a:p>
            <a:pPr algn="l">
              <a:buFont typeface="+mj-lt"/>
              <a:buAutoNum type="arabicPeriod"/>
            </a:pPr>
            <a:r>
              <a:rPr lang="en-US" sz="2800" b="1" i="0" dirty="0">
                <a:solidFill>
                  <a:srgbClr val="D1D5DB"/>
                </a:solidFill>
                <a:effectLst/>
                <a:latin typeface="Söhne"/>
              </a:rPr>
              <a:t>User Profiles</a:t>
            </a:r>
            <a:r>
              <a:rPr lang="en-US" sz="2800" b="0" i="0" dirty="0">
                <a:solidFill>
                  <a:srgbClr val="D1D5DB"/>
                </a:solidFill>
                <a:effectLst/>
                <a:latin typeface="Söhne"/>
              </a:rPr>
              <a:t>: Personalized profiles for users to manage their posts and preferences.</a:t>
            </a:r>
          </a:p>
          <a:p>
            <a:pPr algn="l">
              <a:buFont typeface="+mj-lt"/>
              <a:buAutoNum type="arabicPeriod"/>
            </a:pPr>
            <a:r>
              <a:rPr lang="en-US" sz="2800" b="1" i="0" dirty="0">
                <a:solidFill>
                  <a:srgbClr val="D1D5DB"/>
                </a:solidFill>
                <a:effectLst/>
                <a:latin typeface="Söhne"/>
              </a:rPr>
              <a:t>Responsive Design</a:t>
            </a:r>
            <a:r>
              <a:rPr lang="en-US" sz="2800" b="0" i="0" dirty="0">
                <a:solidFill>
                  <a:srgbClr val="D1D5DB"/>
                </a:solidFill>
                <a:effectLst/>
                <a:latin typeface="Söhne"/>
              </a:rPr>
              <a:t>: A mobile-friendly interface that adapts to different devices.</a:t>
            </a:r>
          </a:p>
          <a:p>
            <a:pPr algn="l">
              <a:buFont typeface="+mj-lt"/>
              <a:buAutoNum type="arabicPeriod"/>
            </a:pPr>
            <a:r>
              <a:rPr lang="en-US" sz="2800" b="1" i="0" dirty="0">
                <a:solidFill>
                  <a:srgbClr val="D1D5DB"/>
                </a:solidFill>
                <a:effectLst/>
                <a:latin typeface="Söhne"/>
              </a:rPr>
              <a:t>Comment System</a:t>
            </a:r>
            <a:r>
              <a:rPr lang="en-US" sz="2800" b="0" i="0" dirty="0">
                <a:solidFill>
                  <a:srgbClr val="D1D5DB"/>
                </a:solidFill>
                <a:effectLst/>
                <a:latin typeface="Söhne"/>
              </a:rPr>
              <a:t>: Allowing readers to engage with content through comments.</a:t>
            </a:r>
          </a:p>
          <a:p>
            <a:pPr algn="l">
              <a:buFont typeface="+mj-lt"/>
              <a:buAutoNum type="arabicPeriod"/>
            </a:pPr>
            <a:r>
              <a:rPr lang="en-US" sz="2800" b="1" i="0" dirty="0">
                <a:solidFill>
                  <a:srgbClr val="D1D5DB"/>
                </a:solidFill>
                <a:effectLst/>
                <a:latin typeface="Söhne"/>
              </a:rPr>
              <a:t>Search Functionality</a:t>
            </a:r>
            <a:r>
              <a:rPr lang="en-US" sz="2800" b="0" i="0" dirty="0">
                <a:solidFill>
                  <a:srgbClr val="D1D5DB"/>
                </a:solidFill>
                <a:effectLst/>
                <a:latin typeface="Söhne"/>
              </a:rPr>
              <a:t>: Enabling users to find content by keywords or categories.</a:t>
            </a:r>
          </a:p>
        </p:txBody>
      </p:sp>
    </p:spTree>
    <p:extLst>
      <p:ext uri="{BB962C8B-B14F-4D97-AF65-F5344CB8AC3E}">
        <p14:creationId xmlns:p14="http://schemas.microsoft.com/office/powerpoint/2010/main" val="16318178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91945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lvl="1" algn="ctr"/>
            <a:r>
              <a:rPr lang="en-US" sz="3600" dirty="0">
                <a:solidFill>
                  <a:schemeClr val="accent1"/>
                </a:solidFill>
                <a:latin typeface="inter-regular"/>
              </a:rPr>
              <a:t>E-commerce platform</a:t>
            </a:r>
          </a:p>
        </p:txBody>
      </p:sp>
      <p:sp>
        <p:nvSpPr>
          <p:cNvPr id="3" name="TextBox 2">
            <a:extLst>
              <a:ext uri="{FF2B5EF4-FFF2-40B4-BE49-F238E27FC236}">
                <a16:creationId xmlns:a16="http://schemas.microsoft.com/office/drawing/2014/main" id="{CB519914-56F6-015C-CF7B-E12124BC8552}"/>
              </a:ext>
            </a:extLst>
          </p:cNvPr>
          <p:cNvSpPr txBox="1"/>
          <p:nvPr/>
        </p:nvSpPr>
        <p:spPr>
          <a:xfrm>
            <a:off x="345440" y="1896405"/>
            <a:ext cx="11501120" cy="2677656"/>
          </a:xfrm>
          <a:prstGeom prst="rect">
            <a:avLst/>
          </a:prstGeom>
          <a:noFill/>
        </p:spPr>
        <p:txBody>
          <a:bodyPr wrap="square">
            <a:spAutoFit/>
          </a:bodyPr>
          <a:lstStyle/>
          <a:p>
            <a:pPr algn="l"/>
            <a:r>
              <a:rPr lang="en-US" sz="2800" b="1" i="0" dirty="0">
                <a:effectLst/>
                <a:latin typeface="Söhne"/>
              </a:rPr>
              <a:t>Objective</a:t>
            </a:r>
            <a:r>
              <a:rPr lang="en-US" sz="2800" b="0" i="0" dirty="0">
                <a:solidFill>
                  <a:srgbClr val="D1D5DB"/>
                </a:solidFill>
                <a:effectLst/>
                <a:latin typeface="Söhne"/>
              </a:rPr>
              <a:t>: The objective is to develop an e-commerce platform using the MEAN stack (MongoDB, Express.js, Angular, and Node.js) that simplifies the online shopping experience for both customers and sellers. The platform should be scalable, user-friendly, and customizable, catering to the specific requirements of SMEs while ensuring a seamless user experience for shoppers.</a:t>
            </a:r>
          </a:p>
        </p:txBody>
      </p:sp>
    </p:spTree>
    <p:extLst>
      <p:ext uri="{BB962C8B-B14F-4D97-AF65-F5344CB8AC3E}">
        <p14:creationId xmlns:p14="http://schemas.microsoft.com/office/powerpoint/2010/main" val="42589309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91945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lvl="1" algn="ctr"/>
            <a:r>
              <a:rPr lang="en-US" sz="3600" dirty="0">
                <a:solidFill>
                  <a:schemeClr val="accent1"/>
                </a:solidFill>
                <a:latin typeface="inter-regular"/>
              </a:rPr>
              <a:t>E-commerce platform</a:t>
            </a:r>
          </a:p>
        </p:txBody>
      </p:sp>
      <p:sp>
        <p:nvSpPr>
          <p:cNvPr id="3" name="TextBox 2">
            <a:extLst>
              <a:ext uri="{FF2B5EF4-FFF2-40B4-BE49-F238E27FC236}">
                <a16:creationId xmlns:a16="http://schemas.microsoft.com/office/drawing/2014/main" id="{CB519914-56F6-015C-CF7B-E12124BC8552}"/>
              </a:ext>
            </a:extLst>
          </p:cNvPr>
          <p:cNvSpPr txBox="1"/>
          <p:nvPr/>
        </p:nvSpPr>
        <p:spPr>
          <a:xfrm>
            <a:off x="345440" y="1896405"/>
            <a:ext cx="11501120" cy="4524315"/>
          </a:xfrm>
          <a:prstGeom prst="rect">
            <a:avLst/>
          </a:prstGeom>
          <a:noFill/>
        </p:spPr>
        <p:txBody>
          <a:bodyPr wrap="square">
            <a:spAutoFit/>
          </a:bodyPr>
          <a:lstStyle/>
          <a:p>
            <a:pPr algn="l">
              <a:buFont typeface="+mj-lt"/>
              <a:buAutoNum type="arabicPeriod"/>
            </a:pPr>
            <a:r>
              <a:rPr lang="en-US" sz="2400" b="1" i="0" dirty="0">
                <a:solidFill>
                  <a:srgbClr val="D1D5DB"/>
                </a:solidFill>
                <a:effectLst/>
                <a:latin typeface="Söhne"/>
              </a:rPr>
              <a:t>Product Management</a:t>
            </a:r>
            <a:r>
              <a:rPr lang="en-US" sz="2400" b="0" i="0" dirty="0">
                <a:solidFill>
                  <a:srgbClr val="D1D5DB"/>
                </a:solidFill>
                <a:effectLst/>
                <a:latin typeface="Söhne"/>
              </a:rPr>
              <a:t>: Easy listing, categorization, and management of products.</a:t>
            </a:r>
          </a:p>
          <a:p>
            <a:pPr algn="l">
              <a:buFont typeface="+mj-lt"/>
              <a:buAutoNum type="arabicPeriod"/>
            </a:pPr>
            <a:r>
              <a:rPr lang="en-US" sz="2400" b="1" i="0" dirty="0">
                <a:solidFill>
                  <a:srgbClr val="D1D5DB"/>
                </a:solidFill>
                <a:effectLst/>
                <a:latin typeface="Söhne"/>
              </a:rPr>
              <a:t>Shopping Cart and Checkout Process</a:t>
            </a:r>
            <a:r>
              <a:rPr lang="en-US" sz="2400" b="0" i="0" dirty="0">
                <a:solidFill>
                  <a:srgbClr val="D1D5DB"/>
                </a:solidFill>
                <a:effectLst/>
                <a:latin typeface="Söhne"/>
              </a:rPr>
              <a:t>: Intuitive and secure shopping cart functionality with an efficient checkout process.</a:t>
            </a:r>
          </a:p>
          <a:p>
            <a:pPr algn="l">
              <a:buFont typeface="+mj-lt"/>
              <a:buAutoNum type="arabicPeriod"/>
            </a:pPr>
            <a:r>
              <a:rPr lang="en-US" sz="2400" b="1" i="0" dirty="0">
                <a:solidFill>
                  <a:srgbClr val="D1D5DB"/>
                </a:solidFill>
                <a:effectLst/>
                <a:latin typeface="Söhne"/>
              </a:rPr>
              <a:t>User Profiles and Order Management</a:t>
            </a:r>
            <a:r>
              <a:rPr lang="en-US" sz="2400" b="0" i="0" dirty="0">
                <a:solidFill>
                  <a:srgbClr val="D1D5DB"/>
                </a:solidFill>
                <a:effectLst/>
                <a:latin typeface="Söhne"/>
              </a:rPr>
              <a:t>: Personalized user profiles for customers and sellers, including order tracking and history.</a:t>
            </a:r>
          </a:p>
          <a:p>
            <a:pPr algn="l">
              <a:buFont typeface="+mj-lt"/>
              <a:buAutoNum type="arabicPeriod"/>
            </a:pPr>
            <a:r>
              <a:rPr lang="en-US" sz="2400" b="1" i="0" dirty="0">
                <a:solidFill>
                  <a:srgbClr val="D1D5DB"/>
                </a:solidFill>
                <a:effectLst/>
                <a:latin typeface="Söhne"/>
              </a:rPr>
              <a:t>Responsive Design</a:t>
            </a:r>
            <a:r>
              <a:rPr lang="en-US" sz="2400" b="0" i="0" dirty="0">
                <a:solidFill>
                  <a:srgbClr val="D1D5DB"/>
                </a:solidFill>
                <a:effectLst/>
                <a:latin typeface="Söhne"/>
              </a:rPr>
              <a:t>: A design that is compatible with various devices, enhancing the shopping experience on smartphones, tablets, and desktops.</a:t>
            </a:r>
          </a:p>
          <a:p>
            <a:pPr algn="l">
              <a:buFont typeface="+mj-lt"/>
              <a:buAutoNum type="arabicPeriod"/>
            </a:pPr>
            <a:r>
              <a:rPr lang="en-US" sz="2400" b="1" i="0" dirty="0">
                <a:solidFill>
                  <a:srgbClr val="D1D5DB"/>
                </a:solidFill>
                <a:effectLst/>
                <a:latin typeface="Söhne"/>
              </a:rPr>
              <a:t>Payment Gateway Integration</a:t>
            </a:r>
            <a:r>
              <a:rPr lang="en-US" sz="2400" b="0" i="0" dirty="0">
                <a:solidFill>
                  <a:srgbClr val="D1D5DB"/>
                </a:solidFill>
                <a:effectLst/>
                <a:latin typeface="Söhne"/>
              </a:rPr>
              <a:t>: Secure and diverse payment options.</a:t>
            </a:r>
          </a:p>
          <a:p>
            <a:pPr algn="l">
              <a:buFont typeface="+mj-lt"/>
              <a:buAutoNum type="arabicPeriod"/>
            </a:pPr>
            <a:r>
              <a:rPr lang="en-US" sz="2400" b="1" i="0" dirty="0">
                <a:solidFill>
                  <a:srgbClr val="D1D5DB"/>
                </a:solidFill>
                <a:effectLst/>
                <a:latin typeface="Söhne"/>
              </a:rPr>
              <a:t>Search and Filter Options</a:t>
            </a:r>
            <a:r>
              <a:rPr lang="en-US" sz="2400" b="0" i="0" dirty="0">
                <a:solidFill>
                  <a:srgbClr val="D1D5DB"/>
                </a:solidFill>
                <a:effectLst/>
                <a:latin typeface="Söhne"/>
              </a:rPr>
              <a:t>: Advanced search and filtering capabilities to easily find products.</a:t>
            </a:r>
          </a:p>
          <a:p>
            <a:pPr algn="l">
              <a:buFont typeface="+mj-lt"/>
              <a:buAutoNum type="arabicPeriod"/>
            </a:pPr>
            <a:r>
              <a:rPr lang="en-US" sz="2400" b="1" i="0" dirty="0">
                <a:solidFill>
                  <a:srgbClr val="D1D5DB"/>
                </a:solidFill>
                <a:effectLst/>
                <a:latin typeface="Söhne"/>
              </a:rPr>
              <a:t>Rating and Review System</a:t>
            </a:r>
            <a:r>
              <a:rPr lang="en-US" sz="2400" b="0" i="0" dirty="0">
                <a:solidFill>
                  <a:srgbClr val="D1D5DB"/>
                </a:solidFill>
                <a:effectLst/>
                <a:latin typeface="Söhne"/>
              </a:rPr>
              <a:t>: Feature for customers to rate and review products, aiding others in making informed decisions.</a:t>
            </a:r>
          </a:p>
        </p:txBody>
      </p:sp>
    </p:spTree>
    <p:extLst>
      <p:ext uri="{BB962C8B-B14F-4D97-AF65-F5344CB8AC3E}">
        <p14:creationId xmlns:p14="http://schemas.microsoft.com/office/powerpoint/2010/main" val="36863188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E709B-BFC7-3A9F-49CA-76F00452A70B}"/>
              </a:ext>
            </a:extLst>
          </p:cNvPr>
          <p:cNvSpPr>
            <a:spLocks noGrp="1"/>
          </p:cNvSpPr>
          <p:nvPr>
            <p:ph idx="1"/>
          </p:nvPr>
        </p:nvSpPr>
        <p:spPr>
          <a:xfrm>
            <a:off x="1141412" y="3089076"/>
            <a:ext cx="9905999" cy="679848"/>
          </a:xfrm>
        </p:spPr>
        <p:txBody>
          <a:bodyPr>
            <a:noAutofit/>
          </a:bodyPr>
          <a:lstStyle/>
          <a:p>
            <a:pPr marL="0" indent="0" algn="ctr" rtl="0">
              <a:spcBef>
                <a:spcPts val="0"/>
              </a:spcBef>
              <a:spcAft>
                <a:spcPts val="0"/>
              </a:spcAft>
              <a:buNone/>
            </a:pPr>
            <a:r>
              <a:rPr lang="en-US" sz="3200" dirty="0"/>
              <a:t>A few basics required before getting started. </a:t>
            </a:r>
          </a:p>
        </p:txBody>
      </p:sp>
    </p:spTree>
    <p:extLst>
      <p:ext uri="{BB962C8B-B14F-4D97-AF65-F5344CB8AC3E}">
        <p14:creationId xmlns:p14="http://schemas.microsoft.com/office/powerpoint/2010/main" val="50980317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E709B-BFC7-3A9F-49CA-76F00452A70B}"/>
              </a:ext>
            </a:extLst>
          </p:cNvPr>
          <p:cNvSpPr>
            <a:spLocks noGrp="1"/>
          </p:cNvSpPr>
          <p:nvPr>
            <p:ph idx="1"/>
          </p:nvPr>
        </p:nvSpPr>
        <p:spPr>
          <a:xfrm>
            <a:off x="1143001" y="2476870"/>
            <a:ext cx="9905999" cy="1265421"/>
          </a:xfrm>
        </p:spPr>
        <p:txBody>
          <a:bodyPr anchor="ctr">
            <a:noAutofit/>
          </a:bodyPr>
          <a:lstStyle/>
          <a:p>
            <a:pPr marL="0" indent="0" algn="ctr" rtl="0">
              <a:spcBef>
                <a:spcPts val="0"/>
              </a:spcBef>
              <a:spcAft>
                <a:spcPts val="0"/>
              </a:spcAft>
              <a:buNone/>
            </a:pPr>
            <a:r>
              <a:rPr lang="en-US" sz="3200" b="0" i="0" u="none" strike="noStrike" dirty="0">
                <a:effectLst/>
                <a:latin typeface="Tw Cen MT (Body)"/>
              </a:rPr>
              <a:t>AngularJS is mainly used to build single page web (SPA) applications </a:t>
            </a:r>
            <a:endParaRPr lang="en-US" sz="3200" b="0" dirty="0">
              <a:effectLst/>
              <a:latin typeface="Tw Cen MT (Body)"/>
            </a:endParaRPr>
          </a:p>
        </p:txBody>
      </p:sp>
    </p:spTree>
    <p:extLst>
      <p:ext uri="{BB962C8B-B14F-4D97-AF65-F5344CB8AC3E}">
        <p14:creationId xmlns:p14="http://schemas.microsoft.com/office/powerpoint/2010/main" val="365227209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540566" y="2599517"/>
            <a:ext cx="9110869" cy="1658966"/>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342900" indent="-342900" rtl="0">
              <a:spcBef>
                <a:spcPts val="0"/>
              </a:spcBef>
              <a:spcAft>
                <a:spcPts val="0"/>
              </a:spcAft>
              <a:buFont typeface="Arial" panose="020B0604020202020204" pitchFamily="34" charset="0"/>
              <a:buChar char="•"/>
            </a:pPr>
            <a:r>
              <a:rPr lang="en-US" sz="2400" b="0" i="0" u="none" strike="noStrike" dirty="0">
                <a:solidFill>
                  <a:schemeClr val="tx1"/>
                </a:solidFill>
                <a:effectLst/>
                <a:latin typeface="Tw Cen MT (Body)"/>
              </a:rPr>
              <a:t>Directives are used to add functionality to the application. </a:t>
            </a:r>
            <a:endParaRPr lang="en-US" sz="2400" b="0" dirty="0">
              <a:solidFill>
                <a:schemeClr val="tx1"/>
              </a:solidFill>
              <a:effectLst/>
              <a:latin typeface="Tw Cen MT (Body)"/>
            </a:endParaRPr>
          </a:p>
          <a:p>
            <a:pPr marL="342900" indent="-342900">
              <a:buFont typeface="Arial" panose="020B0604020202020204" pitchFamily="34" charset="0"/>
              <a:buChar char="•"/>
            </a:pPr>
            <a:r>
              <a:rPr lang="en-US" sz="2400" b="0" i="0" u="none" strike="noStrike" dirty="0">
                <a:solidFill>
                  <a:schemeClr val="tx1"/>
                </a:solidFill>
                <a:effectLst/>
                <a:latin typeface="Tw Cen MT (Body)"/>
              </a:rPr>
              <a:t>Directives are used for enhancing the interactivity, functionality, and appearance of HTML elements by attaching specific actions or capabilities to them.</a:t>
            </a:r>
            <a:endParaRPr lang="en-IN" sz="2400" b="0" dirty="0">
              <a:solidFill>
                <a:schemeClr val="tx1"/>
              </a:solidFill>
              <a:effectLst/>
              <a:latin typeface="Tw Cen MT (Body)"/>
            </a:endParaRPr>
          </a:p>
        </p:txBody>
      </p:sp>
      <p:sp>
        <p:nvSpPr>
          <p:cNvPr id="2" name="Speech Bubble: Oval 1">
            <a:extLst>
              <a:ext uri="{FF2B5EF4-FFF2-40B4-BE49-F238E27FC236}">
                <a16:creationId xmlns:a16="http://schemas.microsoft.com/office/drawing/2014/main" id="{B3E9330E-3139-03FD-AB63-DF4E8D610DD3}"/>
              </a:ext>
            </a:extLst>
          </p:cNvPr>
          <p:cNvSpPr/>
          <p:nvPr/>
        </p:nvSpPr>
        <p:spPr>
          <a:xfrm>
            <a:off x="6630977" y="1669002"/>
            <a:ext cx="3240156" cy="820220"/>
          </a:xfrm>
          <a:prstGeom prst="wedgeEllipseCallou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w Cen MT (Body)"/>
              </a:rPr>
              <a:t>Directives</a:t>
            </a:r>
          </a:p>
        </p:txBody>
      </p:sp>
    </p:spTree>
    <p:extLst>
      <p:ext uri="{BB962C8B-B14F-4D97-AF65-F5344CB8AC3E}">
        <p14:creationId xmlns:p14="http://schemas.microsoft.com/office/powerpoint/2010/main" val="623445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D3F1D48-B189-43BC-A0A8-9C491912CA8C}"/>
              </a:ext>
            </a:extLst>
          </p:cNvPr>
          <p:cNvGrpSpPr/>
          <p:nvPr/>
        </p:nvGrpSpPr>
        <p:grpSpPr>
          <a:xfrm>
            <a:off x="1598613" y="2273991"/>
            <a:ext cx="1865678" cy="3770309"/>
            <a:chOff x="2040556" y="3123925"/>
            <a:chExt cx="1677639" cy="3035445"/>
          </a:xfrm>
          <a:effectLst>
            <a:outerShdw blurRad="50800" dist="38100" dir="2700000" algn="tl" rotWithShape="0">
              <a:prstClr val="black">
                <a:alpha val="20000"/>
              </a:prstClr>
            </a:outerShdw>
          </a:effectLst>
        </p:grpSpPr>
        <p:sp>
          <p:nvSpPr>
            <p:cNvPr id="79" name="Freeform: Shape 78">
              <a:extLst>
                <a:ext uri="{FF2B5EF4-FFF2-40B4-BE49-F238E27FC236}">
                  <a16:creationId xmlns:a16="http://schemas.microsoft.com/office/drawing/2014/main" id="{4D3E6D75-26F7-4017-AD71-75F61E9053D3}"/>
                </a:ext>
              </a:extLst>
            </p:cNvPr>
            <p:cNvSpPr/>
            <p:nvPr/>
          </p:nvSpPr>
          <p:spPr>
            <a:xfrm>
              <a:off x="2040556" y="3123925"/>
              <a:ext cx="1501541" cy="1082315"/>
            </a:xfrm>
            <a:custGeom>
              <a:avLst/>
              <a:gdLst>
                <a:gd name="connsiteX0" fmla="*/ 242774 w 1501541"/>
                <a:gd name="connsiteY0" fmla="*/ 0 h 1082315"/>
                <a:gd name="connsiteX1" fmla="*/ 485548 w 1501541"/>
                <a:gd name="connsiteY1" fmla="*/ 242774 h 1082315"/>
                <a:gd name="connsiteX2" fmla="*/ 485548 w 1501541"/>
                <a:gd name="connsiteY2" fmla="*/ 466298 h 1082315"/>
                <a:gd name="connsiteX3" fmla="*/ 1501541 w 1501541"/>
                <a:gd name="connsiteY3" fmla="*/ 466298 h 1082315"/>
                <a:gd name="connsiteX4" fmla="*/ 1501541 w 1501541"/>
                <a:gd name="connsiteY4" fmla="*/ 1082315 h 1082315"/>
                <a:gd name="connsiteX5" fmla="*/ 0 w 1501541"/>
                <a:gd name="connsiteY5" fmla="*/ 1082315 h 1082315"/>
                <a:gd name="connsiteX6" fmla="*/ 0 w 1501541"/>
                <a:gd name="connsiteY6" fmla="*/ 485548 h 1082315"/>
                <a:gd name="connsiteX7" fmla="*/ 0 w 1501541"/>
                <a:gd name="connsiteY7" fmla="*/ 466298 h 1082315"/>
                <a:gd name="connsiteX8" fmla="*/ 0 w 1501541"/>
                <a:gd name="connsiteY8" fmla="*/ 242774 h 1082315"/>
                <a:gd name="connsiteX9" fmla="*/ 242774 w 1501541"/>
                <a:gd name="connsiteY9" fmla="*/ 0 h 108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1541" h="1082315">
                  <a:moveTo>
                    <a:pt x="242774" y="0"/>
                  </a:moveTo>
                  <a:cubicBezTo>
                    <a:pt x="376854" y="0"/>
                    <a:pt x="485548" y="108694"/>
                    <a:pt x="485548" y="242774"/>
                  </a:cubicBezTo>
                  <a:lnTo>
                    <a:pt x="485548" y="466298"/>
                  </a:lnTo>
                  <a:lnTo>
                    <a:pt x="1501541" y="466298"/>
                  </a:lnTo>
                  <a:lnTo>
                    <a:pt x="1501541" y="1082315"/>
                  </a:lnTo>
                  <a:lnTo>
                    <a:pt x="0" y="1082315"/>
                  </a:lnTo>
                  <a:lnTo>
                    <a:pt x="0" y="485548"/>
                  </a:lnTo>
                  <a:lnTo>
                    <a:pt x="0" y="466298"/>
                  </a:lnTo>
                  <a:lnTo>
                    <a:pt x="0" y="242774"/>
                  </a:lnTo>
                  <a:cubicBezTo>
                    <a:pt x="0" y="108694"/>
                    <a:pt x="108694" y="0"/>
                    <a:pt x="242774" y="0"/>
                  </a:cubicBezTo>
                  <a:close/>
                </a:path>
              </a:pathLst>
            </a:custGeom>
            <a:solidFill>
              <a:srgbClr val="F7C3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0" name="Rectangle 79">
              <a:extLst>
                <a:ext uri="{FF2B5EF4-FFF2-40B4-BE49-F238E27FC236}">
                  <a16:creationId xmlns:a16="http://schemas.microsoft.com/office/drawing/2014/main" id="{3BE316F8-5AD6-46BA-84F5-A7EC3A28DE62}"/>
                </a:ext>
              </a:extLst>
            </p:cNvPr>
            <p:cNvSpPr/>
            <p:nvPr/>
          </p:nvSpPr>
          <p:spPr>
            <a:xfrm>
              <a:off x="2040556" y="4206241"/>
              <a:ext cx="1501541" cy="1944302"/>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1" name="Freeform: Shape 80">
              <a:extLst>
                <a:ext uri="{FF2B5EF4-FFF2-40B4-BE49-F238E27FC236}">
                  <a16:creationId xmlns:a16="http://schemas.microsoft.com/office/drawing/2014/main" id="{6E1A2829-2808-4DC0-BB5D-777AA5180D8C}"/>
                </a:ext>
              </a:extLst>
            </p:cNvPr>
            <p:cNvSpPr/>
            <p:nvPr/>
          </p:nvSpPr>
          <p:spPr>
            <a:xfrm rot="16200000">
              <a:off x="3232597" y="3720582"/>
              <a:ext cx="795099" cy="176094"/>
            </a:xfrm>
            <a:custGeom>
              <a:avLst/>
              <a:gdLst>
                <a:gd name="connsiteX0" fmla="*/ 795099 w 795099"/>
                <a:gd name="connsiteY0" fmla="*/ 174168 h 176094"/>
                <a:gd name="connsiteX1" fmla="*/ 793174 w 795099"/>
                <a:gd name="connsiteY1" fmla="*/ 176094 h 176094"/>
                <a:gd name="connsiteX2" fmla="*/ 172242 w 795099"/>
                <a:gd name="connsiteY2" fmla="*/ 176094 h 176094"/>
                <a:gd name="connsiteX3" fmla="*/ 174167 w 795099"/>
                <a:gd name="connsiteY3" fmla="*/ 174168 h 176094"/>
                <a:gd name="connsiteX4" fmla="*/ 0 w 795099"/>
                <a:gd name="connsiteY4" fmla="*/ 0 h 176094"/>
                <a:gd name="connsiteX5" fmla="*/ 620932 w 795099"/>
                <a:gd name="connsiteY5" fmla="*/ 0 h 17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099" h="176094">
                  <a:moveTo>
                    <a:pt x="795099" y="174168"/>
                  </a:moveTo>
                  <a:lnTo>
                    <a:pt x="793174" y="176094"/>
                  </a:lnTo>
                  <a:lnTo>
                    <a:pt x="172242" y="176094"/>
                  </a:lnTo>
                  <a:lnTo>
                    <a:pt x="174167" y="174168"/>
                  </a:lnTo>
                  <a:lnTo>
                    <a:pt x="0" y="0"/>
                  </a:lnTo>
                  <a:lnTo>
                    <a:pt x="620932" y="0"/>
                  </a:lnTo>
                  <a:close/>
                </a:path>
              </a:pathLst>
            </a:custGeom>
            <a:solidFill>
              <a:srgbClr val="D367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2" name="Freeform: Shape 81">
              <a:extLst>
                <a:ext uri="{FF2B5EF4-FFF2-40B4-BE49-F238E27FC236}">
                  <a16:creationId xmlns:a16="http://schemas.microsoft.com/office/drawing/2014/main" id="{DE4A06C1-7B5D-467E-8762-52830A71FBA6}"/>
                </a:ext>
              </a:extLst>
            </p:cNvPr>
            <p:cNvSpPr/>
            <p:nvPr/>
          </p:nvSpPr>
          <p:spPr>
            <a:xfrm rot="16200000" flipH="1" flipV="1">
              <a:off x="2565036" y="5006212"/>
              <a:ext cx="2130223" cy="176094"/>
            </a:xfrm>
            <a:custGeom>
              <a:avLst/>
              <a:gdLst>
                <a:gd name="connsiteX0" fmla="*/ 0 w 2130223"/>
                <a:gd name="connsiteY0" fmla="*/ 1926 h 176094"/>
                <a:gd name="connsiteX1" fmla="*/ 1925 w 2130223"/>
                <a:gd name="connsiteY1" fmla="*/ 0 h 176094"/>
                <a:gd name="connsiteX2" fmla="*/ 795100 w 2130223"/>
                <a:gd name="connsiteY2" fmla="*/ 0 h 176094"/>
                <a:gd name="connsiteX3" fmla="*/ 795160 w 2130223"/>
                <a:gd name="connsiteY3" fmla="*/ 0 h 176094"/>
                <a:gd name="connsiteX4" fmla="*/ 1335063 w 2130223"/>
                <a:gd name="connsiteY4" fmla="*/ 0 h 176094"/>
                <a:gd name="connsiteX5" fmla="*/ 1416093 w 2130223"/>
                <a:gd name="connsiteY5" fmla="*/ 0 h 176094"/>
                <a:gd name="connsiteX6" fmla="*/ 1956056 w 2130223"/>
                <a:gd name="connsiteY6" fmla="*/ 0 h 176094"/>
                <a:gd name="connsiteX7" fmla="*/ 2130223 w 2130223"/>
                <a:gd name="connsiteY7" fmla="*/ 174168 h 176094"/>
                <a:gd name="connsiteX8" fmla="*/ 2128298 w 2130223"/>
                <a:gd name="connsiteY8" fmla="*/ 176094 h 176094"/>
                <a:gd name="connsiteX9" fmla="*/ 1588335 w 2130223"/>
                <a:gd name="connsiteY9" fmla="*/ 176094 h 176094"/>
                <a:gd name="connsiteX10" fmla="*/ 1335063 w 2130223"/>
                <a:gd name="connsiteY10" fmla="*/ 176094 h 176094"/>
                <a:gd name="connsiteX11" fmla="*/ 795160 w 2130223"/>
                <a:gd name="connsiteY11" fmla="*/ 176094 h 176094"/>
                <a:gd name="connsiteX12" fmla="*/ 795100 w 2130223"/>
                <a:gd name="connsiteY12" fmla="*/ 176094 h 176094"/>
                <a:gd name="connsiteX13" fmla="*/ 174167 w 2130223"/>
                <a:gd name="connsiteY13" fmla="*/ 176094 h 17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0223" h="176094">
                  <a:moveTo>
                    <a:pt x="0" y="1926"/>
                  </a:moveTo>
                  <a:lnTo>
                    <a:pt x="1925" y="0"/>
                  </a:lnTo>
                  <a:lnTo>
                    <a:pt x="795100" y="0"/>
                  </a:lnTo>
                  <a:lnTo>
                    <a:pt x="795160" y="0"/>
                  </a:lnTo>
                  <a:lnTo>
                    <a:pt x="1335063" y="0"/>
                  </a:lnTo>
                  <a:lnTo>
                    <a:pt x="1416093" y="0"/>
                  </a:lnTo>
                  <a:lnTo>
                    <a:pt x="1956056" y="0"/>
                  </a:lnTo>
                  <a:lnTo>
                    <a:pt x="2130223" y="174168"/>
                  </a:lnTo>
                  <a:lnTo>
                    <a:pt x="2128298" y="176094"/>
                  </a:lnTo>
                  <a:lnTo>
                    <a:pt x="1588335" y="176094"/>
                  </a:lnTo>
                  <a:lnTo>
                    <a:pt x="1335063" y="176094"/>
                  </a:lnTo>
                  <a:lnTo>
                    <a:pt x="795160" y="176094"/>
                  </a:lnTo>
                  <a:lnTo>
                    <a:pt x="795100" y="176094"/>
                  </a:lnTo>
                  <a:lnTo>
                    <a:pt x="174167" y="176094"/>
                  </a:lnTo>
                  <a:close/>
                </a:path>
              </a:pathLst>
            </a:cu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grpSp>
      <p:cxnSp>
        <p:nvCxnSpPr>
          <p:cNvPr id="6" name="Straight Connector 5">
            <a:extLst>
              <a:ext uri="{FF2B5EF4-FFF2-40B4-BE49-F238E27FC236}">
                <a16:creationId xmlns:a16="http://schemas.microsoft.com/office/drawing/2014/main" id="{4F33DAF5-21CC-4015-92D8-205AC6130D76}"/>
              </a:ext>
            </a:extLst>
          </p:cNvPr>
          <p:cNvCxnSpPr>
            <a:cxnSpLocks/>
            <a:stCxn id="78" idx="0"/>
            <a:endCxn id="79" idx="0"/>
          </p:cNvCxnSpPr>
          <p:nvPr/>
        </p:nvCxnSpPr>
        <p:spPr>
          <a:xfrm flipV="1">
            <a:off x="1846665" y="2273991"/>
            <a:ext cx="21933" cy="130845"/>
          </a:xfrm>
          <a:prstGeom prst="line">
            <a:avLst/>
          </a:prstGeom>
          <a:ln>
            <a:solidFill>
              <a:srgbClr val="F7C317"/>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C889ED42-508D-478A-BBB5-5189A8560263}"/>
              </a:ext>
            </a:extLst>
          </p:cNvPr>
          <p:cNvGrpSpPr/>
          <p:nvPr/>
        </p:nvGrpSpPr>
        <p:grpSpPr>
          <a:xfrm>
            <a:off x="1625474" y="2302978"/>
            <a:ext cx="448913" cy="433010"/>
            <a:chOff x="2065504" y="2032340"/>
            <a:chExt cx="435652" cy="435652"/>
          </a:xfrm>
          <a:effectLst>
            <a:outerShdw blurRad="50800" dist="38100" dir="2700000" algn="tl" rotWithShape="0">
              <a:prstClr val="black">
                <a:alpha val="20000"/>
              </a:prstClr>
            </a:outerShdw>
          </a:effectLst>
        </p:grpSpPr>
        <p:sp>
          <p:nvSpPr>
            <p:cNvPr id="77" name="Oval 76">
              <a:extLst>
                <a:ext uri="{FF2B5EF4-FFF2-40B4-BE49-F238E27FC236}">
                  <a16:creationId xmlns:a16="http://schemas.microsoft.com/office/drawing/2014/main" id="{49CD4E0E-76E7-4061-BF4F-ECB2A2DDF2DD}"/>
                </a:ext>
              </a:extLst>
            </p:cNvPr>
            <p:cNvSpPr/>
            <p:nvPr/>
          </p:nvSpPr>
          <p:spPr>
            <a:xfrm>
              <a:off x="2065504" y="2032340"/>
              <a:ext cx="435652" cy="435652"/>
            </a:xfrm>
            <a:prstGeom prst="ellipse">
              <a:avLst/>
            </a:prstGeom>
            <a:solidFill>
              <a:srgbClr val="F7C3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78" name="TextBox 101">
              <a:extLst>
                <a:ext uri="{FF2B5EF4-FFF2-40B4-BE49-F238E27FC236}">
                  <a16:creationId xmlns:a16="http://schemas.microsoft.com/office/drawing/2014/main" id="{3D755B4E-F741-4E58-BD73-AA6C24C773A8}"/>
                </a:ext>
              </a:extLst>
            </p:cNvPr>
            <p:cNvSpPr txBox="1"/>
            <p:nvPr/>
          </p:nvSpPr>
          <p:spPr>
            <a:xfrm>
              <a:off x="2086429" y="2134819"/>
              <a:ext cx="387464" cy="21843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itchFamily="2" charset="0"/>
                  <a:ea typeface="Roboto" pitchFamily="2" charset="0"/>
                  <a:cs typeface="+mn-cs"/>
                </a:rPr>
                <a:t>01</a:t>
              </a:r>
            </a:p>
          </p:txBody>
        </p:sp>
      </p:grpSp>
      <p:sp>
        <p:nvSpPr>
          <p:cNvPr id="8" name="Rectangle 7">
            <a:extLst>
              <a:ext uri="{FF2B5EF4-FFF2-40B4-BE49-F238E27FC236}">
                <a16:creationId xmlns:a16="http://schemas.microsoft.com/office/drawing/2014/main" id="{3CD069E7-0C70-46B3-A065-8B13AEF17E09}"/>
              </a:ext>
            </a:extLst>
          </p:cNvPr>
          <p:cNvSpPr/>
          <p:nvPr/>
        </p:nvSpPr>
        <p:spPr>
          <a:xfrm>
            <a:off x="2027153" y="3056277"/>
            <a:ext cx="1300906"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IN" dirty="0">
                <a:latin typeface="Tw Cen MT (Body)"/>
              </a:rPr>
              <a:t>ng-app</a:t>
            </a:r>
            <a:endParaRPr kumimoji="0" lang="en-US" sz="2400" b="1" i="0" u="none" strike="noStrike" kern="1200" cap="none" spc="0" normalizeH="0" baseline="0" noProof="0" dirty="0">
              <a:ln>
                <a:noFill/>
              </a:ln>
              <a:solidFill>
                <a:prstClr val="black"/>
              </a:solidFill>
              <a:effectLst/>
              <a:uLnTx/>
              <a:uFillTx/>
              <a:latin typeface="Roboto" pitchFamily="2" charset="0"/>
              <a:ea typeface="Roboto" pitchFamily="2" charset="0"/>
              <a:cs typeface="+mn-cs"/>
            </a:endParaRPr>
          </a:p>
        </p:txBody>
      </p:sp>
      <p:sp>
        <p:nvSpPr>
          <p:cNvPr id="76" name="Rectangle 75">
            <a:extLst>
              <a:ext uri="{FF2B5EF4-FFF2-40B4-BE49-F238E27FC236}">
                <a16:creationId xmlns:a16="http://schemas.microsoft.com/office/drawing/2014/main" id="{08C1AFFB-84CF-4974-8C7C-EA55296ACFDA}"/>
              </a:ext>
            </a:extLst>
          </p:cNvPr>
          <p:cNvSpPr/>
          <p:nvPr/>
        </p:nvSpPr>
        <p:spPr>
          <a:xfrm>
            <a:off x="1670414" y="3735977"/>
            <a:ext cx="1613591" cy="230832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latin typeface="Tw Cen MT (Body)"/>
              </a:rPr>
              <a:t>This directives binds the values of HTML controls (such as input, select, </a:t>
            </a:r>
            <a:r>
              <a:rPr lang="en-US" dirty="0" err="1">
                <a:latin typeface="Tw Cen MT (Body)"/>
              </a:rPr>
              <a:t>textarea</a:t>
            </a:r>
            <a:r>
              <a:rPr lang="en-US" dirty="0">
                <a:latin typeface="Tw Cen MT (Body)"/>
              </a:rPr>
              <a:t> </a:t>
            </a:r>
            <a:r>
              <a:rPr lang="en-US" dirty="0" err="1">
                <a:latin typeface="Tw Cen MT (Body)"/>
              </a:rPr>
              <a:t>etc</a:t>
            </a:r>
            <a:r>
              <a:rPr lang="en-US" dirty="0">
                <a:latin typeface="Tw Cen MT (Body)"/>
              </a:rPr>
              <a:t>) into application data.</a:t>
            </a:r>
            <a:endParaRPr lang="en-US" sz="800" b="1" dirty="0">
              <a:solidFill>
                <a:srgbClr val="000000"/>
              </a:solidFill>
              <a:latin typeface="Roboto Light" panose="02000000000000000000" pitchFamily="2" charset="0"/>
              <a:ea typeface="Roboto Light" panose="02000000000000000000" pitchFamily="2" charset="0"/>
            </a:endParaRPr>
          </a:p>
        </p:txBody>
      </p:sp>
      <p:grpSp>
        <p:nvGrpSpPr>
          <p:cNvPr id="10" name="Group 9">
            <a:extLst>
              <a:ext uri="{FF2B5EF4-FFF2-40B4-BE49-F238E27FC236}">
                <a16:creationId xmlns:a16="http://schemas.microsoft.com/office/drawing/2014/main" id="{0FF2BAFD-5FDD-4C06-A080-0436DA41C5D6}"/>
              </a:ext>
            </a:extLst>
          </p:cNvPr>
          <p:cNvGrpSpPr/>
          <p:nvPr/>
        </p:nvGrpSpPr>
        <p:grpSpPr>
          <a:xfrm>
            <a:off x="1868563" y="3059516"/>
            <a:ext cx="360438" cy="360438"/>
            <a:chOff x="2058973" y="3253802"/>
            <a:chExt cx="360438" cy="360438"/>
          </a:xfrm>
        </p:grpSpPr>
        <p:sp>
          <p:nvSpPr>
            <p:cNvPr id="73" name="Oval 72">
              <a:extLst>
                <a:ext uri="{FF2B5EF4-FFF2-40B4-BE49-F238E27FC236}">
                  <a16:creationId xmlns:a16="http://schemas.microsoft.com/office/drawing/2014/main" id="{83FE5406-F2E4-49F4-BF66-0FE1C14B18D2}"/>
                </a:ext>
              </a:extLst>
            </p:cNvPr>
            <p:cNvSpPr/>
            <p:nvPr/>
          </p:nvSpPr>
          <p:spPr>
            <a:xfrm>
              <a:off x="2058973" y="3253802"/>
              <a:ext cx="360438" cy="3604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74" name="Graphic 108" descr="Send">
              <a:extLst>
                <a:ext uri="{FF2B5EF4-FFF2-40B4-BE49-F238E27FC236}">
                  <a16:creationId xmlns:a16="http://schemas.microsoft.com/office/drawing/2014/main" id="{2028D506-B3D1-4786-9EFB-97408460F3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95176" y="3315334"/>
              <a:ext cx="246185" cy="246185"/>
            </a:xfrm>
            <a:prstGeom prst="rect">
              <a:avLst/>
            </a:prstGeom>
          </p:spPr>
        </p:pic>
      </p:grpSp>
      <p:grpSp>
        <p:nvGrpSpPr>
          <p:cNvPr id="11" name="Group 10">
            <a:extLst>
              <a:ext uri="{FF2B5EF4-FFF2-40B4-BE49-F238E27FC236}">
                <a16:creationId xmlns:a16="http://schemas.microsoft.com/office/drawing/2014/main" id="{31BD367F-2DA1-4A1D-9186-EF3736348AF6}"/>
              </a:ext>
            </a:extLst>
          </p:cNvPr>
          <p:cNvGrpSpPr/>
          <p:nvPr/>
        </p:nvGrpSpPr>
        <p:grpSpPr>
          <a:xfrm>
            <a:off x="3429985" y="2135457"/>
            <a:ext cx="1915374" cy="3691673"/>
            <a:chOff x="2040556" y="3123925"/>
            <a:chExt cx="1677639" cy="3035445"/>
          </a:xfrm>
          <a:effectLst>
            <a:outerShdw blurRad="50800" dist="38100" dir="2700000" algn="tl" rotWithShape="0">
              <a:prstClr val="black">
                <a:alpha val="20000"/>
              </a:prstClr>
            </a:outerShdw>
          </a:effectLst>
        </p:grpSpPr>
        <p:sp>
          <p:nvSpPr>
            <p:cNvPr id="69" name="Freeform: Shape 68">
              <a:extLst>
                <a:ext uri="{FF2B5EF4-FFF2-40B4-BE49-F238E27FC236}">
                  <a16:creationId xmlns:a16="http://schemas.microsoft.com/office/drawing/2014/main" id="{A4341DF3-15FB-4360-A403-BB678C200DF9}"/>
                </a:ext>
              </a:extLst>
            </p:cNvPr>
            <p:cNvSpPr/>
            <p:nvPr/>
          </p:nvSpPr>
          <p:spPr>
            <a:xfrm>
              <a:off x="2040556" y="3123925"/>
              <a:ext cx="1501541" cy="1082315"/>
            </a:xfrm>
            <a:custGeom>
              <a:avLst/>
              <a:gdLst>
                <a:gd name="connsiteX0" fmla="*/ 242774 w 1501541"/>
                <a:gd name="connsiteY0" fmla="*/ 0 h 1082315"/>
                <a:gd name="connsiteX1" fmla="*/ 485548 w 1501541"/>
                <a:gd name="connsiteY1" fmla="*/ 242774 h 1082315"/>
                <a:gd name="connsiteX2" fmla="*/ 485548 w 1501541"/>
                <a:gd name="connsiteY2" fmla="*/ 466298 h 1082315"/>
                <a:gd name="connsiteX3" fmla="*/ 1501541 w 1501541"/>
                <a:gd name="connsiteY3" fmla="*/ 466298 h 1082315"/>
                <a:gd name="connsiteX4" fmla="*/ 1501541 w 1501541"/>
                <a:gd name="connsiteY4" fmla="*/ 1082315 h 1082315"/>
                <a:gd name="connsiteX5" fmla="*/ 0 w 1501541"/>
                <a:gd name="connsiteY5" fmla="*/ 1082315 h 1082315"/>
                <a:gd name="connsiteX6" fmla="*/ 0 w 1501541"/>
                <a:gd name="connsiteY6" fmla="*/ 485548 h 1082315"/>
                <a:gd name="connsiteX7" fmla="*/ 0 w 1501541"/>
                <a:gd name="connsiteY7" fmla="*/ 466298 h 1082315"/>
                <a:gd name="connsiteX8" fmla="*/ 0 w 1501541"/>
                <a:gd name="connsiteY8" fmla="*/ 242774 h 1082315"/>
                <a:gd name="connsiteX9" fmla="*/ 242774 w 1501541"/>
                <a:gd name="connsiteY9" fmla="*/ 0 h 108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1541" h="1082315">
                  <a:moveTo>
                    <a:pt x="242774" y="0"/>
                  </a:moveTo>
                  <a:cubicBezTo>
                    <a:pt x="376854" y="0"/>
                    <a:pt x="485548" y="108694"/>
                    <a:pt x="485548" y="242774"/>
                  </a:cubicBezTo>
                  <a:lnTo>
                    <a:pt x="485548" y="466298"/>
                  </a:lnTo>
                  <a:lnTo>
                    <a:pt x="1501541" y="466298"/>
                  </a:lnTo>
                  <a:lnTo>
                    <a:pt x="1501541" y="1082315"/>
                  </a:lnTo>
                  <a:lnTo>
                    <a:pt x="0" y="1082315"/>
                  </a:lnTo>
                  <a:lnTo>
                    <a:pt x="0" y="485548"/>
                  </a:lnTo>
                  <a:lnTo>
                    <a:pt x="0" y="466298"/>
                  </a:lnTo>
                  <a:lnTo>
                    <a:pt x="0" y="242774"/>
                  </a:lnTo>
                  <a:cubicBezTo>
                    <a:pt x="0" y="108694"/>
                    <a:pt x="108694" y="0"/>
                    <a:pt x="242774" y="0"/>
                  </a:cubicBezTo>
                  <a:close/>
                </a:path>
              </a:pathLst>
            </a:custGeom>
            <a:solidFill>
              <a:srgbClr val="F28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70" name="Rectangle 69">
              <a:extLst>
                <a:ext uri="{FF2B5EF4-FFF2-40B4-BE49-F238E27FC236}">
                  <a16:creationId xmlns:a16="http://schemas.microsoft.com/office/drawing/2014/main" id="{7315735C-53DD-478D-BFDD-BC145346CC2B}"/>
                </a:ext>
              </a:extLst>
            </p:cNvPr>
            <p:cNvSpPr/>
            <p:nvPr/>
          </p:nvSpPr>
          <p:spPr>
            <a:xfrm>
              <a:off x="2040556" y="4206241"/>
              <a:ext cx="1501541" cy="1944302"/>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71" name="Freeform: Shape 70">
              <a:extLst>
                <a:ext uri="{FF2B5EF4-FFF2-40B4-BE49-F238E27FC236}">
                  <a16:creationId xmlns:a16="http://schemas.microsoft.com/office/drawing/2014/main" id="{5B9804F4-70C7-496B-ADF1-15DDCCF34A62}"/>
                </a:ext>
              </a:extLst>
            </p:cNvPr>
            <p:cNvSpPr/>
            <p:nvPr/>
          </p:nvSpPr>
          <p:spPr>
            <a:xfrm rot="16200000">
              <a:off x="3232597" y="3720582"/>
              <a:ext cx="795099" cy="176094"/>
            </a:xfrm>
            <a:custGeom>
              <a:avLst/>
              <a:gdLst>
                <a:gd name="connsiteX0" fmla="*/ 795099 w 795099"/>
                <a:gd name="connsiteY0" fmla="*/ 174168 h 176094"/>
                <a:gd name="connsiteX1" fmla="*/ 793174 w 795099"/>
                <a:gd name="connsiteY1" fmla="*/ 176094 h 176094"/>
                <a:gd name="connsiteX2" fmla="*/ 172242 w 795099"/>
                <a:gd name="connsiteY2" fmla="*/ 176094 h 176094"/>
                <a:gd name="connsiteX3" fmla="*/ 174167 w 795099"/>
                <a:gd name="connsiteY3" fmla="*/ 174168 h 176094"/>
                <a:gd name="connsiteX4" fmla="*/ 0 w 795099"/>
                <a:gd name="connsiteY4" fmla="*/ 0 h 176094"/>
                <a:gd name="connsiteX5" fmla="*/ 620932 w 795099"/>
                <a:gd name="connsiteY5" fmla="*/ 0 h 17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099" h="176094">
                  <a:moveTo>
                    <a:pt x="795099" y="174168"/>
                  </a:moveTo>
                  <a:lnTo>
                    <a:pt x="793174" y="176094"/>
                  </a:lnTo>
                  <a:lnTo>
                    <a:pt x="172242" y="176094"/>
                  </a:lnTo>
                  <a:lnTo>
                    <a:pt x="174167" y="174168"/>
                  </a:lnTo>
                  <a:lnTo>
                    <a:pt x="0" y="0"/>
                  </a:lnTo>
                  <a:lnTo>
                    <a:pt x="620932" y="0"/>
                  </a:lnTo>
                  <a:close/>
                </a:path>
              </a:pathLst>
            </a:custGeom>
            <a:solidFill>
              <a:srgbClr val="A82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72" name="Freeform: Shape 71">
              <a:extLst>
                <a:ext uri="{FF2B5EF4-FFF2-40B4-BE49-F238E27FC236}">
                  <a16:creationId xmlns:a16="http://schemas.microsoft.com/office/drawing/2014/main" id="{5400AA90-9CE6-4B9C-9CB4-9223BF8CABAC}"/>
                </a:ext>
              </a:extLst>
            </p:cNvPr>
            <p:cNvSpPr/>
            <p:nvPr/>
          </p:nvSpPr>
          <p:spPr>
            <a:xfrm rot="16200000" flipH="1" flipV="1">
              <a:off x="2565036" y="5006212"/>
              <a:ext cx="2130223" cy="176094"/>
            </a:xfrm>
            <a:custGeom>
              <a:avLst/>
              <a:gdLst>
                <a:gd name="connsiteX0" fmla="*/ 0 w 2130223"/>
                <a:gd name="connsiteY0" fmla="*/ 1926 h 176094"/>
                <a:gd name="connsiteX1" fmla="*/ 1925 w 2130223"/>
                <a:gd name="connsiteY1" fmla="*/ 0 h 176094"/>
                <a:gd name="connsiteX2" fmla="*/ 795100 w 2130223"/>
                <a:gd name="connsiteY2" fmla="*/ 0 h 176094"/>
                <a:gd name="connsiteX3" fmla="*/ 795160 w 2130223"/>
                <a:gd name="connsiteY3" fmla="*/ 0 h 176094"/>
                <a:gd name="connsiteX4" fmla="*/ 1335063 w 2130223"/>
                <a:gd name="connsiteY4" fmla="*/ 0 h 176094"/>
                <a:gd name="connsiteX5" fmla="*/ 1416093 w 2130223"/>
                <a:gd name="connsiteY5" fmla="*/ 0 h 176094"/>
                <a:gd name="connsiteX6" fmla="*/ 1956056 w 2130223"/>
                <a:gd name="connsiteY6" fmla="*/ 0 h 176094"/>
                <a:gd name="connsiteX7" fmla="*/ 2130223 w 2130223"/>
                <a:gd name="connsiteY7" fmla="*/ 174168 h 176094"/>
                <a:gd name="connsiteX8" fmla="*/ 2128298 w 2130223"/>
                <a:gd name="connsiteY8" fmla="*/ 176094 h 176094"/>
                <a:gd name="connsiteX9" fmla="*/ 1588335 w 2130223"/>
                <a:gd name="connsiteY9" fmla="*/ 176094 h 176094"/>
                <a:gd name="connsiteX10" fmla="*/ 1335063 w 2130223"/>
                <a:gd name="connsiteY10" fmla="*/ 176094 h 176094"/>
                <a:gd name="connsiteX11" fmla="*/ 795160 w 2130223"/>
                <a:gd name="connsiteY11" fmla="*/ 176094 h 176094"/>
                <a:gd name="connsiteX12" fmla="*/ 795100 w 2130223"/>
                <a:gd name="connsiteY12" fmla="*/ 176094 h 176094"/>
                <a:gd name="connsiteX13" fmla="*/ 174167 w 2130223"/>
                <a:gd name="connsiteY13" fmla="*/ 176094 h 17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0223" h="176094">
                  <a:moveTo>
                    <a:pt x="0" y="1926"/>
                  </a:moveTo>
                  <a:lnTo>
                    <a:pt x="1925" y="0"/>
                  </a:lnTo>
                  <a:lnTo>
                    <a:pt x="795100" y="0"/>
                  </a:lnTo>
                  <a:lnTo>
                    <a:pt x="795160" y="0"/>
                  </a:lnTo>
                  <a:lnTo>
                    <a:pt x="1335063" y="0"/>
                  </a:lnTo>
                  <a:lnTo>
                    <a:pt x="1416093" y="0"/>
                  </a:lnTo>
                  <a:lnTo>
                    <a:pt x="1956056" y="0"/>
                  </a:lnTo>
                  <a:lnTo>
                    <a:pt x="2130223" y="174168"/>
                  </a:lnTo>
                  <a:lnTo>
                    <a:pt x="2128298" y="176094"/>
                  </a:lnTo>
                  <a:lnTo>
                    <a:pt x="1588335" y="176094"/>
                  </a:lnTo>
                  <a:lnTo>
                    <a:pt x="1335063" y="176094"/>
                  </a:lnTo>
                  <a:lnTo>
                    <a:pt x="795160" y="176094"/>
                  </a:lnTo>
                  <a:lnTo>
                    <a:pt x="795100" y="176094"/>
                  </a:lnTo>
                  <a:lnTo>
                    <a:pt x="174167" y="176094"/>
                  </a:lnTo>
                  <a:close/>
                </a:path>
              </a:pathLst>
            </a:cu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grpSp>
      <p:cxnSp>
        <p:nvCxnSpPr>
          <p:cNvPr id="12" name="Straight Connector 11">
            <a:extLst>
              <a:ext uri="{FF2B5EF4-FFF2-40B4-BE49-F238E27FC236}">
                <a16:creationId xmlns:a16="http://schemas.microsoft.com/office/drawing/2014/main" id="{B22926FF-3364-4278-BA50-18CEE33C19AB}"/>
              </a:ext>
            </a:extLst>
          </p:cNvPr>
          <p:cNvCxnSpPr>
            <a:endCxn id="69" idx="0"/>
          </p:cNvCxnSpPr>
          <p:nvPr/>
        </p:nvCxnSpPr>
        <p:spPr>
          <a:xfrm flipH="1" flipV="1">
            <a:off x="3707162" y="2135457"/>
            <a:ext cx="203582" cy="295"/>
          </a:xfrm>
          <a:prstGeom prst="line">
            <a:avLst/>
          </a:prstGeom>
          <a:ln>
            <a:solidFill>
              <a:srgbClr val="F2832A"/>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305B3918-D848-423E-8C93-CB519B9C62FE}"/>
              </a:ext>
            </a:extLst>
          </p:cNvPr>
          <p:cNvGrpSpPr/>
          <p:nvPr/>
        </p:nvGrpSpPr>
        <p:grpSpPr>
          <a:xfrm>
            <a:off x="3515589" y="2169601"/>
            <a:ext cx="486178" cy="435652"/>
            <a:chOff x="2065504" y="2032340"/>
            <a:chExt cx="486178" cy="435652"/>
          </a:xfrm>
          <a:effectLst>
            <a:outerShdw blurRad="50800" dist="38100" dir="2700000" algn="tl" rotWithShape="0">
              <a:prstClr val="black">
                <a:alpha val="20000"/>
              </a:prstClr>
            </a:outerShdw>
          </a:effectLst>
        </p:grpSpPr>
        <p:sp>
          <p:nvSpPr>
            <p:cNvPr id="67" name="Oval 66">
              <a:extLst>
                <a:ext uri="{FF2B5EF4-FFF2-40B4-BE49-F238E27FC236}">
                  <a16:creationId xmlns:a16="http://schemas.microsoft.com/office/drawing/2014/main" id="{5A1BC64C-CC77-4B80-B6E0-726555A2B397}"/>
                </a:ext>
              </a:extLst>
            </p:cNvPr>
            <p:cNvSpPr/>
            <p:nvPr/>
          </p:nvSpPr>
          <p:spPr>
            <a:xfrm>
              <a:off x="2065504" y="2032340"/>
              <a:ext cx="435652" cy="435652"/>
            </a:xfrm>
            <a:prstGeom prst="ellipse">
              <a:avLst/>
            </a:prstGeom>
            <a:solidFill>
              <a:srgbClr val="F28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68" name="TextBox 205">
              <a:extLst>
                <a:ext uri="{FF2B5EF4-FFF2-40B4-BE49-F238E27FC236}">
                  <a16:creationId xmlns:a16="http://schemas.microsoft.com/office/drawing/2014/main" id="{ED4B9251-FF38-46F5-960D-F5D187CED6F9}"/>
                </a:ext>
              </a:extLst>
            </p:cNvPr>
            <p:cNvSpPr txBox="1"/>
            <p:nvPr/>
          </p:nvSpPr>
          <p:spPr>
            <a:xfrm>
              <a:off x="2086428" y="2104745"/>
              <a:ext cx="46525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itchFamily="2" charset="0"/>
                  <a:ea typeface="Roboto" pitchFamily="2" charset="0"/>
                  <a:cs typeface="+mn-cs"/>
                </a:rPr>
                <a:t>02</a:t>
              </a:r>
            </a:p>
          </p:txBody>
        </p:sp>
      </p:grpSp>
      <p:sp>
        <p:nvSpPr>
          <p:cNvPr id="14" name="Rectangle 13">
            <a:extLst>
              <a:ext uri="{FF2B5EF4-FFF2-40B4-BE49-F238E27FC236}">
                <a16:creationId xmlns:a16="http://schemas.microsoft.com/office/drawing/2014/main" id="{8DDB3100-90AC-4819-A044-307A2B63C8AB}"/>
              </a:ext>
            </a:extLst>
          </p:cNvPr>
          <p:cNvSpPr/>
          <p:nvPr/>
        </p:nvSpPr>
        <p:spPr>
          <a:xfrm>
            <a:off x="3925849" y="2853167"/>
            <a:ext cx="1330429"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IN" dirty="0">
                <a:latin typeface="Tw Cen MT (Body)"/>
              </a:rPr>
              <a:t>ng-model</a:t>
            </a:r>
            <a:endParaRPr kumimoji="0" lang="en-US" sz="2400" b="1" i="0" u="none" strike="noStrike" kern="1200" cap="none" spc="0" normalizeH="0" baseline="0" noProof="0" dirty="0">
              <a:ln>
                <a:noFill/>
              </a:ln>
              <a:solidFill>
                <a:prstClr val="black"/>
              </a:solidFill>
              <a:effectLst/>
              <a:uLnTx/>
              <a:uFillTx/>
              <a:latin typeface="Roboto" pitchFamily="2" charset="0"/>
              <a:ea typeface="Roboto" pitchFamily="2" charset="0"/>
              <a:cs typeface="+mn-cs"/>
            </a:endParaRPr>
          </a:p>
        </p:txBody>
      </p:sp>
      <p:sp>
        <p:nvSpPr>
          <p:cNvPr id="66" name="Rectangle 65">
            <a:extLst>
              <a:ext uri="{FF2B5EF4-FFF2-40B4-BE49-F238E27FC236}">
                <a16:creationId xmlns:a16="http://schemas.microsoft.com/office/drawing/2014/main" id="{97525D98-9C09-4DB4-BBDB-4C826B1ACEFA}"/>
              </a:ext>
            </a:extLst>
          </p:cNvPr>
          <p:cNvSpPr/>
          <p:nvPr/>
        </p:nvSpPr>
        <p:spPr>
          <a:xfrm>
            <a:off x="3460371" y="3465559"/>
            <a:ext cx="1720657" cy="230832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latin typeface="Tw Cen MT (Body)"/>
              </a:rPr>
              <a:t>This directives binds the values of HTML controls (such as input, select, </a:t>
            </a:r>
            <a:r>
              <a:rPr lang="en-US" dirty="0" err="1">
                <a:latin typeface="Tw Cen MT (Body)"/>
              </a:rPr>
              <a:t>textarea</a:t>
            </a:r>
            <a:r>
              <a:rPr lang="en-US" dirty="0">
                <a:latin typeface="Tw Cen MT (Body)"/>
              </a:rPr>
              <a:t> </a:t>
            </a:r>
            <a:r>
              <a:rPr lang="en-US" dirty="0" err="1">
                <a:latin typeface="Tw Cen MT (Body)"/>
              </a:rPr>
              <a:t>etc</a:t>
            </a:r>
            <a:r>
              <a:rPr lang="en-US" dirty="0">
                <a:latin typeface="Tw Cen MT (Body)"/>
              </a:rPr>
              <a:t>) into application data.</a:t>
            </a:r>
            <a:endParaRPr kumimoji="0" lang="en-US" sz="800" b="1" i="0" u="none" strike="noStrike" kern="1200" cap="none" spc="0" normalizeH="0" baseline="0" noProof="0" dirty="0">
              <a:ln>
                <a:noFill/>
              </a:ln>
              <a:solidFill>
                <a:srgbClr val="000000"/>
              </a:solidFill>
              <a:effectLst/>
              <a:uLnTx/>
              <a:uFillTx/>
              <a:latin typeface="Roboto Light" panose="02000000000000000000" pitchFamily="2" charset="0"/>
              <a:ea typeface="Roboto Light" panose="02000000000000000000" pitchFamily="2" charset="0"/>
              <a:cs typeface="+mn-cs"/>
            </a:endParaRPr>
          </a:p>
        </p:txBody>
      </p:sp>
      <p:grpSp>
        <p:nvGrpSpPr>
          <p:cNvPr id="16" name="Group 15">
            <a:extLst>
              <a:ext uri="{FF2B5EF4-FFF2-40B4-BE49-F238E27FC236}">
                <a16:creationId xmlns:a16="http://schemas.microsoft.com/office/drawing/2014/main" id="{721F1C1B-F67D-4112-A89E-D6CF648213D3}"/>
              </a:ext>
            </a:extLst>
          </p:cNvPr>
          <p:cNvGrpSpPr/>
          <p:nvPr/>
        </p:nvGrpSpPr>
        <p:grpSpPr>
          <a:xfrm>
            <a:off x="5345097" y="1930003"/>
            <a:ext cx="1677639" cy="3719978"/>
            <a:chOff x="2040556" y="3123925"/>
            <a:chExt cx="1677639" cy="3035445"/>
          </a:xfrm>
          <a:effectLst>
            <a:outerShdw blurRad="50800" dist="38100" dir="2700000" algn="tl" rotWithShape="0">
              <a:prstClr val="black">
                <a:alpha val="20000"/>
              </a:prstClr>
            </a:outerShdw>
          </a:effectLst>
        </p:grpSpPr>
        <p:sp>
          <p:nvSpPr>
            <p:cNvPr id="61" name="Freeform: Shape 60">
              <a:extLst>
                <a:ext uri="{FF2B5EF4-FFF2-40B4-BE49-F238E27FC236}">
                  <a16:creationId xmlns:a16="http://schemas.microsoft.com/office/drawing/2014/main" id="{E23B32B1-A300-424E-866D-CB687A655AC3}"/>
                </a:ext>
              </a:extLst>
            </p:cNvPr>
            <p:cNvSpPr/>
            <p:nvPr/>
          </p:nvSpPr>
          <p:spPr>
            <a:xfrm>
              <a:off x="2040556" y="3123925"/>
              <a:ext cx="1501541" cy="1082315"/>
            </a:xfrm>
            <a:custGeom>
              <a:avLst/>
              <a:gdLst>
                <a:gd name="connsiteX0" fmla="*/ 242774 w 1501541"/>
                <a:gd name="connsiteY0" fmla="*/ 0 h 1082315"/>
                <a:gd name="connsiteX1" fmla="*/ 485548 w 1501541"/>
                <a:gd name="connsiteY1" fmla="*/ 242774 h 1082315"/>
                <a:gd name="connsiteX2" fmla="*/ 485548 w 1501541"/>
                <a:gd name="connsiteY2" fmla="*/ 466298 h 1082315"/>
                <a:gd name="connsiteX3" fmla="*/ 1501541 w 1501541"/>
                <a:gd name="connsiteY3" fmla="*/ 466298 h 1082315"/>
                <a:gd name="connsiteX4" fmla="*/ 1501541 w 1501541"/>
                <a:gd name="connsiteY4" fmla="*/ 1082315 h 1082315"/>
                <a:gd name="connsiteX5" fmla="*/ 0 w 1501541"/>
                <a:gd name="connsiteY5" fmla="*/ 1082315 h 1082315"/>
                <a:gd name="connsiteX6" fmla="*/ 0 w 1501541"/>
                <a:gd name="connsiteY6" fmla="*/ 485548 h 1082315"/>
                <a:gd name="connsiteX7" fmla="*/ 0 w 1501541"/>
                <a:gd name="connsiteY7" fmla="*/ 466298 h 1082315"/>
                <a:gd name="connsiteX8" fmla="*/ 0 w 1501541"/>
                <a:gd name="connsiteY8" fmla="*/ 242774 h 1082315"/>
                <a:gd name="connsiteX9" fmla="*/ 242774 w 1501541"/>
                <a:gd name="connsiteY9" fmla="*/ 0 h 108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1541" h="1082315">
                  <a:moveTo>
                    <a:pt x="242774" y="0"/>
                  </a:moveTo>
                  <a:cubicBezTo>
                    <a:pt x="376854" y="0"/>
                    <a:pt x="485548" y="108694"/>
                    <a:pt x="485548" y="242774"/>
                  </a:cubicBezTo>
                  <a:lnTo>
                    <a:pt x="485548" y="466298"/>
                  </a:lnTo>
                  <a:lnTo>
                    <a:pt x="1501541" y="466298"/>
                  </a:lnTo>
                  <a:lnTo>
                    <a:pt x="1501541" y="1082315"/>
                  </a:lnTo>
                  <a:lnTo>
                    <a:pt x="0" y="1082315"/>
                  </a:lnTo>
                  <a:lnTo>
                    <a:pt x="0" y="485548"/>
                  </a:lnTo>
                  <a:lnTo>
                    <a:pt x="0" y="466298"/>
                  </a:lnTo>
                  <a:lnTo>
                    <a:pt x="0" y="242774"/>
                  </a:lnTo>
                  <a:cubicBezTo>
                    <a:pt x="0" y="108694"/>
                    <a:pt x="108694" y="0"/>
                    <a:pt x="242774" y="0"/>
                  </a:cubicBezTo>
                  <a:close/>
                </a:path>
              </a:pathLst>
            </a:custGeom>
            <a:solidFill>
              <a:srgbClr val="CE3B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2" name="Rectangle 61">
              <a:extLst>
                <a:ext uri="{FF2B5EF4-FFF2-40B4-BE49-F238E27FC236}">
                  <a16:creationId xmlns:a16="http://schemas.microsoft.com/office/drawing/2014/main" id="{A954DCE1-A24F-476E-9F34-6EB3C13F352E}"/>
                </a:ext>
              </a:extLst>
            </p:cNvPr>
            <p:cNvSpPr/>
            <p:nvPr/>
          </p:nvSpPr>
          <p:spPr>
            <a:xfrm>
              <a:off x="2040556" y="4206241"/>
              <a:ext cx="1501541" cy="1944302"/>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3" name="Freeform: Shape 62">
              <a:extLst>
                <a:ext uri="{FF2B5EF4-FFF2-40B4-BE49-F238E27FC236}">
                  <a16:creationId xmlns:a16="http://schemas.microsoft.com/office/drawing/2014/main" id="{1434E48B-859A-414D-A187-E8B77CCAF133}"/>
                </a:ext>
              </a:extLst>
            </p:cNvPr>
            <p:cNvSpPr/>
            <p:nvPr/>
          </p:nvSpPr>
          <p:spPr>
            <a:xfrm rot="16200000">
              <a:off x="3232597" y="3720582"/>
              <a:ext cx="795099" cy="176094"/>
            </a:xfrm>
            <a:custGeom>
              <a:avLst/>
              <a:gdLst>
                <a:gd name="connsiteX0" fmla="*/ 795099 w 795099"/>
                <a:gd name="connsiteY0" fmla="*/ 174168 h 176094"/>
                <a:gd name="connsiteX1" fmla="*/ 793174 w 795099"/>
                <a:gd name="connsiteY1" fmla="*/ 176094 h 176094"/>
                <a:gd name="connsiteX2" fmla="*/ 172242 w 795099"/>
                <a:gd name="connsiteY2" fmla="*/ 176094 h 176094"/>
                <a:gd name="connsiteX3" fmla="*/ 174167 w 795099"/>
                <a:gd name="connsiteY3" fmla="*/ 174168 h 176094"/>
                <a:gd name="connsiteX4" fmla="*/ 0 w 795099"/>
                <a:gd name="connsiteY4" fmla="*/ 0 h 176094"/>
                <a:gd name="connsiteX5" fmla="*/ 620932 w 795099"/>
                <a:gd name="connsiteY5" fmla="*/ 0 h 17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099" h="176094">
                  <a:moveTo>
                    <a:pt x="795099" y="174168"/>
                  </a:moveTo>
                  <a:lnTo>
                    <a:pt x="793174" y="176094"/>
                  </a:lnTo>
                  <a:lnTo>
                    <a:pt x="172242" y="176094"/>
                  </a:lnTo>
                  <a:lnTo>
                    <a:pt x="174167" y="174168"/>
                  </a:lnTo>
                  <a:lnTo>
                    <a:pt x="0" y="0"/>
                  </a:lnTo>
                  <a:lnTo>
                    <a:pt x="620932" y="0"/>
                  </a:lnTo>
                  <a:close/>
                </a:path>
              </a:pathLst>
            </a:custGeom>
            <a:solidFill>
              <a:srgbClr val="6A4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4" name="Freeform: Shape 63">
              <a:extLst>
                <a:ext uri="{FF2B5EF4-FFF2-40B4-BE49-F238E27FC236}">
                  <a16:creationId xmlns:a16="http://schemas.microsoft.com/office/drawing/2014/main" id="{71C95CC6-38F6-46B5-809E-EEAD54F85539}"/>
                </a:ext>
              </a:extLst>
            </p:cNvPr>
            <p:cNvSpPr/>
            <p:nvPr/>
          </p:nvSpPr>
          <p:spPr>
            <a:xfrm rot="16200000" flipH="1" flipV="1">
              <a:off x="2565036" y="5006212"/>
              <a:ext cx="2130223" cy="176094"/>
            </a:xfrm>
            <a:custGeom>
              <a:avLst/>
              <a:gdLst>
                <a:gd name="connsiteX0" fmla="*/ 0 w 2130223"/>
                <a:gd name="connsiteY0" fmla="*/ 1926 h 176094"/>
                <a:gd name="connsiteX1" fmla="*/ 1925 w 2130223"/>
                <a:gd name="connsiteY1" fmla="*/ 0 h 176094"/>
                <a:gd name="connsiteX2" fmla="*/ 795100 w 2130223"/>
                <a:gd name="connsiteY2" fmla="*/ 0 h 176094"/>
                <a:gd name="connsiteX3" fmla="*/ 795160 w 2130223"/>
                <a:gd name="connsiteY3" fmla="*/ 0 h 176094"/>
                <a:gd name="connsiteX4" fmla="*/ 1335063 w 2130223"/>
                <a:gd name="connsiteY4" fmla="*/ 0 h 176094"/>
                <a:gd name="connsiteX5" fmla="*/ 1416093 w 2130223"/>
                <a:gd name="connsiteY5" fmla="*/ 0 h 176094"/>
                <a:gd name="connsiteX6" fmla="*/ 1956056 w 2130223"/>
                <a:gd name="connsiteY6" fmla="*/ 0 h 176094"/>
                <a:gd name="connsiteX7" fmla="*/ 2130223 w 2130223"/>
                <a:gd name="connsiteY7" fmla="*/ 174168 h 176094"/>
                <a:gd name="connsiteX8" fmla="*/ 2128298 w 2130223"/>
                <a:gd name="connsiteY8" fmla="*/ 176094 h 176094"/>
                <a:gd name="connsiteX9" fmla="*/ 1588335 w 2130223"/>
                <a:gd name="connsiteY9" fmla="*/ 176094 h 176094"/>
                <a:gd name="connsiteX10" fmla="*/ 1335063 w 2130223"/>
                <a:gd name="connsiteY10" fmla="*/ 176094 h 176094"/>
                <a:gd name="connsiteX11" fmla="*/ 795160 w 2130223"/>
                <a:gd name="connsiteY11" fmla="*/ 176094 h 176094"/>
                <a:gd name="connsiteX12" fmla="*/ 795100 w 2130223"/>
                <a:gd name="connsiteY12" fmla="*/ 176094 h 176094"/>
                <a:gd name="connsiteX13" fmla="*/ 174167 w 2130223"/>
                <a:gd name="connsiteY13" fmla="*/ 176094 h 17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0223" h="176094">
                  <a:moveTo>
                    <a:pt x="0" y="1926"/>
                  </a:moveTo>
                  <a:lnTo>
                    <a:pt x="1925" y="0"/>
                  </a:lnTo>
                  <a:lnTo>
                    <a:pt x="795100" y="0"/>
                  </a:lnTo>
                  <a:lnTo>
                    <a:pt x="795160" y="0"/>
                  </a:lnTo>
                  <a:lnTo>
                    <a:pt x="1335063" y="0"/>
                  </a:lnTo>
                  <a:lnTo>
                    <a:pt x="1416093" y="0"/>
                  </a:lnTo>
                  <a:lnTo>
                    <a:pt x="1956056" y="0"/>
                  </a:lnTo>
                  <a:lnTo>
                    <a:pt x="2130223" y="174168"/>
                  </a:lnTo>
                  <a:lnTo>
                    <a:pt x="2128298" y="176094"/>
                  </a:lnTo>
                  <a:lnTo>
                    <a:pt x="1588335" y="176094"/>
                  </a:lnTo>
                  <a:lnTo>
                    <a:pt x="1335063" y="176094"/>
                  </a:lnTo>
                  <a:lnTo>
                    <a:pt x="795160" y="176094"/>
                  </a:lnTo>
                  <a:lnTo>
                    <a:pt x="795100" y="176094"/>
                  </a:lnTo>
                  <a:lnTo>
                    <a:pt x="174167" y="176094"/>
                  </a:lnTo>
                  <a:close/>
                </a:path>
              </a:pathLst>
            </a:cu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grpSp>
      <p:cxnSp>
        <p:nvCxnSpPr>
          <p:cNvPr id="17" name="Straight Connector 16">
            <a:extLst>
              <a:ext uri="{FF2B5EF4-FFF2-40B4-BE49-F238E27FC236}">
                <a16:creationId xmlns:a16="http://schemas.microsoft.com/office/drawing/2014/main" id="{5FA5E3F5-BD2D-4F98-A790-FFC4F21CE8CA}"/>
              </a:ext>
            </a:extLst>
          </p:cNvPr>
          <p:cNvCxnSpPr>
            <a:endCxn id="61" idx="0"/>
          </p:cNvCxnSpPr>
          <p:nvPr/>
        </p:nvCxnSpPr>
        <p:spPr>
          <a:xfrm flipH="1" flipV="1">
            <a:off x="5587871" y="1930003"/>
            <a:ext cx="251" cy="28599"/>
          </a:xfrm>
          <a:prstGeom prst="line">
            <a:avLst/>
          </a:prstGeom>
          <a:ln>
            <a:solidFill>
              <a:srgbClr val="CE3B94"/>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AABFE4B5-A952-4F26-B8C4-CC5B6B5D74B1}"/>
              </a:ext>
            </a:extLst>
          </p:cNvPr>
          <p:cNvGrpSpPr/>
          <p:nvPr/>
        </p:nvGrpSpPr>
        <p:grpSpPr>
          <a:xfrm>
            <a:off x="5370308" y="1892778"/>
            <a:ext cx="486178" cy="435652"/>
            <a:chOff x="2065504" y="2032340"/>
            <a:chExt cx="486178" cy="435652"/>
          </a:xfrm>
          <a:effectLst>
            <a:outerShdw blurRad="50800" dist="38100" dir="2700000" algn="tl" rotWithShape="0">
              <a:prstClr val="black">
                <a:alpha val="20000"/>
              </a:prstClr>
            </a:outerShdw>
          </a:effectLst>
        </p:grpSpPr>
        <p:sp>
          <p:nvSpPr>
            <p:cNvPr id="59" name="Oval 58">
              <a:extLst>
                <a:ext uri="{FF2B5EF4-FFF2-40B4-BE49-F238E27FC236}">
                  <a16:creationId xmlns:a16="http://schemas.microsoft.com/office/drawing/2014/main" id="{0C6DB25D-5E5B-4F56-9765-6A51966E4353}"/>
                </a:ext>
              </a:extLst>
            </p:cNvPr>
            <p:cNvSpPr/>
            <p:nvPr/>
          </p:nvSpPr>
          <p:spPr>
            <a:xfrm>
              <a:off x="2065504" y="2032340"/>
              <a:ext cx="435652" cy="435652"/>
            </a:xfrm>
            <a:prstGeom prst="ellipse">
              <a:avLst/>
            </a:prstGeom>
            <a:solidFill>
              <a:srgbClr val="CE3B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60" name="TextBox 258">
              <a:extLst>
                <a:ext uri="{FF2B5EF4-FFF2-40B4-BE49-F238E27FC236}">
                  <a16:creationId xmlns:a16="http://schemas.microsoft.com/office/drawing/2014/main" id="{9CB205F5-35DE-4121-BA72-C2DDD8B2E1DB}"/>
                </a:ext>
              </a:extLst>
            </p:cNvPr>
            <p:cNvSpPr txBox="1"/>
            <p:nvPr/>
          </p:nvSpPr>
          <p:spPr>
            <a:xfrm>
              <a:off x="2086428" y="2104745"/>
              <a:ext cx="46525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itchFamily="2" charset="0"/>
                  <a:ea typeface="Roboto" pitchFamily="2" charset="0"/>
                  <a:cs typeface="+mn-cs"/>
                </a:rPr>
                <a:t>03</a:t>
              </a:r>
            </a:p>
          </p:txBody>
        </p:sp>
      </p:grpSp>
      <p:sp>
        <p:nvSpPr>
          <p:cNvPr id="19" name="Rectangle 18">
            <a:extLst>
              <a:ext uri="{FF2B5EF4-FFF2-40B4-BE49-F238E27FC236}">
                <a16:creationId xmlns:a16="http://schemas.microsoft.com/office/drawing/2014/main" id="{B59397E9-6724-4A67-8E11-2F6998550B19}"/>
              </a:ext>
            </a:extLst>
          </p:cNvPr>
          <p:cNvSpPr/>
          <p:nvPr/>
        </p:nvSpPr>
        <p:spPr>
          <a:xfrm>
            <a:off x="5656775" y="2672312"/>
            <a:ext cx="116306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IN" dirty="0">
                <a:latin typeface="Tw Cen MT (Body)"/>
              </a:rPr>
              <a:t>ng-bind</a:t>
            </a:r>
            <a:endParaRPr kumimoji="0" lang="en-US" sz="2400" b="1" i="0" u="none" strike="noStrike" kern="1200" cap="none" spc="0" normalizeH="0" baseline="0" noProof="0" dirty="0">
              <a:ln>
                <a:noFill/>
              </a:ln>
              <a:solidFill>
                <a:prstClr val="black"/>
              </a:solidFill>
              <a:effectLst/>
              <a:uLnTx/>
              <a:uFillTx/>
              <a:latin typeface="Roboto" pitchFamily="2" charset="0"/>
              <a:ea typeface="Roboto" pitchFamily="2" charset="0"/>
              <a:cs typeface="+mn-cs"/>
            </a:endParaRPr>
          </a:p>
        </p:txBody>
      </p:sp>
      <p:sp>
        <p:nvSpPr>
          <p:cNvPr id="58" name="Rectangle 57">
            <a:extLst>
              <a:ext uri="{FF2B5EF4-FFF2-40B4-BE49-F238E27FC236}">
                <a16:creationId xmlns:a16="http://schemas.microsoft.com/office/drawing/2014/main" id="{DF598200-3992-42D0-ABEB-43C3B97DDD91}"/>
              </a:ext>
            </a:extLst>
          </p:cNvPr>
          <p:cNvSpPr/>
          <p:nvPr/>
        </p:nvSpPr>
        <p:spPr>
          <a:xfrm>
            <a:off x="5386776" y="3336156"/>
            <a:ext cx="1433066" cy="185698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07000"/>
              </a:lnSpc>
              <a:spcAft>
                <a:spcPts val="800"/>
              </a:spcAft>
            </a:pPr>
            <a:r>
              <a:rPr lang="en-US" dirty="0">
                <a:latin typeface="Tw Cen MT (Body)"/>
              </a:rPr>
              <a:t>The directive binds the AngularJS application data into HTML views. </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nvGrpSpPr>
          <p:cNvPr id="21" name="Group 20">
            <a:extLst>
              <a:ext uri="{FF2B5EF4-FFF2-40B4-BE49-F238E27FC236}">
                <a16:creationId xmlns:a16="http://schemas.microsoft.com/office/drawing/2014/main" id="{B8569FBD-DCB2-46D7-8ADD-F8FFC6347D9D}"/>
              </a:ext>
            </a:extLst>
          </p:cNvPr>
          <p:cNvGrpSpPr/>
          <p:nvPr/>
        </p:nvGrpSpPr>
        <p:grpSpPr>
          <a:xfrm>
            <a:off x="7000030" y="1722504"/>
            <a:ext cx="1677639" cy="3769679"/>
            <a:chOff x="2040556" y="3123925"/>
            <a:chExt cx="1677639" cy="3035445"/>
          </a:xfrm>
          <a:effectLst>
            <a:outerShdw blurRad="50800" dist="38100" dir="2700000" algn="tl" rotWithShape="0">
              <a:prstClr val="black">
                <a:alpha val="20000"/>
              </a:prstClr>
            </a:outerShdw>
          </a:effectLst>
        </p:grpSpPr>
        <p:sp>
          <p:nvSpPr>
            <p:cNvPr id="53" name="Freeform: Shape 52">
              <a:extLst>
                <a:ext uri="{FF2B5EF4-FFF2-40B4-BE49-F238E27FC236}">
                  <a16:creationId xmlns:a16="http://schemas.microsoft.com/office/drawing/2014/main" id="{498F9EC4-9710-4005-A159-EDDEF25E41C8}"/>
                </a:ext>
              </a:extLst>
            </p:cNvPr>
            <p:cNvSpPr/>
            <p:nvPr/>
          </p:nvSpPr>
          <p:spPr>
            <a:xfrm>
              <a:off x="2040556" y="3123925"/>
              <a:ext cx="1501541" cy="1082315"/>
            </a:xfrm>
            <a:custGeom>
              <a:avLst/>
              <a:gdLst>
                <a:gd name="connsiteX0" fmla="*/ 242774 w 1501541"/>
                <a:gd name="connsiteY0" fmla="*/ 0 h 1082315"/>
                <a:gd name="connsiteX1" fmla="*/ 485548 w 1501541"/>
                <a:gd name="connsiteY1" fmla="*/ 242774 h 1082315"/>
                <a:gd name="connsiteX2" fmla="*/ 485548 w 1501541"/>
                <a:gd name="connsiteY2" fmla="*/ 466298 h 1082315"/>
                <a:gd name="connsiteX3" fmla="*/ 1501541 w 1501541"/>
                <a:gd name="connsiteY3" fmla="*/ 466298 h 1082315"/>
                <a:gd name="connsiteX4" fmla="*/ 1501541 w 1501541"/>
                <a:gd name="connsiteY4" fmla="*/ 1082315 h 1082315"/>
                <a:gd name="connsiteX5" fmla="*/ 0 w 1501541"/>
                <a:gd name="connsiteY5" fmla="*/ 1082315 h 1082315"/>
                <a:gd name="connsiteX6" fmla="*/ 0 w 1501541"/>
                <a:gd name="connsiteY6" fmla="*/ 485548 h 1082315"/>
                <a:gd name="connsiteX7" fmla="*/ 0 w 1501541"/>
                <a:gd name="connsiteY7" fmla="*/ 466298 h 1082315"/>
                <a:gd name="connsiteX8" fmla="*/ 0 w 1501541"/>
                <a:gd name="connsiteY8" fmla="*/ 242774 h 1082315"/>
                <a:gd name="connsiteX9" fmla="*/ 242774 w 1501541"/>
                <a:gd name="connsiteY9" fmla="*/ 0 h 108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1541" h="1082315">
                  <a:moveTo>
                    <a:pt x="242774" y="0"/>
                  </a:moveTo>
                  <a:cubicBezTo>
                    <a:pt x="376854" y="0"/>
                    <a:pt x="485548" y="108694"/>
                    <a:pt x="485548" y="242774"/>
                  </a:cubicBezTo>
                  <a:lnTo>
                    <a:pt x="485548" y="466298"/>
                  </a:lnTo>
                  <a:lnTo>
                    <a:pt x="1501541" y="466298"/>
                  </a:lnTo>
                  <a:lnTo>
                    <a:pt x="1501541" y="1082315"/>
                  </a:lnTo>
                  <a:lnTo>
                    <a:pt x="0" y="1082315"/>
                  </a:lnTo>
                  <a:lnTo>
                    <a:pt x="0" y="485548"/>
                  </a:lnTo>
                  <a:lnTo>
                    <a:pt x="0" y="466298"/>
                  </a:lnTo>
                  <a:lnTo>
                    <a:pt x="0" y="242774"/>
                  </a:lnTo>
                  <a:cubicBezTo>
                    <a:pt x="0" y="108694"/>
                    <a:pt x="108694" y="0"/>
                    <a:pt x="242774" y="0"/>
                  </a:cubicBezTo>
                  <a:close/>
                </a:path>
              </a:pathLst>
            </a:custGeom>
            <a:solidFill>
              <a:srgbClr val="8157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4" name="Rectangle 53">
              <a:extLst>
                <a:ext uri="{FF2B5EF4-FFF2-40B4-BE49-F238E27FC236}">
                  <a16:creationId xmlns:a16="http://schemas.microsoft.com/office/drawing/2014/main" id="{33A5FB4D-8B7E-4623-BDC3-BE80D57967BA}"/>
                </a:ext>
              </a:extLst>
            </p:cNvPr>
            <p:cNvSpPr/>
            <p:nvPr/>
          </p:nvSpPr>
          <p:spPr>
            <a:xfrm>
              <a:off x="2040556" y="4206241"/>
              <a:ext cx="1501541" cy="1944302"/>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5" name="Freeform: Shape 54">
              <a:extLst>
                <a:ext uri="{FF2B5EF4-FFF2-40B4-BE49-F238E27FC236}">
                  <a16:creationId xmlns:a16="http://schemas.microsoft.com/office/drawing/2014/main" id="{F83263C3-4B1E-44FE-A733-68B64BC17062}"/>
                </a:ext>
              </a:extLst>
            </p:cNvPr>
            <p:cNvSpPr/>
            <p:nvPr/>
          </p:nvSpPr>
          <p:spPr>
            <a:xfrm rot="16200000">
              <a:off x="3232597" y="3720582"/>
              <a:ext cx="795099" cy="176094"/>
            </a:xfrm>
            <a:custGeom>
              <a:avLst/>
              <a:gdLst>
                <a:gd name="connsiteX0" fmla="*/ 795099 w 795099"/>
                <a:gd name="connsiteY0" fmla="*/ 174168 h 176094"/>
                <a:gd name="connsiteX1" fmla="*/ 793174 w 795099"/>
                <a:gd name="connsiteY1" fmla="*/ 176094 h 176094"/>
                <a:gd name="connsiteX2" fmla="*/ 172242 w 795099"/>
                <a:gd name="connsiteY2" fmla="*/ 176094 h 176094"/>
                <a:gd name="connsiteX3" fmla="*/ 174167 w 795099"/>
                <a:gd name="connsiteY3" fmla="*/ 174168 h 176094"/>
                <a:gd name="connsiteX4" fmla="*/ 0 w 795099"/>
                <a:gd name="connsiteY4" fmla="*/ 0 h 176094"/>
                <a:gd name="connsiteX5" fmla="*/ 620932 w 795099"/>
                <a:gd name="connsiteY5" fmla="*/ 0 h 17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099" h="176094">
                  <a:moveTo>
                    <a:pt x="795099" y="174168"/>
                  </a:moveTo>
                  <a:lnTo>
                    <a:pt x="793174" y="176094"/>
                  </a:lnTo>
                  <a:lnTo>
                    <a:pt x="172242" y="176094"/>
                  </a:lnTo>
                  <a:lnTo>
                    <a:pt x="174167" y="174168"/>
                  </a:lnTo>
                  <a:lnTo>
                    <a:pt x="0" y="0"/>
                  </a:lnTo>
                  <a:lnTo>
                    <a:pt x="620932" y="0"/>
                  </a:lnTo>
                  <a:close/>
                </a:path>
              </a:pathLst>
            </a:custGeom>
            <a:solidFill>
              <a:srgbClr val="6CA5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6" name="Freeform: Shape 55">
              <a:extLst>
                <a:ext uri="{FF2B5EF4-FFF2-40B4-BE49-F238E27FC236}">
                  <a16:creationId xmlns:a16="http://schemas.microsoft.com/office/drawing/2014/main" id="{CE269135-DF9B-42C9-9AA4-A5B62E98F984}"/>
                </a:ext>
              </a:extLst>
            </p:cNvPr>
            <p:cNvSpPr/>
            <p:nvPr/>
          </p:nvSpPr>
          <p:spPr>
            <a:xfrm rot="16200000" flipH="1" flipV="1">
              <a:off x="2565036" y="5006212"/>
              <a:ext cx="2130223" cy="176094"/>
            </a:xfrm>
            <a:custGeom>
              <a:avLst/>
              <a:gdLst>
                <a:gd name="connsiteX0" fmla="*/ 0 w 2130223"/>
                <a:gd name="connsiteY0" fmla="*/ 1926 h 176094"/>
                <a:gd name="connsiteX1" fmla="*/ 1925 w 2130223"/>
                <a:gd name="connsiteY1" fmla="*/ 0 h 176094"/>
                <a:gd name="connsiteX2" fmla="*/ 795100 w 2130223"/>
                <a:gd name="connsiteY2" fmla="*/ 0 h 176094"/>
                <a:gd name="connsiteX3" fmla="*/ 795160 w 2130223"/>
                <a:gd name="connsiteY3" fmla="*/ 0 h 176094"/>
                <a:gd name="connsiteX4" fmla="*/ 1335063 w 2130223"/>
                <a:gd name="connsiteY4" fmla="*/ 0 h 176094"/>
                <a:gd name="connsiteX5" fmla="*/ 1416093 w 2130223"/>
                <a:gd name="connsiteY5" fmla="*/ 0 h 176094"/>
                <a:gd name="connsiteX6" fmla="*/ 1956056 w 2130223"/>
                <a:gd name="connsiteY6" fmla="*/ 0 h 176094"/>
                <a:gd name="connsiteX7" fmla="*/ 2130223 w 2130223"/>
                <a:gd name="connsiteY7" fmla="*/ 174168 h 176094"/>
                <a:gd name="connsiteX8" fmla="*/ 2128298 w 2130223"/>
                <a:gd name="connsiteY8" fmla="*/ 176094 h 176094"/>
                <a:gd name="connsiteX9" fmla="*/ 1588335 w 2130223"/>
                <a:gd name="connsiteY9" fmla="*/ 176094 h 176094"/>
                <a:gd name="connsiteX10" fmla="*/ 1335063 w 2130223"/>
                <a:gd name="connsiteY10" fmla="*/ 176094 h 176094"/>
                <a:gd name="connsiteX11" fmla="*/ 795160 w 2130223"/>
                <a:gd name="connsiteY11" fmla="*/ 176094 h 176094"/>
                <a:gd name="connsiteX12" fmla="*/ 795100 w 2130223"/>
                <a:gd name="connsiteY12" fmla="*/ 176094 h 176094"/>
                <a:gd name="connsiteX13" fmla="*/ 174167 w 2130223"/>
                <a:gd name="connsiteY13" fmla="*/ 176094 h 17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0223" h="176094">
                  <a:moveTo>
                    <a:pt x="0" y="1926"/>
                  </a:moveTo>
                  <a:lnTo>
                    <a:pt x="1925" y="0"/>
                  </a:lnTo>
                  <a:lnTo>
                    <a:pt x="795100" y="0"/>
                  </a:lnTo>
                  <a:lnTo>
                    <a:pt x="795160" y="0"/>
                  </a:lnTo>
                  <a:lnTo>
                    <a:pt x="1335063" y="0"/>
                  </a:lnTo>
                  <a:lnTo>
                    <a:pt x="1416093" y="0"/>
                  </a:lnTo>
                  <a:lnTo>
                    <a:pt x="1956056" y="0"/>
                  </a:lnTo>
                  <a:lnTo>
                    <a:pt x="2130223" y="174168"/>
                  </a:lnTo>
                  <a:lnTo>
                    <a:pt x="2128298" y="176094"/>
                  </a:lnTo>
                  <a:lnTo>
                    <a:pt x="1588335" y="176094"/>
                  </a:lnTo>
                  <a:lnTo>
                    <a:pt x="1335063" y="176094"/>
                  </a:lnTo>
                  <a:lnTo>
                    <a:pt x="795160" y="176094"/>
                  </a:lnTo>
                  <a:lnTo>
                    <a:pt x="795100" y="176094"/>
                  </a:lnTo>
                  <a:lnTo>
                    <a:pt x="174167" y="176094"/>
                  </a:lnTo>
                  <a:close/>
                </a:path>
              </a:pathLst>
            </a:cu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grpSp>
      <p:cxnSp>
        <p:nvCxnSpPr>
          <p:cNvPr id="22" name="Straight Connector 21">
            <a:extLst>
              <a:ext uri="{FF2B5EF4-FFF2-40B4-BE49-F238E27FC236}">
                <a16:creationId xmlns:a16="http://schemas.microsoft.com/office/drawing/2014/main" id="{DC6D9FEC-0DD7-4CD0-95C4-44DE2BB300D4}"/>
              </a:ext>
            </a:extLst>
          </p:cNvPr>
          <p:cNvCxnSpPr>
            <a:endCxn id="53" idx="0"/>
          </p:cNvCxnSpPr>
          <p:nvPr/>
        </p:nvCxnSpPr>
        <p:spPr>
          <a:xfrm flipH="1" flipV="1">
            <a:off x="7242804" y="1722504"/>
            <a:ext cx="251" cy="78301"/>
          </a:xfrm>
          <a:prstGeom prst="line">
            <a:avLst/>
          </a:prstGeom>
          <a:ln>
            <a:solidFill>
              <a:srgbClr val="8157A3"/>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585A380-80A7-4B15-B4D9-4741CC0AB483}"/>
              </a:ext>
            </a:extLst>
          </p:cNvPr>
          <p:cNvGrpSpPr/>
          <p:nvPr/>
        </p:nvGrpSpPr>
        <p:grpSpPr>
          <a:xfrm>
            <a:off x="7047692" y="1722504"/>
            <a:ext cx="486178" cy="435652"/>
            <a:chOff x="2065504" y="2032340"/>
            <a:chExt cx="486178" cy="435652"/>
          </a:xfrm>
          <a:effectLst>
            <a:outerShdw blurRad="50800" dist="38100" dir="2700000" algn="tl" rotWithShape="0">
              <a:prstClr val="black">
                <a:alpha val="20000"/>
              </a:prstClr>
            </a:outerShdw>
          </a:effectLst>
        </p:grpSpPr>
        <p:sp>
          <p:nvSpPr>
            <p:cNvPr id="51" name="Oval 50">
              <a:extLst>
                <a:ext uri="{FF2B5EF4-FFF2-40B4-BE49-F238E27FC236}">
                  <a16:creationId xmlns:a16="http://schemas.microsoft.com/office/drawing/2014/main" id="{B349ACFC-902A-4945-92A2-BC47FC4EB949}"/>
                </a:ext>
              </a:extLst>
            </p:cNvPr>
            <p:cNvSpPr/>
            <p:nvPr/>
          </p:nvSpPr>
          <p:spPr>
            <a:xfrm>
              <a:off x="2065504" y="2032340"/>
              <a:ext cx="435652" cy="435652"/>
            </a:xfrm>
            <a:prstGeom prst="ellipse">
              <a:avLst/>
            </a:prstGeom>
            <a:solidFill>
              <a:srgbClr val="8157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52" name="TextBox 273">
              <a:extLst>
                <a:ext uri="{FF2B5EF4-FFF2-40B4-BE49-F238E27FC236}">
                  <a16:creationId xmlns:a16="http://schemas.microsoft.com/office/drawing/2014/main" id="{B3653F00-72CE-42E0-949B-46058DA80454}"/>
                </a:ext>
              </a:extLst>
            </p:cNvPr>
            <p:cNvSpPr txBox="1"/>
            <p:nvPr/>
          </p:nvSpPr>
          <p:spPr>
            <a:xfrm>
              <a:off x="2086428" y="2104745"/>
              <a:ext cx="46525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itchFamily="2" charset="0"/>
                  <a:ea typeface="Roboto" pitchFamily="2" charset="0"/>
                  <a:cs typeface="+mn-cs"/>
                </a:rPr>
                <a:t>04</a:t>
              </a:r>
            </a:p>
          </p:txBody>
        </p:sp>
      </p:grpSp>
      <p:sp>
        <p:nvSpPr>
          <p:cNvPr id="24" name="Rectangle 23">
            <a:extLst>
              <a:ext uri="{FF2B5EF4-FFF2-40B4-BE49-F238E27FC236}">
                <a16:creationId xmlns:a16="http://schemas.microsoft.com/office/drawing/2014/main" id="{A508CF08-3D64-4161-AFE8-AE7CC043F92E}"/>
              </a:ext>
            </a:extLst>
          </p:cNvPr>
          <p:cNvSpPr/>
          <p:nvPr/>
        </p:nvSpPr>
        <p:spPr>
          <a:xfrm>
            <a:off x="7466940" y="2465783"/>
            <a:ext cx="755335"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IN" dirty="0">
                <a:latin typeface="Tw Cen MT (Body)"/>
              </a:rPr>
              <a:t>ng-</a:t>
            </a:r>
            <a:r>
              <a:rPr lang="en-IN" dirty="0" err="1">
                <a:latin typeface="Tw Cen MT (Body)"/>
              </a:rPr>
              <a:t>init</a:t>
            </a:r>
            <a:endParaRPr kumimoji="0" lang="en-US" sz="2400" b="1" i="0" u="none" strike="noStrike" kern="1200" cap="none" spc="0" normalizeH="0" baseline="0" noProof="0" dirty="0">
              <a:ln>
                <a:noFill/>
              </a:ln>
              <a:solidFill>
                <a:prstClr val="black"/>
              </a:solidFill>
              <a:effectLst/>
              <a:uLnTx/>
              <a:uFillTx/>
              <a:latin typeface="Roboto" pitchFamily="2" charset="0"/>
              <a:ea typeface="Roboto" pitchFamily="2" charset="0"/>
              <a:cs typeface="+mn-cs"/>
            </a:endParaRPr>
          </a:p>
        </p:txBody>
      </p:sp>
      <p:sp>
        <p:nvSpPr>
          <p:cNvPr id="50" name="Rectangle 49">
            <a:extLst>
              <a:ext uri="{FF2B5EF4-FFF2-40B4-BE49-F238E27FC236}">
                <a16:creationId xmlns:a16="http://schemas.microsoft.com/office/drawing/2014/main" id="{BE61DD5C-0406-4F4E-A6D1-FF672FF69614}"/>
              </a:ext>
            </a:extLst>
          </p:cNvPr>
          <p:cNvSpPr/>
          <p:nvPr/>
        </p:nvSpPr>
        <p:spPr>
          <a:xfrm>
            <a:off x="7122693" y="3154315"/>
            <a:ext cx="1378965" cy="147732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latin typeface="Tw Cen MT (Body)"/>
              </a:rPr>
              <a:t>This directive is used to initialize application data. </a:t>
            </a:r>
            <a:endParaRPr kumimoji="0" lang="en-US" sz="800" b="1" i="0" u="none" strike="noStrike" kern="1200" cap="none" spc="0" normalizeH="0" baseline="0" noProof="0" dirty="0">
              <a:ln>
                <a:noFill/>
              </a:ln>
              <a:solidFill>
                <a:srgbClr val="000000"/>
              </a:solidFill>
              <a:effectLst/>
              <a:uLnTx/>
              <a:uFillTx/>
              <a:latin typeface="Roboto Light" panose="02000000000000000000" pitchFamily="2" charset="0"/>
              <a:ea typeface="Roboto Light" panose="02000000000000000000" pitchFamily="2" charset="0"/>
              <a:cs typeface="+mn-cs"/>
            </a:endParaRPr>
          </a:p>
        </p:txBody>
      </p:sp>
      <p:grpSp>
        <p:nvGrpSpPr>
          <p:cNvPr id="26" name="Group 25">
            <a:extLst>
              <a:ext uri="{FF2B5EF4-FFF2-40B4-BE49-F238E27FC236}">
                <a16:creationId xmlns:a16="http://schemas.microsoft.com/office/drawing/2014/main" id="{27C797D6-9A46-46FC-A0FF-2E4AA92EFF08}"/>
              </a:ext>
            </a:extLst>
          </p:cNvPr>
          <p:cNvGrpSpPr/>
          <p:nvPr/>
        </p:nvGrpSpPr>
        <p:grpSpPr>
          <a:xfrm>
            <a:off x="8666002" y="1308940"/>
            <a:ext cx="1693149" cy="3926835"/>
            <a:chOff x="2040556" y="3123925"/>
            <a:chExt cx="1501541" cy="3026618"/>
          </a:xfrm>
          <a:effectLst>
            <a:outerShdw blurRad="50800" dist="38100" dir="2700000" algn="tl" rotWithShape="0">
              <a:prstClr val="black">
                <a:alpha val="20000"/>
              </a:prstClr>
            </a:outerShdw>
          </a:effectLst>
        </p:grpSpPr>
        <p:sp>
          <p:nvSpPr>
            <p:cNvPr id="47" name="Freeform: Shape 46">
              <a:extLst>
                <a:ext uri="{FF2B5EF4-FFF2-40B4-BE49-F238E27FC236}">
                  <a16:creationId xmlns:a16="http://schemas.microsoft.com/office/drawing/2014/main" id="{0312CB09-30C3-43C5-BF32-AC267E64CF5C}"/>
                </a:ext>
              </a:extLst>
            </p:cNvPr>
            <p:cNvSpPr/>
            <p:nvPr/>
          </p:nvSpPr>
          <p:spPr>
            <a:xfrm>
              <a:off x="2040556" y="3123925"/>
              <a:ext cx="1501541" cy="1082315"/>
            </a:xfrm>
            <a:custGeom>
              <a:avLst/>
              <a:gdLst>
                <a:gd name="connsiteX0" fmla="*/ 242774 w 1501541"/>
                <a:gd name="connsiteY0" fmla="*/ 0 h 1082315"/>
                <a:gd name="connsiteX1" fmla="*/ 485548 w 1501541"/>
                <a:gd name="connsiteY1" fmla="*/ 242774 h 1082315"/>
                <a:gd name="connsiteX2" fmla="*/ 485548 w 1501541"/>
                <a:gd name="connsiteY2" fmla="*/ 466298 h 1082315"/>
                <a:gd name="connsiteX3" fmla="*/ 1501541 w 1501541"/>
                <a:gd name="connsiteY3" fmla="*/ 466298 h 1082315"/>
                <a:gd name="connsiteX4" fmla="*/ 1501541 w 1501541"/>
                <a:gd name="connsiteY4" fmla="*/ 1082315 h 1082315"/>
                <a:gd name="connsiteX5" fmla="*/ 0 w 1501541"/>
                <a:gd name="connsiteY5" fmla="*/ 1082315 h 1082315"/>
                <a:gd name="connsiteX6" fmla="*/ 0 w 1501541"/>
                <a:gd name="connsiteY6" fmla="*/ 485548 h 1082315"/>
                <a:gd name="connsiteX7" fmla="*/ 0 w 1501541"/>
                <a:gd name="connsiteY7" fmla="*/ 466298 h 1082315"/>
                <a:gd name="connsiteX8" fmla="*/ 0 w 1501541"/>
                <a:gd name="connsiteY8" fmla="*/ 242774 h 1082315"/>
                <a:gd name="connsiteX9" fmla="*/ 242774 w 1501541"/>
                <a:gd name="connsiteY9" fmla="*/ 0 h 108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1541" h="1082315">
                  <a:moveTo>
                    <a:pt x="242774" y="0"/>
                  </a:moveTo>
                  <a:cubicBezTo>
                    <a:pt x="376854" y="0"/>
                    <a:pt x="485548" y="108694"/>
                    <a:pt x="485548" y="242774"/>
                  </a:cubicBezTo>
                  <a:lnTo>
                    <a:pt x="485548" y="466298"/>
                  </a:lnTo>
                  <a:lnTo>
                    <a:pt x="1501541" y="466298"/>
                  </a:lnTo>
                  <a:lnTo>
                    <a:pt x="1501541" y="1082315"/>
                  </a:lnTo>
                  <a:lnTo>
                    <a:pt x="0" y="1082315"/>
                  </a:lnTo>
                  <a:lnTo>
                    <a:pt x="0" y="485548"/>
                  </a:lnTo>
                  <a:lnTo>
                    <a:pt x="0" y="466298"/>
                  </a:lnTo>
                  <a:lnTo>
                    <a:pt x="0" y="242774"/>
                  </a:lnTo>
                  <a:cubicBezTo>
                    <a:pt x="0" y="108694"/>
                    <a:pt x="108694" y="0"/>
                    <a:pt x="24277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48" name="Rectangle 47">
              <a:extLst>
                <a:ext uri="{FF2B5EF4-FFF2-40B4-BE49-F238E27FC236}">
                  <a16:creationId xmlns:a16="http://schemas.microsoft.com/office/drawing/2014/main" id="{76E033F3-0DF7-4640-8AFF-0BEE48D79D1F}"/>
                </a:ext>
              </a:extLst>
            </p:cNvPr>
            <p:cNvSpPr/>
            <p:nvPr/>
          </p:nvSpPr>
          <p:spPr>
            <a:xfrm>
              <a:off x="2040556" y="4206241"/>
              <a:ext cx="1501541" cy="1944302"/>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grpSp>
      <p:cxnSp>
        <p:nvCxnSpPr>
          <p:cNvPr id="27" name="Straight Connector 26">
            <a:extLst>
              <a:ext uri="{FF2B5EF4-FFF2-40B4-BE49-F238E27FC236}">
                <a16:creationId xmlns:a16="http://schemas.microsoft.com/office/drawing/2014/main" id="{077089D6-9AB3-403C-A4B4-BDA6EEBA171A}"/>
              </a:ext>
            </a:extLst>
          </p:cNvPr>
          <p:cNvCxnSpPr>
            <a:cxnSpLocks/>
            <a:endCxn id="47" idx="0"/>
          </p:cNvCxnSpPr>
          <p:nvPr/>
        </p:nvCxnSpPr>
        <p:spPr>
          <a:xfrm flipV="1">
            <a:off x="8909027" y="1308940"/>
            <a:ext cx="30729" cy="40952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862C01B-3913-49AA-B0A9-1A4C00A98D9A}"/>
              </a:ext>
            </a:extLst>
          </p:cNvPr>
          <p:cNvGrpSpPr/>
          <p:nvPr/>
        </p:nvGrpSpPr>
        <p:grpSpPr>
          <a:xfrm>
            <a:off x="8696683" y="1313150"/>
            <a:ext cx="486178" cy="435652"/>
            <a:chOff x="2065504" y="2032340"/>
            <a:chExt cx="486178" cy="435652"/>
          </a:xfrm>
          <a:effectLst>
            <a:outerShdw blurRad="50800" dist="38100" dir="2700000" algn="tl" rotWithShape="0">
              <a:prstClr val="black">
                <a:alpha val="20000"/>
              </a:prstClr>
            </a:outerShdw>
          </a:effectLst>
        </p:grpSpPr>
        <p:sp>
          <p:nvSpPr>
            <p:cNvPr id="45" name="Oval 44">
              <a:extLst>
                <a:ext uri="{FF2B5EF4-FFF2-40B4-BE49-F238E27FC236}">
                  <a16:creationId xmlns:a16="http://schemas.microsoft.com/office/drawing/2014/main" id="{88702907-02DE-4381-842C-276EF2C89682}"/>
                </a:ext>
              </a:extLst>
            </p:cNvPr>
            <p:cNvSpPr/>
            <p:nvPr/>
          </p:nvSpPr>
          <p:spPr>
            <a:xfrm>
              <a:off x="2065504" y="2032340"/>
              <a:ext cx="435652" cy="43565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46" name="TextBox 288">
              <a:extLst>
                <a:ext uri="{FF2B5EF4-FFF2-40B4-BE49-F238E27FC236}">
                  <a16:creationId xmlns:a16="http://schemas.microsoft.com/office/drawing/2014/main" id="{4D9559F4-E90B-4F11-9EEA-502FC0513D85}"/>
                </a:ext>
              </a:extLst>
            </p:cNvPr>
            <p:cNvSpPr txBox="1"/>
            <p:nvPr/>
          </p:nvSpPr>
          <p:spPr>
            <a:xfrm>
              <a:off x="2086428" y="2104745"/>
              <a:ext cx="46525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itchFamily="2" charset="0"/>
                  <a:ea typeface="Roboto" pitchFamily="2" charset="0"/>
                  <a:cs typeface="+mn-cs"/>
                </a:rPr>
                <a:t>05</a:t>
              </a:r>
            </a:p>
          </p:txBody>
        </p:sp>
      </p:grpSp>
      <p:sp>
        <p:nvSpPr>
          <p:cNvPr id="29" name="Rectangle 28">
            <a:extLst>
              <a:ext uri="{FF2B5EF4-FFF2-40B4-BE49-F238E27FC236}">
                <a16:creationId xmlns:a16="http://schemas.microsoft.com/office/drawing/2014/main" id="{96775396-2DDF-4103-B410-5B0965F05719}"/>
              </a:ext>
            </a:extLst>
          </p:cNvPr>
          <p:cNvSpPr/>
          <p:nvPr/>
        </p:nvSpPr>
        <p:spPr>
          <a:xfrm>
            <a:off x="9236263" y="2128408"/>
            <a:ext cx="1112805"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IN" dirty="0">
                <a:latin typeface="Tw Cen MT (Body)"/>
              </a:rPr>
              <a:t>ng-repeat</a:t>
            </a:r>
            <a:endParaRPr kumimoji="0" lang="en-US" sz="2400" b="1" i="0" u="none" strike="noStrike" kern="1200" cap="none" spc="0" normalizeH="0" baseline="0" noProof="0" dirty="0">
              <a:ln>
                <a:noFill/>
              </a:ln>
              <a:solidFill>
                <a:prstClr val="black"/>
              </a:solidFill>
              <a:effectLst/>
              <a:uLnTx/>
              <a:uFillTx/>
              <a:latin typeface="Roboto" pitchFamily="2" charset="0"/>
              <a:ea typeface="Roboto" pitchFamily="2" charset="0"/>
              <a:cs typeface="+mn-cs"/>
            </a:endParaRPr>
          </a:p>
        </p:txBody>
      </p:sp>
      <p:sp>
        <p:nvSpPr>
          <p:cNvPr id="44" name="Rectangle 43">
            <a:extLst>
              <a:ext uri="{FF2B5EF4-FFF2-40B4-BE49-F238E27FC236}">
                <a16:creationId xmlns:a16="http://schemas.microsoft.com/office/drawing/2014/main" id="{B72A1159-A36B-40C7-9F6F-3D00968E00BE}"/>
              </a:ext>
            </a:extLst>
          </p:cNvPr>
          <p:cNvSpPr/>
          <p:nvPr/>
        </p:nvSpPr>
        <p:spPr>
          <a:xfrm>
            <a:off x="8834821" y="2935639"/>
            <a:ext cx="1378965" cy="185570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07000"/>
              </a:lnSpc>
              <a:spcAft>
                <a:spcPts val="800"/>
              </a:spcAft>
            </a:pPr>
            <a:r>
              <a:rPr kumimoji="0" lang="en-US" sz="1800" b="0" i="0" u="none" strike="noStrike" kern="1200" cap="none" spc="0" normalizeH="0" baseline="0" noProof="0" dirty="0">
                <a:ln>
                  <a:noFill/>
                </a:ln>
                <a:solidFill>
                  <a:prstClr val="white"/>
                </a:solidFill>
                <a:effectLst/>
                <a:uLnTx/>
                <a:uFillTx/>
                <a:latin typeface="Tw Cen MT (Body)"/>
                <a:ea typeface="Calibri" panose="020F0502020204030204" pitchFamily="34" charset="0"/>
                <a:cs typeface="Times New Roman" panose="02020603050405020304" pitchFamily="18" charset="0"/>
              </a:rPr>
              <a:t>T</a:t>
            </a:r>
            <a:r>
              <a:rPr lang="en-US" dirty="0">
                <a:latin typeface="Tw Cen MT (Body)"/>
              </a:rPr>
              <a:t>his directive repeats HTML elements for each item in a collection. </a:t>
            </a:r>
            <a:endParaRPr kumimoji="0" lang="en-US" sz="1800" b="0" i="0" u="none" strike="noStrike" kern="1200" cap="none" spc="0" normalizeH="0" baseline="0" noProof="0" dirty="0">
              <a:ln>
                <a:noFill/>
              </a:ln>
              <a:solidFill>
                <a:prstClr val="white"/>
              </a:solidFill>
              <a:effectLst/>
              <a:uLnTx/>
              <a:uFillTx/>
              <a:latin typeface="Tw Cen MT (Body)"/>
              <a:ea typeface="Calibri" panose="020F0502020204030204" pitchFamily="34" charset="0"/>
              <a:cs typeface="Times New Roman" panose="02020603050405020304" pitchFamily="18" charset="0"/>
            </a:endParaRPr>
          </a:p>
        </p:txBody>
      </p:sp>
      <p:grpSp>
        <p:nvGrpSpPr>
          <p:cNvPr id="31" name="Group 30">
            <a:extLst>
              <a:ext uri="{FF2B5EF4-FFF2-40B4-BE49-F238E27FC236}">
                <a16:creationId xmlns:a16="http://schemas.microsoft.com/office/drawing/2014/main" id="{28EF54BE-1159-44F7-BB3C-58D7C6492F58}"/>
              </a:ext>
            </a:extLst>
          </p:cNvPr>
          <p:cNvGrpSpPr/>
          <p:nvPr/>
        </p:nvGrpSpPr>
        <p:grpSpPr>
          <a:xfrm>
            <a:off x="3729842" y="2908384"/>
            <a:ext cx="360438" cy="360438"/>
            <a:chOff x="3736611" y="3082258"/>
            <a:chExt cx="360438" cy="360438"/>
          </a:xfrm>
        </p:grpSpPr>
        <p:sp>
          <p:nvSpPr>
            <p:cNvPr id="41" name="Oval 40">
              <a:extLst>
                <a:ext uri="{FF2B5EF4-FFF2-40B4-BE49-F238E27FC236}">
                  <a16:creationId xmlns:a16="http://schemas.microsoft.com/office/drawing/2014/main" id="{961AD244-00D0-4913-87E0-2D1F22CC8C69}"/>
                </a:ext>
              </a:extLst>
            </p:cNvPr>
            <p:cNvSpPr/>
            <p:nvPr/>
          </p:nvSpPr>
          <p:spPr>
            <a:xfrm>
              <a:off x="3736611" y="3082258"/>
              <a:ext cx="360438" cy="3604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42" name="Graphic 119" descr="Shopping bag">
              <a:extLst>
                <a:ext uri="{FF2B5EF4-FFF2-40B4-BE49-F238E27FC236}">
                  <a16:creationId xmlns:a16="http://schemas.microsoft.com/office/drawing/2014/main" id="{29688B2E-AFD3-4784-B8BC-5E700F07C6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96214" y="3147208"/>
              <a:ext cx="246185" cy="246185"/>
            </a:xfrm>
            <a:prstGeom prst="rect">
              <a:avLst/>
            </a:prstGeom>
          </p:spPr>
        </p:pic>
      </p:grpSp>
      <p:grpSp>
        <p:nvGrpSpPr>
          <p:cNvPr id="32" name="Group 31">
            <a:extLst>
              <a:ext uri="{FF2B5EF4-FFF2-40B4-BE49-F238E27FC236}">
                <a16:creationId xmlns:a16="http://schemas.microsoft.com/office/drawing/2014/main" id="{E7E92A84-ED9C-4EA4-82C3-95FC7C87BB5E}"/>
              </a:ext>
            </a:extLst>
          </p:cNvPr>
          <p:cNvGrpSpPr/>
          <p:nvPr/>
        </p:nvGrpSpPr>
        <p:grpSpPr>
          <a:xfrm>
            <a:off x="5412289" y="2735988"/>
            <a:ext cx="360438" cy="360438"/>
            <a:chOff x="5413998" y="2911984"/>
            <a:chExt cx="360438" cy="360438"/>
          </a:xfrm>
        </p:grpSpPr>
        <p:sp>
          <p:nvSpPr>
            <p:cNvPr id="39" name="Oval 38">
              <a:extLst>
                <a:ext uri="{FF2B5EF4-FFF2-40B4-BE49-F238E27FC236}">
                  <a16:creationId xmlns:a16="http://schemas.microsoft.com/office/drawing/2014/main" id="{8EC41E48-1719-4009-A996-BF8BABCD5319}"/>
                </a:ext>
              </a:extLst>
            </p:cNvPr>
            <p:cNvSpPr/>
            <p:nvPr/>
          </p:nvSpPr>
          <p:spPr>
            <a:xfrm>
              <a:off x="5413998" y="2911984"/>
              <a:ext cx="360438" cy="3604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40" name="Graphic 122" descr="Bar chart">
              <a:extLst>
                <a:ext uri="{FF2B5EF4-FFF2-40B4-BE49-F238E27FC236}">
                  <a16:creationId xmlns:a16="http://schemas.microsoft.com/office/drawing/2014/main" id="{581A570C-9822-407F-B3F1-3F012CFDC1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78524" y="2976420"/>
              <a:ext cx="250126" cy="250126"/>
            </a:xfrm>
            <a:prstGeom prst="rect">
              <a:avLst/>
            </a:prstGeom>
          </p:spPr>
        </p:pic>
      </p:grpSp>
      <p:grpSp>
        <p:nvGrpSpPr>
          <p:cNvPr id="33" name="Group 32">
            <a:extLst>
              <a:ext uri="{FF2B5EF4-FFF2-40B4-BE49-F238E27FC236}">
                <a16:creationId xmlns:a16="http://schemas.microsoft.com/office/drawing/2014/main" id="{5CD3BF1F-E27B-4581-8454-07E41724BC16}"/>
              </a:ext>
            </a:extLst>
          </p:cNvPr>
          <p:cNvGrpSpPr/>
          <p:nvPr/>
        </p:nvGrpSpPr>
        <p:grpSpPr>
          <a:xfrm>
            <a:off x="7062262" y="2504883"/>
            <a:ext cx="360438" cy="360438"/>
            <a:chOff x="7091382" y="2741710"/>
            <a:chExt cx="360438" cy="360438"/>
          </a:xfrm>
        </p:grpSpPr>
        <p:sp>
          <p:nvSpPr>
            <p:cNvPr id="37" name="Oval 36">
              <a:extLst>
                <a:ext uri="{FF2B5EF4-FFF2-40B4-BE49-F238E27FC236}">
                  <a16:creationId xmlns:a16="http://schemas.microsoft.com/office/drawing/2014/main" id="{5130C088-17C1-49E5-B8C9-069E61A3E28D}"/>
                </a:ext>
              </a:extLst>
            </p:cNvPr>
            <p:cNvSpPr/>
            <p:nvPr/>
          </p:nvSpPr>
          <p:spPr>
            <a:xfrm>
              <a:off x="7091382" y="2741710"/>
              <a:ext cx="360438" cy="3604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38" name="Graphic 126" descr="Download from cloud">
              <a:extLst>
                <a:ext uri="{FF2B5EF4-FFF2-40B4-BE49-F238E27FC236}">
                  <a16:creationId xmlns:a16="http://schemas.microsoft.com/office/drawing/2014/main" id="{D8F8214B-2C9B-4065-A899-1EE7752E217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51813" y="2801546"/>
              <a:ext cx="247236" cy="247236"/>
            </a:xfrm>
            <a:prstGeom prst="rect">
              <a:avLst/>
            </a:prstGeom>
          </p:spPr>
        </p:pic>
      </p:grpSp>
      <p:grpSp>
        <p:nvGrpSpPr>
          <p:cNvPr id="34" name="Group 33">
            <a:extLst>
              <a:ext uri="{FF2B5EF4-FFF2-40B4-BE49-F238E27FC236}">
                <a16:creationId xmlns:a16="http://schemas.microsoft.com/office/drawing/2014/main" id="{77D3F317-AE0D-440E-8E6B-B7A6BD7F3CFE}"/>
              </a:ext>
            </a:extLst>
          </p:cNvPr>
          <p:cNvGrpSpPr/>
          <p:nvPr/>
        </p:nvGrpSpPr>
        <p:grpSpPr>
          <a:xfrm>
            <a:off x="8810562" y="2182048"/>
            <a:ext cx="360438" cy="360438"/>
            <a:chOff x="8768763" y="2569026"/>
            <a:chExt cx="360438" cy="360438"/>
          </a:xfrm>
        </p:grpSpPr>
        <p:sp>
          <p:nvSpPr>
            <p:cNvPr id="35" name="Oval 34">
              <a:extLst>
                <a:ext uri="{FF2B5EF4-FFF2-40B4-BE49-F238E27FC236}">
                  <a16:creationId xmlns:a16="http://schemas.microsoft.com/office/drawing/2014/main" id="{77D3C8E9-4AB4-4130-826A-1A773D398FFC}"/>
                </a:ext>
              </a:extLst>
            </p:cNvPr>
            <p:cNvSpPr/>
            <p:nvPr/>
          </p:nvSpPr>
          <p:spPr>
            <a:xfrm>
              <a:off x="8768763" y="2569026"/>
              <a:ext cx="360438" cy="3604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36" name="Graphic 294" descr="Magnifying glass">
              <a:extLst>
                <a:ext uri="{FF2B5EF4-FFF2-40B4-BE49-F238E27FC236}">
                  <a16:creationId xmlns:a16="http://schemas.microsoft.com/office/drawing/2014/main" id="{C196C2EB-6302-43C0-A254-41713CAE9BE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832553" y="2634059"/>
              <a:ext cx="233059" cy="233059"/>
            </a:xfrm>
            <a:prstGeom prst="rect">
              <a:avLst/>
            </a:prstGeom>
          </p:spPr>
        </p:pic>
      </p:grpSp>
      <p:sp>
        <p:nvSpPr>
          <p:cNvPr id="107" name="TextBox 106">
            <a:extLst>
              <a:ext uri="{FF2B5EF4-FFF2-40B4-BE49-F238E27FC236}">
                <a16:creationId xmlns:a16="http://schemas.microsoft.com/office/drawing/2014/main" id="{6CC015E1-D6C6-1FB6-EC43-BCF274BB8780}"/>
              </a:ext>
            </a:extLst>
          </p:cNvPr>
          <p:cNvSpPr txBox="1"/>
          <p:nvPr/>
        </p:nvSpPr>
        <p:spPr>
          <a:xfrm>
            <a:off x="4080064" y="662609"/>
            <a:ext cx="4786503" cy="584775"/>
          </a:xfrm>
          <a:prstGeom prst="rect">
            <a:avLst/>
          </a:prstGeom>
          <a:noFill/>
        </p:spPr>
        <p:txBody>
          <a:bodyPr wrap="none" rtlCol="0">
            <a:spAutoFit/>
          </a:bodyPr>
          <a:lstStyle/>
          <a:p>
            <a:pPr lvl="0" defTabSz="457200"/>
            <a:r>
              <a:rPr lang="en-IN" sz="3200" dirty="0">
                <a:latin typeface="Tw Cen MT (Body)"/>
              </a:rPr>
              <a:t>A few AngularJS Directives: </a:t>
            </a:r>
            <a:endParaRPr kumimoji="0" lang="en-US" sz="3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551997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circle(in)">
                                      <p:cBhvr>
                                        <p:cTn id="7" dur="20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par>
                                <p:cTn id="16" presetID="6" presetClass="entr" presetSubtype="16"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ircle(in)">
                                      <p:cBhvr>
                                        <p:cTn id="18" dur="2000"/>
                                        <p:tgtEl>
                                          <p:spTgt spid="10"/>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2000"/>
                                        <p:tgtEl>
                                          <p:spTgt spid="8"/>
                                        </p:tgtEl>
                                      </p:cBhvr>
                                    </p:animEffect>
                                  </p:childTnLst>
                                </p:cTn>
                              </p:par>
                              <p:par>
                                <p:cTn id="22" presetID="6" presetClass="entr" presetSubtype="16"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in)">
                                      <p:cBhvr>
                                        <p:cTn id="24" dur="2000"/>
                                        <p:tgtEl>
                                          <p:spTgt spid="6"/>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circle(in)">
                                      <p:cBhvr>
                                        <p:cTn id="27" dur="2000"/>
                                        <p:tgtEl>
                                          <p:spTgt spid="76"/>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circle(in)">
                                      <p:cBhvr>
                                        <p:cTn id="32" dur="2000"/>
                                        <p:tgtEl>
                                          <p:spTgt spid="11"/>
                                        </p:tgtEl>
                                      </p:cBhvr>
                                    </p:animEffect>
                                  </p:childTnLst>
                                </p:cTn>
                              </p:par>
                              <p:par>
                                <p:cTn id="33" presetID="6" presetClass="entr" presetSubtype="16"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circle(in)">
                                      <p:cBhvr>
                                        <p:cTn id="35" dur="2000"/>
                                        <p:tgtEl>
                                          <p:spTgt spid="12"/>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circle(in)">
                                      <p:cBhvr>
                                        <p:cTn id="38" dur="2000"/>
                                        <p:tgtEl>
                                          <p:spTgt spid="14"/>
                                        </p:tgtEl>
                                      </p:cBhvr>
                                    </p:animEffect>
                                  </p:childTnLst>
                                </p:cTn>
                              </p:par>
                              <p:par>
                                <p:cTn id="39" presetID="6" presetClass="entr" presetSubtype="16"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circle(in)">
                                      <p:cBhvr>
                                        <p:cTn id="41" dur="2000"/>
                                        <p:tgtEl>
                                          <p:spTgt spid="31"/>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circle(in)">
                                      <p:cBhvr>
                                        <p:cTn id="44" dur="2000"/>
                                        <p:tgtEl>
                                          <p:spTgt spid="66"/>
                                        </p:tgtEl>
                                      </p:cBhvr>
                                    </p:animEffect>
                                  </p:childTnLst>
                                </p:cTn>
                              </p:par>
                              <p:par>
                                <p:cTn id="45" presetID="6" presetClass="entr" presetSubtype="16"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circle(in)">
                                      <p:cBhvr>
                                        <p:cTn id="47" dur="20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circle(in)">
                                      <p:cBhvr>
                                        <p:cTn id="52" dur="2000"/>
                                        <p:tgtEl>
                                          <p:spTgt spid="16"/>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circle(in)">
                                      <p:cBhvr>
                                        <p:cTn id="55" dur="2000"/>
                                        <p:tgtEl>
                                          <p:spTgt spid="58"/>
                                        </p:tgtEl>
                                      </p:cBhvr>
                                    </p:animEffect>
                                  </p:childTnLst>
                                </p:cTn>
                              </p:par>
                              <p:par>
                                <p:cTn id="56" presetID="6" presetClass="entr" presetSubtype="16"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circle(in)">
                                      <p:cBhvr>
                                        <p:cTn id="58" dur="2000"/>
                                        <p:tgtEl>
                                          <p:spTgt spid="17"/>
                                        </p:tgtEl>
                                      </p:cBhvr>
                                    </p:animEffect>
                                  </p:childTnLst>
                                </p:cTn>
                              </p:par>
                              <p:par>
                                <p:cTn id="59" presetID="6" presetClass="entr" presetSubtype="16"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circle(in)">
                                      <p:cBhvr>
                                        <p:cTn id="61" dur="2000"/>
                                        <p:tgtEl>
                                          <p:spTgt spid="18"/>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circle(in)">
                                      <p:cBhvr>
                                        <p:cTn id="64" dur="2000"/>
                                        <p:tgtEl>
                                          <p:spTgt spid="19"/>
                                        </p:tgtEl>
                                      </p:cBhvr>
                                    </p:animEffect>
                                  </p:childTnLst>
                                </p:cTn>
                              </p:par>
                              <p:par>
                                <p:cTn id="65" presetID="6" presetClass="entr" presetSubtype="16"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circle(in)">
                                      <p:cBhvr>
                                        <p:cTn id="67" dur="20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circle(in)">
                                      <p:cBhvr>
                                        <p:cTn id="72" dur="2000"/>
                                        <p:tgtEl>
                                          <p:spTgt spid="21"/>
                                        </p:tgtEl>
                                      </p:cBhvr>
                                    </p:animEffect>
                                  </p:childTnLst>
                                </p:cTn>
                              </p:par>
                              <p:par>
                                <p:cTn id="73" presetID="6" presetClass="entr" presetSubtype="16"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circle(in)">
                                      <p:cBhvr>
                                        <p:cTn id="75" dur="2000"/>
                                        <p:tgtEl>
                                          <p:spTgt spid="22"/>
                                        </p:tgtEl>
                                      </p:cBhvr>
                                    </p:animEffect>
                                  </p:childTnLst>
                                </p:cTn>
                              </p:par>
                              <p:par>
                                <p:cTn id="76" presetID="6" presetClass="entr" presetSubtype="16" fill="hold" grpId="0" nodeType="with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circle(in)">
                                      <p:cBhvr>
                                        <p:cTn id="78" dur="2000"/>
                                        <p:tgtEl>
                                          <p:spTgt spid="50"/>
                                        </p:tgtEl>
                                      </p:cBhvr>
                                    </p:animEffect>
                                  </p:childTnLst>
                                </p:cTn>
                              </p:par>
                              <p:par>
                                <p:cTn id="79" presetID="6" presetClass="entr" presetSubtype="16" fill="hold"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circle(in)">
                                      <p:cBhvr>
                                        <p:cTn id="81" dur="2000"/>
                                        <p:tgtEl>
                                          <p:spTgt spid="33"/>
                                        </p:tgtEl>
                                      </p:cBhvr>
                                    </p:animEffect>
                                  </p:childTnLst>
                                </p:cTn>
                              </p:par>
                              <p:par>
                                <p:cTn id="82" presetID="6" presetClass="entr" presetSubtype="16" fill="hold" grpId="0" nodeType="with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circle(in)">
                                      <p:cBhvr>
                                        <p:cTn id="84" dur="2000"/>
                                        <p:tgtEl>
                                          <p:spTgt spid="24"/>
                                        </p:tgtEl>
                                      </p:cBhvr>
                                    </p:animEffect>
                                  </p:childTnLst>
                                </p:cTn>
                              </p:par>
                              <p:par>
                                <p:cTn id="85" presetID="6" presetClass="entr" presetSubtype="16" fill="hold" nodeType="with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circle(in)">
                                      <p:cBhvr>
                                        <p:cTn id="87" dur="20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circle(in)">
                                      <p:cBhvr>
                                        <p:cTn id="92" dur="2000"/>
                                        <p:tgtEl>
                                          <p:spTgt spid="26"/>
                                        </p:tgtEl>
                                      </p:cBhvr>
                                    </p:animEffect>
                                  </p:childTnLst>
                                </p:cTn>
                              </p:par>
                              <p:par>
                                <p:cTn id="93" presetID="6" presetClass="entr" presetSubtype="16" fill="hold" grpId="0" nodeType="with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circle(in)">
                                      <p:cBhvr>
                                        <p:cTn id="95" dur="2000"/>
                                        <p:tgtEl>
                                          <p:spTgt spid="44"/>
                                        </p:tgtEl>
                                      </p:cBhvr>
                                    </p:animEffect>
                                  </p:childTnLst>
                                </p:cTn>
                              </p:par>
                              <p:par>
                                <p:cTn id="96" presetID="6" presetClass="entr" presetSubtype="16" fill="hold"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circle(in)">
                                      <p:cBhvr>
                                        <p:cTn id="98" dur="2000"/>
                                        <p:tgtEl>
                                          <p:spTgt spid="27"/>
                                        </p:tgtEl>
                                      </p:cBhvr>
                                    </p:animEffect>
                                  </p:childTnLst>
                                </p:cTn>
                              </p:par>
                              <p:par>
                                <p:cTn id="99" presetID="6" presetClass="entr" presetSubtype="16" fill="hold" nodeType="with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circle(in)">
                                      <p:cBhvr>
                                        <p:cTn id="101" dur="2000"/>
                                        <p:tgtEl>
                                          <p:spTgt spid="28"/>
                                        </p:tgtEl>
                                      </p:cBhvr>
                                    </p:animEffect>
                                  </p:childTnLst>
                                </p:cTn>
                              </p:par>
                              <p:par>
                                <p:cTn id="102" presetID="6" presetClass="entr" presetSubtype="16" fill="hold"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circle(in)">
                                      <p:cBhvr>
                                        <p:cTn id="104" dur="2000"/>
                                        <p:tgtEl>
                                          <p:spTgt spid="34"/>
                                        </p:tgtEl>
                                      </p:cBhvr>
                                    </p:animEffect>
                                  </p:childTnLst>
                                </p:cTn>
                              </p:par>
                              <p:par>
                                <p:cTn id="105" presetID="6" presetClass="entr" presetSubtype="16"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circle(in)">
                                      <p:cBhvr>
                                        <p:cTn id="10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6" grpId="0"/>
      <p:bldP spid="14" grpId="0"/>
      <p:bldP spid="66" grpId="0"/>
      <p:bldP spid="19" grpId="0"/>
      <p:bldP spid="58" grpId="0"/>
      <p:bldP spid="24" grpId="0"/>
      <p:bldP spid="50" grpId="0"/>
      <p:bldP spid="29" grpId="0"/>
      <p:bldP spid="44" grpId="0"/>
      <p:bldP spid="10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540566" y="2773017"/>
            <a:ext cx="9110869" cy="1311966"/>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rtl="0">
              <a:spcBef>
                <a:spcPts val="0"/>
              </a:spcBef>
              <a:spcAft>
                <a:spcPts val="0"/>
              </a:spcAft>
            </a:pPr>
            <a:r>
              <a:rPr lang="en-US" sz="2400" b="0" i="0" u="none" strike="noStrike" dirty="0">
                <a:solidFill>
                  <a:schemeClr val="tx1"/>
                </a:solidFill>
                <a:effectLst/>
                <a:latin typeface="Tw Cen MT (Body)"/>
              </a:rPr>
              <a:t>Data binding refers to automatic synchronization of data between model and view components. Implies, if you are trying to change the data in view layer, the same is reflected in model layer and vice versa.</a:t>
            </a:r>
            <a:endParaRPr lang="en-US" sz="2400" b="0" dirty="0">
              <a:solidFill>
                <a:schemeClr val="tx1"/>
              </a:solidFill>
              <a:effectLst/>
              <a:latin typeface="Tw Cen MT (Body)"/>
            </a:endParaRPr>
          </a:p>
        </p:txBody>
      </p:sp>
      <p:sp>
        <p:nvSpPr>
          <p:cNvPr id="2" name="Speech Bubble: Oval 1">
            <a:extLst>
              <a:ext uri="{FF2B5EF4-FFF2-40B4-BE49-F238E27FC236}">
                <a16:creationId xmlns:a16="http://schemas.microsoft.com/office/drawing/2014/main" id="{B3E9330E-3139-03FD-AB63-DF4E8D610DD3}"/>
              </a:ext>
            </a:extLst>
          </p:cNvPr>
          <p:cNvSpPr/>
          <p:nvPr/>
        </p:nvSpPr>
        <p:spPr>
          <a:xfrm>
            <a:off x="6096000" y="1491449"/>
            <a:ext cx="3979320" cy="1104305"/>
          </a:xfrm>
          <a:prstGeom prst="wedgeEllipseCallou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w Cen MT (Body)"/>
              </a:rPr>
              <a:t>2 way data binding</a:t>
            </a:r>
          </a:p>
        </p:txBody>
      </p:sp>
    </p:spTree>
    <p:extLst>
      <p:ext uri="{BB962C8B-B14F-4D97-AF65-F5344CB8AC3E}">
        <p14:creationId xmlns:p14="http://schemas.microsoft.com/office/powerpoint/2010/main" val="1905982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540565" y="1297297"/>
            <a:ext cx="9110869" cy="1311966"/>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rtl="0">
              <a:spcBef>
                <a:spcPts val="0"/>
              </a:spcBef>
              <a:spcAft>
                <a:spcPts val="0"/>
              </a:spcAft>
            </a:pPr>
            <a:r>
              <a:rPr lang="en-US" sz="3200" b="0" i="0" u="none" strike="noStrike" dirty="0">
                <a:solidFill>
                  <a:schemeClr val="tx1"/>
                </a:solidFill>
                <a:effectLst/>
                <a:latin typeface="Tw Cen MT (Body)"/>
              </a:rPr>
              <a:t>What is the difference between 2-way data binding and 1-way data binding?</a:t>
            </a:r>
            <a:endParaRPr lang="en-US" sz="3200" b="0" dirty="0">
              <a:solidFill>
                <a:schemeClr val="tx1"/>
              </a:solidFill>
              <a:effectLst/>
              <a:latin typeface="Tw Cen MT (Body)"/>
            </a:endParaRPr>
          </a:p>
        </p:txBody>
      </p:sp>
      <p:sp>
        <p:nvSpPr>
          <p:cNvPr id="3" name="Rectangle: Rounded Corners 2">
            <a:extLst>
              <a:ext uri="{FF2B5EF4-FFF2-40B4-BE49-F238E27FC236}">
                <a16:creationId xmlns:a16="http://schemas.microsoft.com/office/drawing/2014/main" id="{13293A91-4DEC-8DF4-DB7F-EA37CDA3AE17}"/>
              </a:ext>
            </a:extLst>
          </p:cNvPr>
          <p:cNvSpPr/>
          <p:nvPr/>
        </p:nvSpPr>
        <p:spPr>
          <a:xfrm>
            <a:off x="1630821" y="3331762"/>
            <a:ext cx="9110869" cy="1311966"/>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rtl="0">
              <a:spcBef>
                <a:spcPts val="0"/>
              </a:spcBef>
              <a:spcAft>
                <a:spcPts val="0"/>
              </a:spcAft>
            </a:pPr>
            <a:r>
              <a:rPr lang="en-US" sz="2400" b="0" i="0" u="none" strike="noStrike" dirty="0">
                <a:solidFill>
                  <a:schemeClr val="tx1"/>
                </a:solidFill>
                <a:effectLst/>
                <a:latin typeface="Tw Cen MT (Body)"/>
              </a:rPr>
              <a:t>In one-way data binding, the data is taken from the model and presented it to the views only. Vice versa is not possible. </a:t>
            </a:r>
            <a:r>
              <a:rPr lang="en-US" sz="2400" i="0" u="none" strike="noStrike" dirty="0">
                <a:solidFill>
                  <a:schemeClr val="tx1"/>
                </a:solidFill>
                <a:latin typeface="Tw Cen MT (Body)"/>
              </a:rPr>
              <a:t>Whereas in 2-way data binding both scenarios are possible.</a:t>
            </a:r>
            <a:endParaRPr lang="en-US" sz="2400" b="0" dirty="0">
              <a:solidFill>
                <a:schemeClr val="tx1"/>
              </a:solidFill>
              <a:effectLst/>
              <a:latin typeface="Tw Cen MT (Body)"/>
            </a:endParaRPr>
          </a:p>
        </p:txBody>
      </p:sp>
    </p:spTree>
    <p:extLst>
      <p:ext uri="{BB962C8B-B14F-4D97-AF65-F5344CB8AC3E}">
        <p14:creationId xmlns:p14="http://schemas.microsoft.com/office/powerpoint/2010/main" val="489573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70FAA672-A64A-48F0-A061-B9591F075E07}"/>
              </a:ext>
            </a:extLst>
          </p:cNvPr>
          <p:cNvGrpSpPr/>
          <p:nvPr/>
        </p:nvGrpSpPr>
        <p:grpSpPr>
          <a:xfrm>
            <a:off x="6212224" y="4114444"/>
            <a:ext cx="5297715" cy="2392373"/>
            <a:chOff x="3447142" y="1248229"/>
            <a:chExt cx="5297715" cy="1872343"/>
          </a:xfrm>
        </p:grpSpPr>
        <p:sp>
          <p:nvSpPr>
            <p:cNvPr id="43" name="Freeform: Shape 42">
              <a:extLst>
                <a:ext uri="{FF2B5EF4-FFF2-40B4-BE49-F238E27FC236}">
                  <a16:creationId xmlns:a16="http://schemas.microsoft.com/office/drawing/2014/main" id="{B134518F-E107-4BE1-BAC8-41D1DC904D01}"/>
                </a:ext>
              </a:extLst>
            </p:cNvPr>
            <p:cNvSpPr/>
            <p:nvPr/>
          </p:nvSpPr>
          <p:spPr>
            <a:xfrm>
              <a:off x="3904342" y="2336800"/>
              <a:ext cx="4122057" cy="783772"/>
            </a:xfrm>
            <a:custGeom>
              <a:avLst/>
              <a:gdLst>
                <a:gd name="connsiteX0" fmla="*/ 0 w 4746172"/>
                <a:gd name="connsiteY0" fmla="*/ 0 h 2373087"/>
                <a:gd name="connsiteX1" fmla="*/ 4746172 w 4746172"/>
                <a:gd name="connsiteY1" fmla="*/ 0 h 2373087"/>
                <a:gd name="connsiteX2" fmla="*/ 4746172 w 4746172"/>
                <a:gd name="connsiteY2" fmla="*/ 1 h 2373087"/>
                <a:gd name="connsiteX3" fmla="*/ 2373086 w 4746172"/>
                <a:gd name="connsiteY3" fmla="*/ 2373087 h 2373087"/>
                <a:gd name="connsiteX4" fmla="*/ 0 w 4746172"/>
                <a:gd name="connsiteY4" fmla="*/ 1 h 2373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6172" h="2373087">
                  <a:moveTo>
                    <a:pt x="0" y="0"/>
                  </a:moveTo>
                  <a:lnTo>
                    <a:pt x="4746172" y="0"/>
                  </a:lnTo>
                  <a:lnTo>
                    <a:pt x="4746172" y="1"/>
                  </a:lnTo>
                  <a:cubicBezTo>
                    <a:pt x="4746172" y="1310620"/>
                    <a:pt x="3683705" y="2373087"/>
                    <a:pt x="2373086" y="2373087"/>
                  </a:cubicBezTo>
                  <a:cubicBezTo>
                    <a:pt x="1062467" y="2373087"/>
                    <a:pt x="0" y="1310620"/>
                    <a:pt x="0" y="1"/>
                  </a:cubicBezTo>
                  <a:close/>
                </a:path>
              </a:pathLst>
            </a:custGeom>
            <a:gradFill flip="none" rotWithShape="1">
              <a:gsLst>
                <a:gs pos="13000">
                  <a:schemeClr val="tx1">
                    <a:alpha val="60000"/>
                  </a:schemeClr>
                </a:gs>
                <a:gs pos="100000">
                  <a:srgbClr val="D7D8DC">
                    <a:alpha val="0"/>
                  </a:srgbClr>
                </a:gs>
              </a:gsLst>
              <a:lin ang="5400000" scaled="1"/>
              <a:tileRect/>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44" name="Rectangle 43">
              <a:extLst>
                <a:ext uri="{FF2B5EF4-FFF2-40B4-BE49-F238E27FC236}">
                  <a16:creationId xmlns:a16="http://schemas.microsoft.com/office/drawing/2014/main" id="{B1DBD8F6-1E3F-462A-B8CF-07E53A53AAD1}"/>
                </a:ext>
              </a:extLst>
            </p:cNvPr>
            <p:cNvSpPr/>
            <p:nvPr/>
          </p:nvSpPr>
          <p:spPr>
            <a:xfrm>
              <a:off x="3447142" y="1248229"/>
              <a:ext cx="5297715" cy="1262742"/>
            </a:xfrm>
            <a:prstGeom prst="rect">
              <a:avLst/>
            </a:prstGeom>
            <a:gradFill flip="none" rotWithShape="1">
              <a:gsLst>
                <a:gs pos="10000">
                  <a:srgbClr val="D7D8DC"/>
                </a:gs>
                <a:gs pos="35000">
                  <a:srgbClr val="F3F3F3"/>
                </a:gs>
                <a:gs pos="64000">
                  <a:srgbClr val="F3F3F3"/>
                </a:gs>
                <a:gs pos="96000">
                  <a:srgbClr val="D7D8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45" name="Oval 44">
              <a:extLst>
                <a:ext uri="{FF2B5EF4-FFF2-40B4-BE49-F238E27FC236}">
                  <a16:creationId xmlns:a16="http://schemas.microsoft.com/office/drawing/2014/main" id="{8AC89658-9FDB-444E-B68E-367A8C6D2609}"/>
                </a:ext>
              </a:extLst>
            </p:cNvPr>
            <p:cNvSpPr/>
            <p:nvPr/>
          </p:nvSpPr>
          <p:spPr>
            <a:xfrm>
              <a:off x="3599765" y="1468629"/>
              <a:ext cx="747485" cy="647908"/>
            </a:xfrm>
            <a:prstGeom prst="ellipse">
              <a:avLst/>
            </a:prstGeom>
            <a:solidFill>
              <a:srgbClr val="9900CC"/>
            </a:solidFill>
            <a:ln>
              <a:noFill/>
            </a:ln>
            <a:effectLst>
              <a:innerShdw blurRad="266700" dist="762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46" name="TextBox 45">
              <a:extLst>
                <a:ext uri="{FF2B5EF4-FFF2-40B4-BE49-F238E27FC236}">
                  <a16:creationId xmlns:a16="http://schemas.microsoft.com/office/drawing/2014/main" id="{76BC3025-A4C2-427A-93D5-24B5359F5B95}"/>
                </a:ext>
              </a:extLst>
            </p:cNvPr>
            <p:cNvSpPr txBox="1"/>
            <p:nvPr/>
          </p:nvSpPr>
          <p:spPr>
            <a:xfrm>
              <a:off x="3599763" y="1593317"/>
              <a:ext cx="747485" cy="40948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04</a:t>
              </a:r>
            </a:p>
          </p:txBody>
        </p:sp>
        <p:sp>
          <p:nvSpPr>
            <p:cNvPr id="48" name="TextBox 47">
              <a:extLst>
                <a:ext uri="{FF2B5EF4-FFF2-40B4-BE49-F238E27FC236}">
                  <a16:creationId xmlns:a16="http://schemas.microsoft.com/office/drawing/2014/main" id="{C7F4149E-1311-4032-9D77-EC2E92133D12}"/>
                </a:ext>
              </a:extLst>
            </p:cNvPr>
            <p:cNvSpPr txBox="1"/>
            <p:nvPr/>
          </p:nvSpPr>
          <p:spPr>
            <a:xfrm>
              <a:off x="4432468" y="1477194"/>
              <a:ext cx="4146004" cy="65036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Tw Cen MT (Body)"/>
                </a:rPr>
                <a:t>Serve your AngularJS application: </a:t>
              </a:r>
              <a:r>
                <a:rPr lang="en-US" sz="2400" b="1" i="0" u="none" strike="noStrike" dirty="0">
                  <a:solidFill>
                    <a:srgbClr val="000000"/>
                  </a:solidFill>
                  <a:effectLst/>
                  <a:latin typeface="Tw Cen MT (Body)"/>
                </a:rPr>
                <a:t>http-server</a:t>
              </a:r>
              <a:endParaRPr kumimoji="0" lang="en-US" sz="2400" b="0" i="0" u="none" strike="noStrike" kern="1200" cap="none" spc="0" normalizeH="0" baseline="0" noProof="0" dirty="0">
                <a:ln>
                  <a:noFill/>
                </a:ln>
                <a:solidFill>
                  <a:prstClr val="black"/>
                </a:solidFill>
                <a:effectLst/>
                <a:uLnTx/>
                <a:uFillTx/>
                <a:latin typeface="Tw Cen MT (Body)"/>
                <a:ea typeface="Calibri" panose="020F0502020204030204" pitchFamily="34" charset="0"/>
                <a:cs typeface="Times New Roman" panose="02020603050405020304" pitchFamily="18" charset="0"/>
              </a:endParaRPr>
            </a:p>
          </p:txBody>
        </p:sp>
      </p:grpSp>
      <p:grpSp>
        <p:nvGrpSpPr>
          <p:cNvPr id="2" name="Group 1">
            <a:extLst>
              <a:ext uri="{FF2B5EF4-FFF2-40B4-BE49-F238E27FC236}">
                <a16:creationId xmlns:a16="http://schemas.microsoft.com/office/drawing/2014/main" id="{A7289489-C1C6-473A-8D08-62CDB13BCBA5}"/>
              </a:ext>
            </a:extLst>
          </p:cNvPr>
          <p:cNvGrpSpPr/>
          <p:nvPr/>
        </p:nvGrpSpPr>
        <p:grpSpPr>
          <a:xfrm>
            <a:off x="675247" y="1596572"/>
            <a:ext cx="5297715" cy="1872343"/>
            <a:chOff x="3447142" y="1248229"/>
            <a:chExt cx="5297715" cy="1872343"/>
          </a:xfrm>
        </p:grpSpPr>
        <p:sp>
          <p:nvSpPr>
            <p:cNvPr id="8" name="Freeform: Shape 7">
              <a:extLst>
                <a:ext uri="{FF2B5EF4-FFF2-40B4-BE49-F238E27FC236}">
                  <a16:creationId xmlns:a16="http://schemas.microsoft.com/office/drawing/2014/main" id="{4FFEBD75-CB09-4FFB-AE4F-9C354554489F}"/>
                </a:ext>
              </a:extLst>
            </p:cNvPr>
            <p:cNvSpPr/>
            <p:nvPr/>
          </p:nvSpPr>
          <p:spPr>
            <a:xfrm>
              <a:off x="3904342" y="2336800"/>
              <a:ext cx="4122057" cy="783772"/>
            </a:xfrm>
            <a:custGeom>
              <a:avLst/>
              <a:gdLst>
                <a:gd name="connsiteX0" fmla="*/ 0 w 4746172"/>
                <a:gd name="connsiteY0" fmla="*/ 0 h 2373087"/>
                <a:gd name="connsiteX1" fmla="*/ 4746172 w 4746172"/>
                <a:gd name="connsiteY1" fmla="*/ 0 h 2373087"/>
                <a:gd name="connsiteX2" fmla="*/ 4746172 w 4746172"/>
                <a:gd name="connsiteY2" fmla="*/ 1 h 2373087"/>
                <a:gd name="connsiteX3" fmla="*/ 2373086 w 4746172"/>
                <a:gd name="connsiteY3" fmla="*/ 2373087 h 2373087"/>
                <a:gd name="connsiteX4" fmla="*/ 0 w 4746172"/>
                <a:gd name="connsiteY4" fmla="*/ 1 h 2373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6172" h="2373087">
                  <a:moveTo>
                    <a:pt x="0" y="0"/>
                  </a:moveTo>
                  <a:lnTo>
                    <a:pt x="4746172" y="0"/>
                  </a:lnTo>
                  <a:lnTo>
                    <a:pt x="4746172" y="1"/>
                  </a:lnTo>
                  <a:cubicBezTo>
                    <a:pt x="4746172" y="1310620"/>
                    <a:pt x="3683705" y="2373087"/>
                    <a:pt x="2373086" y="2373087"/>
                  </a:cubicBezTo>
                  <a:cubicBezTo>
                    <a:pt x="1062467" y="2373087"/>
                    <a:pt x="0" y="1310620"/>
                    <a:pt x="0" y="1"/>
                  </a:cubicBezTo>
                  <a:close/>
                </a:path>
              </a:pathLst>
            </a:custGeom>
            <a:gradFill flip="none" rotWithShape="1">
              <a:gsLst>
                <a:gs pos="13000">
                  <a:schemeClr val="tx1">
                    <a:alpha val="60000"/>
                  </a:schemeClr>
                </a:gs>
                <a:gs pos="100000">
                  <a:srgbClr val="D7D8DC">
                    <a:alpha val="0"/>
                  </a:srgbClr>
                </a:gs>
              </a:gsLst>
              <a:lin ang="5400000" scaled="1"/>
              <a:tileRect/>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Rectangle 4">
              <a:extLst>
                <a:ext uri="{FF2B5EF4-FFF2-40B4-BE49-F238E27FC236}">
                  <a16:creationId xmlns:a16="http://schemas.microsoft.com/office/drawing/2014/main" id="{7449C522-E095-44D3-B485-A26748BB7D48}"/>
                </a:ext>
              </a:extLst>
            </p:cNvPr>
            <p:cNvSpPr/>
            <p:nvPr/>
          </p:nvSpPr>
          <p:spPr>
            <a:xfrm>
              <a:off x="3447142" y="1248229"/>
              <a:ext cx="5297715" cy="1510610"/>
            </a:xfrm>
            <a:prstGeom prst="rect">
              <a:avLst/>
            </a:prstGeom>
            <a:gradFill flip="none" rotWithShape="1">
              <a:gsLst>
                <a:gs pos="10000">
                  <a:srgbClr val="D7D8DC"/>
                </a:gs>
                <a:gs pos="35000">
                  <a:srgbClr val="F3F3F3"/>
                </a:gs>
                <a:gs pos="64000">
                  <a:srgbClr val="F3F3F3"/>
                </a:gs>
                <a:gs pos="96000">
                  <a:srgbClr val="D7D8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10" name="Oval 9">
              <a:extLst>
                <a:ext uri="{FF2B5EF4-FFF2-40B4-BE49-F238E27FC236}">
                  <a16:creationId xmlns:a16="http://schemas.microsoft.com/office/drawing/2014/main" id="{E177CB52-CA0F-43AB-AEB2-5719F38D00C3}"/>
                </a:ext>
              </a:extLst>
            </p:cNvPr>
            <p:cNvSpPr/>
            <p:nvPr/>
          </p:nvSpPr>
          <p:spPr>
            <a:xfrm>
              <a:off x="3719397" y="1477359"/>
              <a:ext cx="747485" cy="747485"/>
            </a:xfrm>
            <a:prstGeom prst="ellipse">
              <a:avLst/>
            </a:prstGeom>
            <a:solidFill>
              <a:srgbClr val="339966"/>
            </a:solidFill>
            <a:ln>
              <a:noFill/>
            </a:ln>
            <a:effectLst>
              <a:innerShdw blurRad="266700" dist="762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1" name="TextBox 10">
              <a:extLst>
                <a:ext uri="{FF2B5EF4-FFF2-40B4-BE49-F238E27FC236}">
                  <a16:creationId xmlns:a16="http://schemas.microsoft.com/office/drawing/2014/main" id="{88A9A131-42AC-4F4E-8613-1EB89E15AD38}"/>
                </a:ext>
              </a:extLst>
            </p:cNvPr>
            <p:cNvSpPr txBox="1"/>
            <p:nvPr/>
          </p:nvSpPr>
          <p:spPr>
            <a:xfrm>
              <a:off x="3719396" y="1606930"/>
              <a:ext cx="747485"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01</a:t>
              </a:r>
            </a:p>
          </p:txBody>
        </p:sp>
        <p:sp>
          <p:nvSpPr>
            <p:cNvPr id="13" name="TextBox 12">
              <a:extLst>
                <a:ext uri="{FF2B5EF4-FFF2-40B4-BE49-F238E27FC236}">
                  <a16:creationId xmlns:a16="http://schemas.microsoft.com/office/drawing/2014/main" id="{12FA63BC-673C-4FCA-B7CF-A6BADCF40082}"/>
                </a:ext>
              </a:extLst>
            </p:cNvPr>
            <p:cNvSpPr txBox="1"/>
            <p:nvPr/>
          </p:nvSpPr>
          <p:spPr>
            <a:xfrm>
              <a:off x="4498986" y="1736636"/>
              <a:ext cx="4223875" cy="461665"/>
            </a:xfrm>
            <a:prstGeom prst="rect">
              <a:avLst/>
            </a:prstGeom>
            <a:noFill/>
          </p:spPr>
          <p:txBody>
            <a:bodyPr wrap="square" rtlCol="0">
              <a:spAutoFit/>
            </a:bodyPr>
            <a:lstStyle/>
            <a:p>
              <a:pPr rtl="0" fontAlgn="base">
                <a:spcBef>
                  <a:spcPts val="0"/>
                </a:spcBef>
                <a:spcAft>
                  <a:spcPts val="0"/>
                </a:spcAft>
              </a:pPr>
              <a:r>
                <a:rPr lang="en-US" sz="2400" b="0" i="0" u="none" strike="noStrike" dirty="0">
                  <a:solidFill>
                    <a:srgbClr val="000000"/>
                  </a:solidFill>
                  <a:effectLst/>
                  <a:latin typeface="Tw Cen MT (Body)"/>
                </a:rPr>
                <a:t>Download and install Node.js. </a:t>
              </a:r>
            </a:p>
          </p:txBody>
        </p:sp>
      </p:grpSp>
      <p:grpSp>
        <p:nvGrpSpPr>
          <p:cNvPr id="28" name="Group 27">
            <a:extLst>
              <a:ext uri="{FF2B5EF4-FFF2-40B4-BE49-F238E27FC236}">
                <a16:creationId xmlns:a16="http://schemas.microsoft.com/office/drawing/2014/main" id="{0A6E9735-2FB0-4421-8EF2-B18BCBF31D8C}"/>
              </a:ext>
            </a:extLst>
          </p:cNvPr>
          <p:cNvGrpSpPr/>
          <p:nvPr/>
        </p:nvGrpSpPr>
        <p:grpSpPr>
          <a:xfrm>
            <a:off x="6212224" y="1607454"/>
            <a:ext cx="5297715" cy="1872343"/>
            <a:chOff x="3447142" y="1248229"/>
            <a:chExt cx="5297715" cy="1872343"/>
          </a:xfrm>
        </p:grpSpPr>
        <p:sp>
          <p:nvSpPr>
            <p:cNvPr id="29" name="Freeform: Shape 28">
              <a:extLst>
                <a:ext uri="{FF2B5EF4-FFF2-40B4-BE49-F238E27FC236}">
                  <a16:creationId xmlns:a16="http://schemas.microsoft.com/office/drawing/2014/main" id="{FBB9CE03-3B61-4110-956A-D3E520506BEE}"/>
                </a:ext>
              </a:extLst>
            </p:cNvPr>
            <p:cNvSpPr/>
            <p:nvPr/>
          </p:nvSpPr>
          <p:spPr>
            <a:xfrm>
              <a:off x="3904342" y="2336800"/>
              <a:ext cx="4122057" cy="783772"/>
            </a:xfrm>
            <a:custGeom>
              <a:avLst/>
              <a:gdLst>
                <a:gd name="connsiteX0" fmla="*/ 0 w 4746172"/>
                <a:gd name="connsiteY0" fmla="*/ 0 h 2373087"/>
                <a:gd name="connsiteX1" fmla="*/ 4746172 w 4746172"/>
                <a:gd name="connsiteY1" fmla="*/ 0 h 2373087"/>
                <a:gd name="connsiteX2" fmla="*/ 4746172 w 4746172"/>
                <a:gd name="connsiteY2" fmla="*/ 1 h 2373087"/>
                <a:gd name="connsiteX3" fmla="*/ 2373086 w 4746172"/>
                <a:gd name="connsiteY3" fmla="*/ 2373087 h 2373087"/>
                <a:gd name="connsiteX4" fmla="*/ 0 w 4746172"/>
                <a:gd name="connsiteY4" fmla="*/ 1 h 2373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6172" h="2373087">
                  <a:moveTo>
                    <a:pt x="0" y="0"/>
                  </a:moveTo>
                  <a:lnTo>
                    <a:pt x="4746172" y="0"/>
                  </a:lnTo>
                  <a:lnTo>
                    <a:pt x="4746172" y="1"/>
                  </a:lnTo>
                  <a:cubicBezTo>
                    <a:pt x="4746172" y="1310620"/>
                    <a:pt x="3683705" y="2373087"/>
                    <a:pt x="2373086" y="2373087"/>
                  </a:cubicBezTo>
                  <a:cubicBezTo>
                    <a:pt x="1062467" y="2373087"/>
                    <a:pt x="0" y="1310620"/>
                    <a:pt x="0" y="1"/>
                  </a:cubicBezTo>
                  <a:close/>
                </a:path>
              </a:pathLst>
            </a:custGeom>
            <a:gradFill flip="none" rotWithShape="1">
              <a:gsLst>
                <a:gs pos="13000">
                  <a:schemeClr val="tx1">
                    <a:alpha val="60000"/>
                  </a:schemeClr>
                </a:gs>
                <a:gs pos="100000">
                  <a:srgbClr val="D7D8DC">
                    <a:alpha val="0"/>
                  </a:srgbClr>
                </a:gs>
              </a:gsLst>
              <a:lin ang="5400000" scaled="1"/>
              <a:tileRect/>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0" name="Rectangle 29">
              <a:extLst>
                <a:ext uri="{FF2B5EF4-FFF2-40B4-BE49-F238E27FC236}">
                  <a16:creationId xmlns:a16="http://schemas.microsoft.com/office/drawing/2014/main" id="{085F8605-76BC-4FF5-A6E5-002C7B502EEC}"/>
                </a:ext>
              </a:extLst>
            </p:cNvPr>
            <p:cNvSpPr/>
            <p:nvPr/>
          </p:nvSpPr>
          <p:spPr>
            <a:xfrm>
              <a:off x="3447142" y="1248229"/>
              <a:ext cx="5297715" cy="1499728"/>
            </a:xfrm>
            <a:prstGeom prst="rect">
              <a:avLst/>
            </a:prstGeom>
            <a:gradFill flip="none" rotWithShape="1">
              <a:gsLst>
                <a:gs pos="10000">
                  <a:srgbClr val="D7D8DC"/>
                </a:gs>
                <a:gs pos="35000">
                  <a:srgbClr val="F3F3F3"/>
                </a:gs>
                <a:gs pos="64000">
                  <a:srgbClr val="F3F3F3"/>
                </a:gs>
                <a:gs pos="96000">
                  <a:srgbClr val="D7D8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31" name="Oval 30">
              <a:extLst>
                <a:ext uri="{FF2B5EF4-FFF2-40B4-BE49-F238E27FC236}">
                  <a16:creationId xmlns:a16="http://schemas.microsoft.com/office/drawing/2014/main" id="{04C4D275-D059-49B3-A6BA-673A5DA385E1}"/>
                </a:ext>
              </a:extLst>
            </p:cNvPr>
            <p:cNvSpPr/>
            <p:nvPr/>
          </p:nvSpPr>
          <p:spPr>
            <a:xfrm>
              <a:off x="3599766" y="1494976"/>
              <a:ext cx="747485" cy="747485"/>
            </a:xfrm>
            <a:prstGeom prst="ellipse">
              <a:avLst/>
            </a:prstGeom>
            <a:solidFill>
              <a:srgbClr val="FF0066"/>
            </a:solidFill>
            <a:ln>
              <a:noFill/>
            </a:ln>
            <a:effectLst>
              <a:innerShdw blurRad="266700" dist="762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2" name="TextBox 31">
              <a:extLst>
                <a:ext uri="{FF2B5EF4-FFF2-40B4-BE49-F238E27FC236}">
                  <a16:creationId xmlns:a16="http://schemas.microsoft.com/office/drawing/2014/main" id="{1C3C0131-F55A-4360-B167-A10998DFC780}"/>
                </a:ext>
              </a:extLst>
            </p:cNvPr>
            <p:cNvSpPr txBox="1"/>
            <p:nvPr/>
          </p:nvSpPr>
          <p:spPr>
            <a:xfrm>
              <a:off x="3599764" y="1623558"/>
              <a:ext cx="747485"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02</a:t>
              </a:r>
            </a:p>
          </p:txBody>
        </p:sp>
        <p:sp>
          <p:nvSpPr>
            <p:cNvPr id="34" name="TextBox 33">
              <a:extLst>
                <a:ext uri="{FF2B5EF4-FFF2-40B4-BE49-F238E27FC236}">
                  <a16:creationId xmlns:a16="http://schemas.microsoft.com/office/drawing/2014/main" id="{681B69C3-D67E-4819-95B2-5204461FC18B}"/>
                </a:ext>
              </a:extLst>
            </p:cNvPr>
            <p:cNvSpPr txBox="1"/>
            <p:nvPr/>
          </p:nvSpPr>
          <p:spPr>
            <a:xfrm>
              <a:off x="4499871" y="1362599"/>
              <a:ext cx="4122057" cy="1258101"/>
            </a:xfrm>
            <a:prstGeom prst="rect">
              <a:avLst/>
            </a:prstGeom>
            <a:noFill/>
          </p:spPr>
          <p:txBody>
            <a:bodyPr wrap="square" rtlCol="0">
              <a:spAutoFit/>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IN" sz="2400" b="0" i="0" u="none" strike="noStrike" dirty="0">
                  <a:solidFill>
                    <a:srgbClr val="000000"/>
                  </a:solidFill>
                  <a:effectLst/>
                  <a:latin typeface="Tw Cen MT (Body)"/>
                </a:rPr>
                <a:t>Install a local server “http-server”: </a:t>
              </a:r>
              <a:r>
                <a:rPr lang="en-IN" sz="2400" b="1" i="0" u="none" strike="noStrike" dirty="0" err="1">
                  <a:solidFill>
                    <a:srgbClr val="000000"/>
                  </a:solidFill>
                  <a:effectLst/>
                  <a:latin typeface="Tw Cen MT (Body)"/>
                </a:rPr>
                <a:t>npm</a:t>
              </a:r>
              <a:r>
                <a:rPr lang="en-IN" sz="2400" b="1" i="0" u="none" strike="noStrike" dirty="0">
                  <a:solidFill>
                    <a:srgbClr val="000000"/>
                  </a:solidFill>
                  <a:effectLst/>
                  <a:latin typeface="Tw Cen MT (Body)"/>
                </a:rPr>
                <a:t> install -g http-server</a:t>
              </a:r>
              <a:endParaRPr kumimoji="0" lang="en-US" sz="2400" b="0" i="0" u="none" strike="noStrike" kern="1200" cap="none" spc="0" normalizeH="0" baseline="0" noProof="0" dirty="0">
                <a:ln>
                  <a:noFill/>
                </a:ln>
                <a:solidFill>
                  <a:prstClr val="black"/>
                </a:solidFill>
                <a:effectLst/>
                <a:uLnTx/>
                <a:uFillTx/>
                <a:latin typeface="Tw Cen MT (Body)"/>
                <a:ea typeface="Calibri" panose="020F0502020204030204" pitchFamily="34" charset="0"/>
                <a:cs typeface="Times New Roman" panose="02020603050405020304" pitchFamily="18" charset="0"/>
              </a:endParaRPr>
            </a:p>
          </p:txBody>
        </p:sp>
      </p:grpSp>
      <p:sp>
        <p:nvSpPr>
          <p:cNvPr id="3" name="TextBox 2">
            <a:extLst>
              <a:ext uri="{FF2B5EF4-FFF2-40B4-BE49-F238E27FC236}">
                <a16:creationId xmlns:a16="http://schemas.microsoft.com/office/drawing/2014/main" id="{C7E496A9-A8DB-4992-A7D7-5D2FBDDC22A8}"/>
              </a:ext>
            </a:extLst>
          </p:cNvPr>
          <p:cNvSpPr txBox="1"/>
          <p:nvPr/>
        </p:nvSpPr>
        <p:spPr>
          <a:xfrm>
            <a:off x="2332823" y="440856"/>
            <a:ext cx="7440026" cy="1077218"/>
          </a:xfrm>
          <a:prstGeom prst="rect">
            <a:avLst/>
          </a:prstGeom>
          <a:noFill/>
        </p:spPr>
        <p:txBody>
          <a:bodyPr wrap="square" rtlCol="0">
            <a:spAutoFit/>
          </a:bodyPr>
          <a:lstStyle/>
          <a:p>
            <a:pPr algn="ctr" rtl="0">
              <a:spcBef>
                <a:spcPts val="0"/>
              </a:spcBef>
              <a:spcAft>
                <a:spcPts val="0"/>
              </a:spcAft>
            </a:pPr>
            <a:r>
              <a:rPr lang="en-US" sz="3200" b="0" i="0" u="none" strike="noStrike" dirty="0">
                <a:effectLst/>
                <a:latin typeface="Tw Cen MT (Body)"/>
              </a:rPr>
              <a:t>Running the AngularJS application on localhost: </a:t>
            </a:r>
            <a:endParaRPr lang="en-US" sz="3200" b="0" dirty="0">
              <a:effectLst/>
              <a:latin typeface="Tw Cen MT (Body)"/>
            </a:endParaRPr>
          </a:p>
        </p:txBody>
      </p:sp>
      <p:cxnSp>
        <p:nvCxnSpPr>
          <p:cNvPr id="7" name="Straight Connector 6">
            <a:extLst>
              <a:ext uri="{FF2B5EF4-FFF2-40B4-BE49-F238E27FC236}">
                <a16:creationId xmlns:a16="http://schemas.microsoft.com/office/drawing/2014/main" id="{A62CA6EE-CAE0-4A13-8A61-8D1BCDFEE846}"/>
              </a:ext>
            </a:extLst>
          </p:cNvPr>
          <p:cNvCxnSpPr/>
          <p:nvPr/>
        </p:nvCxnSpPr>
        <p:spPr>
          <a:xfrm>
            <a:off x="4950979" y="1111427"/>
            <a:ext cx="2203714" cy="0"/>
          </a:xfrm>
          <a:prstGeom prst="line">
            <a:avLst/>
          </a:prstGeom>
          <a:ln>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3511D3EB-865D-4889-9F87-9D44BC1C5288}"/>
              </a:ext>
            </a:extLst>
          </p:cNvPr>
          <p:cNvGrpSpPr/>
          <p:nvPr/>
        </p:nvGrpSpPr>
        <p:grpSpPr>
          <a:xfrm>
            <a:off x="635757" y="4088429"/>
            <a:ext cx="5297715" cy="2507959"/>
            <a:chOff x="3486963" y="612613"/>
            <a:chExt cx="5297715" cy="2507959"/>
          </a:xfrm>
        </p:grpSpPr>
        <p:sp>
          <p:nvSpPr>
            <p:cNvPr id="50" name="Freeform: Shape 49">
              <a:extLst>
                <a:ext uri="{FF2B5EF4-FFF2-40B4-BE49-F238E27FC236}">
                  <a16:creationId xmlns:a16="http://schemas.microsoft.com/office/drawing/2014/main" id="{F1DB7F48-0863-484F-A5E2-22D1A4DEB065}"/>
                </a:ext>
              </a:extLst>
            </p:cNvPr>
            <p:cNvSpPr/>
            <p:nvPr/>
          </p:nvSpPr>
          <p:spPr>
            <a:xfrm>
              <a:off x="3904342" y="2336800"/>
              <a:ext cx="4122057" cy="783772"/>
            </a:xfrm>
            <a:custGeom>
              <a:avLst/>
              <a:gdLst>
                <a:gd name="connsiteX0" fmla="*/ 0 w 4746172"/>
                <a:gd name="connsiteY0" fmla="*/ 0 h 2373087"/>
                <a:gd name="connsiteX1" fmla="*/ 4746172 w 4746172"/>
                <a:gd name="connsiteY1" fmla="*/ 0 h 2373087"/>
                <a:gd name="connsiteX2" fmla="*/ 4746172 w 4746172"/>
                <a:gd name="connsiteY2" fmla="*/ 1 h 2373087"/>
                <a:gd name="connsiteX3" fmla="*/ 2373086 w 4746172"/>
                <a:gd name="connsiteY3" fmla="*/ 2373087 h 2373087"/>
                <a:gd name="connsiteX4" fmla="*/ 0 w 4746172"/>
                <a:gd name="connsiteY4" fmla="*/ 1 h 2373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6172" h="2373087">
                  <a:moveTo>
                    <a:pt x="0" y="0"/>
                  </a:moveTo>
                  <a:lnTo>
                    <a:pt x="4746172" y="0"/>
                  </a:lnTo>
                  <a:lnTo>
                    <a:pt x="4746172" y="1"/>
                  </a:lnTo>
                  <a:cubicBezTo>
                    <a:pt x="4746172" y="1310620"/>
                    <a:pt x="3683705" y="2373087"/>
                    <a:pt x="2373086" y="2373087"/>
                  </a:cubicBezTo>
                  <a:cubicBezTo>
                    <a:pt x="1062467" y="2373087"/>
                    <a:pt x="0" y="1310620"/>
                    <a:pt x="0" y="1"/>
                  </a:cubicBezTo>
                  <a:close/>
                </a:path>
              </a:pathLst>
            </a:custGeom>
            <a:gradFill flip="none" rotWithShape="1">
              <a:gsLst>
                <a:gs pos="13000">
                  <a:schemeClr val="tx1">
                    <a:alpha val="60000"/>
                  </a:schemeClr>
                </a:gs>
                <a:gs pos="100000">
                  <a:srgbClr val="D7D8DC">
                    <a:alpha val="0"/>
                  </a:srgbClr>
                </a:gs>
              </a:gsLst>
              <a:lin ang="5400000" scaled="1"/>
              <a:tileRect/>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1" name="Rectangle 50">
              <a:extLst>
                <a:ext uri="{FF2B5EF4-FFF2-40B4-BE49-F238E27FC236}">
                  <a16:creationId xmlns:a16="http://schemas.microsoft.com/office/drawing/2014/main" id="{C30D1CF7-B671-4C58-B171-E5A72281CA7A}"/>
                </a:ext>
              </a:extLst>
            </p:cNvPr>
            <p:cNvSpPr/>
            <p:nvPr/>
          </p:nvSpPr>
          <p:spPr>
            <a:xfrm>
              <a:off x="3486963" y="665276"/>
              <a:ext cx="5297715" cy="1586811"/>
            </a:xfrm>
            <a:prstGeom prst="rect">
              <a:avLst/>
            </a:prstGeom>
            <a:gradFill flip="none" rotWithShape="1">
              <a:gsLst>
                <a:gs pos="10000">
                  <a:srgbClr val="D7D8DC"/>
                </a:gs>
                <a:gs pos="35000">
                  <a:srgbClr val="F3F3F3"/>
                </a:gs>
                <a:gs pos="64000">
                  <a:srgbClr val="F3F3F3"/>
                </a:gs>
                <a:gs pos="96000">
                  <a:srgbClr val="D7D8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2" name="Oval 51">
              <a:extLst>
                <a:ext uri="{FF2B5EF4-FFF2-40B4-BE49-F238E27FC236}">
                  <a16:creationId xmlns:a16="http://schemas.microsoft.com/office/drawing/2014/main" id="{8F1CC41E-DD06-4E5C-84E4-BA75766F9ABF}"/>
                </a:ext>
              </a:extLst>
            </p:cNvPr>
            <p:cNvSpPr/>
            <p:nvPr/>
          </p:nvSpPr>
          <p:spPr>
            <a:xfrm>
              <a:off x="3699652" y="1014698"/>
              <a:ext cx="747485" cy="747485"/>
            </a:xfrm>
            <a:prstGeom prst="ellipse">
              <a:avLst/>
            </a:prstGeom>
            <a:solidFill>
              <a:srgbClr val="0066CC"/>
            </a:solidFill>
            <a:ln>
              <a:noFill/>
            </a:ln>
            <a:effectLst>
              <a:innerShdw blurRad="266700" dist="762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3" name="TextBox 38">
              <a:extLst>
                <a:ext uri="{FF2B5EF4-FFF2-40B4-BE49-F238E27FC236}">
                  <a16:creationId xmlns:a16="http://schemas.microsoft.com/office/drawing/2014/main" id="{4A67E37C-0FFB-45C4-8DF8-F98B60B12C89}"/>
                </a:ext>
              </a:extLst>
            </p:cNvPr>
            <p:cNvSpPr txBox="1"/>
            <p:nvPr/>
          </p:nvSpPr>
          <p:spPr>
            <a:xfrm>
              <a:off x="3699650" y="1126830"/>
              <a:ext cx="747485"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03</a:t>
              </a:r>
            </a:p>
          </p:txBody>
        </p:sp>
        <p:sp>
          <p:nvSpPr>
            <p:cNvPr id="54" name="TextBox 39">
              <a:extLst>
                <a:ext uri="{FF2B5EF4-FFF2-40B4-BE49-F238E27FC236}">
                  <a16:creationId xmlns:a16="http://schemas.microsoft.com/office/drawing/2014/main" id="{B1B7F90A-661A-4696-821B-B9CAA464FA3C}"/>
                </a:ext>
              </a:extLst>
            </p:cNvPr>
            <p:cNvSpPr txBox="1"/>
            <p:nvPr/>
          </p:nvSpPr>
          <p:spPr>
            <a:xfrm>
              <a:off x="4578297" y="612613"/>
              <a:ext cx="273623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0066CC"/>
                </a:solidFill>
                <a:effectLst/>
                <a:uLnTx/>
                <a:uFillTx/>
                <a:latin typeface="Times New Roman" panose="02020603050405020304" pitchFamily="18" charset="0"/>
                <a:ea typeface="+mn-ea"/>
                <a:cs typeface="Times New Roman" panose="02020603050405020304" pitchFamily="18" charset="0"/>
              </a:endParaRPr>
            </a:p>
          </p:txBody>
        </p:sp>
        <p:sp>
          <p:nvSpPr>
            <p:cNvPr id="55" name="TextBox 40">
              <a:extLst>
                <a:ext uri="{FF2B5EF4-FFF2-40B4-BE49-F238E27FC236}">
                  <a16:creationId xmlns:a16="http://schemas.microsoft.com/office/drawing/2014/main" id="{DD2C8D28-2EC4-449E-BCEC-9EF7842E2321}"/>
                </a:ext>
              </a:extLst>
            </p:cNvPr>
            <p:cNvSpPr txBox="1"/>
            <p:nvPr/>
          </p:nvSpPr>
          <p:spPr>
            <a:xfrm>
              <a:off x="4527356" y="1064082"/>
              <a:ext cx="4217501"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fontAlgn="base">
                <a:spcBef>
                  <a:spcPts val="0"/>
                </a:spcBef>
                <a:spcAft>
                  <a:spcPts val="0"/>
                </a:spcAft>
              </a:pPr>
              <a:r>
                <a:rPr lang="en-US" sz="2400" b="0" i="0" u="none" strike="noStrike" dirty="0">
                  <a:solidFill>
                    <a:srgbClr val="000000"/>
                  </a:solidFill>
                  <a:effectLst/>
                  <a:latin typeface="Tw Cen MT (Body)"/>
                </a:rPr>
                <a:t>Navigate to your project location using cd command. </a:t>
              </a:r>
            </a:p>
          </p:txBody>
        </p:sp>
      </p:grpSp>
    </p:spTree>
    <p:extLst>
      <p:ext uri="{BB962C8B-B14F-4D97-AF65-F5344CB8AC3E}">
        <p14:creationId xmlns:p14="http://schemas.microsoft.com/office/powerpoint/2010/main" val="2133596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righ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down)">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right)">
                                      <p:cBhvr>
                                        <p:cTn id="2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540566" y="2773017"/>
            <a:ext cx="9110869" cy="1311966"/>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rtl="0">
              <a:spcBef>
                <a:spcPts val="0"/>
              </a:spcBef>
              <a:spcAft>
                <a:spcPts val="0"/>
              </a:spcAft>
            </a:pPr>
            <a:r>
              <a:rPr lang="en-US" sz="3200" b="0" i="0" u="none" strike="noStrike" dirty="0">
                <a:solidFill>
                  <a:schemeClr val="tx1"/>
                </a:solidFill>
                <a:effectLst/>
                <a:latin typeface="Tw Cen MT (Body)"/>
              </a:rPr>
              <a:t>Let’s code to understand the concept of 2-way data binding:</a:t>
            </a:r>
            <a:endParaRPr lang="en-US" sz="3200" b="0" dirty="0">
              <a:solidFill>
                <a:schemeClr val="tx1"/>
              </a:solidFill>
              <a:effectLst/>
              <a:latin typeface="Tw Cen MT (Body)"/>
            </a:endParaRPr>
          </a:p>
        </p:txBody>
      </p:sp>
    </p:spTree>
    <p:extLst>
      <p:ext uri="{BB962C8B-B14F-4D97-AF65-F5344CB8AC3E}">
        <p14:creationId xmlns:p14="http://schemas.microsoft.com/office/powerpoint/2010/main" val="3504632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1146316"/>
            <a:ext cx="9776792" cy="806772"/>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R="0" lvl="0" algn="ctr">
              <a:lnSpc>
                <a:spcPct val="107000"/>
              </a:lnSpc>
              <a:spcBef>
                <a:spcPts val="0"/>
              </a:spcBef>
              <a:spcAft>
                <a:spcPts val="800"/>
              </a:spcAft>
            </a:pPr>
            <a:r>
              <a:rPr lang="en-US" sz="3200" b="0" i="0" u="none" strike="noStrike" dirty="0">
                <a:solidFill>
                  <a:schemeClr val="tx1"/>
                </a:solidFill>
                <a:effectLst/>
                <a:latin typeface="Tw Cen MT (Body)"/>
              </a:rPr>
              <a:t>Create a basic html page.</a:t>
            </a:r>
            <a:endParaRPr lang="en-US" sz="3200" dirty="0">
              <a:solidFill>
                <a:schemeClr val="tx1"/>
              </a:solidFill>
              <a:effectLst/>
              <a:latin typeface="Tw Cen MT (Body)"/>
              <a:ea typeface="Calibri" panose="020F0502020204030204" pitchFamily="34" charset="0"/>
              <a:cs typeface="Times New Roman" panose="02020603050405020304" pitchFamily="18" charset="0"/>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371061"/>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w Cen MT (Body)"/>
              </a:rPr>
              <a:t>Step 1</a:t>
            </a:r>
            <a:endParaRPr lang="en-US" sz="3600" b="1" dirty="0">
              <a:ln/>
              <a:solidFill>
                <a:schemeClr val="accent4"/>
              </a:solidFill>
              <a:latin typeface="Tw Cen MT (Body)"/>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2589318"/>
            <a:ext cx="8812696" cy="312236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fontAlgn="base">
              <a:spcBef>
                <a:spcPts val="0"/>
              </a:spcBef>
              <a:spcAft>
                <a:spcPts val="0"/>
              </a:spcAft>
            </a:pPr>
            <a:r>
              <a:rPr lang="en-US" sz="1800" b="0" i="0" u="none" strike="noStrike" dirty="0">
                <a:solidFill>
                  <a:srgbClr val="0000FF"/>
                </a:solidFill>
                <a:effectLst/>
                <a:latin typeface="Tw Cen MT (Body)"/>
              </a:rPr>
              <a:t>&lt;!DOCTYPE HTML&gt;</a:t>
            </a:r>
            <a:endParaRPr lang="en-US" sz="1800" b="0" i="0" u="none" strike="noStrike" dirty="0">
              <a:solidFill>
                <a:srgbClr val="000000"/>
              </a:solidFill>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&lt;html lang = "</a:t>
            </a:r>
            <a:r>
              <a:rPr lang="en-US" sz="1800" b="0" i="0" u="none" strike="noStrike" dirty="0" err="1">
                <a:solidFill>
                  <a:srgbClr val="0000FF"/>
                </a:solidFill>
                <a:effectLst/>
                <a:latin typeface="Tw Cen MT (Body)"/>
              </a:rPr>
              <a:t>en</a:t>
            </a:r>
            <a:r>
              <a:rPr lang="en-US" sz="1800" b="0" i="0" u="none" strike="noStrike" dirty="0">
                <a:solidFill>
                  <a:srgbClr val="0000FF"/>
                </a:solidFill>
                <a:effectLst/>
                <a:latin typeface="Tw Cen MT (Body)"/>
              </a:rPr>
              <a:t>"&gt;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&lt;head&gt;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&lt;title&gt;</a:t>
            </a:r>
            <a:r>
              <a:rPr lang="en-US" sz="1800" b="0" i="0" u="none" strike="noStrike" dirty="0" err="1">
                <a:solidFill>
                  <a:srgbClr val="0000FF"/>
                </a:solidFill>
                <a:effectLst/>
                <a:latin typeface="Tw Cen MT (Body)"/>
              </a:rPr>
              <a:t>FirstExample</a:t>
            </a:r>
            <a:r>
              <a:rPr lang="en-US" sz="1800" b="0" i="0" u="none" strike="noStrike" dirty="0">
                <a:solidFill>
                  <a:srgbClr val="0000FF"/>
                </a:solidFill>
                <a:effectLst/>
                <a:latin typeface="Tw Cen MT (Body)"/>
              </a:rPr>
              <a:t>&lt;/title&gt;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&lt;/head&gt;</a:t>
            </a:r>
            <a:endParaRPr lang="en-US" b="0" dirty="0">
              <a:effectLst/>
              <a:latin typeface="Tw Cen MT (Body)"/>
            </a:endParaRPr>
          </a:p>
          <a:p>
            <a:pPr rtl="0">
              <a:spcBef>
                <a:spcPts val="0"/>
              </a:spcBef>
              <a:spcAft>
                <a:spcPts val="0"/>
              </a:spcAft>
            </a:pPr>
            <a:endParaRPr lang="en-US" sz="1800" b="0" i="0" u="none" strike="noStrike" dirty="0">
              <a:solidFill>
                <a:srgbClr val="0000FF"/>
              </a:solidFill>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&lt;body&gt;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&lt;h1&gt;Sample Application&lt;/h1&gt;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&lt;/body&gt;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&lt;/html&gt;</a:t>
            </a:r>
            <a:endParaRPr lang="en-US" b="0" dirty="0">
              <a:effectLst/>
              <a:latin typeface="Tw Cen MT (Body)"/>
            </a:endParaRPr>
          </a:p>
        </p:txBody>
      </p:sp>
    </p:spTree>
    <p:extLst>
      <p:ext uri="{BB962C8B-B14F-4D97-AF65-F5344CB8AC3E}">
        <p14:creationId xmlns:p14="http://schemas.microsoft.com/office/powerpoint/2010/main" val="3333504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1146316"/>
            <a:ext cx="9776792" cy="913304"/>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R="0" lvl="0" algn="ctr">
              <a:lnSpc>
                <a:spcPct val="107000"/>
              </a:lnSpc>
              <a:spcBef>
                <a:spcPts val="0"/>
              </a:spcBef>
              <a:spcAft>
                <a:spcPts val="800"/>
              </a:spcAft>
            </a:pPr>
            <a:r>
              <a:rPr lang="en-US" sz="3200" b="0" i="0" u="none" strike="noStrike" dirty="0">
                <a:solidFill>
                  <a:schemeClr val="tx1"/>
                </a:solidFill>
                <a:effectLst/>
                <a:latin typeface="Tw Cen MT (Body)"/>
              </a:rPr>
              <a:t>Add/Load AngularJS framework into the HTML script</a:t>
            </a:r>
            <a:endParaRPr lang="en-US" sz="3200" dirty="0">
              <a:solidFill>
                <a:schemeClr val="tx1"/>
              </a:solidFill>
              <a:effectLst/>
              <a:latin typeface="Tw Cen MT (Body)"/>
              <a:ea typeface="Calibri" panose="020F0502020204030204" pitchFamily="34" charset="0"/>
              <a:cs typeface="Times New Roman" panose="02020603050405020304" pitchFamily="18" charset="0"/>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371061"/>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w Cen MT (Body)"/>
              </a:rPr>
              <a:t>Step 2</a:t>
            </a:r>
            <a:endParaRPr lang="en-US" sz="3600" b="1" dirty="0">
              <a:ln/>
              <a:solidFill>
                <a:schemeClr val="accent4"/>
              </a:solidFill>
              <a:latin typeface="Tw Cen MT (Body)"/>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2307423"/>
            <a:ext cx="8812696" cy="393126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fontAlgn="base">
              <a:spcBef>
                <a:spcPts val="0"/>
              </a:spcBef>
              <a:spcAft>
                <a:spcPts val="0"/>
              </a:spcAft>
            </a:pPr>
            <a:r>
              <a:rPr lang="en-US" sz="1800" b="0" i="0" u="none" strike="noStrike" dirty="0">
                <a:solidFill>
                  <a:srgbClr val="0000FF"/>
                </a:solidFill>
                <a:effectLst/>
                <a:latin typeface="Tw Cen MT (Body)"/>
              </a:rPr>
              <a:t>&lt;!DOCTYPE HTML&gt;</a:t>
            </a:r>
            <a:endParaRPr lang="en-US" sz="1800" b="0" i="0" u="none" strike="noStrike" dirty="0">
              <a:solidFill>
                <a:srgbClr val="000000"/>
              </a:solidFill>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&lt;html lang = "</a:t>
            </a:r>
            <a:r>
              <a:rPr lang="en-US" sz="1800" b="0" i="0" u="none" strike="noStrike" dirty="0" err="1">
                <a:solidFill>
                  <a:srgbClr val="0000FF"/>
                </a:solidFill>
                <a:effectLst/>
                <a:latin typeface="Tw Cen MT (Body)"/>
              </a:rPr>
              <a:t>en</a:t>
            </a:r>
            <a:r>
              <a:rPr lang="en-US" sz="1800" b="0" i="0" u="none" strike="noStrike" dirty="0">
                <a:solidFill>
                  <a:srgbClr val="0000FF"/>
                </a:solidFill>
                <a:effectLst/>
                <a:latin typeface="Tw Cen MT (Body)"/>
              </a:rPr>
              <a:t>"&gt;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&lt;head&gt;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&lt;title&gt;</a:t>
            </a:r>
            <a:r>
              <a:rPr lang="en-US" sz="1800" b="0" i="0" u="none" strike="noStrike" dirty="0" err="1">
                <a:solidFill>
                  <a:srgbClr val="0000FF"/>
                </a:solidFill>
                <a:effectLst/>
                <a:latin typeface="Tw Cen MT (Body)"/>
              </a:rPr>
              <a:t>FirstExample</a:t>
            </a:r>
            <a:r>
              <a:rPr lang="en-US" sz="1800" b="0" i="0" u="none" strike="noStrike" dirty="0">
                <a:solidFill>
                  <a:srgbClr val="0000FF"/>
                </a:solidFill>
                <a:effectLst/>
                <a:latin typeface="Tw Cen MT (Body)"/>
              </a:rPr>
              <a:t>&lt;/title&gt;</a:t>
            </a:r>
            <a:endParaRPr lang="en-US" b="0" dirty="0">
              <a:effectLst/>
              <a:latin typeface="Tw Cen MT (Body)"/>
            </a:endParaRPr>
          </a:p>
          <a:p>
            <a:pPr rtl="0">
              <a:spcBef>
                <a:spcPts val="0"/>
              </a:spcBef>
              <a:spcAft>
                <a:spcPts val="0"/>
              </a:spcAft>
            </a:pPr>
            <a:r>
              <a:rPr lang="en-US" sz="1800" b="1" i="0" u="none" strike="noStrike" dirty="0">
                <a:solidFill>
                  <a:srgbClr val="0000FF"/>
                </a:solidFill>
                <a:effectLst/>
                <a:latin typeface="Tw Cen MT (Body)"/>
              </a:rPr>
              <a:t>        &lt;script </a:t>
            </a:r>
            <a:r>
              <a:rPr lang="en-US" sz="1800" b="1" i="0" u="none" strike="noStrike" dirty="0" err="1">
                <a:solidFill>
                  <a:srgbClr val="0000FF"/>
                </a:solidFill>
                <a:effectLst/>
                <a:latin typeface="Tw Cen MT (Body)"/>
              </a:rPr>
              <a:t>src</a:t>
            </a:r>
            <a:r>
              <a:rPr lang="en-US" sz="1800" b="1" i="0" u="none" strike="noStrike" dirty="0">
                <a:solidFill>
                  <a:srgbClr val="0000FF"/>
                </a:solidFill>
                <a:effectLst/>
                <a:latin typeface="Tw Cen MT (Body)"/>
              </a:rPr>
              <a:t>="https://ajax.googleapis.com/ajax/libs/</a:t>
            </a:r>
            <a:r>
              <a:rPr lang="en-US" sz="1800" b="1" i="0" u="none" strike="noStrike" dirty="0" err="1">
                <a:solidFill>
                  <a:srgbClr val="0000FF"/>
                </a:solidFill>
                <a:effectLst/>
                <a:latin typeface="Tw Cen MT (Body)"/>
              </a:rPr>
              <a:t>angularjs</a:t>
            </a:r>
            <a:r>
              <a:rPr lang="en-US" sz="1800" b="1" i="0" u="none" strike="noStrike" dirty="0">
                <a:solidFill>
                  <a:srgbClr val="0000FF"/>
                </a:solidFill>
                <a:effectLst/>
                <a:latin typeface="Tw Cen MT (Body)"/>
              </a:rPr>
              <a:t>/1.6.9/angular.min.js"&gt;&lt;/script&gt;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&lt;/head&gt;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a:t>
            </a:r>
          </a:p>
          <a:p>
            <a:pPr rtl="0">
              <a:spcBef>
                <a:spcPts val="0"/>
              </a:spcBef>
              <a:spcAft>
                <a:spcPts val="0"/>
              </a:spcAft>
            </a:pPr>
            <a:r>
              <a:rPr lang="en-US" dirty="0">
                <a:solidFill>
                  <a:srgbClr val="0000FF"/>
                </a:solidFill>
                <a:latin typeface="Tw Cen MT (Body)"/>
              </a:rPr>
              <a:t>    </a:t>
            </a:r>
            <a:r>
              <a:rPr lang="en-US" sz="1800" b="0" i="0" u="none" strike="noStrike" dirty="0">
                <a:solidFill>
                  <a:srgbClr val="0000FF"/>
                </a:solidFill>
                <a:effectLst/>
                <a:latin typeface="Tw Cen MT (Body)"/>
              </a:rPr>
              <a:t>&lt;body&gt;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&lt;h1&gt;Sample Application&lt;/h1&gt;</a:t>
            </a:r>
            <a:endParaRPr lang="en-US" b="0" dirty="0">
              <a:effectLst/>
              <a:latin typeface="Tw Cen MT (Body)"/>
            </a:endParaRPr>
          </a:p>
          <a:p>
            <a:pPr rtl="0">
              <a:spcBef>
                <a:spcPts val="0"/>
              </a:spcBef>
              <a:spcAft>
                <a:spcPts val="0"/>
              </a:spcAft>
            </a:pPr>
            <a:r>
              <a:rPr lang="en-US" dirty="0">
                <a:solidFill>
                  <a:srgbClr val="0000FF"/>
                </a:solidFill>
                <a:latin typeface="Tw Cen MT (Body)"/>
              </a:rPr>
              <a:t>    </a:t>
            </a:r>
            <a:r>
              <a:rPr lang="en-US" sz="1800" b="0" i="0" u="none" strike="noStrike" dirty="0">
                <a:solidFill>
                  <a:srgbClr val="0000FF"/>
                </a:solidFill>
                <a:effectLst/>
                <a:latin typeface="Tw Cen MT (Body)"/>
              </a:rPr>
              <a:t>&lt;/body&gt;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&lt;/html&gt;</a:t>
            </a:r>
            <a:endParaRPr lang="en-US" b="0" dirty="0">
              <a:effectLst/>
              <a:latin typeface="Tw Cen MT (Body)"/>
            </a:endParaRPr>
          </a:p>
        </p:txBody>
      </p:sp>
    </p:spTree>
    <p:extLst>
      <p:ext uri="{BB962C8B-B14F-4D97-AF65-F5344CB8AC3E}">
        <p14:creationId xmlns:p14="http://schemas.microsoft.com/office/powerpoint/2010/main" val="12536463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1146316"/>
            <a:ext cx="9776792" cy="922182"/>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R="0" lvl="0" algn="ctr">
              <a:lnSpc>
                <a:spcPct val="107000"/>
              </a:lnSpc>
              <a:spcBef>
                <a:spcPts val="0"/>
              </a:spcBef>
              <a:spcAft>
                <a:spcPts val="800"/>
              </a:spcAft>
            </a:pPr>
            <a:r>
              <a:rPr lang="en-US" sz="3200" b="0" i="0" u="none" strike="noStrike" dirty="0">
                <a:solidFill>
                  <a:schemeClr val="tx1"/>
                </a:solidFill>
                <a:effectLst/>
                <a:latin typeface="Tw Cen MT (Body)"/>
              </a:rPr>
              <a:t>Define AngularJS application using ng-app directive.</a:t>
            </a:r>
            <a:endParaRPr lang="en-US" sz="3200" dirty="0">
              <a:solidFill>
                <a:schemeClr val="tx1"/>
              </a:solidFill>
              <a:effectLst/>
              <a:latin typeface="Tw Cen MT (Body)"/>
              <a:ea typeface="Calibri" panose="020F0502020204030204" pitchFamily="34" charset="0"/>
              <a:cs typeface="Times New Roman" panose="02020603050405020304" pitchFamily="18" charset="0"/>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371061"/>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w Cen MT (Body)"/>
              </a:rPr>
              <a:t>Step 3</a:t>
            </a:r>
            <a:endParaRPr lang="en-US" sz="3600" b="1" dirty="0">
              <a:ln/>
              <a:solidFill>
                <a:schemeClr val="accent4"/>
              </a:solidFill>
              <a:latin typeface="Tw Cen MT (Body)"/>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2503502"/>
            <a:ext cx="8812696" cy="372862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US" sz="1800" b="0" i="0" u="none" strike="noStrike" dirty="0">
                <a:solidFill>
                  <a:srgbClr val="0000FF"/>
                </a:solidFill>
                <a:effectLst/>
                <a:latin typeface="Tw Cen MT (Body)"/>
              </a:rPr>
              <a:t>&lt;!DOCTYPE HTML&gt;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&lt;html lang = "</a:t>
            </a:r>
            <a:r>
              <a:rPr lang="en-US" sz="1800" b="0" i="0" u="none" strike="noStrike" dirty="0" err="1">
                <a:solidFill>
                  <a:srgbClr val="0000FF"/>
                </a:solidFill>
                <a:effectLst/>
                <a:latin typeface="Tw Cen MT (Body)"/>
              </a:rPr>
              <a:t>en</a:t>
            </a:r>
            <a:r>
              <a:rPr lang="en-US" sz="1800" b="0" i="0" u="none" strike="noStrike" dirty="0">
                <a:solidFill>
                  <a:srgbClr val="0000FF"/>
                </a:solidFill>
                <a:effectLst/>
                <a:latin typeface="Tw Cen MT (Body)"/>
              </a:rPr>
              <a:t>"&gt;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&lt;head&gt;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&lt;title&gt;</a:t>
            </a:r>
            <a:r>
              <a:rPr lang="en-US" sz="1800" b="0" i="0" u="none" strike="noStrike" dirty="0" err="1">
                <a:solidFill>
                  <a:srgbClr val="0000FF"/>
                </a:solidFill>
                <a:effectLst/>
                <a:latin typeface="Tw Cen MT (Body)"/>
              </a:rPr>
              <a:t>FirstExample</a:t>
            </a:r>
            <a:r>
              <a:rPr lang="en-US" sz="1800" b="0" i="0" u="none" strike="noStrike" dirty="0">
                <a:solidFill>
                  <a:srgbClr val="0000FF"/>
                </a:solidFill>
                <a:effectLst/>
                <a:latin typeface="Tw Cen MT (Body)"/>
              </a:rPr>
              <a:t>&lt;/title&gt;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&lt;script </a:t>
            </a:r>
            <a:r>
              <a:rPr lang="en-US" sz="1800" b="0" i="0" u="none" strike="noStrike" dirty="0" err="1">
                <a:solidFill>
                  <a:srgbClr val="0000FF"/>
                </a:solidFill>
                <a:effectLst/>
                <a:latin typeface="Tw Cen MT (Body)"/>
              </a:rPr>
              <a:t>src</a:t>
            </a:r>
            <a:r>
              <a:rPr lang="en-US" sz="1800" b="0" i="0" u="none" strike="noStrike" dirty="0">
                <a:solidFill>
                  <a:srgbClr val="0000FF"/>
                </a:solidFill>
                <a:effectLst/>
                <a:latin typeface="Tw Cen MT (Body)"/>
              </a:rPr>
              <a:t>="https://ajax.googleapis.com/ajax/libs/</a:t>
            </a:r>
            <a:r>
              <a:rPr lang="en-US" sz="1800" b="0" i="0" u="none" strike="noStrike" dirty="0" err="1">
                <a:solidFill>
                  <a:srgbClr val="0000FF"/>
                </a:solidFill>
                <a:effectLst/>
                <a:latin typeface="Tw Cen MT (Body)"/>
              </a:rPr>
              <a:t>angularjs</a:t>
            </a:r>
            <a:r>
              <a:rPr lang="en-US" sz="1800" b="0" i="0" u="none" strike="noStrike" dirty="0">
                <a:solidFill>
                  <a:srgbClr val="0000FF"/>
                </a:solidFill>
                <a:effectLst/>
                <a:latin typeface="Tw Cen MT (Body)"/>
              </a:rPr>
              <a:t>/1.6.9/angular.min.js"&gt;&lt;/script&gt;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&lt;/head&gt;</a:t>
            </a:r>
            <a:endParaRPr lang="en-US" b="0" dirty="0">
              <a:effectLst/>
              <a:latin typeface="Tw Cen MT (Body)"/>
            </a:endParaRPr>
          </a:p>
          <a:p>
            <a:pPr rtl="0">
              <a:spcBef>
                <a:spcPts val="0"/>
              </a:spcBef>
              <a:spcAft>
                <a:spcPts val="0"/>
              </a:spcAft>
            </a:pPr>
            <a:endParaRPr lang="en-US" sz="1800" b="0" i="0" u="none" strike="noStrike" dirty="0">
              <a:solidFill>
                <a:srgbClr val="0000FF"/>
              </a:solidFill>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&lt;body </a:t>
            </a:r>
            <a:r>
              <a:rPr lang="en-US" sz="1800" b="1" i="0" u="none" strike="noStrike" dirty="0">
                <a:solidFill>
                  <a:srgbClr val="0000FF"/>
                </a:solidFill>
                <a:effectLst/>
                <a:latin typeface="Tw Cen MT (Body)"/>
              </a:rPr>
              <a:t>ng-app</a:t>
            </a:r>
            <a:r>
              <a:rPr lang="en-US" sz="1800" b="0" i="0" u="none" strike="noStrike" dirty="0">
                <a:solidFill>
                  <a:srgbClr val="0000FF"/>
                </a:solidFill>
                <a:effectLst/>
                <a:latin typeface="Tw Cen MT (Body)"/>
              </a:rPr>
              <a:t>&gt;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&lt;h1&gt;Sample Application&lt;/h1&gt;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&lt;/body&gt;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&lt;/html&gt;</a:t>
            </a:r>
            <a:endParaRPr lang="en-US" b="0" dirty="0">
              <a:effectLst/>
              <a:latin typeface="Tw Cen MT (Body)"/>
            </a:endParaRPr>
          </a:p>
        </p:txBody>
      </p:sp>
    </p:spTree>
    <p:extLst>
      <p:ext uri="{BB962C8B-B14F-4D97-AF65-F5344CB8AC3E}">
        <p14:creationId xmlns:p14="http://schemas.microsoft.com/office/powerpoint/2010/main" val="1288351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1146315"/>
            <a:ext cx="9776792" cy="833405"/>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R="0" lvl="0" algn="ctr">
              <a:lnSpc>
                <a:spcPct val="107000"/>
              </a:lnSpc>
              <a:spcBef>
                <a:spcPts val="0"/>
              </a:spcBef>
              <a:spcAft>
                <a:spcPts val="800"/>
              </a:spcAft>
            </a:pPr>
            <a:r>
              <a:rPr lang="en-US" sz="3200" b="0" i="0" u="none" strike="noStrike" dirty="0">
                <a:solidFill>
                  <a:schemeClr val="tx1"/>
                </a:solidFill>
                <a:effectLst/>
                <a:latin typeface="Tw Cen MT (Body)"/>
              </a:rPr>
              <a:t>Modify the above application to accept input from user</a:t>
            </a:r>
            <a:endParaRPr lang="en-US"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371061"/>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w Cen MT (Body)"/>
              </a:rPr>
              <a:t>Step 4</a:t>
            </a:r>
            <a:endParaRPr lang="en-US" sz="3600" b="1" dirty="0">
              <a:ln/>
              <a:solidFill>
                <a:schemeClr val="accent4"/>
              </a:solidFill>
              <a:latin typeface="Tw Cen MT (Body)"/>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2425148"/>
            <a:ext cx="8812696" cy="393126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US" sz="1800" b="0" i="0" u="none" strike="noStrike" dirty="0">
                <a:solidFill>
                  <a:srgbClr val="0000FF"/>
                </a:solidFill>
                <a:effectLst/>
                <a:latin typeface="Tw Cen MT (Body)"/>
              </a:rPr>
              <a:t>&lt;!DOCTYPE HTML&gt;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&lt;html lang = "</a:t>
            </a:r>
            <a:r>
              <a:rPr lang="en-US" sz="1800" b="0" i="0" u="none" strike="noStrike" dirty="0" err="1">
                <a:solidFill>
                  <a:srgbClr val="0000FF"/>
                </a:solidFill>
                <a:effectLst/>
                <a:latin typeface="Tw Cen MT (Body)"/>
              </a:rPr>
              <a:t>en</a:t>
            </a:r>
            <a:r>
              <a:rPr lang="en-US" sz="1800" b="0" i="0" u="none" strike="noStrike" dirty="0">
                <a:solidFill>
                  <a:srgbClr val="0000FF"/>
                </a:solidFill>
                <a:effectLst/>
                <a:latin typeface="Tw Cen MT (Body)"/>
              </a:rPr>
              <a:t>"&gt;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&lt;head&gt;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&lt;title&gt;</a:t>
            </a:r>
            <a:r>
              <a:rPr lang="en-US" sz="1800" b="0" i="0" u="none" strike="noStrike" dirty="0" err="1">
                <a:solidFill>
                  <a:srgbClr val="0000FF"/>
                </a:solidFill>
                <a:effectLst/>
                <a:latin typeface="Tw Cen MT (Body)"/>
              </a:rPr>
              <a:t>FirstExample</a:t>
            </a:r>
            <a:r>
              <a:rPr lang="en-US" sz="1800" b="0" i="0" u="none" strike="noStrike" dirty="0">
                <a:solidFill>
                  <a:srgbClr val="0000FF"/>
                </a:solidFill>
                <a:effectLst/>
                <a:latin typeface="Tw Cen MT (Body)"/>
              </a:rPr>
              <a:t>&lt;/title&gt;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&lt;script </a:t>
            </a:r>
            <a:r>
              <a:rPr lang="en-US" sz="1800" b="0" i="0" u="none" strike="noStrike" dirty="0" err="1">
                <a:solidFill>
                  <a:srgbClr val="0000FF"/>
                </a:solidFill>
                <a:effectLst/>
                <a:latin typeface="Tw Cen MT (Body)"/>
              </a:rPr>
              <a:t>src</a:t>
            </a:r>
            <a:r>
              <a:rPr lang="en-US" sz="1800" b="0" i="0" u="none" strike="noStrike" dirty="0">
                <a:solidFill>
                  <a:srgbClr val="0000FF"/>
                </a:solidFill>
                <a:effectLst/>
                <a:latin typeface="Tw Cen MT (Body)"/>
              </a:rPr>
              <a:t>="https://ajax.googleapis.com/ajax/libs/</a:t>
            </a:r>
            <a:r>
              <a:rPr lang="en-US" sz="1800" b="0" i="0" u="none" strike="noStrike" dirty="0" err="1">
                <a:solidFill>
                  <a:srgbClr val="0000FF"/>
                </a:solidFill>
                <a:effectLst/>
                <a:latin typeface="Tw Cen MT (Body)"/>
              </a:rPr>
              <a:t>angularjs</a:t>
            </a:r>
            <a:r>
              <a:rPr lang="en-US" sz="1800" b="0" i="0" u="none" strike="noStrike" dirty="0">
                <a:solidFill>
                  <a:srgbClr val="0000FF"/>
                </a:solidFill>
                <a:effectLst/>
                <a:latin typeface="Tw Cen MT (Body)"/>
              </a:rPr>
              <a:t>/1.6.9/angular.min.js"&gt;&lt;/script&gt;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&lt;/head&gt;</a:t>
            </a:r>
            <a:endParaRPr lang="en-US" b="0" dirty="0">
              <a:effectLst/>
              <a:latin typeface="Tw Cen MT (Body)"/>
            </a:endParaRPr>
          </a:p>
          <a:p>
            <a:pPr rtl="0">
              <a:spcBef>
                <a:spcPts val="0"/>
              </a:spcBef>
              <a:spcAft>
                <a:spcPts val="0"/>
              </a:spcAft>
            </a:pPr>
            <a:endParaRPr lang="en-US" sz="1800" b="0" i="0" u="none" strike="noStrike" dirty="0">
              <a:solidFill>
                <a:srgbClr val="0000FF"/>
              </a:solidFill>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&lt;body </a:t>
            </a:r>
            <a:r>
              <a:rPr lang="en-US" sz="1800" i="0" u="none" strike="noStrike" dirty="0">
                <a:solidFill>
                  <a:srgbClr val="0000FF"/>
                </a:solidFill>
                <a:effectLst/>
                <a:latin typeface="Tw Cen MT (Body)"/>
              </a:rPr>
              <a:t>ng-app</a:t>
            </a:r>
            <a:r>
              <a:rPr lang="en-US" sz="1800" b="0" i="0" u="none" strike="noStrike" dirty="0">
                <a:solidFill>
                  <a:srgbClr val="0000FF"/>
                </a:solidFill>
                <a:effectLst/>
                <a:latin typeface="Tw Cen MT (Body)"/>
              </a:rPr>
              <a:t>&gt;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&lt;h1&gt;Sample Application&lt;/h1&gt;</a:t>
            </a:r>
          </a:p>
          <a:p>
            <a:pPr rtl="0">
              <a:spcBef>
                <a:spcPts val="0"/>
              </a:spcBef>
              <a:spcAft>
                <a:spcPts val="0"/>
              </a:spcAft>
            </a:pPr>
            <a:r>
              <a:rPr lang="en-US" dirty="0">
                <a:solidFill>
                  <a:srgbClr val="0000FF"/>
                </a:solidFill>
                <a:latin typeface="Tw Cen MT (Body)"/>
              </a:rPr>
              <a:t>        </a:t>
            </a:r>
            <a:r>
              <a:rPr lang="en-US" sz="1800" b="1" i="0" u="none" strike="noStrike" dirty="0">
                <a:solidFill>
                  <a:srgbClr val="0000FF"/>
                </a:solidFill>
                <a:effectLst/>
                <a:latin typeface="Tw Cen MT (Body)"/>
              </a:rPr>
              <a:t>&lt;input type = "text" placeholder = "Write your text"&gt;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&lt;/body&gt;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&lt;/html&gt;</a:t>
            </a:r>
            <a:endParaRPr lang="en-US" b="0" dirty="0">
              <a:effectLst/>
              <a:latin typeface="Tw Cen MT (Body)"/>
            </a:endParaRPr>
          </a:p>
        </p:txBody>
      </p:sp>
    </p:spTree>
    <p:extLst>
      <p:ext uri="{BB962C8B-B14F-4D97-AF65-F5344CB8AC3E}">
        <p14:creationId xmlns:p14="http://schemas.microsoft.com/office/powerpoint/2010/main" val="1223565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Tw Cen MT (Body)"/>
              </a:rPr>
              <a:t>Single</a:t>
            </a:r>
            <a:r>
              <a:rPr kumimoji="0" lang="en-US" sz="3200" b="0" i="0" u="none" strike="noStrike" kern="1200" cap="none" spc="0" normalizeH="0" noProof="0" dirty="0">
                <a:ln>
                  <a:noFill/>
                </a:ln>
                <a:solidFill>
                  <a:srgbClr val="FF0000"/>
                </a:solidFill>
                <a:effectLst/>
                <a:uLnTx/>
                <a:uFillTx/>
                <a:latin typeface="Tw Cen MT (Body)"/>
              </a:rPr>
              <a:t> Page Application	</a:t>
            </a:r>
            <a:endParaRPr kumimoji="0" lang="en-US" sz="3200" b="0" i="0" u="none" strike="noStrike" kern="1200" cap="none" spc="0" normalizeH="0" baseline="0" noProof="0" dirty="0">
              <a:ln>
                <a:noFill/>
              </a:ln>
              <a:solidFill>
                <a:srgbClr val="FF0000"/>
              </a:solidFill>
              <a:effectLst/>
              <a:uLnTx/>
              <a:uFillTx/>
              <a:latin typeface="Tw Cen MT (Body)"/>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1293812" y="1943985"/>
            <a:ext cx="9905999" cy="369333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en-US" dirty="0">
                <a:solidFill>
                  <a:schemeClr val="tx1">
                    <a:lumMod val="95000"/>
                    <a:lumOff val="5000"/>
                  </a:schemeClr>
                </a:solidFill>
                <a:latin typeface="Tw Cen MT (Body)"/>
              </a:rPr>
              <a:t>Web applications dynamically re-write the current web page with new data from the web server in the background using XHR requests (XML HTTP requests), without refreshing the web browser. E.g., new mail in mailbox is directly written without it being refreshed. </a:t>
            </a:r>
          </a:p>
          <a:p>
            <a:pPr algn="just"/>
            <a:r>
              <a:rPr lang="en-US" dirty="0">
                <a:solidFill>
                  <a:schemeClr val="tx1">
                    <a:lumMod val="95000"/>
                    <a:lumOff val="5000"/>
                  </a:schemeClr>
                </a:solidFill>
                <a:latin typeface="Tw Cen MT (Body)"/>
              </a:rPr>
              <a:t>SPA apps load a single page with very low content to start with and then dynamically generate contents with XHR requests. Hence, SEO is tough.</a:t>
            </a:r>
            <a:endParaRPr kumimoji="0" lang="en-US" sz="3600" b="0" i="0" u="none" strike="noStrike" kern="1200" cap="none" spc="0" normalizeH="0" baseline="0" noProof="0" dirty="0">
              <a:ln>
                <a:noFill/>
              </a:ln>
              <a:solidFill>
                <a:schemeClr val="tx1">
                  <a:lumMod val="95000"/>
                  <a:lumOff val="5000"/>
                </a:schemeClr>
              </a:solidFill>
              <a:effectLst/>
              <a:uLnTx/>
              <a:uFillTx/>
              <a:latin typeface="Tw Cen MT" panose="020B0602020104020603"/>
            </a:endParaRPr>
          </a:p>
        </p:txBody>
      </p:sp>
    </p:spTree>
    <p:extLst>
      <p:ext uri="{BB962C8B-B14F-4D97-AF65-F5344CB8AC3E}">
        <p14:creationId xmlns:p14="http://schemas.microsoft.com/office/powerpoint/2010/main" val="4169985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1146315"/>
            <a:ext cx="9776792" cy="84228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R="0" lvl="0" algn="ctr">
              <a:lnSpc>
                <a:spcPct val="107000"/>
              </a:lnSpc>
              <a:spcBef>
                <a:spcPts val="0"/>
              </a:spcBef>
              <a:spcAft>
                <a:spcPts val="800"/>
              </a:spcAft>
            </a:pPr>
            <a:r>
              <a:rPr lang="en-US" sz="3200" b="0" i="0" u="none" strike="noStrike" dirty="0">
                <a:solidFill>
                  <a:schemeClr val="tx1"/>
                </a:solidFill>
                <a:effectLst/>
                <a:latin typeface="Tw Cen MT (Body)"/>
              </a:rPr>
              <a:t> Define a model name using ng-model directive</a:t>
            </a:r>
            <a:endParaRPr lang="en-US"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371061"/>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w Cen MT (Body)"/>
              </a:rPr>
              <a:t>Step 5</a:t>
            </a:r>
            <a:endParaRPr lang="en-US" sz="3600" b="1" dirty="0">
              <a:ln/>
              <a:solidFill>
                <a:schemeClr val="accent4"/>
              </a:solidFill>
              <a:latin typeface="Tw Cen MT (Body)"/>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2289344"/>
            <a:ext cx="8812696" cy="419759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US" sz="1800" b="0" i="0" u="none" strike="noStrike" dirty="0">
                <a:solidFill>
                  <a:srgbClr val="0000FF"/>
                </a:solidFill>
                <a:effectLst/>
                <a:latin typeface="Tw Cen MT (Body)"/>
              </a:rPr>
              <a:t>&lt;!DOCTYPE HTML&gt;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&lt;html lang = "</a:t>
            </a:r>
            <a:r>
              <a:rPr lang="en-US" sz="1800" b="0" i="0" u="none" strike="noStrike" dirty="0" err="1">
                <a:solidFill>
                  <a:srgbClr val="0000FF"/>
                </a:solidFill>
                <a:effectLst/>
                <a:latin typeface="Tw Cen MT (Body)"/>
              </a:rPr>
              <a:t>en</a:t>
            </a:r>
            <a:r>
              <a:rPr lang="en-US" sz="1800" b="0" i="0" u="none" strike="noStrike" dirty="0">
                <a:solidFill>
                  <a:srgbClr val="0000FF"/>
                </a:solidFill>
                <a:effectLst/>
                <a:latin typeface="Tw Cen MT (Body)"/>
              </a:rPr>
              <a:t>"&gt;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&lt;head&gt;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&lt;title&gt;</a:t>
            </a:r>
            <a:r>
              <a:rPr lang="en-US" sz="1800" b="0" i="0" u="none" strike="noStrike" dirty="0" err="1">
                <a:solidFill>
                  <a:srgbClr val="0000FF"/>
                </a:solidFill>
                <a:effectLst/>
                <a:latin typeface="Tw Cen MT (Body)"/>
              </a:rPr>
              <a:t>FirstExample</a:t>
            </a:r>
            <a:r>
              <a:rPr lang="en-US" sz="1800" b="0" i="0" u="none" strike="noStrike" dirty="0">
                <a:solidFill>
                  <a:srgbClr val="0000FF"/>
                </a:solidFill>
                <a:effectLst/>
                <a:latin typeface="Tw Cen MT (Body)"/>
              </a:rPr>
              <a:t>&lt;/title&gt;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&lt;script </a:t>
            </a:r>
            <a:r>
              <a:rPr lang="en-US" sz="1800" b="0" i="0" u="none" strike="noStrike" dirty="0" err="1">
                <a:solidFill>
                  <a:srgbClr val="0000FF"/>
                </a:solidFill>
                <a:effectLst/>
                <a:latin typeface="Tw Cen MT (Body)"/>
              </a:rPr>
              <a:t>src</a:t>
            </a:r>
            <a:r>
              <a:rPr lang="en-US" sz="1800" b="0" i="0" u="none" strike="noStrike" dirty="0">
                <a:solidFill>
                  <a:srgbClr val="0000FF"/>
                </a:solidFill>
                <a:effectLst/>
                <a:latin typeface="Tw Cen MT (Body)"/>
              </a:rPr>
              <a:t>="https://ajax.googleapis.com/ajax/libs/</a:t>
            </a:r>
            <a:r>
              <a:rPr lang="en-US" sz="1800" b="0" i="0" u="none" strike="noStrike" dirty="0" err="1">
                <a:solidFill>
                  <a:srgbClr val="0000FF"/>
                </a:solidFill>
                <a:effectLst/>
                <a:latin typeface="Tw Cen MT (Body)"/>
              </a:rPr>
              <a:t>angularjs</a:t>
            </a:r>
            <a:r>
              <a:rPr lang="en-US" sz="1800" b="0" i="0" u="none" strike="noStrike" dirty="0">
                <a:solidFill>
                  <a:srgbClr val="0000FF"/>
                </a:solidFill>
                <a:effectLst/>
                <a:latin typeface="Tw Cen MT (Body)"/>
              </a:rPr>
              <a:t>/1.6.9/angular.min.js"&gt;&lt;/script&gt;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&lt;/head&gt;</a:t>
            </a:r>
            <a:endParaRPr lang="en-US" b="0" dirty="0">
              <a:effectLst/>
              <a:latin typeface="Tw Cen MT (Body)"/>
            </a:endParaRPr>
          </a:p>
          <a:p>
            <a:pPr rtl="0">
              <a:spcBef>
                <a:spcPts val="0"/>
              </a:spcBef>
              <a:spcAft>
                <a:spcPts val="0"/>
              </a:spcAft>
            </a:pPr>
            <a:endParaRPr lang="en-US" sz="1800" b="0" i="0" u="none" strike="noStrike" dirty="0">
              <a:solidFill>
                <a:srgbClr val="0000FF"/>
              </a:solidFill>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&lt;body </a:t>
            </a:r>
            <a:r>
              <a:rPr lang="en-US" sz="1800" i="0" u="none" strike="noStrike" dirty="0">
                <a:solidFill>
                  <a:srgbClr val="0000FF"/>
                </a:solidFill>
                <a:effectLst/>
                <a:latin typeface="Tw Cen MT (Body)"/>
              </a:rPr>
              <a:t>ng-app</a:t>
            </a:r>
            <a:r>
              <a:rPr lang="en-US" sz="1800" b="0" i="0" u="none" strike="noStrike" dirty="0">
                <a:solidFill>
                  <a:srgbClr val="0000FF"/>
                </a:solidFill>
                <a:effectLst/>
                <a:latin typeface="Tw Cen MT (Body)"/>
              </a:rPr>
              <a:t>&gt;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&lt;h1&gt;Sample Application&lt;/h1&gt;</a:t>
            </a:r>
          </a:p>
          <a:p>
            <a:pPr rtl="0">
              <a:spcBef>
                <a:spcPts val="0"/>
              </a:spcBef>
              <a:spcAft>
                <a:spcPts val="0"/>
              </a:spcAft>
            </a:pPr>
            <a:r>
              <a:rPr lang="en-US" dirty="0">
                <a:solidFill>
                  <a:srgbClr val="0000FF"/>
                </a:solidFill>
                <a:latin typeface="Tw Cen MT (Body)"/>
              </a:rPr>
              <a:t>        </a:t>
            </a:r>
            <a:r>
              <a:rPr lang="en-US" sz="1800" b="0" i="0" u="none" strike="noStrike" dirty="0">
                <a:solidFill>
                  <a:srgbClr val="0000FF"/>
                </a:solidFill>
                <a:effectLst/>
                <a:latin typeface="Tw Cen MT (Body)"/>
              </a:rPr>
              <a:t>&lt;input type = "text" </a:t>
            </a:r>
            <a:r>
              <a:rPr lang="en-US" sz="1800" b="1" i="0" u="none" strike="noStrike" dirty="0">
                <a:solidFill>
                  <a:srgbClr val="0000FF"/>
                </a:solidFill>
                <a:effectLst/>
                <a:latin typeface="Tw Cen MT (Body)"/>
              </a:rPr>
              <a:t>ng-model = "</a:t>
            </a:r>
            <a:r>
              <a:rPr lang="en-US" sz="1800" b="1" i="0" u="none" strike="noStrike" dirty="0" err="1">
                <a:solidFill>
                  <a:srgbClr val="0000FF"/>
                </a:solidFill>
                <a:effectLst/>
                <a:latin typeface="Tw Cen MT (Body)"/>
              </a:rPr>
              <a:t>textPrinter</a:t>
            </a:r>
            <a:r>
              <a:rPr lang="en-US" sz="1800" b="1" i="0" u="none" strike="noStrike" dirty="0">
                <a:solidFill>
                  <a:srgbClr val="0000FF"/>
                </a:solidFill>
                <a:effectLst/>
                <a:latin typeface="Tw Cen MT (Body)"/>
              </a:rPr>
              <a:t>"</a:t>
            </a:r>
            <a:r>
              <a:rPr lang="en-US" sz="1800" b="0" i="0" u="none" strike="noStrike" dirty="0">
                <a:solidFill>
                  <a:srgbClr val="0000FF"/>
                </a:solidFill>
                <a:effectLst/>
                <a:latin typeface="Tw Cen MT (Body)"/>
              </a:rPr>
              <a:t> placeholder = "Write your text"&gt;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&lt;/body&gt;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&lt;/html&gt;</a:t>
            </a:r>
            <a:endParaRPr lang="en-US" b="0" dirty="0">
              <a:effectLst/>
              <a:latin typeface="Tw Cen MT (Body)"/>
            </a:endParaRPr>
          </a:p>
        </p:txBody>
      </p:sp>
    </p:spTree>
    <p:extLst>
      <p:ext uri="{BB962C8B-B14F-4D97-AF65-F5344CB8AC3E}">
        <p14:creationId xmlns:p14="http://schemas.microsoft.com/office/powerpoint/2010/main" val="1563622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1146315"/>
            <a:ext cx="9776792" cy="895549"/>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R="0" lvl="0" algn="ctr">
              <a:lnSpc>
                <a:spcPct val="107000"/>
              </a:lnSpc>
              <a:spcBef>
                <a:spcPts val="0"/>
              </a:spcBef>
              <a:spcAft>
                <a:spcPts val="800"/>
              </a:spcAft>
            </a:pPr>
            <a:r>
              <a:rPr lang="en-US" sz="3200" b="0" i="0" u="none" strike="noStrike" dirty="0">
                <a:solidFill>
                  <a:schemeClr val="tx1"/>
                </a:solidFill>
                <a:effectLst/>
                <a:latin typeface="Tw Cen MT (Body)"/>
              </a:rPr>
              <a:t>Bind the value of above model using ng-bind directive</a:t>
            </a:r>
            <a:endParaRPr lang="en-US"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371061"/>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w Cen MT (Body)"/>
              </a:rPr>
              <a:t>Step 6</a:t>
            </a:r>
            <a:endParaRPr lang="en-US" sz="3600" b="1" dirty="0">
              <a:ln/>
              <a:solidFill>
                <a:schemeClr val="accent4"/>
              </a:solidFill>
              <a:latin typeface="Tw Cen MT (Body)"/>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2425147"/>
            <a:ext cx="8812696" cy="419759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US" sz="1800" b="0" i="0" u="none" strike="noStrike" dirty="0">
                <a:solidFill>
                  <a:srgbClr val="0000FF"/>
                </a:solidFill>
                <a:effectLst/>
                <a:latin typeface="Tw Cen MT (Body)"/>
              </a:rPr>
              <a:t>&lt;!DOCTYPE HTML&gt;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&lt;html lang = "</a:t>
            </a:r>
            <a:r>
              <a:rPr lang="en-US" sz="1800" b="0" i="0" u="none" strike="noStrike" dirty="0" err="1">
                <a:solidFill>
                  <a:srgbClr val="0000FF"/>
                </a:solidFill>
                <a:effectLst/>
                <a:latin typeface="Tw Cen MT (Body)"/>
              </a:rPr>
              <a:t>en</a:t>
            </a:r>
            <a:r>
              <a:rPr lang="en-US" sz="1800" b="0" i="0" u="none" strike="noStrike" dirty="0">
                <a:solidFill>
                  <a:srgbClr val="0000FF"/>
                </a:solidFill>
                <a:effectLst/>
                <a:latin typeface="Tw Cen MT (Body)"/>
              </a:rPr>
              <a:t>"&gt;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&lt;head&gt;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&lt;title&gt;</a:t>
            </a:r>
            <a:r>
              <a:rPr lang="en-US" sz="1800" b="0" i="0" u="none" strike="noStrike" dirty="0" err="1">
                <a:solidFill>
                  <a:srgbClr val="0000FF"/>
                </a:solidFill>
                <a:effectLst/>
                <a:latin typeface="Tw Cen MT (Body)"/>
              </a:rPr>
              <a:t>FirstExample</a:t>
            </a:r>
            <a:r>
              <a:rPr lang="en-US" sz="1800" b="0" i="0" u="none" strike="noStrike" dirty="0">
                <a:solidFill>
                  <a:srgbClr val="0000FF"/>
                </a:solidFill>
                <a:effectLst/>
                <a:latin typeface="Tw Cen MT (Body)"/>
              </a:rPr>
              <a:t>&lt;/title&gt;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&lt;script </a:t>
            </a:r>
            <a:r>
              <a:rPr lang="en-US" sz="1800" b="0" i="0" u="none" strike="noStrike" dirty="0" err="1">
                <a:solidFill>
                  <a:srgbClr val="0000FF"/>
                </a:solidFill>
                <a:effectLst/>
                <a:latin typeface="Tw Cen MT (Body)"/>
              </a:rPr>
              <a:t>src</a:t>
            </a:r>
            <a:r>
              <a:rPr lang="en-US" sz="1800" b="0" i="0" u="none" strike="noStrike" dirty="0">
                <a:solidFill>
                  <a:srgbClr val="0000FF"/>
                </a:solidFill>
                <a:effectLst/>
                <a:latin typeface="Tw Cen MT (Body)"/>
              </a:rPr>
              <a:t>="https://ajax.googleapis.com/ajax/libs/</a:t>
            </a:r>
            <a:r>
              <a:rPr lang="en-US" sz="1800" b="0" i="0" u="none" strike="noStrike" dirty="0" err="1">
                <a:solidFill>
                  <a:srgbClr val="0000FF"/>
                </a:solidFill>
                <a:effectLst/>
                <a:latin typeface="Tw Cen MT (Body)"/>
              </a:rPr>
              <a:t>angularjs</a:t>
            </a:r>
            <a:r>
              <a:rPr lang="en-US" sz="1800" b="0" i="0" u="none" strike="noStrike" dirty="0">
                <a:solidFill>
                  <a:srgbClr val="0000FF"/>
                </a:solidFill>
                <a:effectLst/>
                <a:latin typeface="Tw Cen MT (Body)"/>
              </a:rPr>
              <a:t>/1.6.9/angular.min.js"&gt;&lt;/script&gt;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&lt;/head&gt;</a:t>
            </a:r>
            <a:endParaRPr lang="en-US" b="0" dirty="0">
              <a:effectLst/>
              <a:latin typeface="Tw Cen MT (Body)"/>
            </a:endParaRPr>
          </a:p>
          <a:p>
            <a:pPr rtl="0">
              <a:spcBef>
                <a:spcPts val="0"/>
              </a:spcBef>
              <a:spcAft>
                <a:spcPts val="0"/>
              </a:spcAft>
            </a:pPr>
            <a:endParaRPr lang="en-US" sz="1800" b="0" i="0" u="none" strike="noStrike" dirty="0">
              <a:solidFill>
                <a:srgbClr val="0000FF"/>
              </a:solidFill>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&lt;body </a:t>
            </a:r>
            <a:r>
              <a:rPr lang="en-US" sz="1800" i="0" u="none" strike="noStrike" dirty="0">
                <a:solidFill>
                  <a:srgbClr val="0000FF"/>
                </a:solidFill>
                <a:effectLst/>
                <a:latin typeface="Tw Cen MT (Body)"/>
              </a:rPr>
              <a:t>ng-app</a:t>
            </a:r>
            <a:r>
              <a:rPr lang="en-US" sz="1800" b="0" i="0" u="none" strike="noStrike" dirty="0">
                <a:solidFill>
                  <a:srgbClr val="0000FF"/>
                </a:solidFill>
                <a:effectLst/>
                <a:latin typeface="Tw Cen MT (Body)"/>
              </a:rPr>
              <a:t>&gt;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&lt;h1&gt;Sample Application&lt;/h1&gt;</a:t>
            </a:r>
          </a:p>
          <a:p>
            <a:pPr rtl="0">
              <a:spcBef>
                <a:spcPts val="0"/>
              </a:spcBef>
              <a:spcAft>
                <a:spcPts val="0"/>
              </a:spcAft>
            </a:pPr>
            <a:r>
              <a:rPr lang="en-US" dirty="0">
                <a:solidFill>
                  <a:srgbClr val="0000FF"/>
                </a:solidFill>
                <a:latin typeface="Tw Cen MT (Body)"/>
              </a:rPr>
              <a:t>        </a:t>
            </a:r>
            <a:r>
              <a:rPr lang="en-US" sz="1800" b="0" i="0" u="none" strike="noStrike" dirty="0">
                <a:solidFill>
                  <a:srgbClr val="0000FF"/>
                </a:solidFill>
                <a:effectLst/>
                <a:latin typeface="Tw Cen MT (Body)"/>
              </a:rPr>
              <a:t>&lt;input type = "text" </a:t>
            </a:r>
            <a:r>
              <a:rPr lang="en-US" sz="1800" i="0" u="none" strike="noStrike" dirty="0">
                <a:solidFill>
                  <a:srgbClr val="0000FF"/>
                </a:solidFill>
                <a:effectLst/>
                <a:latin typeface="Tw Cen MT (Body)"/>
              </a:rPr>
              <a:t>ng-model = "</a:t>
            </a:r>
            <a:r>
              <a:rPr lang="en-US" sz="1800" i="0" u="none" strike="noStrike" dirty="0" err="1">
                <a:solidFill>
                  <a:srgbClr val="0000FF"/>
                </a:solidFill>
                <a:effectLst/>
                <a:latin typeface="Tw Cen MT (Body)"/>
              </a:rPr>
              <a:t>textPrinter</a:t>
            </a:r>
            <a:r>
              <a:rPr lang="en-US" sz="1800" i="0" u="none" strike="noStrike" dirty="0">
                <a:solidFill>
                  <a:srgbClr val="0000FF"/>
                </a:solidFill>
                <a:effectLst/>
                <a:latin typeface="Tw Cen MT (Body)"/>
              </a:rPr>
              <a:t>" </a:t>
            </a:r>
            <a:r>
              <a:rPr lang="en-US" sz="1800" b="0" i="0" u="none" strike="noStrike" dirty="0">
                <a:solidFill>
                  <a:srgbClr val="0000FF"/>
                </a:solidFill>
                <a:effectLst/>
                <a:latin typeface="Tw Cen MT (Body)"/>
              </a:rPr>
              <a:t>placeholder = "Write your text"&gt;</a:t>
            </a:r>
          </a:p>
          <a:p>
            <a:pPr rtl="0">
              <a:spcBef>
                <a:spcPts val="0"/>
              </a:spcBef>
              <a:spcAft>
                <a:spcPts val="0"/>
              </a:spcAft>
            </a:pPr>
            <a:r>
              <a:rPr lang="en-US" dirty="0">
                <a:solidFill>
                  <a:srgbClr val="0000FF"/>
                </a:solidFill>
                <a:latin typeface="Tw Cen MT (Body)"/>
              </a:rPr>
              <a:t>        </a:t>
            </a:r>
            <a:r>
              <a:rPr lang="en-US" sz="1800" b="1" i="0" u="none" strike="noStrike" dirty="0">
                <a:solidFill>
                  <a:srgbClr val="0000FF"/>
                </a:solidFill>
                <a:effectLst/>
                <a:latin typeface="Tw Cen MT (Body)"/>
              </a:rPr>
              <a:t>&lt;p&gt;The text entered is &lt;span ng-bind = "</a:t>
            </a:r>
            <a:r>
              <a:rPr lang="en-US" sz="1800" b="1" i="0" u="none" strike="noStrike" dirty="0" err="1">
                <a:solidFill>
                  <a:srgbClr val="0000FF"/>
                </a:solidFill>
                <a:effectLst/>
                <a:latin typeface="Tw Cen MT (Body)"/>
              </a:rPr>
              <a:t>textPrinter</a:t>
            </a:r>
            <a:r>
              <a:rPr lang="en-US" sz="1800" b="1" i="0" u="none" strike="noStrike" dirty="0">
                <a:solidFill>
                  <a:srgbClr val="0000FF"/>
                </a:solidFill>
                <a:effectLst/>
                <a:latin typeface="Tw Cen MT (Body)"/>
              </a:rPr>
              <a:t>"/&gt; &lt;/p&gt;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&lt;/body&gt;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&lt;/html&gt;</a:t>
            </a:r>
            <a:endParaRPr lang="en-US" b="0" dirty="0">
              <a:effectLst/>
              <a:latin typeface="Tw Cen MT (Body)"/>
            </a:endParaRPr>
          </a:p>
        </p:txBody>
      </p:sp>
    </p:spTree>
    <p:extLst>
      <p:ext uri="{BB962C8B-B14F-4D97-AF65-F5344CB8AC3E}">
        <p14:creationId xmlns:p14="http://schemas.microsoft.com/office/powerpoint/2010/main" val="361473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083317" y="235258"/>
            <a:ext cx="9776792" cy="127883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R="0" lvl="0" algn="ctr">
              <a:lnSpc>
                <a:spcPct val="107000"/>
              </a:lnSpc>
              <a:spcBef>
                <a:spcPts val="0"/>
              </a:spcBef>
              <a:spcAft>
                <a:spcPts val="800"/>
              </a:spcAft>
            </a:pPr>
            <a:r>
              <a:rPr lang="en-US" sz="3200" b="0" i="0" u="none" strike="noStrike" dirty="0">
                <a:solidFill>
                  <a:schemeClr val="tx1"/>
                </a:solidFill>
                <a:effectLst/>
                <a:latin typeface="Tw Cen MT (Body)"/>
              </a:rPr>
              <a:t>Writing an AngularJS code to accept first name and last name from user and display the same.</a:t>
            </a:r>
            <a:endParaRPr lang="en-US"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1704513"/>
            <a:ext cx="8812696" cy="491822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IN" sz="1800" b="0" i="0" u="none" strike="noStrike" dirty="0">
                <a:solidFill>
                  <a:srgbClr val="0000FF"/>
                </a:solidFill>
                <a:effectLst/>
                <a:latin typeface="Tw Cen MT (Body)"/>
              </a:rPr>
              <a:t>&lt;!DOCTYPE HTML&gt;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&lt;html lang = "</a:t>
            </a:r>
            <a:r>
              <a:rPr lang="en-IN" sz="1800" b="0" i="0" u="none" strike="noStrike" dirty="0" err="1">
                <a:solidFill>
                  <a:srgbClr val="0000FF"/>
                </a:solidFill>
                <a:effectLst/>
                <a:latin typeface="Tw Cen MT (Body)"/>
              </a:rPr>
              <a:t>en</a:t>
            </a:r>
            <a:r>
              <a:rPr lang="en-IN" sz="1800" b="0" i="0" u="none" strike="noStrike" dirty="0">
                <a:solidFill>
                  <a:srgbClr val="0000FF"/>
                </a:solidFill>
                <a:effectLst/>
                <a:latin typeface="Tw Cen MT (Body)"/>
              </a:rPr>
              <a: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&lt;head&gt;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&lt;title&gt;</a:t>
            </a:r>
            <a:r>
              <a:rPr lang="en-IN" sz="1800" b="0" i="0" u="none" strike="noStrike" dirty="0" err="1">
                <a:solidFill>
                  <a:srgbClr val="0000FF"/>
                </a:solidFill>
                <a:effectLst/>
                <a:latin typeface="Tw Cen MT (Body)"/>
              </a:rPr>
              <a:t>FirstNameAndLastName</a:t>
            </a:r>
            <a:r>
              <a:rPr lang="en-IN" sz="1800" b="0" i="0" u="none" strike="noStrike" dirty="0">
                <a:solidFill>
                  <a:srgbClr val="0000FF"/>
                </a:solidFill>
                <a:effectLst/>
                <a:latin typeface="Tw Cen MT (Body)"/>
              </a:rPr>
              <a:t>&lt;/title&gt;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&lt;script </a:t>
            </a:r>
            <a:r>
              <a:rPr lang="en-IN" sz="1800" b="0" i="0" u="none" strike="noStrike" dirty="0" err="1">
                <a:solidFill>
                  <a:srgbClr val="0000FF"/>
                </a:solidFill>
                <a:effectLst/>
                <a:latin typeface="Tw Cen MT (Body)"/>
              </a:rPr>
              <a:t>src</a:t>
            </a:r>
            <a:r>
              <a:rPr lang="en-IN" sz="1800" b="0" i="0" u="none" strike="noStrike" dirty="0">
                <a:solidFill>
                  <a:srgbClr val="0000FF"/>
                </a:solidFill>
                <a:effectLst/>
                <a:latin typeface="Tw Cen MT (Body)"/>
              </a:rPr>
              <a:t>="https://ajax.googleapis.com/ajax/libs/</a:t>
            </a:r>
            <a:r>
              <a:rPr lang="en-IN" sz="1800" b="0" i="0" u="none" strike="noStrike" dirty="0" err="1">
                <a:solidFill>
                  <a:srgbClr val="0000FF"/>
                </a:solidFill>
                <a:effectLst/>
                <a:latin typeface="Tw Cen MT (Body)"/>
              </a:rPr>
              <a:t>angularjs</a:t>
            </a:r>
            <a:r>
              <a:rPr lang="en-IN" sz="1800" b="0" i="0" u="none" strike="noStrike" dirty="0">
                <a:solidFill>
                  <a:srgbClr val="0000FF"/>
                </a:solidFill>
                <a:effectLst/>
                <a:latin typeface="Tw Cen MT (Body)"/>
              </a:rPr>
              <a:t>/1.6.9/angular.min.js"&gt;&lt;/script&gt;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&lt;/head&gt;</a:t>
            </a:r>
            <a:endParaRPr lang="en-IN" b="0" dirty="0">
              <a:effectLst/>
              <a:latin typeface="Tw Cen MT (Body)"/>
            </a:endParaRPr>
          </a:p>
          <a:p>
            <a:pPr rtl="0">
              <a:spcBef>
                <a:spcPts val="0"/>
              </a:spcBef>
              <a:spcAft>
                <a:spcPts val="0"/>
              </a:spcAft>
            </a:pPr>
            <a:br>
              <a:rPr lang="en-IN" b="0" dirty="0">
                <a:effectLst/>
                <a:latin typeface="Tw Cen MT (Body)"/>
              </a:rPr>
            </a:br>
            <a:r>
              <a:rPr lang="en-IN" b="0" dirty="0">
                <a:effectLst/>
                <a:latin typeface="Tw Cen MT (Body)"/>
              </a:rPr>
              <a:t>    </a:t>
            </a:r>
            <a:r>
              <a:rPr lang="en-IN" sz="1800" b="0" i="0" u="none" strike="noStrike" dirty="0">
                <a:solidFill>
                  <a:srgbClr val="0000FF"/>
                </a:solidFill>
                <a:effectLst/>
                <a:latin typeface="Tw Cen MT (Body)"/>
              </a:rPr>
              <a:t>&lt;body ng-app&gt;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&lt;h1&gt; Enter first name &lt;/h1&gt;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&lt;input type="text" ng-model = "</a:t>
            </a:r>
            <a:r>
              <a:rPr lang="en-IN" sz="1800" b="0" i="0" u="none" strike="noStrike" dirty="0" err="1">
                <a:solidFill>
                  <a:srgbClr val="0000FF"/>
                </a:solidFill>
                <a:effectLst/>
                <a:latin typeface="Tw Cen MT (Body)"/>
              </a:rPr>
              <a:t>firstName</a:t>
            </a:r>
            <a:r>
              <a:rPr lang="en-IN" sz="1800" b="0" i="0" u="none" strike="noStrike" dirty="0">
                <a:solidFill>
                  <a:srgbClr val="0000FF"/>
                </a:solidFill>
                <a:effectLst/>
                <a:latin typeface="Tw Cen MT (Body)"/>
              </a:rPr>
              <a:t>" placeholder="first name"&gt;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&lt;h1&gt; Enter last name &lt;/h1&gt;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&lt;input type="text" ng-model = "</a:t>
            </a:r>
            <a:r>
              <a:rPr lang="en-IN" sz="1800" b="0" i="0" u="none" strike="noStrike" dirty="0" err="1">
                <a:solidFill>
                  <a:srgbClr val="0000FF"/>
                </a:solidFill>
                <a:effectLst/>
                <a:latin typeface="Tw Cen MT (Body)"/>
              </a:rPr>
              <a:t>lastName</a:t>
            </a:r>
            <a:r>
              <a:rPr lang="en-IN" sz="1800" b="0" i="0" u="none" strike="noStrike" dirty="0">
                <a:solidFill>
                  <a:srgbClr val="0000FF"/>
                </a:solidFill>
                <a:effectLst/>
                <a:latin typeface="Tw Cen MT (Body)"/>
              </a:rPr>
              <a:t>" placeholder="last name"&gt;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&lt;h2&gt;The entered name is &lt;span ng-bind="</a:t>
            </a:r>
            <a:r>
              <a:rPr lang="en-IN" sz="1800" b="0" i="0" u="none" strike="noStrike" dirty="0" err="1">
                <a:solidFill>
                  <a:srgbClr val="0000FF"/>
                </a:solidFill>
                <a:effectLst/>
                <a:latin typeface="Tw Cen MT (Body)"/>
              </a:rPr>
              <a:t>firstName</a:t>
            </a:r>
            <a:r>
              <a:rPr lang="en-IN" sz="1800" b="0" i="0" u="none" strike="noStrike" dirty="0">
                <a:solidFill>
                  <a:srgbClr val="0000FF"/>
                </a:solidFill>
                <a:effectLst/>
                <a:latin typeface="Tw Cen MT (Body)"/>
              </a:rPr>
              <a:t> + ' ' + </a:t>
            </a:r>
            <a:r>
              <a:rPr lang="en-IN" sz="1800" b="0" i="0" u="none" strike="noStrike" dirty="0" err="1">
                <a:solidFill>
                  <a:srgbClr val="0000FF"/>
                </a:solidFill>
                <a:effectLst/>
                <a:latin typeface="Tw Cen MT (Body)"/>
              </a:rPr>
              <a:t>lastName</a:t>
            </a:r>
            <a:r>
              <a:rPr lang="en-IN" sz="1800" b="0" i="0" u="none" strike="noStrike" dirty="0">
                <a:solidFill>
                  <a:srgbClr val="0000FF"/>
                </a:solidFill>
                <a:effectLst/>
                <a:latin typeface="Tw Cen MT (Body)"/>
              </a:rPr>
              <a:t>"/&gt; </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&lt;/body&gt;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&lt;/html&gt;</a:t>
            </a:r>
            <a:endParaRPr lang="en-IN" b="0" dirty="0">
              <a:effectLst/>
              <a:latin typeface="Tw Cen MT (Body)"/>
            </a:endParaRPr>
          </a:p>
        </p:txBody>
      </p:sp>
    </p:spTree>
    <p:extLst>
      <p:ext uri="{BB962C8B-B14F-4D97-AF65-F5344CB8AC3E}">
        <p14:creationId xmlns:p14="http://schemas.microsoft.com/office/powerpoint/2010/main" val="1114509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083317" y="235258"/>
            <a:ext cx="9776792" cy="759041"/>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r>
              <a:rPr lang="en-US" sz="3200" b="0" i="0" u="none" strike="noStrike" dirty="0">
                <a:solidFill>
                  <a:schemeClr val="tx1"/>
                </a:solidFill>
                <a:effectLst/>
                <a:latin typeface="Tw Cen MT (Body)"/>
              </a:rPr>
              <a:t>Writing an AngularJS code to understand ng-</a:t>
            </a:r>
            <a:r>
              <a:rPr lang="en-US" sz="3200" b="0" i="0" u="none" strike="noStrike" dirty="0" err="1">
                <a:solidFill>
                  <a:schemeClr val="tx1"/>
                </a:solidFill>
                <a:effectLst/>
                <a:latin typeface="Tw Cen MT (Body)"/>
              </a:rPr>
              <a:t>init</a:t>
            </a:r>
            <a:r>
              <a:rPr lang="en-US" sz="3200" b="0" i="0" u="none" strike="noStrike" dirty="0">
                <a:solidFill>
                  <a:schemeClr val="tx1"/>
                </a:solidFill>
                <a:effectLst/>
                <a:latin typeface="Tw Cen MT (Body)"/>
              </a:rPr>
              <a:t>: </a:t>
            </a:r>
            <a:endParaRPr lang="en-US" sz="3200" b="0" dirty="0">
              <a:solidFill>
                <a:schemeClr val="tx1"/>
              </a:solidFill>
              <a:effectLst/>
              <a:latin typeface="Tw Cen MT (Body)"/>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1646808"/>
            <a:ext cx="8812696" cy="421689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IN" sz="1800" b="0" i="0" u="none" strike="noStrike" dirty="0">
                <a:solidFill>
                  <a:srgbClr val="0000FF"/>
                </a:solidFill>
                <a:effectLst/>
                <a:latin typeface="Tw Cen MT (Body)"/>
              </a:rPr>
              <a:t>    &lt;!DOCTYPE HTML&gt;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&lt;html lang = "</a:t>
            </a:r>
            <a:r>
              <a:rPr lang="en-IN" sz="1800" b="0" i="0" u="none" strike="noStrike" dirty="0" err="1">
                <a:solidFill>
                  <a:srgbClr val="0000FF"/>
                </a:solidFill>
                <a:effectLst/>
                <a:latin typeface="Tw Cen MT (Body)"/>
              </a:rPr>
              <a:t>en</a:t>
            </a:r>
            <a:r>
              <a:rPr lang="en-IN" sz="1800" b="0" i="0" u="none" strike="noStrike" dirty="0">
                <a:solidFill>
                  <a:srgbClr val="0000FF"/>
                </a:solidFill>
                <a:effectLst/>
                <a:latin typeface="Tw Cen MT (Body)"/>
              </a:rPr>
              <a: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&lt;head&gt;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&lt;title&gt;</a:t>
            </a:r>
            <a:r>
              <a:rPr lang="en-IN" sz="1800" b="0" i="0" u="none" strike="noStrike" dirty="0" err="1">
                <a:solidFill>
                  <a:srgbClr val="0000FF"/>
                </a:solidFill>
                <a:effectLst/>
                <a:latin typeface="Tw Cen MT (Body)"/>
              </a:rPr>
              <a:t>MathExpression</a:t>
            </a:r>
            <a:r>
              <a:rPr lang="en-IN" sz="1800" b="0" i="0" u="none" strike="noStrike" dirty="0">
                <a:solidFill>
                  <a:srgbClr val="0000FF"/>
                </a:solidFill>
                <a:effectLst/>
                <a:latin typeface="Tw Cen MT (Body)"/>
              </a:rPr>
              <a:t>&lt;/title&gt;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&lt;script </a:t>
            </a:r>
            <a:r>
              <a:rPr lang="en-IN" sz="1800" b="0" i="0" u="none" strike="noStrike" dirty="0" err="1">
                <a:solidFill>
                  <a:srgbClr val="0000FF"/>
                </a:solidFill>
                <a:effectLst/>
                <a:latin typeface="Tw Cen MT (Body)"/>
              </a:rPr>
              <a:t>src</a:t>
            </a:r>
            <a:r>
              <a:rPr lang="en-IN" sz="1800" b="0" i="0" u="none" strike="noStrike" dirty="0">
                <a:solidFill>
                  <a:srgbClr val="0000FF"/>
                </a:solidFill>
                <a:effectLst/>
                <a:latin typeface="Tw Cen MT (Body)"/>
              </a:rPr>
              <a:t>="https://ajax.googleapis.com/ajax/libs/</a:t>
            </a:r>
            <a:r>
              <a:rPr lang="en-IN" sz="1800" b="0" i="0" u="none" strike="noStrike" dirty="0" err="1">
                <a:solidFill>
                  <a:srgbClr val="0000FF"/>
                </a:solidFill>
                <a:effectLst/>
                <a:latin typeface="Tw Cen MT (Body)"/>
              </a:rPr>
              <a:t>angularjs</a:t>
            </a:r>
            <a:r>
              <a:rPr lang="en-IN" sz="1800" b="0" i="0" u="none" strike="noStrike" dirty="0">
                <a:solidFill>
                  <a:srgbClr val="0000FF"/>
                </a:solidFill>
                <a:effectLst/>
                <a:latin typeface="Tw Cen MT (Body)"/>
              </a:rPr>
              <a:t>/1.6.9/angular.min.js"&gt;&lt;/script&gt;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&lt;/head&gt;</a:t>
            </a:r>
            <a:endParaRPr lang="en-IN" b="0" dirty="0">
              <a:effectLst/>
              <a:latin typeface="Tw Cen MT (Body)"/>
            </a:endParaRPr>
          </a:p>
          <a:p>
            <a:pPr rtl="0">
              <a:spcBef>
                <a:spcPts val="0"/>
              </a:spcBef>
              <a:spcAft>
                <a:spcPts val="0"/>
              </a:spcAft>
            </a:pPr>
            <a:br>
              <a:rPr lang="en-IN" b="0" dirty="0">
                <a:effectLst/>
                <a:latin typeface="Tw Cen MT (Body)"/>
              </a:rPr>
            </a:br>
            <a:r>
              <a:rPr lang="en-IN" sz="1800" b="0" i="0" u="none" strike="noStrike" dirty="0">
                <a:solidFill>
                  <a:srgbClr val="0000FF"/>
                </a:solidFill>
                <a:effectLst/>
                <a:latin typeface="Tw Cen MT (Body)"/>
              </a:rPr>
              <a:t>        &lt;body ng-app&gt;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&lt;h1&gt;Sample Math Operation&lt;/h1&gt;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&lt;h1 ng-</a:t>
            </a:r>
            <a:r>
              <a:rPr lang="en-IN" sz="1800" b="0" i="0" u="none" strike="noStrike" dirty="0" err="1">
                <a:solidFill>
                  <a:srgbClr val="0000FF"/>
                </a:solidFill>
                <a:effectLst/>
                <a:latin typeface="Tw Cen MT (Body)"/>
              </a:rPr>
              <a:t>init</a:t>
            </a:r>
            <a:r>
              <a:rPr lang="en-IN" sz="1800" b="0" i="0" u="none" strike="noStrike" dirty="0">
                <a:solidFill>
                  <a:srgbClr val="0000FF"/>
                </a:solidFill>
                <a:effectLst/>
                <a:latin typeface="Tw Cen MT (Body)"/>
              </a:rPr>
              <a:t> = "</a:t>
            </a:r>
            <a:r>
              <a:rPr lang="en-IN" sz="1800" b="0" i="0" u="none" strike="noStrike" dirty="0" err="1">
                <a:solidFill>
                  <a:srgbClr val="0000FF"/>
                </a:solidFill>
                <a:effectLst/>
                <a:latin typeface="Tw Cen MT (Body)"/>
              </a:rPr>
              <a:t>internal_marks</a:t>
            </a:r>
            <a:r>
              <a:rPr lang="en-IN" sz="1800" b="0" i="0" u="none" strike="noStrike" dirty="0">
                <a:solidFill>
                  <a:srgbClr val="0000FF"/>
                </a:solidFill>
                <a:effectLst/>
                <a:latin typeface="Tw Cen MT (Body)"/>
              </a:rPr>
              <a:t>=35;external_marks=30"&gt; &lt;/h1&gt;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&lt;h1&gt;The total marks in M4 is {{</a:t>
            </a:r>
            <a:r>
              <a:rPr lang="en-IN" sz="1800" b="0" i="0" u="none" strike="noStrike" dirty="0" err="1">
                <a:solidFill>
                  <a:srgbClr val="0000FF"/>
                </a:solidFill>
                <a:effectLst/>
                <a:latin typeface="Tw Cen MT (Body)"/>
              </a:rPr>
              <a:t>internal_marks</a:t>
            </a:r>
            <a:r>
              <a:rPr lang="en-IN" sz="1800" b="0" i="0" u="none" strike="noStrike" dirty="0">
                <a:solidFill>
                  <a:srgbClr val="0000FF"/>
                </a:solidFill>
                <a:effectLst/>
                <a:latin typeface="Tw Cen MT (Body)"/>
              </a:rPr>
              <a:t> + </a:t>
            </a:r>
            <a:r>
              <a:rPr lang="en-IN" sz="1800" b="0" i="0" u="none" strike="noStrike" dirty="0" err="1">
                <a:solidFill>
                  <a:srgbClr val="0000FF"/>
                </a:solidFill>
                <a:effectLst/>
                <a:latin typeface="Tw Cen MT (Body)"/>
              </a:rPr>
              <a:t>external_marks</a:t>
            </a:r>
            <a:r>
              <a:rPr lang="en-IN" sz="1800" b="0" i="0" u="none" strike="noStrike" dirty="0">
                <a:solidFill>
                  <a:srgbClr val="0000FF"/>
                </a:solidFill>
                <a:effectLst/>
                <a:latin typeface="Tw Cen MT (Body)"/>
              </a:rPr>
              <a:t>}}&lt;/h1&gt; </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&lt;/body&gt;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&lt;/html&gt;</a:t>
            </a:r>
            <a:endParaRPr lang="en-IN" b="0" dirty="0">
              <a:effectLst/>
              <a:latin typeface="Tw Cen MT (Body)"/>
            </a:endParaRPr>
          </a:p>
        </p:txBody>
      </p:sp>
    </p:spTree>
    <p:extLst>
      <p:ext uri="{BB962C8B-B14F-4D97-AF65-F5344CB8AC3E}">
        <p14:creationId xmlns:p14="http://schemas.microsoft.com/office/powerpoint/2010/main" val="3460175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092195" y="110971"/>
            <a:ext cx="9776792" cy="936594"/>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r>
              <a:rPr lang="en-US" sz="3200" b="0" i="0" u="none" strike="noStrike" dirty="0">
                <a:solidFill>
                  <a:schemeClr val="tx1"/>
                </a:solidFill>
                <a:effectLst/>
                <a:latin typeface="Tw Cen MT (Body)"/>
              </a:rPr>
              <a:t>Writing an AngularJS code for working with expressions, JSON data, array. </a:t>
            </a:r>
            <a:endParaRPr lang="en-US" sz="3200" b="0" dirty="0">
              <a:solidFill>
                <a:schemeClr val="tx1"/>
              </a:solidFill>
              <a:effectLst/>
              <a:latin typeface="Tw Cen MT (Body)"/>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1162975"/>
            <a:ext cx="8812696" cy="54597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IN" sz="1800" b="0" i="0" u="none" strike="noStrike" dirty="0">
                <a:solidFill>
                  <a:srgbClr val="000000"/>
                </a:solidFill>
                <a:effectLst/>
                <a:latin typeface="Tw Cen MT (Body)"/>
              </a:rPr>
              <a:t>    </a:t>
            </a:r>
            <a:r>
              <a:rPr lang="en-IN" sz="1800" b="0" i="0" u="none" strike="noStrike" dirty="0">
                <a:solidFill>
                  <a:srgbClr val="0000FF"/>
                </a:solidFill>
                <a:effectLst/>
                <a:latin typeface="Tw Cen MT (Body)"/>
              </a:rPr>
              <a:t>&lt;!DOCTYPE HTML&gt;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&lt;html lang = "</a:t>
            </a:r>
            <a:r>
              <a:rPr lang="en-IN" sz="1800" b="0" i="0" u="none" strike="noStrike" dirty="0" err="1">
                <a:solidFill>
                  <a:srgbClr val="0000FF"/>
                </a:solidFill>
                <a:effectLst/>
                <a:latin typeface="Tw Cen MT (Body)"/>
              </a:rPr>
              <a:t>en</a:t>
            </a:r>
            <a:r>
              <a:rPr lang="en-IN" sz="1800" b="0" i="0" u="none" strike="noStrike" dirty="0">
                <a:solidFill>
                  <a:srgbClr val="0000FF"/>
                </a:solidFill>
                <a:effectLst/>
                <a:latin typeface="Tw Cen MT (Body)"/>
              </a:rPr>
              <a: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&lt;head&gt;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&lt;title = "</a:t>
            </a:r>
            <a:r>
              <a:rPr lang="en-IN" sz="1800" b="0" i="0" u="none" strike="noStrike" dirty="0" err="1">
                <a:solidFill>
                  <a:srgbClr val="0000FF"/>
                </a:solidFill>
                <a:effectLst/>
                <a:latin typeface="Tw Cen MT (Body)"/>
              </a:rPr>
              <a:t>MathExpression</a:t>
            </a:r>
            <a:r>
              <a:rPr lang="en-IN" sz="1800" b="0" i="0" u="none" strike="noStrike" dirty="0">
                <a:solidFill>
                  <a:srgbClr val="0000FF"/>
                </a:solidFill>
                <a:effectLst/>
                <a:latin typeface="Tw Cen MT (Body)"/>
              </a:rPr>
              <a:t>"&gt;&lt;/title&gt;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&lt;script </a:t>
            </a:r>
            <a:r>
              <a:rPr lang="en-IN" sz="1800" b="0" i="0" u="none" strike="noStrike" dirty="0" err="1">
                <a:solidFill>
                  <a:srgbClr val="0000FF"/>
                </a:solidFill>
                <a:effectLst/>
                <a:latin typeface="Tw Cen MT (Body)"/>
              </a:rPr>
              <a:t>src</a:t>
            </a:r>
            <a:r>
              <a:rPr lang="en-IN" sz="1800" b="0" i="0" u="none" strike="noStrike" dirty="0">
                <a:solidFill>
                  <a:srgbClr val="0000FF"/>
                </a:solidFill>
                <a:effectLst/>
                <a:latin typeface="Tw Cen MT (Body)"/>
              </a:rPr>
              <a:t>="https://ajax.googleapis.com/ajax/libs/</a:t>
            </a:r>
            <a:r>
              <a:rPr lang="en-IN" sz="1800" b="0" i="0" u="none" strike="noStrike" dirty="0" err="1">
                <a:solidFill>
                  <a:srgbClr val="0000FF"/>
                </a:solidFill>
                <a:effectLst/>
                <a:latin typeface="Tw Cen MT (Body)"/>
              </a:rPr>
              <a:t>angularjs</a:t>
            </a:r>
            <a:r>
              <a:rPr lang="en-IN" sz="1800" b="0" i="0" u="none" strike="noStrike" dirty="0">
                <a:solidFill>
                  <a:srgbClr val="0000FF"/>
                </a:solidFill>
                <a:effectLst/>
                <a:latin typeface="Tw Cen MT (Body)"/>
              </a:rPr>
              <a:t>/1.6.9/angular.min.js"&gt;&lt;/script&gt;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&lt;/head&gt;</a:t>
            </a:r>
            <a:endParaRPr lang="en-IN" b="0" dirty="0">
              <a:effectLst/>
              <a:latin typeface="Tw Cen MT (Body)"/>
            </a:endParaRPr>
          </a:p>
          <a:p>
            <a:pPr rtl="0">
              <a:spcBef>
                <a:spcPts val="0"/>
              </a:spcBef>
              <a:spcAft>
                <a:spcPts val="0"/>
              </a:spcAft>
            </a:pPr>
            <a:br>
              <a:rPr lang="en-IN" b="0" dirty="0">
                <a:effectLst/>
                <a:latin typeface="Tw Cen MT (Body)"/>
              </a:rPr>
            </a:br>
            <a:r>
              <a:rPr lang="en-IN" sz="1800" b="0" i="0" u="none" strike="noStrike" dirty="0">
                <a:solidFill>
                  <a:srgbClr val="0000FF"/>
                </a:solidFill>
                <a:effectLst/>
                <a:latin typeface="Tw Cen MT (Body)"/>
              </a:rPr>
              <a:t>        &lt;body ng-app&gt;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&lt;h1&gt;Sample Math Operation&lt;/h1&gt;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&lt;p ng-</a:t>
            </a:r>
            <a:r>
              <a:rPr lang="en-IN" sz="1800" b="0" i="0" u="none" strike="noStrike" dirty="0" err="1">
                <a:solidFill>
                  <a:srgbClr val="0000FF"/>
                </a:solidFill>
                <a:effectLst/>
                <a:latin typeface="Tw Cen MT (Body)"/>
              </a:rPr>
              <a:t>init</a:t>
            </a:r>
            <a:r>
              <a:rPr lang="en-IN" sz="1800" b="0" i="0" u="none" strike="noStrike" dirty="0">
                <a:solidFill>
                  <a:srgbClr val="0000FF"/>
                </a:solidFill>
                <a:effectLst/>
                <a:latin typeface="Tw Cen MT (Body)"/>
              </a:rPr>
              <a:t> = "</a:t>
            </a:r>
            <a:r>
              <a:rPr lang="en-IN" sz="1800" b="0" i="0" u="none" strike="noStrike" dirty="0" err="1">
                <a:solidFill>
                  <a:srgbClr val="0000FF"/>
                </a:solidFill>
                <a:effectLst/>
                <a:latin typeface="Tw Cen MT (Body)"/>
              </a:rPr>
              <a:t>internal_marks</a:t>
            </a:r>
            <a:r>
              <a:rPr lang="en-IN" sz="1800" b="0" i="0" u="none" strike="noStrike" dirty="0">
                <a:solidFill>
                  <a:srgbClr val="0000FF"/>
                </a:solidFill>
                <a:effectLst/>
                <a:latin typeface="Tw Cen MT (Body)"/>
              </a:rPr>
              <a:t>=35;external_marks=30;</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student = {firstname:'Varun',lastname:'Bhat',USN:103};</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marks = [80,90,75,73,60]"&gt;&lt;/p&gt;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&lt;p&gt;Hello {{</a:t>
            </a:r>
            <a:r>
              <a:rPr lang="en-IN" sz="1800" b="0" i="0" u="none" strike="noStrike" dirty="0" err="1">
                <a:solidFill>
                  <a:srgbClr val="0000FF"/>
                </a:solidFill>
                <a:effectLst/>
                <a:latin typeface="Tw Cen MT (Body)"/>
              </a:rPr>
              <a:t>student.firstname</a:t>
            </a:r>
            <a:r>
              <a:rPr lang="en-IN" sz="1800" b="0" i="0" u="none" strike="noStrike" dirty="0">
                <a:solidFill>
                  <a:srgbClr val="0000FF"/>
                </a:solidFill>
                <a:effectLst/>
                <a:latin typeface="Tw Cen MT (Body)"/>
              </a:rPr>
              <a:t> + " " + </a:t>
            </a:r>
            <a:r>
              <a:rPr lang="en-IN" sz="1800" b="0" i="0" u="none" strike="noStrike" dirty="0" err="1">
                <a:solidFill>
                  <a:srgbClr val="0000FF"/>
                </a:solidFill>
                <a:effectLst/>
                <a:latin typeface="Tw Cen MT (Body)"/>
              </a:rPr>
              <a:t>student.lastname</a:t>
            </a:r>
            <a:r>
              <a:rPr lang="en-IN" sz="1800" b="0" i="0" u="none" strike="noStrike" dirty="0">
                <a:solidFill>
                  <a:srgbClr val="0000FF"/>
                </a:solidFill>
                <a:effectLst/>
                <a:latin typeface="Tw Cen MT (Body)"/>
              </a:rPr>
              <a:t>}}!&lt;/p&gt;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&lt;p&gt;Marks in M4 : {{</a:t>
            </a:r>
            <a:r>
              <a:rPr lang="en-IN" sz="1800" b="0" i="0" u="none" strike="noStrike" dirty="0" err="1">
                <a:solidFill>
                  <a:srgbClr val="0000FF"/>
                </a:solidFill>
                <a:effectLst/>
                <a:latin typeface="Tw Cen MT (Body)"/>
              </a:rPr>
              <a:t>internal_marks</a:t>
            </a:r>
            <a:r>
              <a:rPr lang="en-IN" sz="1800" b="0" i="0" u="none" strike="noStrike" dirty="0">
                <a:solidFill>
                  <a:srgbClr val="0000FF"/>
                </a:solidFill>
                <a:effectLst/>
                <a:latin typeface="Tw Cen MT (Body)"/>
              </a:rPr>
              <a:t> + </a:t>
            </a:r>
            <a:r>
              <a:rPr lang="en-IN" sz="1800" b="0" i="0" u="none" strike="noStrike" dirty="0" err="1">
                <a:solidFill>
                  <a:srgbClr val="0000FF"/>
                </a:solidFill>
                <a:effectLst/>
                <a:latin typeface="Tw Cen MT (Body)"/>
              </a:rPr>
              <a:t>external_marks</a:t>
            </a:r>
            <a:r>
              <a:rPr lang="en-IN" sz="1800" b="0" i="0" u="none" strike="noStrike" dirty="0">
                <a:solidFill>
                  <a:srgbClr val="0000FF"/>
                </a:solidFill>
                <a:effectLst/>
                <a:latin typeface="Tw Cen MT (Body)"/>
              </a:rPr>
              <a:t>}} marks&lt;/p&gt;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&lt;p&gt;USN No: {{</a:t>
            </a:r>
            <a:r>
              <a:rPr lang="en-IN" sz="1800" b="0" i="0" u="none" strike="noStrike" dirty="0" err="1">
                <a:solidFill>
                  <a:srgbClr val="0000FF"/>
                </a:solidFill>
                <a:effectLst/>
                <a:latin typeface="Tw Cen MT (Body)"/>
              </a:rPr>
              <a:t>student.USN</a:t>
            </a:r>
            <a:r>
              <a:rPr lang="en-IN" sz="1800" b="0" i="0" u="none" strike="noStrike" dirty="0">
                <a:solidFill>
                  <a:srgbClr val="0000FF"/>
                </a:solidFill>
                <a:effectLst/>
                <a:latin typeface="Tw Cen MT (Body)"/>
              </a:rPr>
              <a:t>}}&lt;/p&gt;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&lt;p&gt;Marks(Math): {{marks[3]}}&lt;/p&gt;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&lt;/body&gt;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&lt;/html&gt;</a:t>
            </a:r>
            <a:endParaRPr lang="en-IN" b="0" dirty="0">
              <a:effectLst/>
              <a:latin typeface="Tw Cen MT (Body)"/>
            </a:endParaRPr>
          </a:p>
        </p:txBody>
      </p:sp>
    </p:spTree>
    <p:extLst>
      <p:ext uri="{BB962C8B-B14F-4D97-AF65-F5344CB8AC3E}">
        <p14:creationId xmlns:p14="http://schemas.microsoft.com/office/powerpoint/2010/main" val="698068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E709B-BFC7-3A9F-49CA-76F00452A70B}"/>
              </a:ext>
            </a:extLst>
          </p:cNvPr>
          <p:cNvSpPr>
            <a:spLocks noGrp="1"/>
          </p:cNvSpPr>
          <p:nvPr>
            <p:ph idx="1"/>
          </p:nvPr>
        </p:nvSpPr>
        <p:spPr>
          <a:xfrm>
            <a:off x="1141412" y="2911523"/>
            <a:ext cx="9905999" cy="1034955"/>
          </a:xfrm>
        </p:spPr>
        <p:txBody>
          <a:bodyPr>
            <a:noAutofit/>
          </a:bodyPr>
          <a:lstStyle/>
          <a:p>
            <a:pPr marL="0" indent="0" algn="ctr" rtl="0">
              <a:spcBef>
                <a:spcPts val="0"/>
              </a:spcBef>
              <a:spcAft>
                <a:spcPts val="0"/>
              </a:spcAft>
              <a:buNone/>
            </a:pPr>
            <a:r>
              <a:rPr lang="en-US" sz="3200" b="0" i="0" u="none" strike="noStrike" dirty="0">
                <a:effectLst/>
                <a:latin typeface="Tw Cen MT (Body)"/>
              </a:rPr>
              <a:t>Creating Forms in AngularJS and also performing form validations.</a:t>
            </a:r>
            <a:endParaRPr lang="en-US" sz="3200" b="0" dirty="0">
              <a:effectLst/>
            </a:endParaRPr>
          </a:p>
        </p:txBody>
      </p:sp>
    </p:spTree>
    <p:extLst>
      <p:ext uri="{BB962C8B-B14F-4D97-AF65-F5344CB8AC3E}">
        <p14:creationId xmlns:p14="http://schemas.microsoft.com/office/powerpoint/2010/main" val="2523610529"/>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srgbClr val="FF0000"/>
                </a:solidFill>
                <a:effectLst/>
                <a:uLnTx/>
                <a:uFillTx/>
                <a:latin typeface="Tw Cen MT" panose="020B0602020104020603"/>
                <a:ea typeface="+mn-ea"/>
                <a:cs typeface="+mn-cs"/>
              </a:rPr>
              <a:t>Forms</a:t>
            </a:r>
            <a:endParaRPr kumimoji="0" lang="en-US" sz="3200" b="0" i="0" u="none" strike="noStrike" kern="1200" cap="none" spc="0" normalizeH="0" baseline="0" noProof="0" dirty="0">
              <a:ln>
                <a:noFill/>
              </a:ln>
              <a:solidFill>
                <a:srgbClr val="FF0000"/>
              </a:solidFill>
              <a:effectLst/>
              <a:uLnTx/>
              <a:uFillTx/>
              <a:latin typeface="Tw Cen MT" panose="020B0602020104020603"/>
              <a:ea typeface="+mn-ea"/>
              <a:cs typeface="+mn-cs"/>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1293812" y="1921565"/>
            <a:ext cx="9905999" cy="402647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latin typeface="Tw Cen MT (Body)"/>
              </a:rPr>
              <a:t>A form facilitates the user to enter data that is to be sent to the server for processing such as name, email address, password, phone number, etc. .</a:t>
            </a:r>
          </a:p>
          <a:p>
            <a:r>
              <a:rPr lang="en-US" dirty="0">
                <a:latin typeface="Tw Cen MT (Body)"/>
              </a:rPr>
              <a:t>HTML forms are required if you want to collect some data from of the site visitor.</a:t>
            </a:r>
          </a:p>
          <a:p>
            <a:r>
              <a:rPr lang="en-US" dirty="0">
                <a:latin typeface="Tw Cen MT (Body)"/>
              </a:rPr>
              <a:t>For example: If a user want to purchase some items on internet, he/she must fill the form such as shipping address and credit/debit card details so that item can be sent to the given address.</a:t>
            </a:r>
          </a:p>
        </p:txBody>
      </p:sp>
    </p:spTree>
    <p:extLst>
      <p:ext uri="{BB962C8B-B14F-4D97-AF65-F5344CB8AC3E}">
        <p14:creationId xmlns:p14="http://schemas.microsoft.com/office/powerpoint/2010/main" val="23082414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lvl="0" algn="ctr">
              <a:defRPr/>
            </a:pPr>
            <a:r>
              <a:rPr lang="en-US" sz="3200" dirty="0">
                <a:solidFill>
                  <a:srgbClr val="FF0000"/>
                </a:solidFill>
                <a:latin typeface="Tw Cen MT (Body)"/>
              </a:rPr>
              <a:t>A few form directives </a:t>
            </a:r>
          </a:p>
          <a:p>
            <a:pPr lvl="0" algn="ctr">
              <a:defRPr/>
            </a:pPr>
            <a:r>
              <a:rPr lang="en-US" sz="3200" dirty="0">
                <a:solidFill>
                  <a:srgbClr val="FF0000"/>
                </a:solidFill>
                <a:latin typeface="Tw Cen MT (Body)"/>
              </a:rPr>
              <a:t>in AngularJS</a:t>
            </a:r>
            <a:endParaRPr kumimoji="0" lang="en-US" sz="3200" b="0" i="0" u="none" strike="noStrike" kern="1200" cap="none" spc="0" normalizeH="0" baseline="0" noProof="0" dirty="0">
              <a:ln>
                <a:noFill/>
              </a:ln>
              <a:solidFill>
                <a:srgbClr val="FF0000"/>
              </a:solidFill>
              <a:effectLst/>
              <a:uLnTx/>
              <a:uFillTx/>
              <a:latin typeface="Tw Cen MT" panose="020B0602020104020603"/>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1293812" y="2489961"/>
            <a:ext cx="9905999" cy="187807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latin typeface="Tw Cen MT (Body)"/>
              </a:rPr>
              <a:t>1. ng-required: to specify a form field is required.</a:t>
            </a:r>
          </a:p>
          <a:p>
            <a:pPr marL="0" indent="0">
              <a:buNone/>
            </a:pPr>
            <a:r>
              <a:rPr lang="en-US" dirty="0">
                <a:latin typeface="Tw Cen MT (Body)"/>
              </a:rPr>
              <a:t>2. ng-show: Shows the value of a Boolean if the value is true.</a:t>
            </a:r>
          </a:p>
          <a:p>
            <a:pPr marL="0" indent="0">
              <a:buNone/>
            </a:pPr>
            <a:r>
              <a:rPr lang="en-US" dirty="0">
                <a:latin typeface="Tw Cen MT (Body)"/>
              </a:rPr>
              <a:t>3. ng-disabled: Disable a particular field util the conditions are satisfied.</a:t>
            </a:r>
          </a:p>
        </p:txBody>
      </p:sp>
    </p:spTree>
    <p:extLst>
      <p:ext uri="{BB962C8B-B14F-4D97-AF65-F5344CB8AC3E}">
        <p14:creationId xmlns:p14="http://schemas.microsoft.com/office/powerpoint/2010/main" val="39795620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E709B-BFC7-3A9F-49CA-76F00452A70B}"/>
              </a:ext>
            </a:extLst>
          </p:cNvPr>
          <p:cNvSpPr>
            <a:spLocks noGrp="1"/>
          </p:cNvSpPr>
          <p:nvPr>
            <p:ph idx="1"/>
          </p:nvPr>
        </p:nvSpPr>
        <p:spPr>
          <a:xfrm>
            <a:off x="1141412" y="3071321"/>
            <a:ext cx="9905999" cy="715359"/>
          </a:xfrm>
        </p:spPr>
        <p:txBody>
          <a:bodyPr>
            <a:noAutofit/>
          </a:bodyPr>
          <a:lstStyle/>
          <a:p>
            <a:pPr marL="0" indent="0" algn="ctr" rtl="0">
              <a:spcBef>
                <a:spcPts val="0"/>
              </a:spcBef>
              <a:spcAft>
                <a:spcPts val="0"/>
              </a:spcAft>
              <a:buNone/>
            </a:pPr>
            <a:r>
              <a:rPr lang="en-US" sz="3200" b="0" i="0" u="none" strike="noStrike" dirty="0">
                <a:effectLst/>
                <a:latin typeface="Tw Cen MT (Body)"/>
              </a:rPr>
              <a:t>Lets design a form in AngularJS</a:t>
            </a:r>
            <a:endParaRPr lang="en-US" sz="3200" b="0" dirty="0">
              <a:effectLst/>
            </a:endParaRPr>
          </a:p>
        </p:txBody>
      </p:sp>
    </p:spTree>
    <p:extLst>
      <p:ext uri="{BB962C8B-B14F-4D97-AF65-F5344CB8AC3E}">
        <p14:creationId xmlns:p14="http://schemas.microsoft.com/office/powerpoint/2010/main" val="119200266"/>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882426"/>
            <a:ext cx="9776792" cy="573511"/>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3200" b="0" i="0" u="none" strike="noStrike" dirty="0">
                <a:solidFill>
                  <a:schemeClr val="tx1"/>
                </a:solidFill>
                <a:effectLst/>
                <a:latin typeface="Tw Cen MT (Body)"/>
              </a:rPr>
              <a:t>Creating a basic form</a:t>
            </a:r>
            <a:endParaRPr kumimoji="0" lang="en-US" sz="3200" b="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122486"/>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1</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760674" y="1775534"/>
            <a:ext cx="8812696" cy="466965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IN" sz="1800" b="0" i="0" u="none" strike="noStrike" dirty="0">
                <a:solidFill>
                  <a:srgbClr val="0000FF"/>
                </a:solidFill>
                <a:effectLst/>
                <a:latin typeface="Tw Cen MT (Body)"/>
              </a:rPr>
              <a:t>&lt;!DOCTYPE HTML&gt;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&lt;html lang = "</a:t>
            </a:r>
            <a:r>
              <a:rPr lang="en-IN" sz="1800" b="0" i="0" u="none" strike="noStrike" dirty="0" err="1">
                <a:solidFill>
                  <a:srgbClr val="0000FF"/>
                </a:solidFill>
                <a:effectLst/>
                <a:latin typeface="Tw Cen MT (Body)"/>
              </a:rPr>
              <a:t>en</a:t>
            </a:r>
            <a:r>
              <a:rPr lang="en-IN" sz="1800" b="0" i="0" u="none" strike="noStrike" dirty="0">
                <a:solidFill>
                  <a:srgbClr val="0000FF"/>
                </a:solidFill>
                <a:effectLst/>
                <a:latin typeface="Tw Cen MT (Body)"/>
              </a:rPr>
              <a:t>"&gt;</a:t>
            </a:r>
            <a:endParaRPr lang="en-IN" b="0" dirty="0">
              <a:effectLst/>
              <a:latin typeface="Tw Cen MT (Body)"/>
            </a:endParaRPr>
          </a:p>
          <a:p>
            <a:pPr rtl="0">
              <a:spcBef>
                <a:spcPts val="0"/>
              </a:spcBef>
              <a:spcAft>
                <a:spcPts val="0"/>
              </a:spcAft>
            </a:pPr>
            <a:r>
              <a:rPr lang="en-IN" dirty="0">
                <a:solidFill>
                  <a:srgbClr val="0000FF"/>
                </a:solidFill>
                <a:latin typeface="Tw Cen MT (Body)"/>
              </a:rPr>
              <a:t>    </a:t>
            </a:r>
            <a:r>
              <a:rPr lang="en-IN" sz="1800" b="0" i="0" u="none" strike="noStrike" dirty="0">
                <a:solidFill>
                  <a:srgbClr val="0000FF"/>
                </a:solidFill>
                <a:effectLst/>
                <a:latin typeface="Tw Cen MT (Body)"/>
              </a:rPr>
              <a:t>&lt;head&gt;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&lt;title&gt;Form&lt;/title&gt;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&lt;script </a:t>
            </a:r>
            <a:r>
              <a:rPr lang="en-IN" sz="1800" b="0" i="0" u="none" strike="noStrike" dirty="0" err="1">
                <a:solidFill>
                  <a:srgbClr val="0000FF"/>
                </a:solidFill>
                <a:effectLst/>
                <a:latin typeface="Tw Cen MT (Body)"/>
              </a:rPr>
              <a:t>src</a:t>
            </a:r>
            <a:r>
              <a:rPr lang="en-IN" sz="1800" b="0" i="0" u="none" strike="noStrike" dirty="0">
                <a:solidFill>
                  <a:srgbClr val="0000FF"/>
                </a:solidFill>
                <a:effectLst/>
                <a:latin typeface="Tw Cen MT (Body)"/>
              </a:rPr>
              <a:t>="https://ajax.googleapis.com/ajax/libs/</a:t>
            </a:r>
            <a:r>
              <a:rPr lang="en-IN" sz="1800" b="0" i="0" u="none" strike="noStrike" dirty="0" err="1">
                <a:solidFill>
                  <a:srgbClr val="0000FF"/>
                </a:solidFill>
                <a:effectLst/>
                <a:latin typeface="Tw Cen MT (Body)"/>
              </a:rPr>
              <a:t>angularjs</a:t>
            </a:r>
            <a:r>
              <a:rPr lang="en-IN" sz="1800" b="0" i="0" u="none" strike="noStrike" dirty="0">
                <a:solidFill>
                  <a:srgbClr val="0000FF"/>
                </a:solidFill>
                <a:effectLst/>
                <a:latin typeface="Tw Cen MT (Body)"/>
              </a:rPr>
              <a:t>/1.6.9/angular.min.js"&gt;&lt;/script&gt;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&lt;/head&gt;</a:t>
            </a:r>
            <a:endParaRPr lang="en-IN" b="0" dirty="0">
              <a:effectLst/>
              <a:latin typeface="Tw Cen MT (Body)"/>
            </a:endParaRPr>
          </a:p>
          <a:p>
            <a:pPr rtl="0">
              <a:spcBef>
                <a:spcPts val="0"/>
              </a:spcBef>
              <a:spcAft>
                <a:spcPts val="0"/>
              </a:spcAft>
            </a:pPr>
            <a:br>
              <a:rPr lang="en-IN" b="0" dirty="0">
                <a:effectLst/>
                <a:latin typeface="Tw Cen MT (Body)"/>
              </a:rPr>
            </a:br>
            <a:r>
              <a:rPr lang="en-IN" b="0" dirty="0">
                <a:effectLst/>
                <a:latin typeface="Tw Cen MT (Body)"/>
              </a:rPr>
              <a:t>    </a:t>
            </a:r>
            <a:r>
              <a:rPr lang="en-IN" sz="1800" b="0" i="0" u="none" strike="noStrike" dirty="0">
                <a:solidFill>
                  <a:srgbClr val="0000FF"/>
                </a:solidFill>
                <a:effectLst/>
                <a:latin typeface="Tw Cen MT (Body)"/>
              </a:rPr>
              <a:t>&lt;body ng-app&gt;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&lt;form name = "</a:t>
            </a:r>
            <a:r>
              <a:rPr lang="en-IN" sz="1800" b="0" i="0" u="none" strike="noStrike" dirty="0" err="1">
                <a:solidFill>
                  <a:srgbClr val="0000FF"/>
                </a:solidFill>
                <a:effectLst/>
                <a:latin typeface="Tw Cen MT (Body)"/>
              </a:rPr>
              <a:t>RegistrationForm</a:t>
            </a:r>
            <a:r>
              <a:rPr lang="en-IN" sz="1800" b="0" i="0" u="none" strike="noStrike" dirty="0">
                <a:solidFill>
                  <a:srgbClr val="0000FF"/>
                </a:solidFill>
                <a:effectLst/>
                <a:latin typeface="Tw Cen MT (Body)"/>
              </a:rPr>
              <a: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&lt;input type = "text" placeholder = "name" name = "</a:t>
            </a:r>
            <a:r>
              <a:rPr lang="en-IN" sz="1800" b="0" i="0" u="none" strike="noStrike" dirty="0" err="1">
                <a:solidFill>
                  <a:srgbClr val="0000FF"/>
                </a:solidFill>
                <a:effectLst/>
                <a:latin typeface="Tw Cen MT (Body)"/>
              </a:rPr>
              <a:t>fname</a:t>
            </a:r>
            <a:r>
              <a:rPr lang="en-IN" sz="1800" b="0" i="0" u="none" strike="noStrike" dirty="0">
                <a:solidFill>
                  <a:srgbClr val="0000FF"/>
                </a:solidFill>
                <a:effectLst/>
                <a:latin typeface="Tw Cen MT (Body)"/>
              </a:rPr>
              <a:t>" /&gt;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&lt;input type = "email" placeholder = "Email" name = "mail" /&gt;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&lt;input type = "submit" value = "send" /&gt;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&lt;/form&gt;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&lt;/body&gt; </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&lt;/html&gt;</a:t>
            </a:r>
            <a:endParaRPr lang="en-IN" b="0" dirty="0">
              <a:effectLst/>
              <a:latin typeface="Tw Cen MT (Body)"/>
            </a:endParaRPr>
          </a:p>
        </p:txBody>
      </p:sp>
    </p:spTree>
    <p:extLst>
      <p:ext uri="{BB962C8B-B14F-4D97-AF65-F5344CB8AC3E}">
        <p14:creationId xmlns:p14="http://schemas.microsoft.com/office/powerpoint/2010/main" val="564168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lang="en-IN" sz="3200" dirty="0">
                <a:solidFill>
                  <a:srgbClr val="FF0000"/>
                </a:solidFill>
                <a:latin typeface="Tw Cen MT (Body)"/>
              </a:rPr>
              <a:t>Features of SPA</a:t>
            </a:r>
            <a:endParaRPr lang="en-US" sz="3200" dirty="0">
              <a:solidFill>
                <a:srgbClr val="FF0000"/>
              </a:solidFill>
              <a:latin typeface="Tw Cen MT (Body)"/>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1293812" y="1921565"/>
            <a:ext cx="9905999" cy="352044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en-US" dirty="0">
                <a:latin typeface="Tw Cen MT (Body)"/>
              </a:rPr>
              <a:t>HTTP communication with XHR</a:t>
            </a:r>
          </a:p>
          <a:p>
            <a:pPr algn="just"/>
            <a:r>
              <a:rPr lang="en-US" dirty="0">
                <a:latin typeface="Tw Cen MT (Body)"/>
              </a:rPr>
              <a:t>DOM manipulation</a:t>
            </a:r>
          </a:p>
          <a:p>
            <a:pPr algn="just"/>
            <a:r>
              <a:rPr lang="en-US" dirty="0">
                <a:latin typeface="Tw Cen MT (Body)"/>
              </a:rPr>
              <a:t>If you are navigating to different sites in SPA application, the top URL doesn’t change. i.e., no separate URL is created for each navigation.</a:t>
            </a:r>
          </a:p>
          <a:p>
            <a:pPr algn="just"/>
            <a:r>
              <a:rPr lang="en-US" dirty="0">
                <a:latin typeface="Tw Cen MT (Body)"/>
              </a:rPr>
              <a:t>Many frameworks are designed to build SPA’s. </a:t>
            </a:r>
            <a:r>
              <a:rPr lang="en-US" dirty="0" err="1">
                <a:latin typeface="Tw Cen MT (Body)"/>
              </a:rPr>
              <a:t>E.g</a:t>
            </a:r>
            <a:r>
              <a:rPr lang="en-US" dirty="0">
                <a:latin typeface="Tw Cen MT (Body)"/>
              </a:rPr>
              <a:t>, AngularJS, ReactJS, ember, Vue.js etc. </a:t>
            </a:r>
          </a:p>
        </p:txBody>
      </p:sp>
    </p:spTree>
    <p:extLst>
      <p:ext uri="{BB962C8B-B14F-4D97-AF65-F5344CB8AC3E}">
        <p14:creationId xmlns:p14="http://schemas.microsoft.com/office/powerpoint/2010/main" val="27336034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901662"/>
            <a:ext cx="9776792" cy="1598882"/>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rtl="0">
              <a:spcBef>
                <a:spcPts val="0"/>
              </a:spcBef>
              <a:spcAft>
                <a:spcPts val="0"/>
              </a:spcAft>
            </a:pPr>
            <a:r>
              <a:rPr lang="en-US" sz="3200" b="0" i="0" u="none" strike="noStrike" dirty="0">
                <a:solidFill>
                  <a:schemeClr val="tx1"/>
                </a:solidFill>
                <a:effectLst/>
                <a:latin typeface="Tw Cen MT (Body)"/>
              </a:rPr>
              <a:t>Adding </a:t>
            </a:r>
            <a:r>
              <a:rPr lang="en-US" sz="3200" b="0" i="0" u="none" strike="noStrike" dirty="0" err="1">
                <a:solidFill>
                  <a:schemeClr val="tx1"/>
                </a:solidFill>
                <a:effectLst/>
                <a:latin typeface="Tw Cen MT (Body)"/>
              </a:rPr>
              <a:t>novalidate</a:t>
            </a:r>
            <a:r>
              <a:rPr lang="en-US" sz="3200" b="0" i="0" u="none" strike="noStrike" dirty="0">
                <a:solidFill>
                  <a:schemeClr val="tx1"/>
                </a:solidFill>
                <a:effectLst/>
                <a:latin typeface="Tw Cen MT (Body)"/>
              </a:rPr>
              <a:t> attribute in the form tag to ignore HTML form validation (browser's native form validation) and take up AngularJS form validation.</a:t>
            </a:r>
            <a:endParaRPr lang="en-US" sz="3200" b="0" dirty="0">
              <a:solidFill>
                <a:schemeClr val="tx1"/>
              </a:solidFill>
              <a:effectLst/>
              <a:latin typeface="Tw Cen MT (Body)"/>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122486"/>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2</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2994734"/>
            <a:ext cx="8812696" cy="272544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IN" sz="1800" b="0" i="0" u="none" strike="noStrike" dirty="0">
                <a:solidFill>
                  <a:srgbClr val="0000FF"/>
                </a:solidFill>
                <a:effectLst/>
                <a:latin typeface="Tw Cen MT (Body)"/>
              </a:rPr>
              <a:t>&lt;body ng-app&gt;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&lt;form name = "</a:t>
            </a:r>
            <a:r>
              <a:rPr lang="en-IN" sz="1800" b="0" i="0" u="none" strike="noStrike" dirty="0" err="1">
                <a:solidFill>
                  <a:srgbClr val="0000FF"/>
                </a:solidFill>
                <a:effectLst/>
                <a:latin typeface="Tw Cen MT (Body)"/>
              </a:rPr>
              <a:t>RegistrationForm</a:t>
            </a:r>
            <a:r>
              <a:rPr lang="en-IN" sz="1800" b="0" i="0" u="none" strike="noStrike" dirty="0">
                <a:solidFill>
                  <a:srgbClr val="0000FF"/>
                </a:solidFill>
                <a:effectLst/>
                <a:latin typeface="Tw Cen MT (Body)"/>
              </a:rPr>
              <a:t>" </a:t>
            </a:r>
            <a:r>
              <a:rPr lang="en-IN" sz="1800" b="1" i="0" u="none" strike="noStrike" dirty="0" err="1">
                <a:solidFill>
                  <a:srgbClr val="0000FF"/>
                </a:solidFill>
                <a:effectLst/>
                <a:latin typeface="Tw Cen MT (Body)"/>
              </a:rPr>
              <a:t>novalidate</a:t>
            </a:r>
            <a:r>
              <a:rPr lang="en-IN" sz="1800" b="0" i="0" u="none" strike="noStrike" dirty="0">
                <a:solidFill>
                  <a:srgbClr val="0000FF"/>
                </a:solidFill>
                <a:effectLst/>
                <a:latin typeface="Tw Cen MT (Body)"/>
              </a:rPr>
              <a: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&lt;input type = "text" placeholder = "name" name = "</a:t>
            </a:r>
            <a:r>
              <a:rPr lang="en-IN" sz="1800" b="0" i="0" u="none" strike="noStrike" dirty="0" err="1">
                <a:solidFill>
                  <a:srgbClr val="0000FF"/>
                </a:solidFill>
                <a:effectLst/>
                <a:latin typeface="Tw Cen MT (Body)"/>
              </a:rPr>
              <a:t>fname</a:t>
            </a:r>
            <a:r>
              <a:rPr lang="en-IN" sz="1800" b="0" i="0" u="none" strike="noStrike" dirty="0">
                <a:solidFill>
                  <a:srgbClr val="0000FF"/>
                </a:solidFill>
                <a:effectLst/>
                <a:latin typeface="Tw Cen MT (Body)"/>
              </a:rPr>
              <a:t>" /&gt;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&lt;input type = "email" placeholder = "Email" name = "mail" /&gt;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&lt;input type = "submit" value = "send" /&gt;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&lt;/form&gt;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&lt;/body&gt;</a:t>
            </a:r>
            <a:endParaRPr lang="en-IN" b="0" dirty="0">
              <a:effectLst/>
              <a:latin typeface="Tw Cen MT (Body)"/>
            </a:endParaRPr>
          </a:p>
        </p:txBody>
      </p:sp>
    </p:spTree>
    <p:extLst>
      <p:ext uri="{BB962C8B-B14F-4D97-AF65-F5344CB8AC3E}">
        <p14:creationId xmlns:p14="http://schemas.microsoft.com/office/powerpoint/2010/main" val="3498693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895744"/>
            <a:ext cx="9776792" cy="669236"/>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rtl="0">
              <a:spcBef>
                <a:spcPts val="0"/>
              </a:spcBef>
              <a:spcAft>
                <a:spcPts val="0"/>
              </a:spcAft>
            </a:pPr>
            <a:r>
              <a:rPr lang="en-US" sz="3200" b="0" i="0" u="none" strike="noStrike" dirty="0">
                <a:solidFill>
                  <a:schemeClr val="tx1"/>
                </a:solidFill>
                <a:effectLst/>
                <a:latin typeface="Tw Cen MT (Body)"/>
              </a:rPr>
              <a:t>Using ng-required directive to make form fields required. </a:t>
            </a:r>
            <a:endParaRPr lang="en-US" sz="3200" b="0" dirty="0">
              <a:solidFill>
                <a:schemeClr val="tx1"/>
              </a:solidFill>
              <a:effectLst/>
              <a:latin typeface="Tw Cen MT (Body)"/>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122486"/>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3</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2112886"/>
            <a:ext cx="8812696" cy="304504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IN" sz="1800" b="0" i="0" u="none" strike="noStrike" dirty="0">
                <a:solidFill>
                  <a:srgbClr val="0000FF"/>
                </a:solidFill>
                <a:effectLst/>
                <a:latin typeface="Tw Cen MT (Body)"/>
              </a:rPr>
              <a:t>&lt;body ng-app&gt;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&lt;form name = "</a:t>
            </a:r>
            <a:r>
              <a:rPr lang="en-IN" sz="1800" b="0" i="0" u="none" strike="noStrike" dirty="0" err="1">
                <a:solidFill>
                  <a:srgbClr val="0000FF"/>
                </a:solidFill>
                <a:effectLst/>
                <a:latin typeface="Tw Cen MT (Body)"/>
              </a:rPr>
              <a:t>RegistrationForm</a:t>
            </a:r>
            <a:r>
              <a:rPr lang="en-IN" sz="1800" b="0" i="0" u="none" strike="noStrike" dirty="0">
                <a:solidFill>
                  <a:srgbClr val="0000FF"/>
                </a:solidFill>
                <a:effectLst/>
                <a:latin typeface="Tw Cen MT (Body)"/>
              </a:rPr>
              <a:t>" </a:t>
            </a:r>
            <a:r>
              <a:rPr lang="en-IN" sz="1800" b="0" i="0" u="none" strike="noStrike" dirty="0" err="1">
                <a:solidFill>
                  <a:srgbClr val="0000FF"/>
                </a:solidFill>
                <a:effectLst/>
                <a:latin typeface="Tw Cen MT (Body)"/>
              </a:rPr>
              <a:t>novalidate</a:t>
            </a:r>
            <a:r>
              <a:rPr lang="en-IN" sz="1800" b="0" i="0" u="none" strike="noStrike" dirty="0">
                <a:solidFill>
                  <a:srgbClr val="0000FF"/>
                </a:solidFill>
                <a:effectLst/>
                <a:latin typeface="Tw Cen MT (Body)"/>
              </a:rPr>
              <a: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&lt;input type = "text" placeholder = "name" name = "</a:t>
            </a:r>
            <a:r>
              <a:rPr lang="en-IN" sz="1800" b="0" i="0" u="none" strike="noStrike" dirty="0" err="1">
                <a:solidFill>
                  <a:srgbClr val="0000FF"/>
                </a:solidFill>
                <a:effectLst/>
                <a:latin typeface="Tw Cen MT (Body)"/>
              </a:rPr>
              <a:t>fname</a:t>
            </a:r>
            <a:r>
              <a:rPr lang="en-IN" sz="1800" b="0" i="0" u="none" strike="noStrike" dirty="0">
                <a:solidFill>
                  <a:srgbClr val="0000FF"/>
                </a:solidFill>
                <a:effectLst/>
                <a:latin typeface="Tw Cen MT (Body)"/>
              </a:rPr>
              <a:t>" </a:t>
            </a:r>
            <a:r>
              <a:rPr lang="en-IN" sz="1800" b="1" i="0" u="none" strike="noStrike" dirty="0">
                <a:solidFill>
                  <a:srgbClr val="0000FF"/>
                </a:solidFill>
                <a:effectLst/>
                <a:latin typeface="Tw Cen MT (Body)"/>
              </a:rPr>
              <a:t>ng-     required="true"</a:t>
            </a:r>
            <a:r>
              <a:rPr lang="en-IN" sz="1800" b="0" i="0" u="none" strike="noStrike" dirty="0">
                <a:solidFill>
                  <a:srgbClr val="0000FF"/>
                </a:solidFill>
                <a:effectLst/>
                <a:latin typeface="Tw Cen MT (Body)"/>
              </a:rPr>
              <a: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&lt;input type = "email" placeholder = "Email" name = "mail" </a:t>
            </a:r>
            <a:r>
              <a:rPr lang="en-IN" sz="1800" b="1" i="0" u="none" strike="noStrike" dirty="0">
                <a:solidFill>
                  <a:srgbClr val="0000FF"/>
                </a:solidFill>
                <a:effectLst/>
                <a:latin typeface="Tw Cen MT (Body)"/>
              </a:rPr>
              <a:t>ng-    required="true"</a:t>
            </a:r>
            <a:r>
              <a:rPr lang="en-IN" sz="1800" b="0" i="0" u="none" strike="noStrike" dirty="0">
                <a:solidFill>
                  <a:srgbClr val="0000FF"/>
                </a:solidFill>
                <a:effectLst/>
                <a:latin typeface="Tw Cen MT (Body)"/>
              </a:rPr>
              <a:t> /&gt;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&lt;input type = "submit" value = "send" </a:t>
            </a:r>
            <a:r>
              <a:rPr lang="en-IN" sz="1800" b="1" i="0" u="none" strike="noStrike" dirty="0">
                <a:solidFill>
                  <a:srgbClr val="0000FF"/>
                </a:solidFill>
                <a:effectLst/>
                <a:latin typeface="Tw Cen MT (Body)"/>
              </a:rPr>
              <a:t>ng-required="true"</a:t>
            </a:r>
            <a:r>
              <a:rPr lang="en-IN" sz="1800" b="0" i="0" u="none" strike="noStrike" dirty="0">
                <a:solidFill>
                  <a:srgbClr val="0000FF"/>
                </a:solidFill>
                <a:effectLst/>
                <a:latin typeface="Tw Cen MT (Body)"/>
              </a:rPr>
              <a:t> /&gt;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&lt;/form&gt;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&lt;/body&gt;</a:t>
            </a:r>
            <a:r>
              <a:rPr lang="en-IN" sz="1800" b="0" i="0" u="none" strike="noStrike" dirty="0">
                <a:solidFill>
                  <a:srgbClr val="000000"/>
                </a:solidFill>
                <a:effectLst/>
                <a:latin typeface="Tw Cen MT (Body)"/>
              </a:rPr>
              <a:t> </a:t>
            </a:r>
            <a:endParaRPr lang="en-IN" b="0" dirty="0">
              <a:effectLst/>
              <a:latin typeface="Tw Cen MT (Body)"/>
            </a:endParaRPr>
          </a:p>
        </p:txBody>
      </p:sp>
    </p:spTree>
    <p:extLst>
      <p:ext uri="{BB962C8B-B14F-4D97-AF65-F5344CB8AC3E}">
        <p14:creationId xmlns:p14="http://schemas.microsoft.com/office/powerpoint/2010/main" val="1329875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895744"/>
            <a:ext cx="9776792" cy="669236"/>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r>
              <a:rPr lang="en-US" sz="3200" b="0" i="0" u="none" strike="noStrike" dirty="0">
                <a:solidFill>
                  <a:schemeClr val="tx1"/>
                </a:solidFill>
                <a:effectLst/>
                <a:latin typeface="Tw Cen MT (Body)"/>
              </a:rPr>
              <a:t>Adding a model to each form filed.</a:t>
            </a:r>
            <a:endParaRPr lang="en-US" sz="3200" b="0" dirty="0">
              <a:solidFill>
                <a:schemeClr val="tx1"/>
              </a:solidFill>
              <a:effectLst/>
              <a:latin typeface="Tw Cen MT (Body)"/>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122486"/>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4</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1908700"/>
            <a:ext cx="8812696" cy="269881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IN" sz="1800" b="0" i="0" u="none" strike="noStrike" dirty="0">
                <a:solidFill>
                  <a:srgbClr val="0000FF"/>
                </a:solidFill>
                <a:effectLst/>
                <a:latin typeface="Tw Cen MT (Body)"/>
              </a:rPr>
              <a:t>&lt;body ng-app&gt;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&lt;form name = "</a:t>
            </a:r>
            <a:r>
              <a:rPr lang="en-IN" sz="1800" b="0" i="0" u="none" strike="noStrike" dirty="0" err="1">
                <a:solidFill>
                  <a:srgbClr val="0000FF"/>
                </a:solidFill>
                <a:effectLst/>
                <a:latin typeface="Tw Cen MT (Body)"/>
              </a:rPr>
              <a:t>RegistrationForm</a:t>
            </a:r>
            <a:r>
              <a:rPr lang="en-IN" sz="1800" b="0" i="0" u="none" strike="noStrike" dirty="0">
                <a:solidFill>
                  <a:srgbClr val="0000FF"/>
                </a:solidFill>
                <a:effectLst/>
                <a:latin typeface="Tw Cen MT (Body)"/>
              </a:rPr>
              <a:t>" </a:t>
            </a:r>
            <a:r>
              <a:rPr lang="en-IN" sz="1800" b="0" i="0" u="none" strike="noStrike" dirty="0" err="1">
                <a:solidFill>
                  <a:srgbClr val="0000FF"/>
                </a:solidFill>
                <a:effectLst/>
                <a:latin typeface="Tw Cen MT (Body)"/>
              </a:rPr>
              <a:t>novalidate</a:t>
            </a:r>
            <a:r>
              <a:rPr lang="en-IN" sz="1800" b="0" i="0" u="none" strike="noStrike" dirty="0">
                <a:solidFill>
                  <a:srgbClr val="0000FF"/>
                </a:solidFill>
                <a:effectLst/>
                <a:latin typeface="Tw Cen MT (Body)"/>
              </a:rPr>
              <a: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&lt;input type = "text" placeholder = "name" name = "</a:t>
            </a:r>
            <a:r>
              <a:rPr lang="en-IN" sz="1800" b="0" i="0" u="none" strike="noStrike" dirty="0" err="1">
                <a:solidFill>
                  <a:srgbClr val="0000FF"/>
                </a:solidFill>
                <a:effectLst/>
                <a:latin typeface="Tw Cen MT (Body)"/>
              </a:rPr>
              <a:t>fname</a:t>
            </a:r>
            <a:r>
              <a:rPr lang="en-IN" sz="1800" b="0" i="0" u="none" strike="noStrike" dirty="0">
                <a:solidFill>
                  <a:srgbClr val="0000FF"/>
                </a:solidFill>
                <a:effectLst/>
                <a:latin typeface="Tw Cen MT (Body)"/>
              </a:rPr>
              <a:t>" </a:t>
            </a:r>
            <a:r>
              <a:rPr lang="en-IN" sz="1800" b="1" i="0" u="none" strike="noStrike" dirty="0">
                <a:solidFill>
                  <a:srgbClr val="0000FF"/>
                </a:solidFill>
                <a:effectLst/>
                <a:latin typeface="Tw Cen MT (Body)"/>
              </a:rPr>
              <a:t>ng-model = "name"</a:t>
            </a:r>
            <a:r>
              <a:rPr lang="en-IN" sz="1800" b="0" i="0" u="none" strike="noStrike" dirty="0">
                <a:solidFill>
                  <a:srgbClr val="0000FF"/>
                </a:solidFill>
                <a:effectLst/>
                <a:latin typeface="Tw Cen MT (Body)"/>
              </a:rPr>
              <a:t> ng-required="true"/&gt;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&lt;input type = "email" placeholder = "Email" name = "mail" </a:t>
            </a:r>
            <a:r>
              <a:rPr lang="en-IN" sz="1800" b="1" i="0" u="none" strike="noStrike" dirty="0">
                <a:solidFill>
                  <a:srgbClr val="0000FF"/>
                </a:solidFill>
                <a:effectLst/>
                <a:latin typeface="Tw Cen MT (Body)"/>
              </a:rPr>
              <a:t>ng-model = "email"</a:t>
            </a:r>
            <a:r>
              <a:rPr lang="en-IN" sz="1800" b="0" i="0" u="none" strike="noStrike" dirty="0">
                <a:solidFill>
                  <a:srgbClr val="0000FF"/>
                </a:solidFill>
                <a:effectLst/>
                <a:latin typeface="Tw Cen MT (Body)"/>
              </a:rPr>
              <a:t> ng-required="true" /&gt;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&lt;input type = "submit" value = "send" ng-required="true" /&gt;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&lt;/form&gt;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&lt;/body&gt;</a:t>
            </a:r>
            <a:endParaRPr lang="en-IN" b="0" dirty="0">
              <a:effectLst/>
              <a:latin typeface="Tw Cen MT (Body)"/>
            </a:endParaRPr>
          </a:p>
        </p:txBody>
      </p:sp>
    </p:spTree>
    <p:extLst>
      <p:ext uri="{BB962C8B-B14F-4D97-AF65-F5344CB8AC3E}">
        <p14:creationId xmlns:p14="http://schemas.microsoft.com/office/powerpoint/2010/main" val="1318305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E709B-BFC7-3A9F-49CA-76F00452A70B}"/>
              </a:ext>
            </a:extLst>
          </p:cNvPr>
          <p:cNvSpPr>
            <a:spLocks noGrp="1"/>
          </p:cNvSpPr>
          <p:nvPr>
            <p:ph idx="1"/>
          </p:nvPr>
        </p:nvSpPr>
        <p:spPr>
          <a:xfrm>
            <a:off x="1141412" y="2405496"/>
            <a:ext cx="9905999" cy="2047009"/>
          </a:xfrm>
          <a:ln>
            <a:solidFill>
              <a:schemeClr val="accent5"/>
            </a:solidFill>
          </a:ln>
        </p:spPr>
        <p:txBody>
          <a:bodyPr>
            <a:noAutofit/>
          </a:bodyPr>
          <a:lstStyle/>
          <a:p>
            <a:pPr rtl="0">
              <a:spcBef>
                <a:spcPts val="0"/>
              </a:spcBef>
              <a:spcAft>
                <a:spcPts val="0"/>
              </a:spcAft>
            </a:pPr>
            <a:r>
              <a:rPr lang="en-US" sz="3200" b="0" i="0" u="none" strike="noStrike" dirty="0">
                <a:effectLst/>
                <a:latin typeface="Tw Cen MT (Body)"/>
              </a:rPr>
              <a:t>Run the created form and inspect in dev tools and check the various form controls and its values displayed there. </a:t>
            </a:r>
            <a:endParaRPr lang="en-US" sz="3200" b="0" dirty="0">
              <a:effectLst/>
            </a:endParaRPr>
          </a:p>
          <a:p>
            <a:pPr rtl="0">
              <a:spcBef>
                <a:spcPts val="0"/>
              </a:spcBef>
              <a:spcAft>
                <a:spcPts val="0"/>
              </a:spcAft>
            </a:pPr>
            <a:r>
              <a:rPr lang="en-US" sz="3200" b="0" i="0" u="none" strike="noStrike" dirty="0">
                <a:effectLst/>
                <a:latin typeface="Tw Cen MT (Body)"/>
              </a:rPr>
              <a:t>Also try entering fields in form (both right and wrong entries) and see how the form class values change.</a:t>
            </a:r>
            <a:endParaRPr lang="en-US" sz="3200" b="0" dirty="0">
              <a:effectLst/>
            </a:endParaRPr>
          </a:p>
        </p:txBody>
      </p:sp>
      <p:sp>
        <p:nvSpPr>
          <p:cNvPr id="2" name="Speech Bubble: Oval 1">
            <a:extLst>
              <a:ext uri="{FF2B5EF4-FFF2-40B4-BE49-F238E27FC236}">
                <a16:creationId xmlns:a16="http://schemas.microsoft.com/office/drawing/2014/main" id="{BD646506-F36B-B15B-B7B8-FEADFA73439B}"/>
              </a:ext>
            </a:extLst>
          </p:cNvPr>
          <p:cNvSpPr/>
          <p:nvPr/>
        </p:nvSpPr>
        <p:spPr>
          <a:xfrm>
            <a:off x="7847859" y="1640251"/>
            <a:ext cx="2592409"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w Cen MT (Body)"/>
              </a:rPr>
              <a:t>Try it out</a:t>
            </a:r>
            <a:endParaRPr lang="en-US" sz="3600" b="1" dirty="0">
              <a:ln/>
              <a:solidFill>
                <a:schemeClr val="accent4"/>
              </a:solidFill>
              <a:latin typeface="Tw Cen MT (Body)"/>
            </a:endParaRPr>
          </a:p>
        </p:txBody>
      </p:sp>
    </p:spTree>
    <p:extLst>
      <p:ext uri="{BB962C8B-B14F-4D97-AF65-F5344CB8AC3E}">
        <p14:creationId xmlns:p14="http://schemas.microsoft.com/office/powerpoint/2010/main" val="780282000"/>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E709B-BFC7-3A9F-49CA-76F00452A70B}"/>
              </a:ext>
            </a:extLst>
          </p:cNvPr>
          <p:cNvSpPr>
            <a:spLocks noGrp="1"/>
          </p:cNvSpPr>
          <p:nvPr>
            <p:ph idx="1"/>
          </p:nvPr>
        </p:nvSpPr>
        <p:spPr>
          <a:xfrm>
            <a:off x="1141412" y="3173414"/>
            <a:ext cx="9905999" cy="511173"/>
          </a:xfrm>
          <a:ln>
            <a:solidFill>
              <a:schemeClr val="accent5"/>
            </a:solidFill>
          </a:ln>
        </p:spPr>
        <p:txBody>
          <a:bodyPr>
            <a:noAutofit/>
          </a:bodyPr>
          <a:lstStyle/>
          <a:p>
            <a:pPr marL="0" indent="0" algn="ctr" rtl="0">
              <a:spcBef>
                <a:spcPts val="0"/>
              </a:spcBef>
              <a:spcAft>
                <a:spcPts val="0"/>
              </a:spcAft>
              <a:buNone/>
            </a:pPr>
            <a:r>
              <a:rPr lang="en-US" sz="3200" b="0" i="0" u="none" strike="noStrike" dirty="0">
                <a:effectLst/>
                <a:latin typeface="Tw Cen MT (Body)"/>
              </a:rPr>
              <a:t>Getting started with form validation: </a:t>
            </a:r>
            <a:endParaRPr lang="en-US" sz="3200" b="0" dirty="0">
              <a:effectLst/>
            </a:endParaRPr>
          </a:p>
        </p:txBody>
      </p:sp>
    </p:spTree>
    <p:extLst>
      <p:ext uri="{BB962C8B-B14F-4D97-AF65-F5344CB8AC3E}">
        <p14:creationId xmlns:p14="http://schemas.microsoft.com/office/powerpoint/2010/main" val="4240467757"/>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lang="en-IN" sz="3200" dirty="0">
                <a:solidFill>
                  <a:srgbClr val="FF0000"/>
                </a:solidFill>
                <a:latin typeface="Tw Cen MT (Body)"/>
              </a:rPr>
              <a:t>Various form classes/</a:t>
            </a:r>
          </a:p>
          <a:p>
            <a:pPr algn="ctr"/>
            <a:r>
              <a:rPr lang="en-IN" sz="3200" dirty="0">
                <a:solidFill>
                  <a:srgbClr val="FF0000"/>
                </a:solidFill>
                <a:latin typeface="Tw Cen MT (Body)"/>
              </a:rPr>
              <a:t>properties</a:t>
            </a: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1293812" y="2165926"/>
            <a:ext cx="9905999" cy="252614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latin typeface="Tw Cen MT (Body)"/>
              </a:rPr>
              <a:t>In AngularJS, forms and form controls come with several properties that allow you to access and manipulate their states, validation of information, and user interactions. </a:t>
            </a:r>
          </a:p>
          <a:p>
            <a:r>
              <a:rPr lang="en-US" dirty="0">
                <a:latin typeface="Tw Cen MT (Body)"/>
              </a:rPr>
              <a:t>These properties are helpful for managing form behavior, validation, and user input handling.</a:t>
            </a:r>
          </a:p>
        </p:txBody>
      </p:sp>
    </p:spTree>
    <p:extLst>
      <p:ext uri="{BB962C8B-B14F-4D97-AF65-F5344CB8AC3E}">
        <p14:creationId xmlns:p14="http://schemas.microsoft.com/office/powerpoint/2010/main" val="10544659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ircle: Hollow 56">
            <a:extLst>
              <a:ext uri="{FF2B5EF4-FFF2-40B4-BE49-F238E27FC236}">
                <a16:creationId xmlns:a16="http://schemas.microsoft.com/office/drawing/2014/main" id="{4437C823-A8C7-4A34-87DC-C3DF4FEE0D8C}"/>
              </a:ext>
            </a:extLst>
          </p:cNvPr>
          <p:cNvSpPr/>
          <p:nvPr/>
        </p:nvSpPr>
        <p:spPr>
          <a:xfrm>
            <a:off x="4057211" y="1390211"/>
            <a:ext cx="4077579" cy="4077579"/>
          </a:xfrm>
          <a:prstGeom prst="donut">
            <a:avLst>
              <a:gd name="adj" fmla="val 996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Freeform: Shape 47">
            <a:extLst>
              <a:ext uri="{FF2B5EF4-FFF2-40B4-BE49-F238E27FC236}">
                <a16:creationId xmlns:a16="http://schemas.microsoft.com/office/drawing/2014/main" id="{2CDC5FFF-0FCE-408D-8DBA-59D2FA5C2A14}"/>
              </a:ext>
            </a:extLst>
          </p:cNvPr>
          <p:cNvSpPr/>
          <p:nvPr/>
        </p:nvSpPr>
        <p:spPr>
          <a:xfrm rot="5400000">
            <a:off x="5741199" y="1409163"/>
            <a:ext cx="704841" cy="1551223"/>
          </a:xfrm>
          <a:custGeom>
            <a:avLst/>
            <a:gdLst>
              <a:gd name="connsiteX0" fmla="*/ 0 w 883011"/>
              <a:gd name="connsiteY0" fmla="*/ 962890 h 1943342"/>
              <a:gd name="connsiteX1" fmla="*/ 241419 w 883011"/>
              <a:gd name="connsiteY1" fmla="*/ 9452 h 1943342"/>
              <a:gd name="connsiteX2" fmla="*/ 247162 w 883011"/>
              <a:gd name="connsiteY2" fmla="*/ 0 h 1943342"/>
              <a:gd name="connsiteX3" fmla="*/ 873043 w 883011"/>
              <a:gd name="connsiteY3" fmla="*/ 361353 h 1943342"/>
              <a:gd name="connsiteX4" fmla="*/ 822866 w 883011"/>
              <a:gd name="connsiteY4" fmla="*/ 465513 h 1943342"/>
              <a:gd name="connsiteX5" fmla="*/ 722450 w 883011"/>
              <a:gd name="connsiteY5" fmla="*/ 962890 h 1943342"/>
              <a:gd name="connsiteX6" fmla="*/ 876674 w 883011"/>
              <a:gd name="connsiteY6" fmla="*/ 1571965 h 1943342"/>
              <a:gd name="connsiteX7" fmla="*/ 883011 w 883011"/>
              <a:gd name="connsiteY7" fmla="*/ 1582395 h 1943342"/>
              <a:gd name="connsiteX8" fmla="*/ 257831 w 883011"/>
              <a:gd name="connsiteY8" fmla="*/ 1943342 h 1943342"/>
              <a:gd name="connsiteX9" fmla="*/ 241419 w 883011"/>
              <a:gd name="connsiteY9" fmla="*/ 1916328 h 1943342"/>
              <a:gd name="connsiteX10" fmla="*/ 0 w 883011"/>
              <a:gd name="connsiteY10" fmla="*/ 962890 h 1943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3011" h="1943342">
                <a:moveTo>
                  <a:pt x="0" y="962890"/>
                </a:moveTo>
                <a:cubicBezTo>
                  <a:pt x="0" y="617669"/>
                  <a:pt x="87456" y="292874"/>
                  <a:pt x="241419" y="9452"/>
                </a:cubicBezTo>
                <a:lnTo>
                  <a:pt x="247162" y="0"/>
                </a:lnTo>
                <a:lnTo>
                  <a:pt x="873043" y="361353"/>
                </a:lnTo>
                <a:lnTo>
                  <a:pt x="822866" y="465513"/>
                </a:lnTo>
                <a:cubicBezTo>
                  <a:pt x="758206" y="618386"/>
                  <a:pt x="722450" y="786463"/>
                  <a:pt x="722450" y="962890"/>
                </a:cubicBezTo>
                <a:cubicBezTo>
                  <a:pt x="722450" y="1183424"/>
                  <a:pt x="778319" y="1390909"/>
                  <a:pt x="876674" y="1571965"/>
                </a:cubicBezTo>
                <a:lnTo>
                  <a:pt x="883011" y="1582395"/>
                </a:lnTo>
                <a:lnTo>
                  <a:pt x="257831" y="1943342"/>
                </a:lnTo>
                <a:lnTo>
                  <a:pt x="241419" y="1916328"/>
                </a:lnTo>
                <a:cubicBezTo>
                  <a:pt x="87456" y="1632906"/>
                  <a:pt x="0" y="1308111"/>
                  <a:pt x="0" y="9628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140D69D4-60BA-4045-AA8F-0ECED3B54AE1}"/>
              </a:ext>
            </a:extLst>
          </p:cNvPr>
          <p:cNvSpPr/>
          <p:nvPr/>
        </p:nvSpPr>
        <p:spPr>
          <a:xfrm rot="5400000">
            <a:off x="6470779" y="2190128"/>
            <a:ext cx="1367373" cy="1084308"/>
          </a:xfrm>
          <a:custGeom>
            <a:avLst/>
            <a:gdLst>
              <a:gd name="connsiteX0" fmla="*/ 0 w 1713018"/>
              <a:gd name="connsiteY0" fmla="*/ 997452 h 1358400"/>
              <a:gd name="connsiteX1" fmla="*/ 70706 w 1713018"/>
              <a:gd name="connsiteY1" fmla="*/ 881067 h 1358400"/>
              <a:gd name="connsiteX2" fmla="*/ 1524831 w 1713018"/>
              <a:gd name="connsiteY2" fmla="*/ 9503 h 1358400"/>
              <a:gd name="connsiteX3" fmla="*/ 1713018 w 1713018"/>
              <a:gd name="connsiteY3" fmla="*/ 0 h 1358400"/>
              <a:gd name="connsiteX4" fmla="*/ 1713018 w 1713018"/>
              <a:gd name="connsiteY4" fmla="*/ 722450 h 1358400"/>
              <a:gd name="connsiteX5" fmla="*/ 1598697 w 1713018"/>
              <a:gd name="connsiteY5" fmla="*/ 728223 h 1358400"/>
              <a:gd name="connsiteX6" fmla="*/ 669773 w 1713018"/>
              <a:gd name="connsiteY6" fmla="*/ 1284996 h 1358400"/>
              <a:gd name="connsiteX7" fmla="*/ 625180 w 1713018"/>
              <a:gd name="connsiteY7" fmla="*/ 1358400 h 1358400"/>
              <a:gd name="connsiteX8" fmla="*/ 0 w 1713018"/>
              <a:gd name="connsiteY8" fmla="*/ 997452 h 135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3018" h="1358400">
                <a:moveTo>
                  <a:pt x="0" y="997452"/>
                </a:moveTo>
                <a:lnTo>
                  <a:pt x="70706" y="881067"/>
                </a:lnTo>
                <a:cubicBezTo>
                  <a:pt x="394220" y="402204"/>
                  <a:pt x="919648" y="70962"/>
                  <a:pt x="1524831" y="9503"/>
                </a:cubicBezTo>
                <a:lnTo>
                  <a:pt x="1713018" y="0"/>
                </a:lnTo>
                <a:lnTo>
                  <a:pt x="1713018" y="722450"/>
                </a:lnTo>
                <a:lnTo>
                  <a:pt x="1598697" y="728223"/>
                </a:lnTo>
                <a:cubicBezTo>
                  <a:pt x="1212095" y="767485"/>
                  <a:pt x="876441" y="979088"/>
                  <a:pt x="669773" y="1284996"/>
                </a:cubicBezTo>
                <a:lnTo>
                  <a:pt x="625180" y="1358400"/>
                </a:lnTo>
                <a:lnTo>
                  <a:pt x="0" y="997452"/>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E0ABA0D9-0647-472B-A0E7-81C1AE26B882}"/>
              </a:ext>
            </a:extLst>
          </p:cNvPr>
          <p:cNvSpPr/>
          <p:nvPr/>
        </p:nvSpPr>
        <p:spPr>
          <a:xfrm rot="5400000">
            <a:off x="4360355" y="2201397"/>
            <a:ext cx="1358856" cy="1070288"/>
          </a:xfrm>
          <a:custGeom>
            <a:avLst/>
            <a:gdLst>
              <a:gd name="connsiteX0" fmla="*/ 0 w 1702348"/>
              <a:gd name="connsiteY0" fmla="*/ 360947 h 1340836"/>
              <a:gd name="connsiteX1" fmla="*/ 625179 w 1702348"/>
              <a:gd name="connsiteY1" fmla="*/ 0 h 1340836"/>
              <a:gd name="connsiteX2" fmla="*/ 659103 w 1702348"/>
              <a:gd name="connsiteY2" fmla="*/ 55841 h 1340836"/>
              <a:gd name="connsiteX3" fmla="*/ 1588027 w 1702348"/>
              <a:gd name="connsiteY3" fmla="*/ 612614 h 1340836"/>
              <a:gd name="connsiteX4" fmla="*/ 1702348 w 1702348"/>
              <a:gd name="connsiteY4" fmla="*/ 618386 h 1340836"/>
              <a:gd name="connsiteX5" fmla="*/ 1702348 w 1702348"/>
              <a:gd name="connsiteY5" fmla="*/ 1340836 h 1340836"/>
              <a:gd name="connsiteX6" fmla="*/ 1514161 w 1702348"/>
              <a:gd name="connsiteY6" fmla="*/ 1331334 h 1340836"/>
              <a:gd name="connsiteX7" fmla="*/ 60036 w 1702348"/>
              <a:gd name="connsiteY7" fmla="*/ 459770 h 1340836"/>
              <a:gd name="connsiteX8" fmla="*/ 0 w 1702348"/>
              <a:gd name="connsiteY8" fmla="*/ 360947 h 134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348" h="1340836">
                <a:moveTo>
                  <a:pt x="0" y="360947"/>
                </a:moveTo>
                <a:lnTo>
                  <a:pt x="625179" y="0"/>
                </a:lnTo>
                <a:lnTo>
                  <a:pt x="659103" y="55841"/>
                </a:lnTo>
                <a:cubicBezTo>
                  <a:pt x="865771" y="361748"/>
                  <a:pt x="1201425" y="573352"/>
                  <a:pt x="1588027" y="612614"/>
                </a:cubicBezTo>
                <a:lnTo>
                  <a:pt x="1702348" y="618386"/>
                </a:lnTo>
                <a:lnTo>
                  <a:pt x="1702348" y="1340836"/>
                </a:lnTo>
                <a:lnTo>
                  <a:pt x="1514161" y="1331334"/>
                </a:lnTo>
                <a:cubicBezTo>
                  <a:pt x="908978" y="1269874"/>
                  <a:pt x="383550" y="938633"/>
                  <a:pt x="60036" y="459770"/>
                </a:cubicBezTo>
                <a:lnTo>
                  <a:pt x="0" y="36094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8E132329-C82D-4768-948E-2BE368BC729F}"/>
              </a:ext>
            </a:extLst>
          </p:cNvPr>
          <p:cNvSpPr/>
          <p:nvPr/>
        </p:nvSpPr>
        <p:spPr>
          <a:xfrm rot="5400000">
            <a:off x="4363281" y="3594346"/>
            <a:ext cx="1340530" cy="1056763"/>
          </a:xfrm>
          <a:custGeom>
            <a:avLst/>
            <a:gdLst>
              <a:gd name="connsiteX0" fmla="*/ 0 w 1679390"/>
              <a:gd name="connsiteY0" fmla="*/ 1323892 h 1323892"/>
              <a:gd name="connsiteX1" fmla="*/ 0 w 1679390"/>
              <a:gd name="connsiteY1" fmla="*/ 601442 h 1323892"/>
              <a:gd name="connsiteX2" fmla="*/ 101257 w 1679390"/>
              <a:gd name="connsiteY2" fmla="*/ 596329 h 1323892"/>
              <a:gd name="connsiteX3" fmla="*/ 1030180 w 1679390"/>
              <a:gd name="connsiteY3" fmla="*/ 39556 h 1323892"/>
              <a:gd name="connsiteX4" fmla="*/ 1054211 w 1679390"/>
              <a:gd name="connsiteY4" fmla="*/ 0 h 1323892"/>
              <a:gd name="connsiteX5" fmla="*/ 1679390 w 1679390"/>
              <a:gd name="connsiteY5" fmla="*/ 360947 h 1323892"/>
              <a:gd name="connsiteX6" fmla="*/ 1629247 w 1679390"/>
              <a:gd name="connsiteY6" fmla="*/ 443485 h 1323892"/>
              <a:gd name="connsiteX7" fmla="*/ 175123 w 1679390"/>
              <a:gd name="connsiteY7" fmla="*/ 1315049 h 1323892"/>
              <a:gd name="connsiteX8" fmla="*/ 0 w 1679390"/>
              <a:gd name="connsiteY8" fmla="*/ 1323892 h 132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9390" h="1323892">
                <a:moveTo>
                  <a:pt x="0" y="1323892"/>
                </a:moveTo>
                <a:lnTo>
                  <a:pt x="0" y="601442"/>
                </a:lnTo>
                <a:lnTo>
                  <a:pt x="101257" y="596329"/>
                </a:lnTo>
                <a:cubicBezTo>
                  <a:pt x="487859" y="557067"/>
                  <a:pt x="823513" y="345463"/>
                  <a:pt x="1030180" y="39556"/>
                </a:cubicBezTo>
                <a:lnTo>
                  <a:pt x="1054211" y="0"/>
                </a:lnTo>
                <a:lnTo>
                  <a:pt x="1679390" y="360947"/>
                </a:lnTo>
                <a:lnTo>
                  <a:pt x="1629247" y="443485"/>
                </a:lnTo>
                <a:cubicBezTo>
                  <a:pt x="1305734" y="922348"/>
                  <a:pt x="780305" y="1253589"/>
                  <a:pt x="175123" y="1315049"/>
                </a:cubicBezTo>
                <a:lnTo>
                  <a:pt x="0" y="1323892"/>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EDEE319-1D06-4F83-8E67-0D785F8F0C5E}"/>
              </a:ext>
            </a:extLst>
          </p:cNvPr>
          <p:cNvSpPr/>
          <p:nvPr/>
        </p:nvSpPr>
        <p:spPr>
          <a:xfrm rot="5400000">
            <a:off x="6486178" y="3591596"/>
            <a:ext cx="1349047" cy="1070781"/>
          </a:xfrm>
          <a:custGeom>
            <a:avLst/>
            <a:gdLst>
              <a:gd name="connsiteX0" fmla="*/ 0 w 1690060"/>
              <a:gd name="connsiteY0" fmla="*/ 722450 h 1341454"/>
              <a:gd name="connsiteX1" fmla="*/ 0 w 1690060"/>
              <a:gd name="connsiteY1" fmla="*/ 0 h 1341454"/>
              <a:gd name="connsiteX2" fmla="*/ 175123 w 1690060"/>
              <a:gd name="connsiteY2" fmla="*/ 8843 h 1341454"/>
              <a:gd name="connsiteX3" fmla="*/ 1629247 w 1690060"/>
              <a:gd name="connsiteY3" fmla="*/ 880407 h 1341454"/>
              <a:gd name="connsiteX4" fmla="*/ 1690060 w 1690060"/>
              <a:gd name="connsiteY4" fmla="*/ 980507 h 1341454"/>
              <a:gd name="connsiteX5" fmla="*/ 1064880 w 1690060"/>
              <a:gd name="connsiteY5" fmla="*/ 1341454 h 1341454"/>
              <a:gd name="connsiteX6" fmla="*/ 1030180 w 1690060"/>
              <a:gd name="connsiteY6" fmla="*/ 1284336 h 1341454"/>
              <a:gd name="connsiteX7" fmla="*/ 101257 w 1690060"/>
              <a:gd name="connsiteY7" fmla="*/ 727563 h 1341454"/>
              <a:gd name="connsiteX8" fmla="*/ 0 w 1690060"/>
              <a:gd name="connsiteY8" fmla="*/ 722450 h 1341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0060" h="1341454">
                <a:moveTo>
                  <a:pt x="0" y="722450"/>
                </a:moveTo>
                <a:lnTo>
                  <a:pt x="0" y="0"/>
                </a:lnTo>
                <a:lnTo>
                  <a:pt x="175123" y="8843"/>
                </a:lnTo>
                <a:cubicBezTo>
                  <a:pt x="780306" y="70302"/>
                  <a:pt x="1305734" y="401544"/>
                  <a:pt x="1629247" y="880407"/>
                </a:cubicBezTo>
                <a:lnTo>
                  <a:pt x="1690060" y="980507"/>
                </a:lnTo>
                <a:lnTo>
                  <a:pt x="1064880" y="1341454"/>
                </a:lnTo>
                <a:lnTo>
                  <a:pt x="1030180" y="1284336"/>
                </a:lnTo>
                <a:cubicBezTo>
                  <a:pt x="823513" y="978428"/>
                  <a:pt x="487859" y="766825"/>
                  <a:pt x="101257" y="727563"/>
                </a:cubicBezTo>
                <a:lnTo>
                  <a:pt x="0" y="72245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D4DB7B9C-F3B6-4C01-A848-8154AB16C56D}"/>
              </a:ext>
            </a:extLst>
          </p:cNvPr>
          <p:cNvSpPr/>
          <p:nvPr/>
        </p:nvSpPr>
        <p:spPr>
          <a:xfrm rot="356374">
            <a:off x="6619840" y="2301606"/>
            <a:ext cx="1103091" cy="771549"/>
          </a:xfrm>
          <a:prstGeom prst="ellipse">
            <a:avLst/>
          </a:prstGeom>
          <a:solidFill>
            <a:schemeClr val="tx1">
              <a:alpha val="36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413E3B9-D827-4A0C-981B-CF064546979D}"/>
              </a:ext>
            </a:extLst>
          </p:cNvPr>
          <p:cNvSpPr/>
          <p:nvPr/>
        </p:nvSpPr>
        <p:spPr>
          <a:xfrm rot="5400000">
            <a:off x="5737251" y="3880669"/>
            <a:ext cx="712738" cy="1577223"/>
          </a:xfrm>
          <a:custGeom>
            <a:avLst/>
            <a:gdLst>
              <a:gd name="connsiteX0" fmla="*/ 0 w 892904"/>
              <a:gd name="connsiteY0" fmla="*/ 1614967 h 1975914"/>
              <a:gd name="connsiteX1" fmla="*/ 16230 w 892904"/>
              <a:gd name="connsiteY1" fmla="*/ 1588251 h 1975914"/>
              <a:gd name="connsiteX2" fmla="*/ 170454 w 892904"/>
              <a:gd name="connsiteY2" fmla="*/ 979176 h 1975914"/>
              <a:gd name="connsiteX3" fmla="*/ 16230 w 892904"/>
              <a:gd name="connsiteY3" fmla="*/ 370101 h 1975914"/>
              <a:gd name="connsiteX4" fmla="*/ 10670 w 892904"/>
              <a:gd name="connsiteY4" fmla="*/ 360948 h 1975914"/>
              <a:gd name="connsiteX5" fmla="*/ 635849 w 892904"/>
              <a:gd name="connsiteY5" fmla="*/ 0 h 1975914"/>
              <a:gd name="connsiteX6" fmla="*/ 651485 w 892904"/>
              <a:gd name="connsiteY6" fmla="*/ 25738 h 1975914"/>
              <a:gd name="connsiteX7" fmla="*/ 892904 w 892904"/>
              <a:gd name="connsiteY7" fmla="*/ 979176 h 1975914"/>
              <a:gd name="connsiteX8" fmla="*/ 651485 w 892904"/>
              <a:gd name="connsiteY8" fmla="*/ 1932614 h 1975914"/>
              <a:gd name="connsiteX9" fmla="*/ 625180 w 892904"/>
              <a:gd name="connsiteY9" fmla="*/ 1975914 h 1975914"/>
              <a:gd name="connsiteX10" fmla="*/ 0 w 892904"/>
              <a:gd name="connsiteY10" fmla="*/ 1614967 h 1975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2904" h="1975914">
                <a:moveTo>
                  <a:pt x="0" y="1614967"/>
                </a:moveTo>
                <a:lnTo>
                  <a:pt x="16230" y="1588251"/>
                </a:lnTo>
                <a:cubicBezTo>
                  <a:pt x="114586" y="1407195"/>
                  <a:pt x="170454" y="1199710"/>
                  <a:pt x="170454" y="979176"/>
                </a:cubicBezTo>
                <a:cubicBezTo>
                  <a:pt x="170454" y="758642"/>
                  <a:pt x="114586" y="551156"/>
                  <a:pt x="16230" y="370101"/>
                </a:cubicBezTo>
                <a:lnTo>
                  <a:pt x="10670" y="360948"/>
                </a:lnTo>
                <a:lnTo>
                  <a:pt x="635849" y="0"/>
                </a:lnTo>
                <a:lnTo>
                  <a:pt x="651485" y="25738"/>
                </a:lnTo>
                <a:cubicBezTo>
                  <a:pt x="805449" y="309160"/>
                  <a:pt x="892904" y="633955"/>
                  <a:pt x="892904" y="979176"/>
                </a:cubicBezTo>
                <a:cubicBezTo>
                  <a:pt x="892904" y="1324397"/>
                  <a:pt x="805449" y="1649192"/>
                  <a:pt x="651485" y="1932614"/>
                </a:cubicBezTo>
                <a:lnTo>
                  <a:pt x="625180" y="1975914"/>
                </a:lnTo>
                <a:lnTo>
                  <a:pt x="0" y="1614967"/>
                </a:lnTo>
                <a:close/>
              </a:path>
            </a:pathLst>
          </a:cu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0E234A16-716C-4424-AB75-342B156FDF76}"/>
              </a:ext>
            </a:extLst>
          </p:cNvPr>
          <p:cNvSpPr/>
          <p:nvPr/>
        </p:nvSpPr>
        <p:spPr>
          <a:xfrm rot="16200000">
            <a:off x="6993895" y="1591662"/>
            <a:ext cx="704841" cy="1551223"/>
          </a:xfrm>
          <a:custGeom>
            <a:avLst/>
            <a:gdLst>
              <a:gd name="connsiteX0" fmla="*/ 0 w 883011"/>
              <a:gd name="connsiteY0" fmla="*/ 962890 h 1943342"/>
              <a:gd name="connsiteX1" fmla="*/ 241419 w 883011"/>
              <a:gd name="connsiteY1" fmla="*/ 9452 h 1943342"/>
              <a:gd name="connsiteX2" fmla="*/ 247162 w 883011"/>
              <a:gd name="connsiteY2" fmla="*/ 0 h 1943342"/>
              <a:gd name="connsiteX3" fmla="*/ 873043 w 883011"/>
              <a:gd name="connsiteY3" fmla="*/ 361353 h 1943342"/>
              <a:gd name="connsiteX4" fmla="*/ 822866 w 883011"/>
              <a:gd name="connsiteY4" fmla="*/ 465513 h 1943342"/>
              <a:gd name="connsiteX5" fmla="*/ 722450 w 883011"/>
              <a:gd name="connsiteY5" fmla="*/ 962890 h 1943342"/>
              <a:gd name="connsiteX6" fmla="*/ 876674 w 883011"/>
              <a:gd name="connsiteY6" fmla="*/ 1571965 h 1943342"/>
              <a:gd name="connsiteX7" fmla="*/ 883011 w 883011"/>
              <a:gd name="connsiteY7" fmla="*/ 1582395 h 1943342"/>
              <a:gd name="connsiteX8" fmla="*/ 257831 w 883011"/>
              <a:gd name="connsiteY8" fmla="*/ 1943342 h 1943342"/>
              <a:gd name="connsiteX9" fmla="*/ 241419 w 883011"/>
              <a:gd name="connsiteY9" fmla="*/ 1916328 h 1943342"/>
              <a:gd name="connsiteX10" fmla="*/ 0 w 883011"/>
              <a:gd name="connsiteY10" fmla="*/ 962890 h 1943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3011" h="1943342">
                <a:moveTo>
                  <a:pt x="0" y="962890"/>
                </a:moveTo>
                <a:cubicBezTo>
                  <a:pt x="0" y="617669"/>
                  <a:pt x="87456" y="292874"/>
                  <a:pt x="241419" y="9452"/>
                </a:cubicBezTo>
                <a:lnTo>
                  <a:pt x="247162" y="0"/>
                </a:lnTo>
                <a:lnTo>
                  <a:pt x="873043" y="361353"/>
                </a:lnTo>
                <a:lnTo>
                  <a:pt x="822866" y="465513"/>
                </a:lnTo>
                <a:cubicBezTo>
                  <a:pt x="758206" y="618386"/>
                  <a:pt x="722450" y="786463"/>
                  <a:pt x="722450" y="962890"/>
                </a:cubicBezTo>
                <a:cubicBezTo>
                  <a:pt x="722450" y="1183424"/>
                  <a:pt x="778319" y="1390909"/>
                  <a:pt x="876674" y="1571965"/>
                </a:cubicBezTo>
                <a:lnTo>
                  <a:pt x="883011" y="1582395"/>
                </a:lnTo>
                <a:lnTo>
                  <a:pt x="257831" y="1943342"/>
                </a:lnTo>
                <a:lnTo>
                  <a:pt x="241419" y="1916328"/>
                </a:lnTo>
                <a:cubicBezTo>
                  <a:pt x="87456" y="1632906"/>
                  <a:pt x="0" y="1308111"/>
                  <a:pt x="0" y="9628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6F31130-74B7-46A0-B0DC-04A33B72527E}"/>
              </a:ext>
            </a:extLst>
          </p:cNvPr>
          <p:cNvSpPr/>
          <p:nvPr/>
        </p:nvSpPr>
        <p:spPr>
          <a:xfrm rot="3632653">
            <a:off x="6719781" y="3685151"/>
            <a:ext cx="1103091" cy="771549"/>
          </a:xfrm>
          <a:prstGeom prst="ellipse">
            <a:avLst/>
          </a:prstGeom>
          <a:solidFill>
            <a:schemeClr val="tx1">
              <a:alpha val="36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F961F3C9-9F08-4E10-91E2-CF3EB786CE81}"/>
              </a:ext>
            </a:extLst>
          </p:cNvPr>
          <p:cNvSpPr/>
          <p:nvPr/>
        </p:nvSpPr>
        <p:spPr>
          <a:xfrm rot="5551894" flipH="1" flipV="1">
            <a:off x="6947025" y="3542113"/>
            <a:ext cx="1367373" cy="1084308"/>
          </a:xfrm>
          <a:custGeom>
            <a:avLst/>
            <a:gdLst>
              <a:gd name="connsiteX0" fmla="*/ 0 w 1713018"/>
              <a:gd name="connsiteY0" fmla="*/ 997452 h 1358400"/>
              <a:gd name="connsiteX1" fmla="*/ 70706 w 1713018"/>
              <a:gd name="connsiteY1" fmla="*/ 881067 h 1358400"/>
              <a:gd name="connsiteX2" fmla="*/ 1524831 w 1713018"/>
              <a:gd name="connsiteY2" fmla="*/ 9503 h 1358400"/>
              <a:gd name="connsiteX3" fmla="*/ 1713018 w 1713018"/>
              <a:gd name="connsiteY3" fmla="*/ 0 h 1358400"/>
              <a:gd name="connsiteX4" fmla="*/ 1713018 w 1713018"/>
              <a:gd name="connsiteY4" fmla="*/ 722450 h 1358400"/>
              <a:gd name="connsiteX5" fmla="*/ 1598697 w 1713018"/>
              <a:gd name="connsiteY5" fmla="*/ 728223 h 1358400"/>
              <a:gd name="connsiteX6" fmla="*/ 669773 w 1713018"/>
              <a:gd name="connsiteY6" fmla="*/ 1284996 h 1358400"/>
              <a:gd name="connsiteX7" fmla="*/ 625180 w 1713018"/>
              <a:gd name="connsiteY7" fmla="*/ 1358400 h 1358400"/>
              <a:gd name="connsiteX8" fmla="*/ 0 w 1713018"/>
              <a:gd name="connsiteY8" fmla="*/ 997452 h 135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3018" h="1358400">
                <a:moveTo>
                  <a:pt x="0" y="997452"/>
                </a:moveTo>
                <a:lnTo>
                  <a:pt x="70706" y="881067"/>
                </a:lnTo>
                <a:cubicBezTo>
                  <a:pt x="394220" y="402204"/>
                  <a:pt x="919648" y="70962"/>
                  <a:pt x="1524831" y="9503"/>
                </a:cubicBezTo>
                <a:lnTo>
                  <a:pt x="1713018" y="0"/>
                </a:lnTo>
                <a:lnTo>
                  <a:pt x="1713018" y="722450"/>
                </a:lnTo>
                <a:lnTo>
                  <a:pt x="1598697" y="728223"/>
                </a:lnTo>
                <a:cubicBezTo>
                  <a:pt x="1212095" y="767485"/>
                  <a:pt x="876441" y="979088"/>
                  <a:pt x="669773" y="1284996"/>
                </a:cubicBezTo>
                <a:lnTo>
                  <a:pt x="625180" y="1358400"/>
                </a:lnTo>
                <a:lnTo>
                  <a:pt x="0" y="997452"/>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D7E705C8-7B94-440D-BA4D-93EBB530F8C6}"/>
              </a:ext>
            </a:extLst>
          </p:cNvPr>
          <p:cNvSpPr/>
          <p:nvPr/>
        </p:nvSpPr>
        <p:spPr>
          <a:xfrm rot="9469577">
            <a:off x="5592688" y="4357260"/>
            <a:ext cx="1103091" cy="771549"/>
          </a:xfrm>
          <a:prstGeom prst="ellipse">
            <a:avLst/>
          </a:prstGeom>
          <a:solidFill>
            <a:schemeClr val="tx1">
              <a:alpha val="36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93AC1798-2D45-4501-ACA0-33B1CFCE0801}"/>
              </a:ext>
            </a:extLst>
          </p:cNvPr>
          <p:cNvSpPr/>
          <p:nvPr/>
        </p:nvSpPr>
        <p:spPr>
          <a:xfrm rot="16200000">
            <a:off x="5709252" y="4437195"/>
            <a:ext cx="1349047" cy="1070781"/>
          </a:xfrm>
          <a:custGeom>
            <a:avLst/>
            <a:gdLst>
              <a:gd name="connsiteX0" fmla="*/ 0 w 1690060"/>
              <a:gd name="connsiteY0" fmla="*/ 722450 h 1341454"/>
              <a:gd name="connsiteX1" fmla="*/ 0 w 1690060"/>
              <a:gd name="connsiteY1" fmla="*/ 0 h 1341454"/>
              <a:gd name="connsiteX2" fmla="*/ 175123 w 1690060"/>
              <a:gd name="connsiteY2" fmla="*/ 8843 h 1341454"/>
              <a:gd name="connsiteX3" fmla="*/ 1629247 w 1690060"/>
              <a:gd name="connsiteY3" fmla="*/ 880407 h 1341454"/>
              <a:gd name="connsiteX4" fmla="*/ 1690060 w 1690060"/>
              <a:gd name="connsiteY4" fmla="*/ 980507 h 1341454"/>
              <a:gd name="connsiteX5" fmla="*/ 1064880 w 1690060"/>
              <a:gd name="connsiteY5" fmla="*/ 1341454 h 1341454"/>
              <a:gd name="connsiteX6" fmla="*/ 1030180 w 1690060"/>
              <a:gd name="connsiteY6" fmla="*/ 1284336 h 1341454"/>
              <a:gd name="connsiteX7" fmla="*/ 101257 w 1690060"/>
              <a:gd name="connsiteY7" fmla="*/ 727563 h 1341454"/>
              <a:gd name="connsiteX8" fmla="*/ 0 w 1690060"/>
              <a:gd name="connsiteY8" fmla="*/ 722450 h 1341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0060" h="1341454">
                <a:moveTo>
                  <a:pt x="0" y="722450"/>
                </a:moveTo>
                <a:lnTo>
                  <a:pt x="0" y="0"/>
                </a:lnTo>
                <a:lnTo>
                  <a:pt x="175123" y="8843"/>
                </a:lnTo>
                <a:cubicBezTo>
                  <a:pt x="780306" y="70302"/>
                  <a:pt x="1305734" y="401544"/>
                  <a:pt x="1629247" y="880407"/>
                </a:cubicBezTo>
                <a:lnTo>
                  <a:pt x="1690060" y="980507"/>
                </a:lnTo>
                <a:lnTo>
                  <a:pt x="1064880" y="1341454"/>
                </a:lnTo>
                <a:lnTo>
                  <a:pt x="1030180" y="1284336"/>
                </a:lnTo>
                <a:cubicBezTo>
                  <a:pt x="823513" y="978428"/>
                  <a:pt x="487859" y="766825"/>
                  <a:pt x="101257" y="727563"/>
                </a:cubicBezTo>
                <a:lnTo>
                  <a:pt x="0" y="72245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09CF0879-449F-4EE7-A096-62DEC3883904}"/>
              </a:ext>
            </a:extLst>
          </p:cNvPr>
          <p:cNvSpPr/>
          <p:nvPr/>
        </p:nvSpPr>
        <p:spPr>
          <a:xfrm rot="10599105">
            <a:off x="4404865" y="3822027"/>
            <a:ext cx="1103091" cy="771549"/>
          </a:xfrm>
          <a:prstGeom prst="ellipse">
            <a:avLst/>
          </a:prstGeom>
          <a:solidFill>
            <a:schemeClr val="tx1">
              <a:alpha val="36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EABFC6B1-12BB-41D9-AB50-3248087185B6}"/>
              </a:ext>
            </a:extLst>
          </p:cNvPr>
          <p:cNvSpPr/>
          <p:nvPr/>
        </p:nvSpPr>
        <p:spPr>
          <a:xfrm rot="16200000">
            <a:off x="4467561" y="3679724"/>
            <a:ext cx="712738" cy="1577223"/>
          </a:xfrm>
          <a:custGeom>
            <a:avLst/>
            <a:gdLst>
              <a:gd name="connsiteX0" fmla="*/ 0 w 892904"/>
              <a:gd name="connsiteY0" fmla="*/ 1614967 h 1975914"/>
              <a:gd name="connsiteX1" fmla="*/ 16230 w 892904"/>
              <a:gd name="connsiteY1" fmla="*/ 1588251 h 1975914"/>
              <a:gd name="connsiteX2" fmla="*/ 170454 w 892904"/>
              <a:gd name="connsiteY2" fmla="*/ 979176 h 1975914"/>
              <a:gd name="connsiteX3" fmla="*/ 16230 w 892904"/>
              <a:gd name="connsiteY3" fmla="*/ 370101 h 1975914"/>
              <a:gd name="connsiteX4" fmla="*/ 10670 w 892904"/>
              <a:gd name="connsiteY4" fmla="*/ 360948 h 1975914"/>
              <a:gd name="connsiteX5" fmla="*/ 635849 w 892904"/>
              <a:gd name="connsiteY5" fmla="*/ 0 h 1975914"/>
              <a:gd name="connsiteX6" fmla="*/ 651485 w 892904"/>
              <a:gd name="connsiteY6" fmla="*/ 25738 h 1975914"/>
              <a:gd name="connsiteX7" fmla="*/ 892904 w 892904"/>
              <a:gd name="connsiteY7" fmla="*/ 979176 h 1975914"/>
              <a:gd name="connsiteX8" fmla="*/ 651485 w 892904"/>
              <a:gd name="connsiteY8" fmla="*/ 1932614 h 1975914"/>
              <a:gd name="connsiteX9" fmla="*/ 625180 w 892904"/>
              <a:gd name="connsiteY9" fmla="*/ 1975914 h 1975914"/>
              <a:gd name="connsiteX10" fmla="*/ 0 w 892904"/>
              <a:gd name="connsiteY10" fmla="*/ 1614967 h 1975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2904" h="1975914">
                <a:moveTo>
                  <a:pt x="0" y="1614967"/>
                </a:moveTo>
                <a:lnTo>
                  <a:pt x="16230" y="1588251"/>
                </a:lnTo>
                <a:cubicBezTo>
                  <a:pt x="114586" y="1407195"/>
                  <a:pt x="170454" y="1199710"/>
                  <a:pt x="170454" y="979176"/>
                </a:cubicBezTo>
                <a:cubicBezTo>
                  <a:pt x="170454" y="758642"/>
                  <a:pt x="114586" y="551156"/>
                  <a:pt x="16230" y="370101"/>
                </a:cubicBezTo>
                <a:lnTo>
                  <a:pt x="10670" y="360948"/>
                </a:lnTo>
                <a:lnTo>
                  <a:pt x="635849" y="0"/>
                </a:lnTo>
                <a:lnTo>
                  <a:pt x="651485" y="25738"/>
                </a:lnTo>
                <a:cubicBezTo>
                  <a:pt x="805449" y="309160"/>
                  <a:pt x="892904" y="633955"/>
                  <a:pt x="892904" y="979176"/>
                </a:cubicBezTo>
                <a:cubicBezTo>
                  <a:pt x="892904" y="1324397"/>
                  <a:pt x="805449" y="1649192"/>
                  <a:pt x="651485" y="1932614"/>
                </a:cubicBezTo>
                <a:lnTo>
                  <a:pt x="625180" y="1975914"/>
                </a:lnTo>
                <a:lnTo>
                  <a:pt x="0" y="1614967"/>
                </a:lnTo>
                <a:close/>
              </a:path>
            </a:pathLst>
          </a:cu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6EC8E53-9799-4D50-AA1C-D496F017EDE3}"/>
              </a:ext>
            </a:extLst>
          </p:cNvPr>
          <p:cNvSpPr/>
          <p:nvPr/>
        </p:nvSpPr>
        <p:spPr>
          <a:xfrm rot="14095352">
            <a:off x="4303004" y="2441110"/>
            <a:ext cx="1103091" cy="771549"/>
          </a:xfrm>
          <a:prstGeom prst="ellipse">
            <a:avLst/>
          </a:prstGeom>
          <a:solidFill>
            <a:schemeClr val="tx1">
              <a:alpha val="36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931A3A38-BA7C-4C37-A072-93AE95275C56}"/>
              </a:ext>
            </a:extLst>
          </p:cNvPr>
          <p:cNvSpPr/>
          <p:nvPr/>
        </p:nvSpPr>
        <p:spPr>
          <a:xfrm rot="16200000">
            <a:off x="3885001" y="2297964"/>
            <a:ext cx="1340530" cy="1056763"/>
          </a:xfrm>
          <a:custGeom>
            <a:avLst/>
            <a:gdLst>
              <a:gd name="connsiteX0" fmla="*/ 0 w 1679390"/>
              <a:gd name="connsiteY0" fmla="*/ 1323892 h 1323892"/>
              <a:gd name="connsiteX1" fmla="*/ 0 w 1679390"/>
              <a:gd name="connsiteY1" fmla="*/ 601442 h 1323892"/>
              <a:gd name="connsiteX2" fmla="*/ 101257 w 1679390"/>
              <a:gd name="connsiteY2" fmla="*/ 596329 h 1323892"/>
              <a:gd name="connsiteX3" fmla="*/ 1030180 w 1679390"/>
              <a:gd name="connsiteY3" fmla="*/ 39556 h 1323892"/>
              <a:gd name="connsiteX4" fmla="*/ 1054211 w 1679390"/>
              <a:gd name="connsiteY4" fmla="*/ 0 h 1323892"/>
              <a:gd name="connsiteX5" fmla="*/ 1679390 w 1679390"/>
              <a:gd name="connsiteY5" fmla="*/ 360947 h 1323892"/>
              <a:gd name="connsiteX6" fmla="*/ 1629247 w 1679390"/>
              <a:gd name="connsiteY6" fmla="*/ 443485 h 1323892"/>
              <a:gd name="connsiteX7" fmla="*/ 175123 w 1679390"/>
              <a:gd name="connsiteY7" fmla="*/ 1315049 h 1323892"/>
              <a:gd name="connsiteX8" fmla="*/ 0 w 1679390"/>
              <a:gd name="connsiteY8" fmla="*/ 1323892 h 132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9390" h="1323892">
                <a:moveTo>
                  <a:pt x="0" y="1323892"/>
                </a:moveTo>
                <a:lnTo>
                  <a:pt x="0" y="601442"/>
                </a:lnTo>
                <a:lnTo>
                  <a:pt x="101257" y="596329"/>
                </a:lnTo>
                <a:cubicBezTo>
                  <a:pt x="487859" y="557067"/>
                  <a:pt x="823513" y="345463"/>
                  <a:pt x="1030180" y="39556"/>
                </a:cubicBezTo>
                <a:lnTo>
                  <a:pt x="1054211" y="0"/>
                </a:lnTo>
                <a:lnTo>
                  <a:pt x="1679390" y="360947"/>
                </a:lnTo>
                <a:lnTo>
                  <a:pt x="1629247" y="443485"/>
                </a:lnTo>
                <a:cubicBezTo>
                  <a:pt x="1305734" y="922348"/>
                  <a:pt x="780305" y="1253589"/>
                  <a:pt x="175123" y="1315049"/>
                </a:cubicBezTo>
                <a:lnTo>
                  <a:pt x="0" y="1323892"/>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0382646-6DAD-4940-B5A7-A9110AE821F5}"/>
              </a:ext>
            </a:extLst>
          </p:cNvPr>
          <p:cNvSpPr/>
          <p:nvPr/>
        </p:nvSpPr>
        <p:spPr>
          <a:xfrm rot="18507507">
            <a:off x="5391041" y="1721954"/>
            <a:ext cx="1103091" cy="771549"/>
          </a:xfrm>
          <a:prstGeom prst="ellipse">
            <a:avLst/>
          </a:prstGeom>
          <a:solidFill>
            <a:schemeClr val="tx1">
              <a:alpha val="36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D440EA3C-B9CA-4521-AF7F-42646BA29D04}"/>
              </a:ext>
            </a:extLst>
          </p:cNvPr>
          <p:cNvSpPr/>
          <p:nvPr/>
        </p:nvSpPr>
        <p:spPr>
          <a:xfrm rot="16200000">
            <a:off x="5131919" y="1344666"/>
            <a:ext cx="1358856" cy="1070288"/>
          </a:xfrm>
          <a:custGeom>
            <a:avLst/>
            <a:gdLst>
              <a:gd name="connsiteX0" fmla="*/ 0 w 1702348"/>
              <a:gd name="connsiteY0" fmla="*/ 360947 h 1340836"/>
              <a:gd name="connsiteX1" fmla="*/ 625179 w 1702348"/>
              <a:gd name="connsiteY1" fmla="*/ 0 h 1340836"/>
              <a:gd name="connsiteX2" fmla="*/ 659103 w 1702348"/>
              <a:gd name="connsiteY2" fmla="*/ 55841 h 1340836"/>
              <a:gd name="connsiteX3" fmla="*/ 1588027 w 1702348"/>
              <a:gd name="connsiteY3" fmla="*/ 612614 h 1340836"/>
              <a:gd name="connsiteX4" fmla="*/ 1702348 w 1702348"/>
              <a:gd name="connsiteY4" fmla="*/ 618386 h 1340836"/>
              <a:gd name="connsiteX5" fmla="*/ 1702348 w 1702348"/>
              <a:gd name="connsiteY5" fmla="*/ 1340836 h 1340836"/>
              <a:gd name="connsiteX6" fmla="*/ 1514161 w 1702348"/>
              <a:gd name="connsiteY6" fmla="*/ 1331334 h 1340836"/>
              <a:gd name="connsiteX7" fmla="*/ 60036 w 1702348"/>
              <a:gd name="connsiteY7" fmla="*/ 459770 h 1340836"/>
              <a:gd name="connsiteX8" fmla="*/ 0 w 1702348"/>
              <a:gd name="connsiteY8" fmla="*/ 360947 h 134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348" h="1340836">
                <a:moveTo>
                  <a:pt x="0" y="360947"/>
                </a:moveTo>
                <a:lnTo>
                  <a:pt x="625179" y="0"/>
                </a:lnTo>
                <a:lnTo>
                  <a:pt x="659103" y="55841"/>
                </a:lnTo>
                <a:cubicBezTo>
                  <a:pt x="865771" y="361748"/>
                  <a:pt x="1201425" y="573352"/>
                  <a:pt x="1588027" y="612614"/>
                </a:cubicBezTo>
                <a:lnTo>
                  <a:pt x="1702348" y="618386"/>
                </a:lnTo>
                <a:lnTo>
                  <a:pt x="1702348" y="1340836"/>
                </a:lnTo>
                <a:lnTo>
                  <a:pt x="1514161" y="1331334"/>
                </a:lnTo>
                <a:cubicBezTo>
                  <a:pt x="908978" y="1269874"/>
                  <a:pt x="383550" y="938633"/>
                  <a:pt x="60036" y="459770"/>
                </a:cubicBezTo>
                <a:lnTo>
                  <a:pt x="0" y="36094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69">
            <a:extLst>
              <a:ext uri="{FF2B5EF4-FFF2-40B4-BE49-F238E27FC236}">
                <a16:creationId xmlns:a16="http://schemas.microsoft.com/office/drawing/2014/main" id="{EF55AFA1-DA5D-4B71-87E7-5051B0CDF72F}"/>
              </a:ext>
            </a:extLst>
          </p:cNvPr>
          <p:cNvSpPr/>
          <p:nvPr/>
        </p:nvSpPr>
        <p:spPr>
          <a:xfrm>
            <a:off x="5631454" y="858505"/>
            <a:ext cx="928662" cy="387039"/>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70">
            <a:extLst>
              <a:ext uri="{FF2B5EF4-FFF2-40B4-BE49-F238E27FC236}">
                <a16:creationId xmlns:a16="http://schemas.microsoft.com/office/drawing/2014/main" id="{9354A3E0-A75F-4908-B955-B147ACA924CA}"/>
              </a:ext>
            </a:extLst>
          </p:cNvPr>
          <p:cNvSpPr/>
          <p:nvPr/>
        </p:nvSpPr>
        <p:spPr>
          <a:xfrm rot="3600000">
            <a:off x="7673654" y="1991254"/>
            <a:ext cx="928662" cy="387039"/>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Isosceles Triangle 71">
            <a:extLst>
              <a:ext uri="{FF2B5EF4-FFF2-40B4-BE49-F238E27FC236}">
                <a16:creationId xmlns:a16="http://schemas.microsoft.com/office/drawing/2014/main" id="{BA9FDD0A-8BA0-4C6C-84FC-FBEB129EEC40}"/>
              </a:ext>
            </a:extLst>
          </p:cNvPr>
          <p:cNvSpPr/>
          <p:nvPr/>
        </p:nvSpPr>
        <p:spPr>
          <a:xfrm rot="7200000">
            <a:off x="7695872" y="4417330"/>
            <a:ext cx="928662" cy="387039"/>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a:extLst>
              <a:ext uri="{FF2B5EF4-FFF2-40B4-BE49-F238E27FC236}">
                <a16:creationId xmlns:a16="http://schemas.microsoft.com/office/drawing/2014/main" id="{B5FFB45C-B19B-4A29-A1DA-4DAEE94798E6}"/>
              </a:ext>
            </a:extLst>
          </p:cNvPr>
          <p:cNvSpPr/>
          <p:nvPr/>
        </p:nvSpPr>
        <p:spPr>
          <a:xfrm rot="10800000">
            <a:off x="5705669" y="5612457"/>
            <a:ext cx="928662" cy="387039"/>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73">
            <a:extLst>
              <a:ext uri="{FF2B5EF4-FFF2-40B4-BE49-F238E27FC236}">
                <a16:creationId xmlns:a16="http://schemas.microsoft.com/office/drawing/2014/main" id="{802A5BD4-1BAC-46A5-AD55-3167A05AC9EB}"/>
              </a:ext>
            </a:extLst>
          </p:cNvPr>
          <p:cNvSpPr/>
          <p:nvPr/>
        </p:nvSpPr>
        <p:spPr>
          <a:xfrm rot="14400000">
            <a:off x="3584358" y="4457260"/>
            <a:ext cx="928662" cy="387039"/>
          </a:xfrm>
          <a:prstGeom prst="triangl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A4C9E1BC-8131-42CB-BFE8-ACBE2331702B}"/>
              </a:ext>
            </a:extLst>
          </p:cNvPr>
          <p:cNvSpPr/>
          <p:nvPr/>
        </p:nvSpPr>
        <p:spPr>
          <a:xfrm rot="18000000">
            <a:off x="3567468" y="2133942"/>
            <a:ext cx="928662" cy="387039"/>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04D38F7-CF50-4965-99C8-AABFBFB88528}"/>
              </a:ext>
            </a:extLst>
          </p:cNvPr>
          <p:cNvSpPr/>
          <p:nvPr/>
        </p:nvSpPr>
        <p:spPr>
          <a:xfrm>
            <a:off x="5774543" y="94297"/>
            <a:ext cx="672865" cy="672865"/>
          </a:xfrm>
          <a:prstGeom prst="ellipse">
            <a:avLst/>
          </a:prstGeom>
          <a:solidFill>
            <a:schemeClr val="bg1"/>
          </a:solidFill>
          <a:ln w="28575">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A1AED99-5E6C-480A-8A69-25ACB6041374}"/>
              </a:ext>
            </a:extLst>
          </p:cNvPr>
          <p:cNvSpPr/>
          <p:nvPr/>
        </p:nvSpPr>
        <p:spPr>
          <a:xfrm>
            <a:off x="8369281" y="1553690"/>
            <a:ext cx="672865" cy="672865"/>
          </a:xfrm>
          <a:prstGeom prst="ellipse">
            <a:avLst/>
          </a:prstGeom>
          <a:solidFill>
            <a:schemeClr val="bg1"/>
          </a:solidFill>
          <a:ln w="38100">
            <a:solidFill>
              <a:schemeClr val="accent4">
                <a:lumMod val="60000"/>
                <a:lumOff val="4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162CF90-1EB1-4BCE-A93D-E9F6A9F2ECEE}"/>
              </a:ext>
            </a:extLst>
          </p:cNvPr>
          <p:cNvSpPr/>
          <p:nvPr/>
        </p:nvSpPr>
        <p:spPr>
          <a:xfrm>
            <a:off x="8473018" y="4388388"/>
            <a:ext cx="672865" cy="672865"/>
          </a:xfrm>
          <a:prstGeom prst="ellipse">
            <a:avLst/>
          </a:prstGeom>
          <a:solidFill>
            <a:schemeClr val="bg1"/>
          </a:solidFill>
          <a:ln w="38100">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4" name="Oval 33">
            <a:extLst>
              <a:ext uri="{FF2B5EF4-FFF2-40B4-BE49-F238E27FC236}">
                <a16:creationId xmlns:a16="http://schemas.microsoft.com/office/drawing/2014/main" id="{A13AE08B-B02D-426D-944A-7BE61E2CD356}"/>
              </a:ext>
            </a:extLst>
          </p:cNvPr>
          <p:cNvSpPr/>
          <p:nvPr/>
        </p:nvSpPr>
        <p:spPr>
          <a:xfrm>
            <a:off x="5833566" y="6066961"/>
            <a:ext cx="672865" cy="672865"/>
          </a:xfrm>
          <a:prstGeom prst="ellipse">
            <a:avLst/>
          </a:prstGeom>
          <a:solidFill>
            <a:schemeClr val="bg1"/>
          </a:solidFill>
          <a:ln w="38100">
            <a:solidFill>
              <a:srgbClr val="0070C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5" name="Oval 34">
            <a:extLst>
              <a:ext uri="{FF2B5EF4-FFF2-40B4-BE49-F238E27FC236}">
                <a16:creationId xmlns:a16="http://schemas.microsoft.com/office/drawing/2014/main" id="{9BD1870A-3BB7-4C0D-A1C4-A3A8E2C75C48}"/>
              </a:ext>
            </a:extLst>
          </p:cNvPr>
          <p:cNvSpPr/>
          <p:nvPr/>
        </p:nvSpPr>
        <p:spPr>
          <a:xfrm>
            <a:off x="3145664" y="4588800"/>
            <a:ext cx="672865" cy="672865"/>
          </a:xfrm>
          <a:prstGeom prst="ellipse">
            <a:avLst/>
          </a:prstGeom>
          <a:solidFill>
            <a:schemeClr val="bg1"/>
          </a:solidFill>
          <a:ln w="38100">
            <a:solidFill>
              <a:srgbClr val="FF66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6" name="Oval 35">
            <a:extLst>
              <a:ext uri="{FF2B5EF4-FFF2-40B4-BE49-F238E27FC236}">
                <a16:creationId xmlns:a16="http://schemas.microsoft.com/office/drawing/2014/main" id="{11938F2B-D63C-4DCC-AE35-806ECABE4ABC}"/>
              </a:ext>
            </a:extLst>
          </p:cNvPr>
          <p:cNvSpPr/>
          <p:nvPr/>
        </p:nvSpPr>
        <p:spPr>
          <a:xfrm>
            <a:off x="3167711" y="1716576"/>
            <a:ext cx="672865" cy="672865"/>
          </a:xfrm>
          <a:prstGeom prst="ellipse">
            <a:avLst/>
          </a:prstGeom>
          <a:solidFill>
            <a:schemeClr val="bg1"/>
          </a:solidFill>
          <a:ln w="38100">
            <a:solidFill>
              <a:srgbClr val="00B05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8" name="Rectangle: Rounded Corners 37">
            <a:extLst>
              <a:ext uri="{FF2B5EF4-FFF2-40B4-BE49-F238E27FC236}">
                <a16:creationId xmlns:a16="http://schemas.microsoft.com/office/drawing/2014/main" id="{6385B8ED-2861-4B1F-A12B-47B20B014A70}"/>
              </a:ext>
            </a:extLst>
          </p:cNvPr>
          <p:cNvSpPr/>
          <p:nvPr/>
        </p:nvSpPr>
        <p:spPr>
          <a:xfrm>
            <a:off x="3557549" y="45029"/>
            <a:ext cx="1645920" cy="1499616"/>
          </a:xfrm>
          <a:prstGeom prst="roundRect">
            <a:avLst/>
          </a:prstGeom>
          <a:noFill/>
          <a:ln w="28575">
            <a:gradFill flip="none" rotWithShape="1">
              <a:gsLst>
                <a:gs pos="50468">
                  <a:srgbClr val="00B050"/>
                </a:gs>
                <a:gs pos="49000">
                  <a:schemeClr val="bg1"/>
                </a:gs>
                <a:gs pos="100000">
                  <a:srgbClr val="00B050"/>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9C677537-A935-4613-91CC-729DF345BF95}"/>
              </a:ext>
            </a:extLst>
          </p:cNvPr>
          <p:cNvSpPr/>
          <p:nvPr/>
        </p:nvSpPr>
        <p:spPr>
          <a:xfrm>
            <a:off x="6919166" y="94297"/>
            <a:ext cx="1645920" cy="1499616"/>
          </a:xfrm>
          <a:prstGeom prst="roundRect">
            <a:avLst/>
          </a:prstGeom>
          <a:noFill/>
          <a:ln w="28575">
            <a:gradFill flip="none" rotWithShape="1">
              <a:gsLst>
                <a:gs pos="49000">
                  <a:srgbClr val="C00000"/>
                </a:gs>
                <a:gs pos="44000">
                  <a:schemeClr val="bg1"/>
                </a:gs>
                <a:gs pos="100000">
                  <a:srgbClr val="C00000"/>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A0F21071-4829-491F-A748-A1C452D9F551}"/>
              </a:ext>
            </a:extLst>
          </p:cNvPr>
          <p:cNvSpPr/>
          <p:nvPr/>
        </p:nvSpPr>
        <p:spPr>
          <a:xfrm>
            <a:off x="8734004" y="2468759"/>
            <a:ext cx="1645920" cy="1499616"/>
          </a:xfrm>
          <a:prstGeom prst="roundRect">
            <a:avLst/>
          </a:prstGeom>
          <a:noFill/>
          <a:ln w="28575">
            <a:gradFill flip="none" rotWithShape="1">
              <a:gsLst>
                <a:gs pos="51338">
                  <a:schemeClr val="accent4">
                    <a:lumMod val="60000"/>
                    <a:lumOff val="40000"/>
                  </a:schemeClr>
                </a:gs>
                <a:gs pos="46000">
                  <a:schemeClr val="bg1"/>
                </a:gs>
                <a:gs pos="100000">
                  <a:schemeClr val="accent4">
                    <a:lumMod val="60000"/>
                    <a:lumOff val="4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0B18CA3F-766F-4033-B955-FB624C962302}"/>
              </a:ext>
            </a:extLst>
          </p:cNvPr>
          <p:cNvSpPr/>
          <p:nvPr/>
        </p:nvSpPr>
        <p:spPr>
          <a:xfrm>
            <a:off x="7093438" y="5303457"/>
            <a:ext cx="1716012" cy="1502515"/>
          </a:xfrm>
          <a:prstGeom prst="roundRect">
            <a:avLst/>
          </a:prstGeom>
          <a:noFill/>
          <a:ln w="28575">
            <a:gradFill flip="none" rotWithShape="1">
              <a:gsLst>
                <a:gs pos="53078">
                  <a:srgbClr val="00B0F0"/>
                </a:gs>
                <a:gs pos="46000">
                  <a:schemeClr val="bg1"/>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9A84E066-DC8C-4C52-9743-AA201888E105}"/>
              </a:ext>
            </a:extLst>
          </p:cNvPr>
          <p:cNvSpPr/>
          <p:nvPr/>
        </p:nvSpPr>
        <p:spPr>
          <a:xfrm>
            <a:off x="3397511" y="5303457"/>
            <a:ext cx="1645920" cy="1499616"/>
          </a:xfrm>
          <a:prstGeom prst="roundRect">
            <a:avLst/>
          </a:prstGeom>
          <a:noFill/>
          <a:ln w="28575">
            <a:gradFill flip="none" rotWithShape="1">
              <a:gsLst>
                <a:gs pos="50468">
                  <a:srgbClr val="0070C0"/>
                </a:gs>
                <a:gs pos="46000">
                  <a:schemeClr val="bg1"/>
                </a:gs>
                <a:gs pos="100000">
                  <a:schemeClr val="accent5">
                    <a:lumMod val="7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0FB148AD-909F-4046-8447-11E342705DF4}"/>
              </a:ext>
            </a:extLst>
          </p:cNvPr>
          <p:cNvSpPr/>
          <p:nvPr/>
        </p:nvSpPr>
        <p:spPr>
          <a:xfrm>
            <a:off x="1942725" y="2617474"/>
            <a:ext cx="1645920" cy="1499616"/>
          </a:xfrm>
          <a:prstGeom prst="roundRect">
            <a:avLst/>
          </a:prstGeom>
          <a:noFill/>
          <a:ln w="28575">
            <a:gradFill flip="none" rotWithShape="1">
              <a:gsLst>
                <a:gs pos="50468">
                  <a:srgbClr val="FF6600"/>
                </a:gs>
                <a:gs pos="48000">
                  <a:schemeClr val="bg1"/>
                </a:gs>
                <a:gs pos="100000">
                  <a:srgbClr val="FF6600"/>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60000"/>
                  <a:lumOff val="40000"/>
                </a:schemeClr>
              </a:solidFill>
            </a:endParaRPr>
          </a:p>
        </p:txBody>
      </p:sp>
      <p:pic>
        <p:nvPicPr>
          <p:cNvPr id="5" name="Picture 4">
            <a:extLst>
              <a:ext uri="{FF2B5EF4-FFF2-40B4-BE49-F238E27FC236}">
                <a16:creationId xmlns:a16="http://schemas.microsoft.com/office/drawing/2014/main" id="{C3BF0A56-B57D-43AD-8AE3-B444C3C3728C}"/>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0652" t="4912" r="11534" b="18162"/>
          <a:stretch/>
        </p:blipFill>
        <p:spPr>
          <a:xfrm>
            <a:off x="5895797" y="200960"/>
            <a:ext cx="445433" cy="440348"/>
          </a:xfrm>
          <a:prstGeom prst="rect">
            <a:avLst/>
          </a:prstGeom>
        </p:spPr>
      </p:pic>
      <p:sp>
        <p:nvSpPr>
          <p:cNvPr id="6" name="TextBox 5">
            <a:extLst>
              <a:ext uri="{FF2B5EF4-FFF2-40B4-BE49-F238E27FC236}">
                <a16:creationId xmlns:a16="http://schemas.microsoft.com/office/drawing/2014/main" id="{A09342C3-F317-4508-8752-6EC2CAD91FE9}"/>
              </a:ext>
            </a:extLst>
          </p:cNvPr>
          <p:cNvSpPr txBox="1"/>
          <p:nvPr/>
        </p:nvSpPr>
        <p:spPr>
          <a:xfrm rot="19240561">
            <a:off x="5142114" y="1998539"/>
            <a:ext cx="731290" cy="369332"/>
          </a:xfrm>
          <a:prstGeom prst="rect">
            <a:avLst/>
          </a:prstGeom>
          <a:noFill/>
        </p:spPr>
        <p:txBody>
          <a:bodyPr wrap="none" rtlCol="0">
            <a:spAutoFit/>
          </a:bodyPr>
          <a:lstStyle/>
          <a:p>
            <a:r>
              <a:rPr lang="en-US" dirty="0">
                <a:solidFill>
                  <a:schemeClr val="bg1"/>
                </a:solidFill>
                <a:latin typeface="Verdana" panose="020B0604030504040204" pitchFamily="34" charset="0"/>
                <a:ea typeface="Verdana" panose="020B0604030504040204" pitchFamily="34" charset="0"/>
              </a:rPr>
              <a:t> One</a:t>
            </a:r>
          </a:p>
        </p:txBody>
      </p:sp>
      <p:sp>
        <p:nvSpPr>
          <p:cNvPr id="60" name="TextBox 59">
            <a:extLst>
              <a:ext uri="{FF2B5EF4-FFF2-40B4-BE49-F238E27FC236}">
                <a16:creationId xmlns:a16="http://schemas.microsoft.com/office/drawing/2014/main" id="{148C73BF-627D-4A3B-855C-6683494B48B0}"/>
              </a:ext>
            </a:extLst>
          </p:cNvPr>
          <p:cNvSpPr txBox="1"/>
          <p:nvPr/>
        </p:nvSpPr>
        <p:spPr>
          <a:xfrm rot="1155738">
            <a:off x="6514238" y="2115199"/>
            <a:ext cx="633379" cy="369332"/>
          </a:xfrm>
          <a:prstGeom prst="rect">
            <a:avLst/>
          </a:prstGeom>
          <a:noFill/>
        </p:spPr>
        <p:txBody>
          <a:bodyPr wrap="none" rtlCol="0">
            <a:spAutoFit/>
          </a:bodyPr>
          <a:lstStyle/>
          <a:p>
            <a:r>
              <a:rPr lang="en-US" dirty="0">
                <a:solidFill>
                  <a:schemeClr val="bg1"/>
                </a:solidFill>
                <a:latin typeface="Verdana" panose="020B0604030504040204" pitchFamily="34" charset="0"/>
                <a:ea typeface="Verdana" panose="020B0604030504040204" pitchFamily="34" charset="0"/>
              </a:rPr>
              <a:t>Two</a:t>
            </a:r>
          </a:p>
        </p:txBody>
      </p:sp>
      <p:sp>
        <p:nvSpPr>
          <p:cNvPr id="61" name="TextBox 60">
            <a:extLst>
              <a:ext uri="{FF2B5EF4-FFF2-40B4-BE49-F238E27FC236}">
                <a16:creationId xmlns:a16="http://schemas.microsoft.com/office/drawing/2014/main" id="{81662CC1-0D94-421A-94E0-45F697866FA8}"/>
              </a:ext>
            </a:extLst>
          </p:cNvPr>
          <p:cNvSpPr txBox="1"/>
          <p:nvPr/>
        </p:nvSpPr>
        <p:spPr>
          <a:xfrm rot="4461210">
            <a:off x="7026629" y="3373271"/>
            <a:ext cx="846707" cy="369332"/>
          </a:xfrm>
          <a:prstGeom prst="rect">
            <a:avLst/>
          </a:prstGeom>
          <a:noFill/>
        </p:spPr>
        <p:txBody>
          <a:bodyPr wrap="none" rtlCol="0">
            <a:spAutoFit/>
          </a:bodyPr>
          <a:lstStyle/>
          <a:p>
            <a:r>
              <a:rPr lang="en-US" dirty="0">
                <a:solidFill>
                  <a:schemeClr val="bg1"/>
                </a:solidFill>
                <a:latin typeface="Verdana" panose="020B0604030504040204" pitchFamily="34" charset="0"/>
                <a:ea typeface="Verdana" panose="020B0604030504040204" pitchFamily="34" charset="0"/>
              </a:rPr>
              <a:t>Three</a:t>
            </a:r>
          </a:p>
        </p:txBody>
      </p:sp>
      <p:sp>
        <p:nvSpPr>
          <p:cNvPr id="62" name="TextBox 61">
            <a:extLst>
              <a:ext uri="{FF2B5EF4-FFF2-40B4-BE49-F238E27FC236}">
                <a16:creationId xmlns:a16="http://schemas.microsoft.com/office/drawing/2014/main" id="{DF4BBD3B-0994-4D72-9565-EA5AEA2C3905}"/>
              </a:ext>
            </a:extLst>
          </p:cNvPr>
          <p:cNvSpPr txBox="1"/>
          <p:nvPr/>
        </p:nvSpPr>
        <p:spPr>
          <a:xfrm rot="18783557">
            <a:off x="6202799" y="4552675"/>
            <a:ext cx="695190" cy="369332"/>
          </a:xfrm>
          <a:prstGeom prst="rect">
            <a:avLst/>
          </a:prstGeom>
          <a:noFill/>
        </p:spPr>
        <p:txBody>
          <a:bodyPr wrap="none" rtlCol="0">
            <a:spAutoFit/>
          </a:bodyPr>
          <a:lstStyle/>
          <a:p>
            <a:r>
              <a:rPr lang="en-US" dirty="0">
                <a:solidFill>
                  <a:schemeClr val="bg1"/>
                </a:solidFill>
                <a:latin typeface="Verdana" panose="020B0604030504040204" pitchFamily="34" charset="0"/>
                <a:ea typeface="Verdana" panose="020B0604030504040204" pitchFamily="34" charset="0"/>
              </a:rPr>
              <a:t>Four</a:t>
            </a:r>
          </a:p>
        </p:txBody>
      </p:sp>
      <p:sp>
        <p:nvSpPr>
          <p:cNvPr id="63" name="TextBox 62">
            <a:extLst>
              <a:ext uri="{FF2B5EF4-FFF2-40B4-BE49-F238E27FC236}">
                <a16:creationId xmlns:a16="http://schemas.microsoft.com/office/drawing/2014/main" id="{74FE1C08-E31C-432C-A7DA-642BB3D4ADE7}"/>
              </a:ext>
            </a:extLst>
          </p:cNvPr>
          <p:cNvSpPr txBox="1"/>
          <p:nvPr/>
        </p:nvSpPr>
        <p:spPr>
          <a:xfrm rot="453585">
            <a:off x="4675941" y="4222786"/>
            <a:ext cx="653897" cy="369332"/>
          </a:xfrm>
          <a:prstGeom prst="rect">
            <a:avLst/>
          </a:prstGeom>
          <a:noFill/>
        </p:spPr>
        <p:txBody>
          <a:bodyPr wrap="none" rtlCol="0">
            <a:spAutoFit/>
          </a:bodyPr>
          <a:lstStyle/>
          <a:p>
            <a:r>
              <a:rPr lang="en-US" dirty="0">
                <a:solidFill>
                  <a:schemeClr val="bg1"/>
                </a:solidFill>
                <a:latin typeface="Verdana" panose="020B0604030504040204" pitchFamily="34" charset="0"/>
                <a:ea typeface="Verdana" panose="020B0604030504040204" pitchFamily="34" charset="0"/>
              </a:rPr>
              <a:t>Five</a:t>
            </a:r>
          </a:p>
        </p:txBody>
      </p:sp>
      <p:sp>
        <p:nvSpPr>
          <p:cNvPr id="76" name="TextBox 75">
            <a:extLst>
              <a:ext uri="{FF2B5EF4-FFF2-40B4-BE49-F238E27FC236}">
                <a16:creationId xmlns:a16="http://schemas.microsoft.com/office/drawing/2014/main" id="{74942931-8ABD-4B4F-BA77-A6C3BBA450A8}"/>
              </a:ext>
            </a:extLst>
          </p:cNvPr>
          <p:cNvSpPr txBox="1"/>
          <p:nvPr/>
        </p:nvSpPr>
        <p:spPr>
          <a:xfrm rot="4167055">
            <a:off x="4469435" y="3031488"/>
            <a:ext cx="542136" cy="369332"/>
          </a:xfrm>
          <a:prstGeom prst="rect">
            <a:avLst/>
          </a:prstGeom>
          <a:noFill/>
        </p:spPr>
        <p:txBody>
          <a:bodyPr wrap="none" rtlCol="0">
            <a:spAutoFit/>
          </a:bodyPr>
          <a:lstStyle/>
          <a:p>
            <a:r>
              <a:rPr lang="en-US" dirty="0">
                <a:solidFill>
                  <a:schemeClr val="bg1"/>
                </a:solidFill>
                <a:latin typeface="Verdana" panose="020B0604030504040204" pitchFamily="34" charset="0"/>
                <a:ea typeface="Verdana" panose="020B0604030504040204" pitchFamily="34" charset="0"/>
              </a:rPr>
              <a:t>Six</a:t>
            </a:r>
          </a:p>
        </p:txBody>
      </p:sp>
      <p:cxnSp>
        <p:nvCxnSpPr>
          <p:cNvPr id="8" name="Connector: Elbow 7">
            <a:extLst>
              <a:ext uri="{FF2B5EF4-FFF2-40B4-BE49-F238E27FC236}">
                <a16:creationId xmlns:a16="http://schemas.microsoft.com/office/drawing/2014/main" id="{B3881731-F0F1-4176-A0A0-E26D2242A452}"/>
              </a:ext>
            </a:extLst>
          </p:cNvPr>
          <p:cNvCxnSpPr>
            <a:stCxn id="29" idx="6"/>
            <a:endCxn id="39" idx="1"/>
          </p:cNvCxnSpPr>
          <p:nvPr/>
        </p:nvCxnSpPr>
        <p:spPr>
          <a:xfrm>
            <a:off x="6447408" y="430730"/>
            <a:ext cx="471758" cy="413375"/>
          </a:xfrm>
          <a:prstGeom prst="bentConnector3">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7BD17DDA-C18B-4162-8BB1-DD41561E9DC1}"/>
              </a:ext>
            </a:extLst>
          </p:cNvPr>
          <p:cNvCxnSpPr>
            <a:cxnSpLocks/>
            <a:stCxn id="30" idx="6"/>
            <a:endCxn id="42" idx="0"/>
          </p:cNvCxnSpPr>
          <p:nvPr/>
        </p:nvCxnSpPr>
        <p:spPr>
          <a:xfrm>
            <a:off x="9042146" y="1890123"/>
            <a:ext cx="514818" cy="578636"/>
          </a:xfrm>
          <a:prstGeom prst="bentConnector2">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1B2A5A1F-07CD-4A05-B487-C961E88C32E1}"/>
              </a:ext>
            </a:extLst>
          </p:cNvPr>
          <p:cNvCxnSpPr>
            <a:cxnSpLocks/>
            <a:stCxn id="31" idx="6"/>
            <a:endCxn id="43" idx="3"/>
          </p:cNvCxnSpPr>
          <p:nvPr/>
        </p:nvCxnSpPr>
        <p:spPr>
          <a:xfrm flipH="1">
            <a:off x="8809450" y="4724821"/>
            <a:ext cx="336433" cy="1329894"/>
          </a:xfrm>
          <a:prstGeom prst="bentConnector3">
            <a:avLst>
              <a:gd name="adj1" fmla="val -67948"/>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866C029-F4D5-4B0B-8995-1DFB72AC72C7}"/>
              </a:ext>
            </a:extLst>
          </p:cNvPr>
          <p:cNvCxnSpPr>
            <a:cxnSpLocks/>
            <a:stCxn id="34" idx="2"/>
            <a:endCxn id="46" idx="3"/>
          </p:cNvCxnSpPr>
          <p:nvPr/>
        </p:nvCxnSpPr>
        <p:spPr>
          <a:xfrm rot="10800000">
            <a:off x="5043432" y="6053266"/>
            <a:ext cx="790135" cy="350129"/>
          </a:xfrm>
          <a:prstGeom prst="bentConnector3">
            <a:avLst>
              <a:gd name="adj1"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97B5D476-393B-4500-ACF2-78E4D1EA606A}"/>
              </a:ext>
            </a:extLst>
          </p:cNvPr>
          <p:cNvCxnSpPr>
            <a:cxnSpLocks/>
            <a:stCxn id="35" idx="2"/>
            <a:endCxn id="47" idx="2"/>
          </p:cNvCxnSpPr>
          <p:nvPr/>
        </p:nvCxnSpPr>
        <p:spPr>
          <a:xfrm rot="10800000">
            <a:off x="2765686" y="4117091"/>
            <a:ext cx="379979" cy="808143"/>
          </a:xfrm>
          <a:prstGeom prst="bentConnector2">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FEB8EF17-A5B2-487A-9FF7-C474EC3A1E4C}"/>
              </a:ext>
            </a:extLst>
          </p:cNvPr>
          <p:cNvCxnSpPr>
            <a:cxnSpLocks/>
            <a:stCxn id="36" idx="0"/>
            <a:endCxn id="38" idx="2"/>
          </p:cNvCxnSpPr>
          <p:nvPr/>
        </p:nvCxnSpPr>
        <p:spPr>
          <a:xfrm rot="5400000" flipH="1" flipV="1">
            <a:off x="3856361" y="1192429"/>
            <a:ext cx="171931" cy="876365"/>
          </a:xfrm>
          <a:prstGeom prst="bentConnector3">
            <a:avLst>
              <a:gd name="adj1" fmla="val 50000"/>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FE027B96-BC5A-4E84-A729-F13193F30EA4}"/>
              </a:ext>
            </a:extLst>
          </p:cNvPr>
          <p:cNvSpPr txBox="1"/>
          <p:nvPr/>
        </p:nvSpPr>
        <p:spPr>
          <a:xfrm>
            <a:off x="6888008" y="156759"/>
            <a:ext cx="1799849" cy="1200329"/>
          </a:xfrm>
          <a:prstGeom prst="rect">
            <a:avLst/>
          </a:prstGeom>
          <a:noFill/>
        </p:spPr>
        <p:txBody>
          <a:bodyPr wrap="square" rtlCol="0">
            <a:spAutoFit/>
          </a:bodyPr>
          <a:lstStyle/>
          <a:p>
            <a:pPr algn="ctr"/>
            <a:r>
              <a:rPr lang="en-US" dirty="0">
                <a:solidFill>
                  <a:srgbClr val="C00000"/>
                </a:solidFill>
              </a:rPr>
              <a:t>ng-pristine</a:t>
            </a:r>
          </a:p>
          <a:p>
            <a:r>
              <a:rPr lang="en-US" dirty="0">
                <a:latin typeface="Tw Cen MT (Body)"/>
              </a:rPr>
              <a:t>Returns true when the form is not yet modified. </a:t>
            </a:r>
            <a:endParaRPr lang="en-US" dirty="0"/>
          </a:p>
        </p:txBody>
      </p:sp>
      <p:sp>
        <p:nvSpPr>
          <p:cNvPr id="83" name="TextBox 82">
            <a:extLst>
              <a:ext uri="{FF2B5EF4-FFF2-40B4-BE49-F238E27FC236}">
                <a16:creationId xmlns:a16="http://schemas.microsoft.com/office/drawing/2014/main" id="{C7F82C98-BC34-4042-9707-B8A7BD91DA9B}"/>
              </a:ext>
            </a:extLst>
          </p:cNvPr>
          <p:cNvSpPr txBox="1"/>
          <p:nvPr/>
        </p:nvSpPr>
        <p:spPr>
          <a:xfrm>
            <a:off x="8817213" y="2448746"/>
            <a:ext cx="1645920" cy="1600438"/>
          </a:xfrm>
          <a:prstGeom prst="rect">
            <a:avLst/>
          </a:prstGeom>
          <a:noFill/>
        </p:spPr>
        <p:txBody>
          <a:bodyPr wrap="square" rtlCol="0">
            <a:spAutoFit/>
          </a:bodyPr>
          <a:lstStyle/>
          <a:p>
            <a:pPr algn="ctr"/>
            <a:r>
              <a:rPr lang="en-US" dirty="0">
                <a:solidFill>
                  <a:schemeClr val="accent4">
                    <a:lumMod val="75000"/>
                  </a:schemeClr>
                </a:solidFill>
              </a:rPr>
              <a:t>ng-dirty</a:t>
            </a:r>
          </a:p>
          <a:p>
            <a:pPr marL="0" indent="0">
              <a:buNone/>
            </a:pPr>
            <a:r>
              <a:rPr lang="en-US" sz="1600" dirty="0">
                <a:latin typeface="Tw Cen MT (Body)"/>
              </a:rPr>
              <a:t>This class returns true when the user has entered some value in the form.</a:t>
            </a:r>
          </a:p>
        </p:txBody>
      </p:sp>
      <p:sp>
        <p:nvSpPr>
          <p:cNvPr id="84" name="TextBox 83">
            <a:extLst>
              <a:ext uri="{FF2B5EF4-FFF2-40B4-BE49-F238E27FC236}">
                <a16:creationId xmlns:a16="http://schemas.microsoft.com/office/drawing/2014/main" id="{531A36E7-E674-4184-81B5-E2B3AC2B185E}"/>
              </a:ext>
            </a:extLst>
          </p:cNvPr>
          <p:cNvSpPr txBox="1"/>
          <p:nvPr/>
        </p:nvSpPr>
        <p:spPr>
          <a:xfrm>
            <a:off x="7062646" y="5358020"/>
            <a:ext cx="1801692" cy="1477328"/>
          </a:xfrm>
          <a:prstGeom prst="rect">
            <a:avLst/>
          </a:prstGeom>
          <a:noFill/>
        </p:spPr>
        <p:txBody>
          <a:bodyPr wrap="square" rtlCol="0">
            <a:spAutoFit/>
          </a:bodyPr>
          <a:lstStyle/>
          <a:p>
            <a:r>
              <a:rPr lang="en-US" dirty="0">
                <a:latin typeface="Tw Cen MT (Body)"/>
              </a:rPr>
              <a:t>Returns true when the fields of form are untouched</a:t>
            </a:r>
          </a:p>
          <a:p>
            <a:r>
              <a:rPr lang="en-US" sz="1800" dirty="0">
                <a:solidFill>
                  <a:srgbClr val="00B0F0"/>
                </a:solidFill>
              </a:rPr>
              <a:t>ng-untouched</a:t>
            </a:r>
          </a:p>
          <a:p>
            <a:endParaRPr lang="en-US" dirty="0"/>
          </a:p>
        </p:txBody>
      </p:sp>
      <p:sp>
        <p:nvSpPr>
          <p:cNvPr id="85" name="TextBox 84">
            <a:extLst>
              <a:ext uri="{FF2B5EF4-FFF2-40B4-BE49-F238E27FC236}">
                <a16:creationId xmlns:a16="http://schemas.microsoft.com/office/drawing/2014/main" id="{660118B9-C562-430A-94BE-3F8CD2A6D914}"/>
              </a:ext>
            </a:extLst>
          </p:cNvPr>
          <p:cNvSpPr txBox="1"/>
          <p:nvPr/>
        </p:nvSpPr>
        <p:spPr>
          <a:xfrm>
            <a:off x="3359093" y="5245962"/>
            <a:ext cx="1716011" cy="1661993"/>
          </a:xfrm>
          <a:prstGeom prst="rect">
            <a:avLst/>
          </a:prstGeom>
          <a:noFill/>
        </p:spPr>
        <p:txBody>
          <a:bodyPr wrap="square" rtlCol="0">
            <a:spAutoFit/>
          </a:bodyPr>
          <a:lstStyle/>
          <a:p>
            <a:r>
              <a:rPr lang="en-US" sz="1400" dirty="0">
                <a:latin typeface="Tw Cen MT (Body)"/>
              </a:rPr>
              <a:t>Returns true when the form fields have been touched (even if you click in the field, the form is touched).</a:t>
            </a:r>
          </a:p>
          <a:p>
            <a:pPr algn="ctr"/>
            <a:r>
              <a:rPr lang="en-US" dirty="0">
                <a:solidFill>
                  <a:srgbClr val="00B050"/>
                </a:solidFill>
              </a:rPr>
              <a:t>ng-touch</a:t>
            </a:r>
          </a:p>
        </p:txBody>
      </p:sp>
      <p:sp>
        <p:nvSpPr>
          <p:cNvPr id="86" name="TextBox 85">
            <a:extLst>
              <a:ext uri="{FF2B5EF4-FFF2-40B4-BE49-F238E27FC236}">
                <a16:creationId xmlns:a16="http://schemas.microsoft.com/office/drawing/2014/main" id="{0E2A5A51-D968-4B23-88AE-1C89E039108A}"/>
              </a:ext>
            </a:extLst>
          </p:cNvPr>
          <p:cNvSpPr txBox="1"/>
          <p:nvPr/>
        </p:nvSpPr>
        <p:spPr>
          <a:xfrm>
            <a:off x="1988968" y="2645399"/>
            <a:ext cx="1613918" cy="1477328"/>
          </a:xfrm>
          <a:prstGeom prst="rect">
            <a:avLst/>
          </a:prstGeom>
          <a:noFill/>
        </p:spPr>
        <p:txBody>
          <a:bodyPr wrap="square" rtlCol="0">
            <a:spAutoFit/>
          </a:bodyPr>
          <a:lstStyle/>
          <a:p>
            <a:pPr algn="ctr"/>
            <a:r>
              <a:rPr lang="en-US" dirty="0">
                <a:solidFill>
                  <a:srgbClr val="FF6600"/>
                </a:solidFill>
              </a:rPr>
              <a:t>ng-valid</a:t>
            </a:r>
          </a:p>
          <a:p>
            <a:r>
              <a:rPr lang="en-US" dirty="0">
                <a:latin typeface="Tw Cen MT (Body)"/>
              </a:rPr>
              <a:t>Returns true when the data entered in form filed is correct</a:t>
            </a:r>
            <a:endParaRPr lang="en-US" dirty="0"/>
          </a:p>
        </p:txBody>
      </p:sp>
      <p:sp>
        <p:nvSpPr>
          <p:cNvPr id="87" name="TextBox 86">
            <a:extLst>
              <a:ext uri="{FF2B5EF4-FFF2-40B4-BE49-F238E27FC236}">
                <a16:creationId xmlns:a16="http://schemas.microsoft.com/office/drawing/2014/main" id="{62F6C6DD-6CB0-4695-9DA9-21CD846F7843}"/>
              </a:ext>
            </a:extLst>
          </p:cNvPr>
          <p:cNvSpPr txBox="1"/>
          <p:nvPr/>
        </p:nvSpPr>
        <p:spPr>
          <a:xfrm>
            <a:off x="3624392" y="116869"/>
            <a:ext cx="1619084" cy="1354217"/>
          </a:xfrm>
          <a:prstGeom prst="rect">
            <a:avLst/>
          </a:prstGeom>
          <a:noFill/>
        </p:spPr>
        <p:txBody>
          <a:bodyPr wrap="square" rtlCol="0">
            <a:spAutoFit/>
          </a:bodyPr>
          <a:lstStyle/>
          <a:p>
            <a:pPr algn="ctr"/>
            <a:r>
              <a:rPr lang="en-US" dirty="0">
                <a:solidFill>
                  <a:srgbClr val="00B0F0"/>
                </a:solidFill>
              </a:rPr>
              <a:t>ng-invalid</a:t>
            </a:r>
          </a:p>
          <a:p>
            <a:r>
              <a:rPr lang="en-US" sz="1600" dirty="0">
                <a:latin typeface="Tw Cen MT (Body)"/>
              </a:rPr>
              <a:t>Returns true when the data entered in the form field is incorrect.</a:t>
            </a:r>
            <a:endParaRPr lang="en-US" sz="1600" dirty="0"/>
          </a:p>
        </p:txBody>
      </p:sp>
      <p:pic>
        <p:nvPicPr>
          <p:cNvPr id="89" name="Picture 88">
            <a:extLst>
              <a:ext uri="{FF2B5EF4-FFF2-40B4-BE49-F238E27FC236}">
                <a16:creationId xmlns:a16="http://schemas.microsoft.com/office/drawing/2014/main" id="{02CB7107-C7A6-4264-BB89-5F1821811E7A}"/>
              </a:ext>
            </a:extLst>
          </p:cNvPr>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23659" r="24270" b="17341"/>
          <a:stretch/>
        </p:blipFill>
        <p:spPr>
          <a:xfrm>
            <a:off x="8532806" y="1588542"/>
            <a:ext cx="353975" cy="561916"/>
          </a:xfrm>
          <a:prstGeom prst="rect">
            <a:avLst/>
          </a:prstGeom>
        </p:spPr>
      </p:pic>
      <p:pic>
        <p:nvPicPr>
          <p:cNvPr id="91" name="Picture 90">
            <a:extLst>
              <a:ext uri="{FF2B5EF4-FFF2-40B4-BE49-F238E27FC236}">
                <a16:creationId xmlns:a16="http://schemas.microsoft.com/office/drawing/2014/main" id="{9D2C841B-A0FE-47C9-993B-296DB0205C9B}"/>
              </a:ext>
            </a:extLst>
          </p:cNvPr>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5528" r="5528" b="12783"/>
          <a:stretch/>
        </p:blipFill>
        <p:spPr>
          <a:xfrm>
            <a:off x="8546094" y="4492315"/>
            <a:ext cx="502094" cy="492346"/>
          </a:xfrm>
          <a:prstGeom prst="rect">
            <a:avLst/>
          </a:prstGeom>
        </p:spPr>
      </p:pic>
      <p:pic>
        <p:nvPicPr>
          <p:cNvPr id="93" name="Picture 92">
            <a:extLst>
              <a:ext uri="{FF2B5EF4-FFF2-40B4-BE49-F238E27FC236}">
                <a16:creationId xmlns:a16="http://schemas.microsoft.com/office/drawing/2014/main" id="{44FCA8E9-F4AB-49F4-A8BC-09670828E881}"/>
              </a:ext>
            </a:extLst>
          </p:cNvPr>
          <p:cNvPicPr>
            <a:picLocks noChangeAspect="1"/>
          </p:cNvPicPr>
          <p:nvPr/>
        </p:nvPicPr>
        <p:blipFill rotWithShape="1">
          <a:blip r:embed="rId5">
            <a:duotone>
              <a:schemeClr val="bg2">
                <a:shade val="45000"/>
                <a:satMod val="135000"/>
              </a:schemeClr>
              <a:prstClr val="white"/>
            </a:duotone>
            <a:extLst>
              <a:ext uri="{28A0092B-C50C-407E-A947-70E740481C1C}">
                <a14:useLocalDpi xmlns:a14="http://schemas.microsoft.com/office/drawing/2010/main" val="0"/>
              </a:ext>
            </a:extLst>
          </a:blip>
          <a:srcRect l="9841" t="4156" r="8465" b="17656"/>
          <a:stretch/>
        </p:blipFill>
        <p:spPr>
          <a:xfrm>
            <a:off x="3274640" y="4712560"/>
            <a:ext cx="410352" cy="392738"/>
          </a:xfrm>
          <a:prstGeom prst="rect">
            <a:avLst/>
          </a:prstGeom>
        </p:spPr>
      </p:pic>
      <p:pic>
        <p:nvPicPr>
          <p:cNvPr id="95" name="Picture 94">
            <a:extLst>
              <a:ext uri="{FF2B5EF4-FFF2-40B4-BE49-F238E27FC236}">
                <a16:creationId xmlns:a16="http://schemas.microsoft.com/office/drawing/2014/main" id="{75437C0D-E5B3-44AB-8ECF-7E0DE1873C68}"/>
              </a:ext>
            </a:extLst>
          </p:cNvPr>
          <p:cNvPicPr>
            <a:picLocks noChangeAspect="1"/>
          </p:cNvPicPr>
          <p:nvPr/>
        </p:nvPicPr>
        <p:blipFill rotWithShape="1">
          <a:blip r:embed="rId6">
            <a:duotone>
              <a:schemeClr val="bg2">
                <a:shade val="45000"/>
                <a:satMod val="135000"/>
              </a:schemeClr>
              <a:prstClr val="white"/>
            </a:duotone>
            <a:extLst>
              <a:ext uri="{28A0092B-C50C-407E-A947-70E740481C1C}">
                <a14:useLocalDpi xmlns:a14="http://schemas.microsoft.com/office/drawing/2010/main" val="0"/>
              </a:ext>
            </a:extLst>
          </a:blip>
          <a:srcRect l="5528" r="5528" b="12783"/>
          <a:stretch/>
        </p:blipFill>
        <p:spPr>
          <a:xfrm>
            <a:off x="3279618" y="1821662"/>
            <a:ext cx="461545" cy="452584"/>
          </a:xfrm>
          <a:prstGeom prst="rect">
            <a:avLst/>
          </a:prstGeom>
        </p:spPr>
      </p:pic>
      <p:pic>
        <p:nvPicPr>
          <p:cNvPr id="97" name="Picture 96">
            <a:extLst>
              <a:ext uri="{FF2B5EF4-FFF2-40B4-BE49-F238E27FC236}">
                <a16:creationId xmlns:a16="http://schemas.microsoft.com/office/drawing/2014/main" id="{CCFA7020-E7A8-4F61-A367-9682ACC16EAE}"/>
              </a:ext>
            </a:extLst>
          </p:cNvPr>
          <p:cNvPicPr>
            <a:picLocks noChangeAspect="1"/>
          </p:cNvPicPr>
          <p:nvPr/>
        </p:nvPicPr>
        <p:blipFill rotWithShape="1">
          <a:blip r:embed="rId7">
            <a:duotone>
              <a:schemeClr val="bg2">
                <a:shade val="45000"/>
                <a:satMod val="135000"/>
              </a:schemeClr>
              <a:prstClr val="white"/>
            </a:duotone>
            <a:extLst>
              <a:ext uri="{28A0092B-C50C-407E-A947-70E740481C1C}">
                <a14:useLocalDpi xmlns:a14="http://schemas.microsoft.com/office/drawing/2010/main" val="0"/>
              </a:ext>
            </a:extLst>
          </a:blip>
          <a:srcRect l="5528" r="5528" b="14620"/>
          <a:stretch/>
        </p:blipFill>
        <p:spPr>
          <a:xfrm>
            <a:off x="5950506" y="6181487"/>
            <a:ext cx="403755" cy="387578"/>
          </a:xfrm>
          <a:prstGeom prst="rect">
            <a:avLst/>
          </a:prstGeom>
        </p:spPr>
      </p:pic>
      <p:sp>
        <p:nvSpPr>
          <p:cNvPr id="2" name="TextBox 1">
            <a:extLst>
              <a:ext uri="{FF2B5EF4-FFF2-40B4-BE49-F238E27FC236}">
                <a16:creationId xmlns:a16="http://schemas.microsoft.com/office/drawing/2014/main" id="{CB1A1931-D627-B906-CB3A-FE36BED7D482}"/>
              </a:ext>
            </a:extLst>
          </p:cNvPr>
          <p:cNvSpPr txBox="1"/>
          <p:nvPr/>
        </p:nvSpPr>
        <p:spPr>
          <a:xfrm>
            <a:off x="5116460" y="2636885"/>
            <a:ext cx="1923819" cy="1569660"/>
          </a:xfrm>
          <a:prstGeom prst="rect">
            <a:avLst/>
          </a:prstGeom>
          <a:noFill/>
        </p:spPr>
        <p:txBody>
          <a:bodyPr wrap="square" rtlCol="0">
            <a:spAutoFit/>
          </a:bodyPr>
          <a:lstStyle/>
          <a:p>
            <a:pPr algn="ctr"/>
            <a:r>
              <a:rPr lang="en-US" sz="3200" dirty="0">
                <a:solidFill>
                  <a:srgbClr val="FFFF00"/>
                </a:solidFill>
              </a:rPr>
              <a:t>A few form classes</a:t>
            </a:r>
            <a:endParaRPr lang="en-IN" sz="3200" dirty="0">
              <a:solidFill>
                <a:srgbClr val="FFFF00"/>
              </a:solidFill>
            </a:endParaRPr>
          </a:p>
        </p:txBody>
      </p:sp>
    </p:spTree>
    <p:extLst>
      <p:ext uri="{BB962C8B-B14F-4D97-AF65-F5344CB8AC3E}">
        <p14:creationId xmlns:p14="http://schemas.microsoft.com/office/powerpoint/2010/main" val="14576655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EA0E240E-536E-4405-E81A-F23A8669C791}"/>
              </a:ext>
            </a:extLst>
          </p:cNvPr>
          <p:cNvGraphicFramePr>
            <a:graphicFrameLocks noGrp="1"/>
          </p:cNvGraphicFramePr>
          <p:nvPr>
            <p:ph idx="1"/>
            <p:extLst>
              <p:ext uri="{D42A27DB-BD31-4B8C-83A1-F6EECF244321}">
                <p14:modId xmlns:p14="http://schemas.microsoft.com/office/powerpoint/2010/main" val="2101571974"/>
              </p:ext>
            </p:extLst>
          </p:nvPr>
        </p:nvGraphicFramePr>
        <p:xfrm>
          <a:off x="1141413" y="2660305"/>
          <a:ext cx="9906000" cy="2228215"/>
        </p:xfrm>
        <a:graphic>
          <a:graphicData uri="http://schemas.openxmlformats.org/drawingml/2006/table">
            <a:tbl>
              <a:tblPr firstRow="1" bandRow="1">
                <a:tableStyleId>{7DF18680-E054-41AD-8BC1-D1AEF772440D}</a:tableStyleId>
              </a:tblPr>
              <a:tblGrid>
                <a:gridCol w="4953000">
                  <a:extLst>
                    <a:ext uri="{9D8B030D-6E8A-4147-A177-3AD203B41FA5}">
                      <a16:colId xmlns:a16="http://schemas.microsoft.com/office/drawing/2014/main" val="1571652961"/>
                    </a:ext>
                  </a:extLst>
                </a:gridCol>
                <a:gridCol w="4953000">
                  <a:extLst>
                    <a:ext uri="{9D8B030D-6E8A-4147-A177-3AD203B41FA5}">
                      <a16:colId xmlns:a16="http://schemas.microsoft.com/office/drawing/2014/main" val="1267681920"/>
                    </a:ext>
                  </a:extLst>
                </a:gridCol>
              </a:tblGrid>
              <a:tr h="370840">
                <a:tc>
                  <a:txBody>
                    <a:bodyPr/>
                    <a:lstStyle/>
                    <a:p>
                      <a:pPr marL="0" marR="0" algn="ctr">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Class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Property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42029164"/>
                  </a:ext>
                </a:extLst>
              </a:tr>
              <a:tr h="370840">
                <a:tc>
                  <a:txBody>
                    <a:bodyPr/>
                    <a:lstStyle/>
                    <a:p>
                      <a:pPr marL="0" marR="0" algn="just">
                        <a:lnSpc>
                          <a:spcPct val="107000"/>
                        </a:lnSpc>
                        <a:spcBef>
                          <a:spcPts val="0"/>
                        </a:spcBef>
                        <a:spcAft>
                          <a:spcPts val="0"/>
                        </a:spcAft>
                      </a:pPr>
                      <a:r>
                        <a:rPr lang="en-IN" sz="1800" b="0" i="0" u="none" strike="noStrike" kern="1200" dirty="0">
                          <a:solidFill>
                            <a:schemeClr val="dk1"/>
                          </a:solidFill>
                          <a:effectLst/>
                          <a:latin typeface="Tw Cen MT (Body)"/>
                          <a:ea typeface="+mn-ea"/>
                          <a:cs typeface="+mn-cs"/>
                        </a:rPr>
                        <a:t>ng-pristine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0" algn="just">
                        <a:lnSpc>
                          <a:spcPct val="107000"/>
                        </a:lnSpc>
                        <a:spcBef>
                          <a:spcPts val="0"/>
                        </a:spcBef>
                        <a:spcAft>
                          <a:spcPts val="0"/>
                        </a:spcAft>
                      </a:pPr>
                      <a:r>
                        <a:rPr lang="en-IN" sz="1800" b="0" i="0" u="none" strike="noStrike" kern="1200" dirty="0">
                          <a:solidFill>
                            <a:schemeClr val="dk1"/>
                          </a:solidFill>
                          <a:effectLst/>
                          <a:latin typeface="Tw Cen MT (Body)"/>
                          <a:ea typeface="+mn-ea"/>
                          <a:cs typeface="+mn-cs"/>
                        </a:rPr>
                        <a:t>$pristine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680192"/>
                  </a:ext>
                </a:extLst>
              </a:tr>
              <a:tr h="370840">
                <a:tc>
                  <a:txBody>
                    <a:bodyPr/>
                    <a:lstStyle/>
                    <a:p>
                      <a:pPr marL="0" marR="0" algn="just">
                        <a:lnSpc>
                          <a:spcPct val="107000"/>
                        </a:lnSpc>
                        <a:spcBef>
                          <a:spcPts val="0"/>
                        </a:spcBef>
                        <a:spcAft>
                          <a:spcPts val="0"/>
                        </a:spcAft>
                      </a:pPr>
                      <a:r>
                        <a:rPr lang="en-IN" sz="1800" b="0" i="0" u="none" strike="noStrike" kern="1200" dirty="0">
                          <a:solidFill>
                            <a:schemeClr val="dk1"/>
                          </a:solidFill>
                          <a:effectLst/>
                          <a:latin typeface="Tw Cen MT (Body)"/>
                          <a:ea typeface="+mn-ea"/>
                          <a:cs typeface="+mn-cs"/>
                        </a:rPr>
                        <a:t>ng-dirty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rtl="0"/>
                      <a:r>
                        <a:rPr lang="en-IN" sz="1800" b="0" i="0" u="none" strike="noStrike" kern="1200" dirty="0">
                          <a:solidFill>
                            <a:schemeClr val="dk1"/>
                          </a:solidFill>
                          <a:effectLst/>
                          <a:latin typeface="Tw Cen MT (Body)"/>
                          <a:ea typeface="+mn-ea"/>
                          <a:cs typeface="+mn-cs"/>
                        </a:rPr>
                        <a:t>$dirty</a:t>
                      </a:r>
                      <a:endParaRPr lang="en-IN" sz="2400" b="0" dirty="0">
                        <a:effectLst/>
                      </a:endParaRPr>
                    </a:p>
                  </a:txBody>
                  <a:tcPr marL="68580" marR="68580" marT="0" marB="0"/>
                </a:tc>
                <a:extLst>
                  <a:ext uri="{0D108BD9-81ED-4DB2-BD59-A6C34878D82A}">
                    <a16:rowId xmlns:a16="http://schemas.microsoft.com/office/drawing/2014/main" val="2667378643"/>
                  </a:ext>
                </a:extLst>
              </a:tr>
              <a:tr h="370840">
                <a:tc>
                  <a:txBody>
                    <a:bodyPr/>
                    <a:lstStyle/>
                    <a:p>
                      <a:pPr marL="0" marR="0" algn="just">
                        <a:lnSpc>
                          <a:spcPct val="107000"/>
                        </a:lnSpc>
                        <a:spcBef>
                          <a:spcPts val="0"/>
                        </a:spcBef>
                        <a:spcAft>
                          <a:spcPts val="0"/>
                        </a:spcAft>
                      </a:pPr>
                      <a:r>
                        <a:rPr lang="en-IN" sz="1800" b="0" i="0" u="none" strike="noStrike" kern="1200" dirty="0">
                          <a:solidFill>
                            <a:schemeClr val="dk1"/>
                          </a:solidFill>
                          <a:effectLst/>
                          <a:latin typeface="Tw Cen MT (Body)"/>
                          <a:ea typeface="+mn-ea"/>
                          <a:cs typeface="+mn-cs"/>
                        </a:rPr>
                        <a:t>ng-touched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800" b="0" i="0" u="none" strike="noStrike" kern="1200" dirty="0">
                          <a:solidFill>
                            <a:schemeClr val="dk1"/>
                          </a:solidFill>
                          <a:effectLst/>
                          <a:latin typeface="Tw Cen MT (Body)"/>
                          <a:ea typeface="+mn-ea"/>
                          <a:cs typeface="+mn-cs"/>
                        </a:rPr>
                        <a:t>$touched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1078297"/>
                  </a:ext>
                </a:extLst>
              </a:tr>
              <a:tr h="370840">
                <a:tc>
                  <a:txBody>
                    <a:bodyPr/>
                    <a:lstStyle/>
                    <a:p>
                      <a:pPr marL="0" marR="0" algn="just">
                        <a:lnSpc>
                          <a:spcPct val="107000"/>
                        </a:lnSpc>
                        <a:spcBef>
                          <a:spcPts val="0"/>
                        </a:spcBef>
                        <a:spcAft>
                          <a:spcPts val="0"/>
                        </a:spcAft>
                      </a:pPr>
                      <a:r>
                        <a:rPr lang="en-IN" sz="1800" b="0" i="0" u="none" strike="noStrike" kern="1200" dirty="0">
                          <a:solidFill>
                            <a:schemeClr val="dk1"/>
                          </a:solidFill>
                          <a:effectLst/>
                          <a:latin typeface="Tw Cen MT (Body)"/>
                          <a:ea typeface="+mn-ea"/>
                          <a:cs typeface="+mn-cs"/>
                        </a:rPr>
                        <a:t>ng-valid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800" b="0" i="0" u="none" strike="noStrike" kern="1200" dirty="0">
                          <a:solidFill>
                            <a:schemeClr val="dk1"/>
                          </a:solidFill>
                          <a:effectLst/>
                          <a:latin typeface="Tw Cen MT (Body)"/>
                          <a:ea typeface="+mn-ea"/>
                          <a:cs typeface="+mn-cs"/>
                        </a:rPr>
                        <a:t>$valid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8754275"/>
                  </a:ext>
                </a:extLst>
              </a:tr>
              <a:tr h="370840">
                <a:tc>
                  <a:txBody>
                    <a:bodyPr/>
                    <a:lstStyle/>
                    <a:p>
                      <a:pPr marL="0" marR="0" algn="just">
                        <a:lnSpc>
                          <a:spcPct val="107000"/>
                        </a:lnSpc>
                        <a:spcBef>
                          <a:spcPts val="0"/>
                        </a:spcBef>
                        <a:spcAft>
                          <a:spcPts val="0"/>
                        </a:spcAft>
                      </a:pPr>
                      <a:r>
                        <a:rPr lang="en-IN" sz="1800" b="0" i="0" u="none" strike="noStrike" kern="1200" dirty="0">
                          <a:solidFill>
                            <a:schemeClr val="dk1"/>
                          </a:solidFill>
                          <a:effectLst/>
                          <a:latin typeface="Tw Cen MT (Body)"/>
                          <a:ea typeface="+mn-ea"/>
                          <a:cs typeface="+mn-cs"/>
                        </a:rPr>
                        <a:t>ng-invalid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800" b="0" i="0" u="none" strike="noStrike" kern="1200" dirty="0">
                          <a:solidFill>
                            <a:schemeClr val="dk1"/>
                          </a:solidFill>
                          <a:effectLst/>
                          <a:latin typeface="Tw Cen MT (Body)"/>
                          <a:ea typeface="+mn-ea"/>
                          <a:cs typeface="+mn-cs"/>
                        </a:rPr>
                        <a:t>$invalid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2756850"/>
                  </a:ext>
                </a:extLst>
              </a:tr>
            </a:tbl>
          </a:graphicData>
        </a:graphic>
      </p:graphicFrame>
      <p:sp>
        <p:nvSpPr>
          <p:cNvPr id="8" name="Content Placeholder 2">
            <a:extLst>
              <a:ext uri="{FF2B5EF4-FFF2-40B4-BE49-F238E27FC236}">
                <a16:creationId xmlns:a16="http://schemas.microsoft.com/office/drawing/2014/main" id="{94CA8D74-BB25-B67F-70CA-C824C218B8E0}"/>
              </a:ext>
            </a:extLst>
          </p:cNvPr>
          <p:cNvSpPr txBox="1">
            <a:spLocks/>
          </p:cNvSpPr>
          <p:nvPr/>
        </p:nvSpPr>
        <p:spPr>
          <a:xfrm>
            <a:off x="1141413" y="619540"/>
            <a:ext cx="9905999" cy="146671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rtl="0">
              <a:spcBef>
                <a:spcPts val="0"/>
              </a:spcBef>
              <a:spcAft>
                <a:spcPts val="0"/>
              </a:spcAft>
              <a:buNone/>
            </a:pPr>
            <a:r>
              <a:rPr lang="en-US" sz="3200" b="0" i="0" u="none" strike="noStrike" dirty="0">
                <a:effectLst/>
                <a:latin typeface="Tw Cen MT (Body)"/>
              </a:rPr>
              <a:t>Form properties: The value of form class (true/false) can be accessed using the properties of that class. </a:t>
            </a:r>
            <a:endParaRPr lang="en-US" sz="3200" b="0" dirty="0">
              <a:effectLst/>
              <a:latin typeface="Tw Cen MT (Body)"/>
            </a:endParaRPr>
          </a:p>
        </p:txBody>
      </p:sp>
    </p:spTree>
    <p:extLst>
      <p:ext uri="{BB962C8B-B14F-4D97-AF65-F5344CB8AC3E}">
        <p14:creationId xmlns:p14="http://schemas.microsoft.com/office/powerpoint/2010/main" val="152563952"/>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895744"/>
            <a:ext cx="9776792" cy="1794190"/>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rtl="0">
              <a:spcBef>
                <a:spcPts val="0"/>
              </a:spcBef>
              <a:spcAft>
                <a:spcPts val="0"/>
              </a:spcAft>
            </a:pPr>
            <a:r>
              <a:rPr lang="en-US" sz="3200" b="0" i="0" u="none" strike="noStrike" dirty="0">
                <a:solidFill>
                  <a:schemeClr val="tx1"/>
                </a:solidFill>
                <a:effectLst/>
                <a:latin typeface="Tw Cen MT (Body)"/>
              </a:rPr>
              <a:t>We can use ng-show command along with form property to check if the entered data in the field is valid or not.  </a:t>
            </a:r>
            <a:endParaRPr lang="en-US" sz="3200" b="0" dirty="0">
              <a:solidFill>
                <a:schemeClr val="tx1"/>
              </a:solidFill>
              <a:effectLst/>
              <a:latin typeface="Tw Cen MT (Body)"/>
            </a:endParaRPr>
          </a:p>
          <a:p>
            <a:pPr rtl="0">
              <a:spcBef>
                <a:spcPts val="0"/>
              </a:spcBef>
              <a:spcAft>
                <a:spcPts val="0"/>
              </a:spcAft>
            </a:pPr>
            <a:r>
              <a:rPr lang="en-US" sz="1800" b="0" i="0" u="none" strike="noStrike" dirty="0">
                <a:solidFill>
                  <a:srgbClr val="FF00FF"/>
                </a:solidFill>
                <a:effectLst/>
                <a:latin typeface="Tw Cen MT (Body)"/>
              </a:rPr>
              <a:t>Syntax: ng-show = formName.</a:t>
            </a:r>
            <a:r>
              <a:rPr lang="en-US" sz="1800" b="0" i="0" u="none" strike="noStrike" dirty="0" err="1">
                <a:solidFill>
                  <a:srgbClr val="FF00FF"/>
                </a:solidFill>
                <a:effectLst/>
                <a:latin typeface="Tw Cen MT (Body)"/>
              </a:rPr>
              <a:t>fieldName</a:t>
            </a:r>
            <a:r>
              <a:rPr lang="en-US" sz="1800" b="0" i="0" u="none" strike="noStrike" dirty="0">
                <a:solidFill>
                  <a:srgbClr val="FF00FF"/>
                </a:solidFill>
                <a:effectLst/>
                <a:latin typeface="Tw Cen MT (Body)"/>
              </a:rPr>
              <a:t>.$property </a:t>
            </a:r>
            <a:endParaRPr lang="en-US" b="0" dirty="0">
              <a:effectLst/>
              <a:latin typeface="Tw Cen MT (Body)"/>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122486"/>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a:t>
            </a:r>
            <a:r>
              <a:rPr lang="en-US" sz="360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latin typeface="Tw Cen MT" panose="020B0602020104020603"/>
              </a:rPr>
              <a:t>5</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3027285"/>
            <a:ext cx="8812696" cy="359545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fontAlgn="base">
              <a:spcBef>
                <a:spcPts val="0"/>
              </a:spcBef>
              <a:spcAft>
                <a:spcPts val="0"/>
              </a:spcAft>
            </a:pPr>
            <a:r>
              <a:rPr lang="en-IN" sz="1800" b="0" i="0" u="none" strike="noStrike" dirty="0">
                <a:solidFill>
                  <a:srgbClr val="0000FF"/>
                </a:solidFill>
                <a:effectLst/>
                <a:latin typeface="Tw Cen MT (Body)"/>
              </a:rPr>
              <a:t>&lt;body ng-app&gt;</a:t>
            </a:r>
          </a:p>
          <a:p>
            <a:pPr rtl="0">
              <a:spcBef>
                <a:spcPts val="0"/>
              </a:spcBef>
              <a:spcAft>
                <a:spcPts val="0"/>
              </a:spcAft>
            </a:pPr>
            <a:r>
              <a:rPr lang="en-IN" sz="1800" b="0" i="0" u="none" strike="noStrike" dirty="0">
                <a:solidFill>
                  <a:srgbClr val="0000FF"/>
                </a:solidFill>
                <a:effectLst/>
                <a:latin typeface="Tw Cen MT (Body)"/>
              </a:rPr>
              <a:t>        &lt;form name = "</a:t>
            </a:r>
            <a:r>
              <a:rPr lang="en-IN" sz="1800" b="0" i="0" u="none" strike="noStrike" dirty="0" err="1">
                <a:solidFill>
                  <a:srgbClr val="0000FF"/>
                </a:solidFill>
                <a:effectLst/>
                <a:latin typeface="Tw Cen MT (Body)"/>
              </a:rPr>
              <a:t>RegistrationForm</a:t>
            </a:r>
            <a:r>
              <a:rPr lang="en-IN" sz="1800" b="0" i="0" u="none" strike="noStrike" dirty="0">
                <a:solidFill>
                  <a:srgbClr val="0000FF"/>
                </a:solidFill>
                <a:effectLst/>
                <a:latin typeface="Tw Cen MT (Body)"/>
              </a:rPr>
              <a:t>" </a:t>
            </a:r>
            <a:r>
              <a:rPr lang="en-IN" sz="1800" b="0" i="0" u="none" strike="noStrike" dirty="0" err="1">
                <a:solidFill>
                  <a:srgbClr val="0000FF"/>
                </a:solidFill>
                <a:effectLst/>
                <a:latin typeface="Tw Cen MT (Body)"/>
              </a:rPr>
              <a:t>novalidate</a:t>
            </a:r>
            <a:r>
              <a:rPr lang="en-IN" sz="1800" b="0" i="0" u="none" strike="noStrike" dirty="0">
                <a:solidFill>
                  <a:srgbClr val="0000FF"/>
                </a:solidFill>
                <a:effectLst/>
                <a:latin typeface="Tw Cen MT (Body)"/>
              </a:rPr>
              <a: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&lt;input type = "text" placeholder = "name" name = "</a:t>
            </a:r>
            <a:r>
              <a:rPr lang="en-IN" sz="1800" b="0" i="0" u="none" strike="noStrike" dirty="0" err="1">
                <a:solidFill>
                  <a:srgbClr val="0000FF"/>
                </a:solidFill>
                <a:effectLst/>
                <a:latin typeface="Tw Cen MT (Body)"/>
              </a:rPr>
              <a:t>fname</a:t>
            </a:r>
            <a:r>
              <a:rPr lang="en-IN" sz="1800" b="0" i="0" u="none" strike="noStrike" dirty="0">
                <a:solidFill>
                  <a:srgbClr val="0000FF"/>
                </a:solidFill>
                <a:effectLst/>
                <a:latin typeface="Tw Cen MT (Body)"/>
              </a:rPr>
              <a:t>" ng-model = "name" ng-required="true"/&gt;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a:t>
            </a:r>
            <a:r>
              <a:rPr lang="en-IN" sz="1800" b="1" i="0" u="none" strike="noStrike" dirty="0">
                <a:solidFill>
                  <a:srgbClr val="0000FF"/>
                </a:solidFill>
                <a:effectLst/>
                <a:latin typeface="Tw Cen MT (Body)"/>
              </a:rPr>
              <a:t>&lt;span ng-show = "RegistrationForm.</a:t>
            </a:r>
            <a:r>
              <a:rPr lang="en-IN" sz="1800" b="1" i="0" u="none" strike="noStrike" dirty="0" err="1">
                <a:solidFill>
                  <a:srgbClr val="0000FF"/>
                </a:solidFill>
                <a:effectLst/>
                <a:latin typeface="Tw Cen MT (Body)"/>
              </a:rPr>
              <a:t>fname</a:t>
            </a:r>
            <a:r>
              <a:rPr lang="en-IN" sz="1800" b="1" i="0" u="none" strike="noStrike" dirty="0">
                <a:solidFill>
                  <a:srgbClr val="0000FF"/>
                </a:solidFill>
                <a:effectLst/>
                <a:latin typeface="Tw Cen MT (Body)"/>
              </a:rPr>
              <a:t>.$touched &amp;&amp; RegistrationForm.</a:t>
            </a:r>
            <a:r>
              <a:rPr lang="en-IN" sz="1800" b="1" i="0" u="none" strike="noStrike" dirty="0" err="1">
                <a:solidFill>
                  <a:srgbClr val="0000FF"/>
                </a:solidFill>
                <a:effectLst/>
                <a:latin typeface="Tw Cen MT (Body)"/>
              </a:rPr>
              <a:t>fname</a:t>
            </a:r>
            <a:r>
              <a:rPr lang="en-IN" sz="1800" b="1" i="0" u="none" strike="noStrike" dirty="0">
                <a:solidFill>
                  <a:srgbClr val="0000FF"/>
                </a:solidFill>
                <a:effectLst/>
                <a:latin typeface="Tw Cen MT (Body)"/>
              </a:rPr>
              <a:t>.$invalid"&gt;Enter a valid name&lt;/span&gt;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&lt;input type = "email" placeholder = "Email" name = "mail" ng-model = "email" ng-required="true" /&gt;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a:t>
            </a:r>
            <a:r>
              <a:rPr lang="en-IN" sz="1800" b="1" i="0" u="none" strike="noStrike" dirty="0">
                <a:solidFill>
                  <a:srgbClr val="0000FF"/>
                </a:solidFill>
                <a:effectLst/>
                <a:latin typeface="Tw Cen MT (Body)"/>
              </a:rPr>
              <a:t> &lt;span ng-show = "</a:t>
            </a:r>
            <a:r>
              <a:rPr lang="en-IN" sz="1800" b="1" i="0" u="none" strike="noStrike" dirty="0" err="1">
                <a:solidFill>
                  <a:srgbClr val="0000FF"/>
                </a:solidFill>
                <a:effectLst/>
                <a:latin typeface="Tw Cen MT (Body)"/>
              </a:rPr>
              <a:t>RegistrationForm.mail.$touched</a:t>
            </a:r>
            <a:r>
              <a:rPr lang="en-IN" sz="1800" b="1" i="0" u="none" strike="noStrike" dirty="0">
                <a:solidFill>
                  <a:srgbClr val="0000FF"/>
                </a:solidFill>
                <a:effectLst/>
                <a:latin typeface="Tw Cen MT (Body)"/>
              </a:rPr>
              <a:t> &amp;&amp; </a:t>
            </a:r>
            <a:r>
              <a:rPr lang="en-IN" sz="1800" b="1" i="0" u="none" strike="noStrike" dirty="0" err="1">
                <a:solidFill>
                  <a:srgbClr val="0000FF"/>
                </a:solidFill>
                <a:effectLst/>
                <a:latin typeface="Tw Cen MT (Body)"/>
              </a:rPr>
              <a:t>RegistrationForm.mail.$invalid</a:t>
            </a:r>
            <a:r>
              <a:rPr lang="en-IN" sz="1800" b="1" i="0" u="none" strike="noStrike" dirty="0">
                <a:solidFill>
                  <a:srgbClr val="0000FF"/>
                </a:solidFill>
                <a:effectLst/>
                <a:latin typeface="Tw Cen MT (Body)"/>
              </a:rPr>
              <a:t>"&gt;Enter a valid email&lt;/span&gt;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&lt;input type = "submit" value = "send" ng-required="true" /&gt;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&lt;/form&gt;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&lt;/body&gt;</a:t>
            </a:r>
            <a:endParaRPr lang="en-IN" b="0" dirty="0">
              <a:effectLst/>
              <a:latin typeface="Tw Cen MT (Body)"/>
            </a:endParaRPr>
          </a:p>
        </p:txBody>
      </p:sp>
    </p:spTree>
    <p:extLst>
      <p:ext uri="{BB962C8B-B14F-4D97-AF65-F5344CB8AC3E}">
        <p14:creationId xmlns:p14="http://schemas.microsoft.com/office/powerpoint/2010/main" val="804717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773611"/>
            <a:ext cx="9776792" cy="912664"/>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rtl="0">
              <a:spcBef>
                <a:spcPts val="0"/>
              </a:spcBef>
              <a:spcAft>
                <a:spcPts val="0"/>
              </a:spcAft>
            </a:pPr>
            <a:r>
              <a:rPr lang="en-US" sz="3200" b="0" i="0" u="none" strike="noStrike" dirty="0">
                <a:solidFill>
                  <a:schemeClr val="tx1"/>
                </a:solidFill>
                <a:effectLst/>
                <a:latin typeface="Tw Cen MT (Body)"/>
              </a:rPr>
              <a:t>Disabling submit button until all filed validations are satisfied. </a:t>
            </a:r>
            <a:endParaRPr lang="en-US" sz="3200" b="0" dirty="0">
              <a:solidFill>
                <a:schemeClr val="tx1"/>
              </a:solidFill>
              <a:effectLst/>
              <a:latin typeface="Tw Cen MT (Body)"/>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0"/>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6</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1790652"/>
            <a:ext cx="8812696" cy="494486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IN" sz="1500" b="0" i="0" u="none" strike="noStrike" dirty="0">
                <a:solidFill>
                  <a:srgbClr val="0000FF"/>
                </a:solidFill>
                <a:effectLst/>
                <a:latin typeface="Tw Cen MT (Body)"/>
              </a:rPr>
              <a:t>&lt;!DOCTYPE HTML&gt;</a:t>
            </a:r>
            <a:endParaRPr lang="en-IN" sz="1500" b="0" dirty="0">
              <a:effectLst/>
              <a:latin typeface="Tw Cen MT (Body)"/>
            </a:endParaRPr>
          </a:p>
          <a:p>
            <a:pPr rtl="0">
              <a:spcBef>
                <a:spcPts val="0"/>
              </a:spcBef>
              <a:spcAft>
                <a:spcPts val="0"/>
              </a:spcAft>
            </a:pPr>
            <a:r>
              <a:rPr lang="en-IN" sz="1500" b="0" i="0" u="none" strike="noStrike" dirty="0">
                <a:solidFill>
                  <a:srgbClr val="0000FF"/>
                </a:solidFill>
                <a:effectLst/>
                <a:latin typeface="Tw Cen MT (Body)"/>
              </a:rPr>
              <a:t>&lt;html lang = "</a:t>
            </a:r>
            <a:r>
              <a:rPr lang="en-IN" sz="1500" b="0" i="0" u="none" strike="noStrike" dirty="0" err="1">
                <a:solidFill>
                  <a:srgbClr val="0000FF"/>
                </a:solidFill>
                <a:effectLst/>
                <a:latin typeface="Tw Cen MT (Body)"/>
              </a:rPr>
              <a:t>en</a:t>
            </a:r>
            <a:r>
              <a:rPr lang="en-IN" sz="1500" b="0" i="0" u="none" strike="noStrike" dirty="0">
                <a:solidFill>
                  <a:srgbClr val="0000FF"/>
                </a:solidFill>
                <a:effectLst/>
                <a:latin typeface="Tw Cen MT (Body)"/>
              </a:rPr>
              <a:t>"&gt;</a:t>
            </a:r>
            <a:endParaRPr lang="en-IN" sz="1500" b="0" dirty="0">
              <a:effectLst/>
              <a:latin typeface="Tw Cen MT (Body)"/>
            </a:endParaRPr>
          </a:p>
          <a:p>
            <a:pPr rtl="0">
              <a:spcBef>
                <a:spcPts val="0"/>
              </a:spcBef>
              <a:spcAft>
                <a:spcPts val="0"/>
              </a:spcAft>
            </a:pPr>
            <a:r>
              <a:rPr lang="en-IN" sz="1500" dirty="0">
                <a:solidFill>
                  <a:srgbClr val="0000FF"/>
                </a:solidFill>
                <a:latin typeface="Tw Cen MT (Body)"/>
              </a:rPr>
              <a:t>    </a:t>
            </a:r>
            <a:r>
              <a:rPr lang="en-IN" sz="1500" b="0" i="0" u="none" strike="noStrike" dirty="0">
                <a:solidFill>
                  <a:srgbClr val="0000FF"/>
                </a:solidFill>
                <a:effectLst/>
                <a:latin typeface="Tw Cen MT (Body)"/>
              </a:rPr>
              <a:t>&lt;head&gt;</a:t>
            </a:r>
            <a:endParaRPr lang="en-IN" sz="1500" b="0" dirty="0">
              <a:effectLst/>
              <a:latin typeface="Tw Cen MT (Body)"/>
            </a:endParaRPr>
          </a:p>
          <a:p>
            <a:pPr rtl="0">
              <a:spcBef>
                <a:spcPts val="0"/>
              </a:spcBef>
              <a:spcAft>
                <a:spcPts val="0"/>
              </a:spcAft>
            </a:pPr>
            <a:r>
              <a:rPr lang="en-IN" sz="1500" b="0" i="0" u="none" strike="noStrike" dirty="0">
                <a:solidFill>
                  <a:srgbClr val="0000FF"/>
                </a:solidFill>
                <a:effectLst/>
                <a:latin typeface="Tw Cen MT (Body)"/>
              </a:rPr>
              <a:t>        &lt;title&gt;Form&lt;/title&gt;</a:t>
            </a:r>
            <a:endParaRPr lang="en-IN" sz="1500" b="0" dirty="0">
              <a:effectLst/>
              <a:latin typeface="Tw Cen MT (Body)"/>
            </a:endParaRPr>
          </a:p>
          <a:p>
            <a:pPr rtl="0">
              <a:spcBef>
                <a:spcPts val="0"/>
              </a:spcBef>
              <a:spcAft>
                <a:spcPts val="0"/>
              </a:spcAft>
            </a:pPr>
            <a:r>
              <a:rPr lang="en-IN" sz="1500" b="0" i="0" u="none" strike="noStrike" dirty="0">
                <a:solidFill>
                  <a:srgbClr val="0000FF"/>
                </a:solidFill>
                <a:effectLst/>
                <a:latin typeface="Tw Cen MT (Body)"/>
              </a:rPr>
              <a:t>        &lt;script    </a:t>
            </a:r>
            <a:r>
              <a:rPr lang="en-IN" sz="1500" b="0" i="0" u="none" strike="noStrike" dirty="0" err="1">
                <a:solidFill>
                  <a:srgbClr val="0000FF"/>
                </a:solidFill>
                <a:effectLst/>
                <a:latin typeface="Tw Cen MT (Body)"/>
              </a:rPr>
              <a:t>src</a:t>
            </a:r>
            <a:r>
              <a:rPr lang="en-IN" sz="1500" b="0" i="0" u="none" strike="noStrike" dirty="0">
                <a:solidFill>
                  <a:srgbClr val="0000FF"/>
                </a:solidFill>
                <a:effectLst/>
                <a:latin typeface="Tw Cen MT (Body)"/>
              </a:rPr>
              <a:t>="https://ajax.googleapis.com/ajax/libs/</a:t>
            </a:r>
            <a:r>
              <a:rPr lang="en-IN" sz="1500" b="0" i="0" u="none" strike="noStrike" dirty="0" err="1">
                <a:solidFill>
                  <a:srgbClr val="0000FF"/>
                </a:solidFill>
                <a:effectLst/>
                <a:latin typeface="Tw Cen MT (Body)"/>
              </a:rPr>
              <a:t>angularjs</a:t>
            </a:r>
            <a:r>
              <a:rPr lang="en-IN" sz="1500" b="0" i="0" u="none" strike="noStrike" dirty="0">
                <a:solidFill>
                  <a:srgbClr val="0000FF"/>
                </a:solidFill>
                <a:effectLst/>
                <a:latin typeface="Tw Cen MT (Body)"/>
              </a:rPr>
              <a:t>/1.6.9/angular.min.js"&gt;&lt;/script&gt;</a:t>
            </a:r>
            <a:endParaRPr lang="en-IN" sz="1500" b="0" dirty="0">
              <a:effectLst/>
              <a:latin typeface="Tw Cen MT (Body)"/>
            </a:endParaRPr>
          </a:p>
          <a:p>
            <a:pPr rtl="0">
              <a:spcBef>
                <a:spcPts val="0"/>
              </a:spcBef>
              <a:spcAft>
                <a:spcPts val="0"/>
              </a:spcAft>
            </a:pPr>
            <a:r>
              <a:rPr lang="en-IN" sz="1500" b="0" i="0" u="none" strike="noStrike" dirty="0">
                <a:solidFill>
                  <a:srgbClr val="0000FF"/>
                </a:solidFill>
                <a:effectLst/>
                <a:latin typeface="Tw Cen MT (Body)"/>
              </a:rPr>
              <a:t>    &lt;/head&gt;</a:t>
            </a:r>
            <a:endParaRPr lang="en-IN" sz="1500" b="0" dirty="0">
              <a:effectLst/>
              <a:latin typeface="Tw Cen MT (Body)"/>
            </a:endParaRPr>
          </a:p>
          <a:p>
            <a:pPr rtl="0">
              <a:spcBef>
                <a:spcPts val="0"/>
              </a:spcBef>
              <a:spcAft>
                <a:spcPts val="0"/>
              </a:spcAft>
            </a:pPr>
            <a:r>
              <a:rPr lang="en-IN" sz="1500" b="0" i="0" u="none" strike="noStrike" dirty="0">
                <a:solidFill>
                  <a:srgbClr val="0000FF"/>
                </a:solidFill>
                <a:effectLst/>
                <a:latin typeface="Tw Cen MT (Body)"/>
              </a:rPr>
              <a:t>    </a:t>
            </a:r>
            <a:br>
              <a:rPr lang="en-IN" sz="1500" b="0" i="0" u="none" strike="noStrike" dirty="0">
                <a:solidFill>
                  <a:srgbClr val="0000FF"/>
                </a:solidFill>
                <a:effectLst/>
                <a:latin typeface="Tw Cen MT (Body)"/>
              </a:rPr>
            </a:br>
            <a:r>
              <a:rPr lang="en-IN" sz="1500" b="0" i="0" u="none" strike="noStrike" dirty="0">
                <a:solidFill>
                  <a:srgbClr val="0000FF"/>
                </a:solidFill>
                <a:effectLst/>
                <a:latin typeface="Tw Cen MT (Body)"/>
              </a:rPr>
              <a:t>    &lt;body ng-app&gt;</a:t>
            </a:r>
            <a:endParaRPr lang="en-IN" sz="1500" b="0" dirty="0">
              <a:effectLst/>
              <a:latin typeface="Tw Cen MT (Body)"/>
            </a:endParaRPr>
          </a:p>
          <a:p>
            <a:pPr rtl="0">
              <a:spcBef>
                <a:spcPts val="0"/>
              </a:spcBef>
              <a:spcAft>
                <a:spcPts val="0"/>
              </a:spcAft>
            </a:pPr>
            <a:r>
              <a:rPr lang="en-IN" sz="1500" b="0" i="0" u="none" strike="noStrike" dirty="0">
                <a:solidFill>
                  <a:srgbClr val="0000FF"/>
                </a:solidFill>
                <a:effectLst/>
                <a:latin typeface="Tw Cen MT (Body)"/>
              </a:rPr>
              <a:t>        &lt;form name = "</a:t>
            </a:r>
            <a:r>
              <a:rPr lang="en-IN" sz="1500" b="0" i="0" u="none" strike="noStrike" dirty="0" err="1">
                <a:solidFill>
                  <a:srgbClr val="0000FF"/>
                </a:solidFill>
                <a:effectLst/>
                <a:latin typeface="Tw Cen MT (Body)"/>
              </a:rPr>
              <a:t>RegistrationForm</a:t>
            </a:r>
            <a:r>
              <a:rPr lang="en-IN" sz="1500" b="0" i="0" u="none" strike="noStrike" dirty="0">
                <a:solidFill>
                  <a:srgbClr val="0000FF"/>
                </a:solidFill>
                <a:effectLst/>
                <a:latin typeface="Tw Cen MT (Body)"/>
              </a:rPr>
              <a:t>" </a:t>
            </a:r>
            <a:r>
              <a:rPr lang="en-IN" sz="1500" b="0" i="0" u="none" strike="noStrike" dirty="0" err="1">
                <a:solidFill>
                  <a:srgbClr val="0000FF"/>
                </a:solidFill>
                <a:effectLst/>
                <a:latin typeface="Tw Cen MT (Body)"/>
              </a:rPr>
              <a:t>novalidate</a:t>
            </a:r>
            <a:r>
              <a:rPr lang="en-IN" sz="1500" b="0" i="0" u="none" strike="noStrike" dirty="0">
                <a:solidFill>
                  <a:srgbClr val="0000FF"/>
                </a:solidFill>
                <a:effectLst/>
                <a:latin typeface="Tw Cen MT (Body)"/>
              </a:rPr>
              <a:t>&gt;</a:t>
            </a:r>
            <a:endParaRPr lang="en-IN" sz="1500" b="0" dirty="0">
              <a:effectLst/>
              <a:latin typeface="Tw Cen MT (Body)"/>
            </a:endParaRPr>
          </a:p>
          <a:p>
            <a:pPr rtl="0">
              <a:spcBef>
                <a:spcPts val="0"/>
              </a:spcBef>
              <a:spcAft>
                <a:spcPts val="0"/>
              </a:spcAft>
            </a:pPr>
            <a:r>
              <a:rPr lang="en-IN" sz="1500" b="0" i="0" u="none" strike="noStrike" dirty="0">
                <a:solidFill>
                  <a:srgbClr val="0000FF"/>
                </a:solidFill>
                <a:effectLst/>
                <a:latin typeface="Tw Cen MT (Body)"/>
              </a:rPr>
              <a:t>            &lt;input type = "text" placeholder = "name" name = "</a:t>
            </a:r>
            <a:r>
              <a:rPr lang="en-IN" sz="1500" b="0" i="0" u="none" strike="noStrike" dirty="0" err="1">
                <a:solidFill>
                  <a:srgbClr val="0000FF"/>
                </a:solidFill>
                <a:effectLst/>
                <a:latin typeface="Tw Cen MT (Body)"/>
              </a:rPr>
              <a:t>fname</a:t>
            </a:r>
            <a:r>
              <a:rPr lang="en-IN" sz="1500" b="0" i="0" u="none" strike="noStrike" dirty="0">
                <a:solidFill>
                  <a:srgbClr val="0000FF"/>
                </a:solidFill>
                <a:effectLst/>
                <a:latin typeface="Tw Cen MT (Body)"/>
              </a:rPr>
              <a:t>" ng-model = "name" ng-required="true"/&gt;</a:t>
            </a:r>
            <a:endParaRPr lang="en-IN" sz="1500" b="0" dirty="0">
              <a:effectLst/>
              <a:latin typeface="Tw Cen MT (Body)"/>
            </a:endParaRPr>
          </a:p>
          <a:p>
            <a:pPr rtl="0">
              <a:spcBef>
                <a:spcPts val="0"/>
              </a:spcBef>
              <a:spcAft>
                <a:spcPts val="0"/>
              </a:spcAft>
            </a:pPr>
            <a:r>
              <a:rPr lang="en-IN" sz="1500" b="0" i="0" u="none" strike="noStrike" dirty="0">
                <a:solidFill>
                  <a:srgbClr val="0000FF"/>
                </a:solidFill>
                <a:effectLst/>
                <a:latin typeface="Tw Cen MT (Body)"/>
              </a:rPr>
              <a:t>            &lt;span ng-show = "RegistrationForm.</a:t>
            </a:r>
            <a:r>
              <a:rPr lang="en-IN" sz="1500" b="0" i="0" u="none" strike="noStrike" dirty="0" err="1">
                <a:solidFill>
                  <a:srgbClr val="0000FF"/>
                </a:solidFill>
                <a:effectLst/>
                <a:latin typeface="Tw Cen MT (Body)"/>
              </a:rPr>
              <a:t>fname</a:t>
            </a:r>
            <a:r>
              <a:rPr lang="en-IN" sz="1500" b="0" i="0" u="none" strike="noStrike" dirty="0">
                <a:solidFill>
                  <a:srgbClr val="0000FF"/>
                </a:solidFill>
                <a:effectLst/>
                <a:latin typeface="Tw Cen MT (Body)"/>
              </a:rPr>
              <a:t>.$touched &amp;&amp; RegistrationForm.</a:t>
            </a:r>
            <a:r>
              <a:rPr lang="en-IN" sz="1500" b="0" i="0" u="none" strike="noStrike" dirty="0" err="1">
                <a:solidFill>
                  <a:srgbClr val="0000FF"/>
                </a:solidFill>
                <a:effectLst/>
                <a:latin typeface="Tw Cen MT (Body)"/>
              </a:rPr>
              <a:t>fname</a:t>
            </a:r>
            <a:r>
              <a:rPr lang="en-IN" sz="1500" b="0" i="0" u="none" strike="noStrike" dirty="0">
                <a:solidFill>
                  <a:srgbClr val="0000FF"/>
                </a:solidFill>
                <a:effectLst/>
                <a:latin typeface="Tw Cen MT (Body)"/>
              </a:rPr>
              <a:t>.$invalid"&gt;Enter a valid name&lt;/span&gt;</a:t>
            </a:r>
            <a:endParaRPr lang="en-IN" sz="1500" b="0" dirty="0">
              <a:effectLst/>
              <a:latin typeface="Tw Cen MT (Body)"/>
            </a:endParaRPr>
          </a:p>
          <a:p>
            <a:pPr rtl="0">
              <a:spcBef>
                <a:spcPts val="0"/>
              </a:spcBef>
              <a:spcAft>
                <a:spcPts val="0"/>
              </a:spcAft>
            </a:pPr>
            <a:r>
              <a:rPr lang="en-IN" sz="1500" b="0" i="0" u="none" strike="noStrike" dirty="0">
                <a:solidFill>
                  <a:srgbClr val="0000FF"/>
                </a:solidFill>
                <a:effectLst/>
                <a:latin typeface="Tw Cen MT (Body)"/>
              </a:rPr>
              <a:t>            &lt;input type = "email" placeholder = "Email" name = "mail" ng-model = "email" ng-required="true" /&gt;</a:t>
            </a:r>
            <a:endParaRPr lang="en-IN" sz="1500" b="0" dirty="0">
              <a:effectLst/>
              <a:latin typeface="Tw Cen MT (Body)"/>
            </a:endParaRPr>
          </a:p>
          <a:p>
            <a:pPr rtl="0">
              <a:spcBef>
                <a:spcPts val="0"/>
              </a:spcBef>
              <a:spcAft>
                <a:spcPts val="0"/>
              </a:spcAft>
            </a:pPr>
            <a:r>
              <a:rPr lang="en-IN" sz="1500" b="0" i="0" u="none" strike="noStrike" dirty="0">
                <a:solidFill>
                  <a:srgbClr val="0000FF"/>
                </a:solidFill>
                <a:effectLst/>
                <a:latin typeface="Tw Cen MT (Body)"/>
              </a:rPr>
              <a:t>            &lt;span ng-show = "</a:t>
            </a:r>
            <a:r>
              <a:rPr lang="en-IN" sz="1500" b="0" i="0" u="none" strike="noStrike" dirty="0" err="1">
                <a:solidFill>
                  <a:srgbClr val="0000FF"/>
                </a:solidFill>
                <a:effectLst/>
                <a:latin typeface="Tw Cen MT (Body)"/>
              </a:rPr>
              <a:t>RegistrationForm.mail.$touched</a:t>
            </a:r>
            <a:r>
              <a:rPr lang="en-IN" sz="1500" b="0" i="0" u="none" strike="noStrike" dirty="0">
                <a:solidFill>
                  <a:srgbClr val="0000FF"/>
                </a:solidFill>
                <a:effectLst/>
                <a:latin typeface="Tw Cen MT (Body)"/>
              </a:rPr>
              <a:t> &amp;&amp; </a:t>
            </a:r>
            <a:r>
              <a:rPr lang="en-IN" sz="1500" b="0" i="0" u="none" strike="noStrike" dirty="0" err="1">
                <a:solidFill>
                  <a:srgbClr val="0000FF"/>
                </a:solidFill>
                <a:effectLst/>
                <a:latin typeface="Tw Cen MT (Body)"/>
              </a:rPr>
              <a:t>RegistrationForm.mail.$invalid</a:t>
            </a:r>
            <a:r>
              <a:rPr lang="en-IN" sz="1500" b="0" i="0" u="none" strike="noStrike" dirty="0">
                <a:solidFill>
                  <a:srgbClr val="0000FF"/>
                </a:solidFill>
                <a:effectLst/>
                <a:latin typeface="Tw Cen MT (Body)"/>
              </a:rPr>
              <a:t>"&gt;Enter a valid email&lt;/span&gt;</a:t>
            </a:r>
            <a:endParaRPr lang="en-IN" sz="1500" b="0" dirty="0">
              <a:effectLst/>
              <a:latin typeface="Tw Cen MT (Body)"/>
            </a:endParaRPr>
          </a:p>
          <a:p>
            <a:pPr rtl="0">
              <a:spcBef>
                <a:spcPts val="0"/>
              </a:spcBef>
              <a:spcAft>
                <a:spcPts val="0"/>
              </a:spcAft>
            </a:pPr>
            <a:r>
              <a:rPr lang="en-IN" sz="1500" b="0" i="0" u="none" strike="noStrike" dirty="0">
                <a:solidFill>
                  <a:srgbClr val="0000FF"/>
                </a:solidFill>
                <a:effectLst/>
                <a:latin typeface="Tw Cen MT (Body)"/>
              </a:rPr>
              <a:t>            &lt;input type = "submit" value = "send" </a:t>
            </a:r>
            <a:r>
              <a:rPr lang="en-IN" sz="1500" b="1" i="0" u="none" strike="noStrike" dirty="0">
                <a:solidFill>
                  <a:srgbClr val="0000FF"/>
                </a:solidFill>
                <a:effectLst/>
                <a:latin typeface="Tw Cen MT (Body)"/>
              </a:rPr>
              <a:t>ng-disabled="</a:t>
            </a:r>
            <a:r>
              <a:rPr lang="en-IN" sz="1500" b="1" i="0" u="none" strike="noStrike" dirty="0" err="1">
                <a:solidFill>
                  <a:srgbClr val="0000FF"/>
                </a:solidFill>
                <a:effectLst/>
                <a:latin typeface="Tw Cen MT (Body)"/>
              </a:rPr>
              <a:t>RegistrationForm</a:t>
            </a:r>
            <a:r>
              <a:rPr lang="en-IN" sz="1500" b="1" i="0" u="none" strike="noStrike" dirty="0">
                <a:solidFill>
                  <a:srgbClr val="0000FF"/>
                </a:solidFill>
                <a:effectLst/>
                <a:latin typeface="Tw Cen MT (Body)"/>
              </a:rPr>
              <a:t>.$invalid"</a:t>
            </a:r>
            <a:r>
              <a:rPr lang="en-IN" sz="1500" b="0" i="0" u="none" strike="noStrike" dirty="0">
                <a:solidFill>
                  <a:srgbClr val="0000FF"/>
                </a:solidFill>
                <a:effectLst/>
                <a:latin typeface="Tw Cen MT (Body)"/>
              </a:rPr>
              <a:t> /&gt;</a:t>
            </a:r>
            <a:endParaRPr lang="en-IN" sz="1500" b="0" dirty="0">
              <a:effectLst/>
              <a:latin typeface="Tw Cen MT (Body)"/>
            </a:endParaRPr>
          </a:p>
          <a:p>
            <a:pPr rtl="0">
              <a:spcBef>
                <a:spcPts val="0"/>
              </a:spcBef>
              <a:spcAft>
                <a:spcPts val="0"/>
              </a:spcAft>
            </a:pPr>
            <a:r>
              <a:rPr lang="en-IN" sz="1500" b="0" i="0" u="none" strike="noStrike" dirty="0">
                <a:solidFill>
                  <a:srgbClr val="0000FF"/>
                </a:solidFill>
                <a:effectLst/>
                <a:latin typeface="Tw Cen MT (Body)"/>
              </a:rPr>
              <a:t>        &lt;/form&gt;   </a:t>
            </a:r>
            <a:endParaRPr lang="en-IN" sz="1500" b="0" dirty="0">
              <a:effectLst/>
              <a:latin typeface="Tw Cen MT (Body)"/>
            </a:endParaRPr>
          </a:p>
          <a:p>
            <a:pPr rtl="0">
              <a:spcBef>
                <a:spcPts val="0"/>
              </a:spcBef>
              <a:spcAft>
                <a:spcPts val="0"/>
              </a:spcAft>
            </a:pPr>
            <a:r>
              <a:rPr lang="en-IN" sz="1500" b="0" i="0" u="none" strike="noStrike" dirty="0">
                <a:solidFill>
                  <a:srgbClr val="0000FF"/>
                </a:solidFill>
                <a:effectLst/>
                <a:latin typeface="Tw Cen MT (Body)"/>
              </a:rPr>
              <a:t>    &lt;/body&gt;</a:t>
            </a:r>
            <a:endParaRPr lang="en-IN" sz="1500" b="0" dirty="0">
              <a:effectLst/>
              <a:latin typeface="Tw Cen MT (Body)"/>
            </a:endParaRPr>
          </a:p>
          <a:p>
            <a:pPr rtl="0">
              <a:spcBef>
                <a:spcPts val="0"/>
              </a:spcBef>
              <a:spcAft>
                <a:spcPts val="0"/>
              </a:spcAft>
            </a:pPr>
            <a:r>
              <a:rPr lang="en-IN" sz="1500" b="0" i="0" u="none" strike="noStrike" dirty="0">
                <a:solidFill>
                  <a:srgbClr val="0000FF"/>
                </a:solidFill>
                <a:effectLst/>
                <a:latin typeface="Tw Cen MT (Body)"/>
              </a:rPr>
              <a:t>&lt;/html&gt;</a:t>
            </a:r>
            <a:endParaRPr lang="en-IN" sz="1500" b="0" dirty="0">
              <a:effectLst/>
              <a:latin typeface="Tw Cen MT (Body)"/>
            </a:endParaRPr>
          </a:p>
        </p:txBody>
      </p:sp>
    </p:spTree>
    <p:extLst>
      <p:ext uri="{BB962C8B-B14F-4D97-AF65-F5344CB8AC3E}">
        <p14:creationId xmlns:p14="http://schemas.microsoft.com/office/powerpoint/2010/main" val="13525845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lang="en-US" sz="3200" dirty="0">
                <a:solidFill>
                  <a:srgbClr val="FF0000"/>
                </a:solidFill>
                <a:latin typeface="Tw Cen MT (Body)"/>
              </a:rPr>
              <a:t>Separation of Concern (SoC)</a:t>
            </a: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1293812" y="2640882"/>
            <a:ext cx="9905999" cy="157623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dirty="0">
                <a:latin typeface="Tw Cen MT (Body)"/>
              </a:rPr>
              <a:t>Separation of Concerns (SoC) is a design principle that manages complexity by partitioning the software system so that each partition is responsible for a separate concern, minimizing the overlap of concerns as much as possible.</a:t>
            </a:r>
          </a:p>
        </p:txBody>
      </p:sp>
    </p:spTree>
    <p:extLst>
      <p:ext uri="{BB962C8B-B14F-4D97-AF65-F5344CB8AC3E}">
        <p14:creationId xmlns:p14="http://schemas.microsoft.com/office/powerpoint/2010/main" val="2859689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E709B-BFC7-3A9F-49CA-76F00452A70B}"/>
              </a:ext>
            </a:extLst>
          </p:cNvPr>
          <p:cNvSpPr>
            <a:spLocks noGrp="1"/>
          </p:cNvSpPr>
          <p:nvPr>
            <p:ph idx="1"/>
          </p:nvPr>
        </p:nvSpPr>
        <p:spPr>
          <a:xfrm>
            <a:off x="1141412" y="2279166"/>
            <a:ext cx="9905999" cy="3491319"/>
          </a:xfrm>
          <a:ln>
            <a:solidFill>
              <a:schemeClr val="accent5"/>
            </a:solidFill>
          </a:ln>
        </p:spPr>
        <p:txBody>
          <a:bodyPr>
            <a:noAutofit/>
          </a:bodyPr>
          <a:lstStyle/>
          <a:p>
            <a:pPr marL="0" indent="0" rtl="0">
              <a:spcBef>
                <a:spcPts val="0"/>
              </a:spcBef>
              <a:spcAft>
                <a:spcPts val="0"/>
              </a:spcAft>
              <a:buNone/>
            </a:pPr>
            <a:r>
              <a:rPr lang="en-US" sz="2400" b="0" i="0" u="none" strike="noStrike" dirty="0">
                <a:effectLst/>
              </a:rPr>
              <a:t>Try out a few other form fields and validations of your own to understand forms much better. A few are as given below: </a:t>
            </a:r>
            <a:endParaRPr lang="en-US" sz="2400" b="0" dirty="0">
              <a:effectLst/>
            </a:endParaRPr>
          </a:p>
          <a:p>
            <a:pPr rtl="0" fontAlgn="base">
              <a:spcBef>
                <a:spcPts val="0"/>
              </a:spcBef>
              <a:spcAft>
                <a:spcPts val="0"/>
              </a:spcAft>
              <a:buFont typeface="+mj-lt"/>
              <a:buAutoNum type="arabicPeriod"/>
            </a:pPr>
            <a:r>
              <a:rPr lang="en-US" sz="2400" b="0" i="0" u="none" strike="noStrike" dirty="0">
                <a:effectLst/>
              </a:rPr>
              <a:t> Accept phone number from user. </a:t>
            </a:r>
          </a:p>
          <a:p>
            <a:pPr rtl="0" fontAlgn="base">
              <a:spcBef>
                <a:spcPts val="0"/>
              </a:spcBef>
              <a:spcAft>
                <a:spcPts val="0"/>
              </a:spcAft>
              <a:buFont typeface="+mj-lt"/>
              <a:buAutoNum type="arabicPeriod"/>
            </a:pPr>
            <a:r>
              <a:rPr lang="en-US" sz="2400" b="0" i="0" u="none" strike="noStrike" dirty="0">
                <a:effectLst/>
              </a:rPr>
              <a:t> Accept age from the user. Make sure the age entered is between 18 to 60. </a:t>
            </a:r>
          </a:p>
          <a:p>
            <a:pPr rtl="0" fontAlgn="base">
              <a:spcBef>
                <a:spcPts val="0"/>
              </a:spcBef>
              <a:spcAft>
                <a:spcPts val="0"/>
              </a:spcAft>
              <a:buFont typeface="+mj-lt"/>
              <a:buAutoNum type="arabicPeriod"/>
            </a:pPr>
            <a:r>
              <a:rPr lang="en-US" sz="2400" b="0" i="0" u="none" strike="noStrike" dirty="0">
                <a:effectLst/>
              </a:rPr>
              <a:t> Accept gender from user in the form of radio buttons. </a:t>
            </a:r>
          </a:p>
          <a:p>
            <a:pPr rtl="0" fontAlgn="base">
              <a:spcBef>
                <a:spcPts val="0"/>
              </a:spcBef>
              <a:spcAft>
                <a:spcPts val="0"/>
              </a:spcAft>
              <a:buFont typeface="+mj-lt"/>
              <a:buAutoNum type="arabicPeriod"/>
            </a:pPr>
            <a:r>
              <a:rPr lang="en-US" sz="2400" b="0" i="0" u="none" strike="noStrike" dirty="0">
                <a:effectLst/>
              </a:rPr>
              <a:t> Accept </a:t>
            </a:r>
            <a:r>
              <a:rPr lang="en-US" sz="2400" b="0" i="0" u="none" strike="noStrike" dirty="0" err="1">
                <a:effectLst/>
              </a:rPr>
              <a:t>DoB</a:t>
            </a:r>
            <a:r>
              <a:rPr lang="en-US" sz="2400" b="0" i="0" u="none" strike="noStrike" dirty="0">
                <a:effectLst/>
              </a:rPr>
              <a:t>. Perform a few validations like age entered must match with the </a:t>
            </a:r>
            <a:r>
              <a:rPr lang="en-US" sz="2400" b="0" i="0" u="none" strike="noStrike" dirty="0" err="1">
                <a:effectLst/>
              </a:rPr>
              <a:t>DoB</a:t>
            </a:r>
            <a:r>
              <a:rPr lang="en-US" sz="2400" b="0" i="0" u="none" strike="noStrike" dirty="0">
                <a:effectLst/>
              </a:rPr>
              <a:t> entered. </a:t>
            </a:r>
          </a:p>
          <a:p>
            <a:pPr rtl="0" fontAlgn="base">
              <a:spcBef>
                <a:spcPts val="0"/>
              </a:spcBef>
              <a:spcAft>
                <a:spcPts val="0"/>
              </a:spcAft>
              <a:buFont typeface="+mj-lt"/>
              <a:buAutoNum type="arabicPeriod"/>
            </a:pPr>
            <a:r>
              <a:rPr lang="en-US" sz="2400" b="0" i="0" u="none" strike="noStrike" dirty="0">
                <a:effectLst/>
              </a:rPr>
              <a:t> Accept password from user. Make sure the password entered contains one special character, one capital letter, one small letter, one number etc. </a:t>
            </a:r>
          </a:p>
          <a:p>
            <a:pPr rtl="0" fontAlgn="base">
              <a:spcBef>
                <a:spcPts val="0"/>
              </a:spcBef>
              <a:spcAft>
                <a:spcPts val="0"/>
              </a:spcAft>
              <a:buFont typeface="+mj-lt"/>
              <a:buAutoNum type="arabicPeriod"/>
            </a:pPr>
            <a:r>
              <a:rPr lang="en-US" sz="2400" b="0" i="0" u="none" strike="noStrike" dirty="0">
                <a:effectLst/>
              </a:rPr>
              <a:t> If still not satisfied, try for captcha validation. </a:t>
            </a:r>
          </a:p>
        </p:txBody>
      </p:sp>
      <p:sp>
        <p:nvSpPr>
          <p:cNvPr id="2" name="Speech Bubble: Oval 1">
            <a:extLst>
              <a:ext uri="{FF2B5EF4-FFF2-40B4-BE49-F238E27FC236}">
                <a16:creationId xmlns:a16="http://schemas.microsoft.com/office/drawing/2014/main" id="{CEBFC7AF-0BF8-4CC1-F030-A6C4761F370D}"/>
              </a:ext>
            </a:extLst>
          </p:cNvPr>
          <p:cNvSpPr/>
          <p:nvPr/>
        </p:nvSpPr>
        <p:spPr>
          <a:xfrm>
            <a:off x="7072273" y="1273880"/>
            <a:ext cx="3975138" cy="881271"/>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3600" b="1" dirty="0">
                <a:ln/>
                <a:solidFill>
                  <a:schemeClr val="accent4"/>
                </a:solidFill>
              </a:rPr>
              <a:t>Assignment</a:t>
            </a:r>
          </a:p>
        </p:txBody>
      </p:sp>
    </p:spTree>
    <p:extLst>
      <p:ext uri="{BB962C8B-B14F-4D97-AF65-F5344CB8AC3E}">
        <p14:creationId xmlns:p14="http://schemas.microsoft.com/office/powerpoint/2010/main" val="61515544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E709B-BFC7-3A9F-49CA-76F00452A70B}"/>
              </a:ext>
            </a:extLst>
          </p:cNvPr>
          <p:cNvSpPr>
            <a:spLocks noGrp="1"/>
          </p:cNvSpPr>
          <p:nvPr>
            <p:ph idx="1"/>
          </p:nvPr>
        </p:nvSpPr>
        <p:spPr>
          <a:xfrm>
            <a:off x="1141412" y="3151220"/>
            <a:ext cx="9905999" cy="555561"/>
          </a:xfrm>
          <a:ln>
            <a:solidFill>
              <a:schemeClr val="accent5"/>
            </a:solidFill>
          </a:ln>
        </p:spPr>
        <p:txBody>
          <a:bodyPr>
            <a:noAutofit/>
          </a:bodyPr>
          <a:lstStyle/>
          <a:p>
            <a:pPr marL="0" indent="0" algn="ctr" rtl="0">
              <a:spcBef>
                <a:spcPts val="0"/>
              </a:spcBef>
              <a:spcAft>
                <a:spcPts val="0"/>
              </a:spcAft>
              <a:buNone/>
            </a:pPr>
            <a:r>
              <a:rPr lang="en-IN" sz="3200" b="0" i="0" u="none" strike="noStrike" dirty="0">
                <a:effectLst/>
                <a:latin typeface="Tw Cen MT (Body)"/>
              </a:rPr>
              <a:t>Getting </a:t>
            </a:r>
            <a:r>
              <a:rPr lang="en-IN" sz="3200" dirty="0"/>
              <a:t>started </a:t>
            </a:r>
            <a:r>
              <a:rPr lang="en-IN" sz="3200" b="0" i="0" u="none" strike="noStrike" dirty="0">
                <a:effectLst/>
                <a:latin typeface="Tw Cen MT (Body)"/>
              </a:rPr>
              <a:t>with controllers </a:t>
            </a:r>
            <a:endParaRPr lang="en-IN" sz="3200" b="0" dirty="0">
              <a:effectLst/>
            </a:endParaRPr>
          </a:p>
        </p:txBody>
      </p:sp>
    </p:spTree>
    <p:extLst>
      <p:ext uri="{BB962C8B-B14F-4D97-AF65-F5344CB8AC3E}">
        <p14:creationId xmlns:p14="http://schemas.microsoft.com/office/powerpoint/2010/main" val="1516372261"/>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lvl="0" algn="ctr"/>
            <a:r>
              <a:rPr lang="en-IN" sz="3200" dirty="0">
                <a:solidFill>
                  <a:srgbClr val="FF0000"/>
                </a:solidFill>
                <a:latin typeface="Tw Cen MT (Body)"/>
              </a:rPr>
              <a:t>Working with controllers</a:t>
            </a:r>
            <a:endParaRPr kumimoji="0" lang="en-US" sz="3200" b="0" i="0" u="none" strike="noStrike" kern="1200" cap="none" spc="0" normalizeH="0" baseline="0" noProof="0" dirty="0">
              <a:ln>
                <a:noFill/>
              </a:ln>
              <a:solidFill>
                <a:srgbClr val="FF0000"/>
              </a:solidFill>
              <a:effectLst/>
              <a:uLnTx/>
              <a:uFillTx/>
              <a:latin typeface="Tw Cen MT" panose="020B0602020104020603"/>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878890" y="1921565"/>
            <a:ext cx="10320922" cy="473668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latin typeface="Tw Cen MT (Body)"/>
              </a:rPr>
              <a:t>Controllers play a crucial role in structuring and controlling the application logic on the client side. </a:t>
            </a:r>
          </a:p>
          <a:p>
            <a:r>
              <a:rPr lang="en-US" dirty="0">
                <a:latin typeface="Tw Cen MT (Body)"/>
              </a:rPr>
              <a:t>They are responsible for handling user interactions, manipulating data, and updating the view.</a:t>
            </a:r>
          </a:p>
          <a:p>
            <a:r>
              <a:rPr lang="en-US" dirty="0">
                <a:latin typeface="Tw Cen MT (Body)"/>
              </a:rPr>
              <a:t>Imagine a Gmail application, the entire application is divided into n-modules. Lets' say the first module is the inbox, the second is sent mail, the third module is starred and so on. In all these different modules, the functionality of views, controllers, models, filters etc. remain the same. So, let’s just try and build a generic controller to print student name and USN.</a:t>
            </a:r>
          </a:p>
        </p:txBody>
      </p:sp>
    </p:spTree>
    <p:extLst>
      <p:ext uri="{BB962C8B-B14F-4D97-AF65-F5344CB8AC3E}">
        <p14:creationId xmlns:p14="http://schemas.microsoft.com/office/powerpoint/2010/main" val="2336256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877989"/>
            <a:ext cx="9776792" cy="669236"/>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0" i="0" u="none" strike="noStrike" dirty="0">
                <a:solidFill>
                  <a:schemeClr val="tx1"/>
                </a:solidFill>
                <a:effectLst/>
                <a:latin typeface="Tw Cen MT (Body)"/>
              </a:rPr>
              <a:t>Creating a basic HTML template for our webpage</a:t>
            </a:r>
            <a:endParaRPr kumimoji="0" lang="en-US" sz="3200" b="0" i="0" u="none" strike="noStrike" kern="1200" cap="none" spc="0" normalizeH="0" baseline="0" noProof="0" dirty="0">
              <a:ln>
                <a:noFill/>
              </a:ln>
              <a:solidFill>
                <a:schemeClr val="tx1"/>
              </a:solidFill>
              <a:effectLst/>
              <a:uLnTx/>
              <a:uFillTx/>
              <a:latin typeface="Tw Cen MT" panose="020B0602020104020603"/>
              <a:ea typeface="+mn-ea"/>
              <a:cs typeface="+mn-cs"/>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122486"/>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a:t>
            </a:r>
            <a:r>
              <a:rPr lang="en-US" sz="360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latin typeface="Tw Cen MT" panose="020B0602020104020603"/>
              </a:rPr>
              <a:t>1</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2130639"/>
            <a:ext cx="8812696" cy="359545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US" sz="1800" b="0" i="0" u="none" strike="noStrike" dirty="0">
                <a:solidFill>
                  <a:srgbClr val="0000FF"/>
                </a:solidFill>
                <a:effectLst/>
                <a:latin typeface="Tw Cen MT (Body)"/>
              </a:rPr>
              <a:t>&lt;!DOCTYPE HTML&gt;</a:t>
            </a:r>
            <a:endParaRPr lang="en-US" sz="1600"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&lt;html lang = "</a:t>
            </a:r>
            <a:r>
              <a:rPr lang="en-US" sz="1800" b="0" i="0" u="none" strike="noStrike" dirty="0" err="1">
                <a:solidFill>
                  <a:srgbClr val="0000FF"/>
                </a:solidFill>
                <a:effectLst/>
                <a:latin typeface="Tw Cen MT (Body)"/>
              </a:rPr>
              <a:t>en</a:t>
            </a:r>
            <a:r>
              <a:rPr lang="en-US" sz="1800" b="0" i="0" u="none" strike="noStrike" dirty="0">
                <a:solidFill>
                  <a:srgbClr val="0000FF"/>
                </a:solidFill>
                <a:effectLst/>
                <a:latin typeface="Tw Cen MT (Body)"/>
              </a:rPr>
              <a:t>"&gt;</a:t>
            </a:r>
            <a:endParaRPr lang="en-US" sz="1600"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&lt;head&gt;</a:t>
            </a:r>
            <a:endParaRPr lang="en-US" sz="1600"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&lt;title = "ng-controller"&gt;&lt;/title&gt;</a:t>
            </a:r>
            <a:endParaRPr lang="en-US" sz="1600"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&lt;script </a:t>
            </a:r>
            <a:r>
              <a:rPr lang="en-US" sz="1800" b="0" i="0" u="none" strike="noStrike" dirty="0" err="1">
                <a:solidFill>
                  <a:srgbClr val="0000FF"/>
                </a:solidFill>
                <a:effectLst/>
                <a:latin typeface="Tw Cen MT (Body)"/>
              </a:rPr>
              <a:t>src</a:t>
            </a:r>
            <a:r>
              <a:rPr lang="en-US" sz="1800" b="0" i="0" u="none" strike="noStrike" dirty="0">
                <a:solidFill>
                  <a:srgbClr val="0000FF"/>
                </a:solidFill>
                <a:effectLst/>
                <a:latin typeface="Tw Cen MT (Body)"/>
              </a:rPr>
              <a:t>="https://ajax.googleapis.com/ajax/libs/</a:t>
            </a:r>
            <a:r>
              <a:rPr lang="en-US" sz="1800" b="0" i="0" u="none" strike="noStrike" dirty="0" err="1">
                <a:solidFill>
                  <a:srgbClr val="0000FF"/>
                </a:solidFill>
                <a:effectLst/>
                <a:latin typeface="Tw Cen MT (Body)"/>
              </a:rPr>
              <a:t>angularjs</a:t>
            </a:r>
            <a:r>
              <a:rPr lang="en-US" sz="1800" b="0" i="0" u="none" strike="noStrike" dirty="0">
                <a:solidFill>
                  <a:srgbClr val="0000FF"/>
                </a:solidFill>
                <a:effectLst/>
                <a:latin typeface="Tw Cen MT (Body)"/>
              </a:rPr>
              <a:t>/1.6.9/angular.min.js"&gt;&lt;/script&gt;</a:t>
            </a:r>
            <a:endParaRPr lang="en-US" sz="1600"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&lt;/head&gt;</a:t>
            </a:r>
            <a:endParaRPr lang="en-US" sz="1600" b="0" dirty="0">
              <a:effectLst/>
              <a:latin typeface="Tw Cen MT (Body)"/>
            </a:endParaRPr>
          </a:p>
          <a:p>
            <a:pPr rtl="0">
              <a:spcBef>
                <a:spcPts val="0"/>
              </a:spcBef>
              <a:spcAft>
                <a:spcPts val="0"/>
              </a:spcAft>
            </a:pPr>
            <a:br>
              <a:rPr lang="en-US" sz="1600" b="0" dirty="0">
                <a:effectLst/>
                <a:latin typeface="Tw Cen MT (Body)"/>
              </a:rPr>
            </a:br>
            <a:r>
              <a:rPr lang="en-US" sz="1800" b="0" i="0" u="none" strike="noStrike" dirty="0">
                <a:solidFill>
                  <a:srgbClr val="0000FF"/>
                </a:solidFill>
                <a:effectLst/>
                <a:latin typeface="Tw Cen MT (Body)"/>
              </a:rPr>
              <a:t>        &lt;body&gt;</a:t>
            </a:r>
            <a:endParaRPr lang="en-US" sz="1600"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a:t>
            </a:r>
            <a:endParaRPr lang="en-US" sz="1600"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&lt;/body&gt;</a:t>
            </a:r>
            <a:endParaRPr lang="en-US" sz="1600"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&lt;/html&gt;</a:t>
            </a:r>
            <a:endParaRPr lang="en-US" sz="1600" b="0" dirty="0">
              <a:effectLst/>
              <a:latin typeface="Tw Cen MT (Body)"/>
            </a:endParaRPr>
          </a:p>
        </p:txBody>
      </p:sp>
    </p:spTree>
    <p:extLst>
      <p:ext uri="{BB962C8B-B14F-4D97-AF65-F5344CB8AC3E}">
        <p14:creationId xmlns:p14="http://schemas.microsoft.com/office/powerpoint/2010/main" val="2302887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870011"/>
            <a:ext cx="9776792" cy="1127465"/>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rtl="0">
              <a:spcBef>
                <a:spcPts val="0"/>
              </a:spcBef>
              <a:spcAft>
                <a:spcPts val="0"/>
              </a:spcAft>
            </a:pPr>
            <a:r>
              <a:rPr lang="en-US" sz="3200" b="0" i="0" u="none" strike="noStrike" dirty="0">
                <a:solidFill>
                  <a:schemeClr val="tx1"/>
                </a:solidFill>
                <a:effectLst/>
                <a:latin typeface="Tw Cen MT (Body)"/>
              </a:rPr>
              <a:t>A module can be created inside script tag: </a:t>
            </a:r>
          </a:p>
          <a:p>
            <a:pPr rtl="0">
              <a:spcBef>
                <a:spcPts val="0"/>
              </a:spcBef>
              <a:spcAft>
                <a:spcPts val="0"/>
              </a:spcAft>
            </a:pPr>
            <a:r>
              <a:rPr lang="en-US" sz="3200" b="0" i="1" u="none" strike="noStrike" dirty="0">
                <a:solidFill>
                  <a:srgbClr val="FF00FF"/>
                </a:solidFill>
                <a:effectLst/>
                <a:latin typeface="Tw Cen MT (Body)"/>
              </a:rPr>
              <a:t>Syntax: </a:t>
            </a:r>
            <a:r>
              <a:rPr lang="en-US" sz="2800" b="0" i="1" u="none" strike="noStrike" dirty="0">
                <a:solidFill>
                  <a:srgbClr val="FF00FF"/>
                </a:solidFill>
                <a:effectLst/>
                <a:latin typeface="Tw Cen MT (Body)"/>
              </a:rPr>
              <a:t>var </a:t>
            </a:r>
            <a:r>
              <a:rPr lang="en-US" sz="2800" b="0" i="1" u="none" strike="noStrike" dirty="0" err="1">
                <a:solidFill>
                  <a:srgbClr val="FF00FF"/>
                </a:solidFill>
                <a:effectLst/>
                <a:latin typeface="Tw Cen MT (Body)"/>
              </a:rPr>
              <a:t>variable_name</a:t>
            </a:r>
            <a:r>
              <a:rPr lang="en-US" sz="2800" b="0" i="1" u="none" strike="noStrike" dirty="0">
                <a:solidFill>
                  <a:srgbClr val="FF00FF"/>
                </a:solidFill>
                <a:effectLst/>
                <a:latin typeface="Tw Cen MT (Body)"/>
              </a:rPr>
              <a:t> = </a:t>
            </a:r>
            <a:r>
              <a:rPr lang="en-US" sz="2800" b="0" i="1" u="none" strike="noStrike" dirty="0" err="1">
                <a:solidFill>
                  <a:srgbClr val="FF00FF"/>
                </a:solidFill>
                <a:effectLst/>
                <a:latin typeface="Tw Cen MT (Body)"/>
              </a:rPr>
              <a:t>angular.module</a:t>
            </a:r>
            <a:r>
              <a:rPr lang="en-US" sz="2800" b="0" i="1" u="none" strike="noStrike" dirty="0">
                <a:solidFill>
                  <a:srgbClr val="FF00FF"/>
                </a:solidFill>
                <a:effectLst/>
                <a:latin typeface="Tw Cen MT (Body)"/>
              </a:rPr>
              <a:t>("</a:t>
            </a:r>
            <a:r>
              <a:rPr lang="en-US" sz="2800" b="0" i="1" u="none" strike="noStrike" dirty="0" err="1">
                <a:solidFill>
                  <a:srgbClr val="FF00FF"/>
                </a:solidFill>
                <a:effectLst/>
                <a:latin typeface="Tw Cen MT (Body)"/>
              </a:rPr>
              <a:t>module_name</a:t>
            </a:r>
            <a:r>
              <a:rPr lang="en-US" sz="2800" b="0" i="1" u="none" strike="noStrike" dirty="0">
                <a:solidFill>
                  <a:srgbClr val="FF00FF"/>
                </a:solidFill>
                <a:effectLst/>
                <a:latin typeface="Tw Cen MT (Body)"/>
              </a:rPr>
              <a:t>",[])</a:t>
            </a:r>
            <a:endParaRPr lang="en-US" sz="2800" b="0" dirty="0">
              <a:effectLst/>
              <a:latin typeface="Tw Cen MT (Body)"/>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122486"/>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2</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2539013"/>
            <a:ext cx="8812696" cy="308942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IN" sz="1800" b="0" i="0" u="none" strike="noStrike" dirty="0">
                <a:solidFill>
                  <a:srgbClr val="0000FF"/>
                </a:solidFill>
                <a:effectLst/>
                <a:latin typeface="Tw Cen MT (Body)"/>
              </a:rPr>
              <a:t>    &lt;!DOCTYPE HTML&gt;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&lt;html lang = "</a:t>
            </a:r>
            <a:r>
              <a:rPr lang="en-IN" sz="1800" b="0" i="0" u="none" strike="noStrike" dirty="0" err="1">
                <a:solidFill>
                  <a:srgbClr val="0000FF"/>
                </a:solidFill>
                <a:effectLst/>
                <a:latin typeface="Tw Cen MT (Body)"/>
              </a:rPr>
              <a:t>en</a:t>
            </a:r>
            <a:r>
              <a:rPr lang="en-IN" sz="1800" b="0" i="0" u="none" strike="noStrike" dirty="0">
                <a:solidFill>
                  <a:srgbClr val="0000FF"/>
                </a:solidFill>
                <a:effectLst/>
                <a:latin typeface="Tw Cen MT (Body)"/>
              </a:rPr>
              <a: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&lt;head&gt;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&lt;title&gt;ng-controller&lt;/title&gt;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&lt;script </a:t>
            </a:r>
            <a:r>
              <a:rPr lang="en-IN" sz="1800" b="0" i="0" u="none" strike="noStrike" dirty="0" err="1">
                <a:solidFill>
                  <a:srgbClr val="0000FF"/>
                </a:solidFill>
                <a:effectLst/>
                <a:latin typeface="Tw Cen MT (Body)"/>
              </a:rPr>
              <a:t>src</a:t>
            </a:r>
            <a:r>
              <a:rPr lang="en-IN" sz="1800" b="0" i="0" u="none" strike="noStrike" dirty="0">
                <a:solidFill>
                  <a:srgbClr val="0000FF"/>
                </a:solidFill>
                <a:effectLst/>
                <a:latin typeface="Tw Cen MT (Body)"/>
              </a:rPr>
              <a:t>="https://ajax.googleapis.com/ajax/libs/</a:t>
            </a:r>
            <a:r>
              <a:rPr lang="en-IN" sz="1800" b="0" i="0" u="none" strike="noStrike" dirty="0" err="1">
                <a:solidFill>
                  <a:srgbClr val="0000FF"/>
                </a:solidFill>
                <a:effectLst/>
                <a:latin typeface="Tw Cen MT (Body)"/>
              </a:rPr>
              <a:t>angularjs</a:t>
            </a:r>
            <a:r>
              <a:rPr lang="en-IN" sz="1800" b="0" i="0" u="none" strike="noStrike" dirty="0">
                <a:solidFill>
                  <a:srgbClr val="0000FF"/>
                </a:solidFill>
                <a:effectLst/>
                <a:latin typeface="Tw Cen MT (Body)"/>
              </a:rPr>
              <a:t>/1.6.9/angular.min.js"&gt;&lt;/script&gt;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a:t>
            </a:r>
            <a:r>
              <a:rPr lang="en-IN" sz="1800" b="1" i="0" u="none" strike="noStrike" dirty="0">
                <a:solidFill>
                  <a:srgbClr val="0000FF"/>
                </a:solidFill>
                <a:effectLst/>
                <a:latin typeface="Tw Cen MT (Body)"/>
              </a:rPr>
              <a:t>&lt;script&gt;</a:t>
            </a:r>
            <a:endParaRPr lang="en-IN" b="0" dirty="0">
              <a:effectLst/>
              <a:latin typeface="Tw Cen MT (Body)"/>
            </a:endParaRPr>
          </a:p>
          <a:p>
            <a:pPr rtl="0">
              <a:spcBef>
                <a:spcPts val="0"/>
              </a:spcBef>
              <a:spcAft>
                <a:spcPts val="0"/>
              </a:spcAft>
            </a:pPr>
            <a:r>
              <a:rPr lang="en-IN" sz="1800" b="1" i="0" u="none" strike="noStrike" dirty="0">
                <a:solidFill>
                  <a:srgbClr val="0000FF"/>
                </a:solidFill>
                <a:effectLst/>
                <a:latin typeface="Tw Cen MT (Body)"/>
              </a:rPr>
              <a:t>                var app = </a:t>
            </a:r>
            <a:r>
              <a:rPr lang="en-IN" sz="1800" b="1" i="0" u="none" strike="noStrike" dirty="0" err="1">
                <a:solidFill>
                  <a:srgbClr val="0000FF"/>
                </a:solidFill>
                <a:effectLst/>
                <a:latin typeface="Tw Cen MT (Body)"/>
              </a:rPr>
              <a:t>angular.module</a:t>
            </a:r>
            <a:r>
              <a:rPr lang="en-IN" sz="1800" b="1" i="0" u="none" strike="noStrike" dirty="0">
                <a:solidFill>
                  <a:srgbClr val="0000FF"/>
                </a:solidFill>
                <a:effectLst/>
                <a:latin typeface="Tw Cen MT (Body)"/>
              </a:rPr>
              <a:t>("</a:t>
            </a:r>
            <a:r>
              <a:rPr lang="en-IN" sz="1800" b="1" i="0" u="none" strike="noStrike" dirty="0" err="1">
                <a:solidFill>
                  <a:srgbClr val="0000FF"/>
                </a:solidFill>
                <a:effectLst/>
                <a:latin typeface="Tw Cen MT (Body)"/>
              </a:rPr>
              <a:t>studentApp</a:t>
            </a:r>
            <a:r>
              <a:rPr lang="en-IN" sz="1800" b="1" i="0" u="none" strike="noStrike" dirty="0">
                <a:solidFill>
                  <a:srgbClr val="0000FF"/>
                </a:solidFill>
                <a:effectLst/>
                <a:latin typeface="Tw Cen MT (Body)"/>
              </a:rPr>
              <a:t>", [])</a:t>
            </a:r>
            <a:endParaRPr lang="en-IN" b="0" dirty="0">
              <a:effectLst/>
              <a:latin typeface="Tw Cen MT (Body)"/>
            </a:endParaRPr>
          </a:p>
          <a:p>
            <a:pPr rtl="0">
              <a:spcBef>
                <a:spcPts val="0"/>
              </a:spcBef>
              <a:spcAft>
                <a:spcPts val="0"/>
              </a:spcAft>
            </a:pPr>
            <a:r>
              <a:rPr lang="en-IN" sz="1800" b="1" i="0" u="none" strike="noStrike" dirty="0">
                <a:solidFill>
                  <a:srgbClr val="0000FF"/>
                </a:solidFill>
                <a:effectLst/>
                <a:latin typeface="Tw Cen MT (Body)"/>
              </a:rPr>
              <a:t>            &lt;/script&gt;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&lt;/head&gt;</a:t>
            </a:r>
            <a:endParaRPr lang="en-IN" b="0" dirty="0">
              <a:effectLst/>
              <a:latin typeface="Tw Cen MT (Body)"/>
            </a:endParaRPr>
          </a:p>
        </p:txBody>
      </p:sp>
    </p:spTree>
    <p:extLst>
      <p:ext uri="{BB962C8B-B14F-4D97-AF65-F5344CB8AC3E}">
        <p14:creationId xmlns:p14="http://schemas.microsoft.com/office/powerpoint/2010/main" val="2210304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2238282"/>
            <a:ext cx="9776792" cy="2381436"/>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rtl="0">
              <a:spcBef>
                <a:spcPts val="0"/>
              </a:spcBef>
              <a:spcAft>
                <a:spcPts val="0"/>
              </a:spcAft>
            </a:pPr>
            <a:r>
              <a:rPr lang="en-US" sz="2400" b="0" i="0" u="none" strike="noStrike" dirty="0">
                <a:solidFill>
                  <a:schemeClr val="tx1"/>
                </a:solidFill>
                <a:effectLst/>
                <a:latin typeface="Tw Cen MT (Body)"/>
              </a:rPr>
              <a:t>Here: </a:t>
            </a:r>
          </a:p>
          <a:p>
            <a:pPr marL="342900" indent="-342900" rtl="0">
              <a:spcBef>
                <a:spcPts val="0"/>
              </a:spcBef>
              <a:spcAft>
                <a:spcPts val="0"/>
              </a:spcAft>
              <a:buFont typeface="Arial" panose="020B0604020202020204" pitchFamily="34" charset="0"/>
              <a:buChar char="•"/>
            </a:pPr>
            <a:r>
              <a:rPr lang="en-US" sz="2400" b="0" i="0" u="none" strike="noStrike" dirty="0">
                <a:solidFill>
                  <a:schemeClr val="tx1"/>
                </a:solidFill>
                <a:effectLst/>
                <a:latin typeface="Tw Cen MT (Body)"/>
              </a:rPr>
              <a:t>angular is the predefined object (similar to predefined objects in java).</a:t>
            </a:r>
            <a:endParaRPr lang="en-US" sz="2400" b="0" dirty="0">
              <a:solidFill>
                <a:schemeClr val="tx1"/>
              </a:solidFill>
              <a:effectLst/>
              <a:latin typeface="Tw Cen MT (Body)"/>
            </a:endParaRPr>
          </a:p>
          <a:p>
            <a:pPr marL="342900" indent="-342900" rtl="0">
              <a:spcBef>
                <a:spcPts val="0"/>
              </a:spcBef>
              <a:spcAft>
                <a:spcPts val="0"/>
              </a:spcAft>
              <a:buFont typeface="Arial" panose="020B0604020202020204" pitchFamily="34" charset="0"/>
              <a:buChar char="•"/>
            </a:pPr>
            <a:r>
              <a:rPr lang="en-US" sz="2400" b="0" i="0" u="none" strike="noStrike" dirty="0">
                <a:solidFill>
                  <a:schemeClr val="tx1"/>
                </a:solidFill>
                <a:effectLst/>
                <a:latin typeface="Tw Cen MT (Body)"/>
              </a:rPr>
              <a:t>module: A function defined in angular object for creating modules.  </a:t>
            </a:r>
            <a:endParaRPr lang="en-US" sz="2400" b="0" dirty="0">
              <a:solidFill>
                <a:schemeClr val="tx1"/>
              </a:solidFill>
              <a:effectLst/>
              <a:latin typeface="Tw Cen MT (Body)"/>
            </a:endParaRPr>
          </a:p>
          <a:p>
            <a:pPr marL="342900" indent="-342900" rtl="0">
              <a:spcBef>
                <a:spcPts val="0"/>
              </a:spcBef>
              <a:spcAft>
                <a:spcPts val="0"/>
              </a:spcAft>
              <a:buFont typeface="Arial" panose="020B0604020202020204" pitchFamily="34" charset="0"/>
              <a:buChar char="•"/>
            </a:pPr>
            <a:r>
              <a:rPr lang="en-US" sz="2400" b="0" i="0" u="none" strike="noStrike" dirty="0">
                <a:solidFill>
                  <a:schemeClr val="tx1"/>
                </a:solidFill>
                <a:effectLst/>
                <a:latin typeface="Tw Cen MT (Body)"/>
              </a:rPr>
              <a:t>[]: If there is any dependency of one module on other, that module is defined inside []. Dependency injection is achieved in AngularJS using [].</a:t>
            </a:r>
          </a:p>
          <a:p>
            <a:pPr marL="342900" indent="-342900" rtl="0">
              <a:spcBef>
                <a:spcPts val="0"/>
              </a:spcBef>
              <a:spcAft>
                <a:spcPts val="0"/>
              </a:spcAft>
              <a:buFont typeface="Arial" panose="020B0604020202020204" pitchFamily="34" charset="0"/>
              <a:buChar char="•"/>
            </a:pPr>
            <a:r>
              <a:rPr lang="en-US" sz="2400" b="0" i="0" u="none" strike="noStrike" dirty="0">
                <a:solidFill>
                  <a:schemeClr val="tx1"/>
                </a:solidFill>
                <a:effectLst/>
                <a:latin typeface="Tw Cen MT (Body)"/>
              </a:rPr>
              <a:t>Multiple modules are separated by ",".</a:t>
            </a:r>
            <a:endParaRPr lang="en-US" sz="2400" b="0" dirty="0">
              <a:solidFill>
                <a:schemeClr val="tx1"/>
              </a:solidFill>
              <a:effectLst/>
              <a:latin typeface="Tw Cen MT (Body)"/>
            </a:endParaRPr>
          </a:p>
        </p:txBody>
      </p:sp>
    </p:spTree>
    <p:extLst>
      <p:ext uri="{BB962C8B-B14F-4D97-AF65-F5344CB8AC3E}">
        <p14:creationId xmlns:p14="http://schemas.microsoft.com/office/powerpoint/2010/main" val="2470652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870011"/>
            <a:ext cx="9776792" cy="1571348"/>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r>
              <a:rPr lang="en-US" sz="3200" b="0" i="0" u="none" strike="noStrike" dirty="0">
                <a:solidFill>
                  <a:schemeClr val="tx1"/>
                </a:solidFill>
                <a:effectLst/>
                <a:latin typeface="Tw Cen MT (Body)"/>
              </a:rPr>
              <a:t>Creating a view for the created model “</a:t>
            </a:r>
            <a:r>
              <a:rPr lang="en-US" sz="3200" b="0" i="0" u="none" strike="noStrike" dirty="0" err="1">
                <a:solidFill>
                  <a:schemeClr val="tx1"/>
                </a:solidFill>
                <a:effectLst/>
                <a:latin typeface="Tw Cen MT (Body)"/>
              </a:rPr>
              <a:t>studentApp</a:t>
            </a:r>
            <a:r>
              <a:rPr lang="en-US" sz="3200" b="0" i="0" u="none" strike="noStrike" dirty="0">
                <a:solidFill>
                  <a:schemeClr val="tx1"/>
                </a:solidFill>
                <a:effectLst/>
                <a:latin typeface="Tw Cen MT (Body)"/>
              </a:rPr>
              <a:t>”: A view can be created using</a:t>
            </a:r>
          </a:p>
          <a:p>
            <a:pPr algn="ctr" rtl="0">
              <a:spcBef>
                <a:spcPts val="0"/>
              </a:spcBef>
              <a:spcAft>
                <a:spcPts val="0"/>
              </a:spcAft>
            </a:pPr>
            <a:r>
              <a:rPr lang="en-US" sz="3200" b="0" i="0" u="none" strike="noStrike" dirty="0">
                <a:solidFill>
                  <a:srgbClr val="FF00FF"/>
                </a:solidFill>
                <a:effectLst/>
                <a:latin typeface="Tw Cen MT (Body)"/>
              </a:rPr>
              <a:t>Syntax:</a:t>
            </a:r>
            <a:r>
              <a:rPr lang="en-US" sz="3200" b="0" i="0" u="none" strike="noStrike" dirty="0">
                <a:solidFill>
                  <a:schemeClr val="tx1"/>
                </a:solidFill>
                <a:effectLst/>
                <a:latin typeface="Tw Cen MT (Body)"/>
              </a:rPr>
              <a:t> </a:t>
            </a:r>
            <a:r>
              <a:rPr lang="en-US" sz="3200" b="0" i="0" u="none" strike="noStrike" dirty="0">
                <a:solidFill>
                  <a:srgbClr val="FF00FF"/>
                </a:solidFill>
                <a:effectLst/>
                <a:latin typeface="Tw Cen MT (Body)"/>
              </a:rPr>
              <a:t>ng-app = “</a:t>
            </a:r>
            <a:r>
              <a:rPr lang="en-US" sz="3200" b="0" i="0" u="none" strike="noStrike" dirty="0" err="1">
                <a:solidFill>
                  <a:srgbClr val="FF00FF"/>
                </a:solidFill>
                <a:effectLst/>
                <a:latin typeface="Tw Cen MT (Body)"/>
              </a:rPr>
              <a:t>module_name</a:t>
            </a:r>
            <a:r>
              <a:rPr lang="en-US" sz="3200" b="0" i="0" u="none" strike="noStrike" dirty="0">
                <a:solidFill>
                  <a:srgbClr val="FF00FF"/>
                </a:solidFill>
                <a:effectLst/>
                <a:latin typeface="Tw Cen MT (Body)"/>
              </a:rPr>
              <a:t>”</a:t>
            </a:r>
            <a:endParaRPr lang="en-US" sz="3200" b="0" dirty="0">
              <a:effectLst/>
              <a:latin typeface="Tw Cen MT (Body)"/>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122486"/>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3</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2519649"/>
            <a:ext cx="8812696" cy="410309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IN" sz="1800" b="0" i="0" u="none" strike="noStrike" dirty="0">
                <a:solidFill>
                  <a:srgbClr val="000000"/>
                </a:solidFill>
                <a:effectLst/>
                <a:latin typeface="Tw Cen MT (Body)"/>
              </a:rPr>
              <a:t>   </a:t>
            </a:r>
            <a:r>
              <a:rPr lang="en-IN" sz="1800" b="0" i="0" u="none" strike="noStrike" dirty="0">
                <a:solidFill>
                  <a:srgbClr val="0000FF"/>
                </a:solidFill>
                <a:effectLst/>
                <a:latin typeface="Tw Cen MT (Body)"/>
              </a:rPr>
              <a:t> &lt;!DOCTYPE HTML&gt;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&lt;html lang = "</a:t>
            </a:r>
            <a:r>
              <a:rPr lang="en-IN" sz="1800" b="0" i="0" u="none" strike="noStrike" dirty="0" err="1">
                <a:solidFill>
                  <a:srgbClr val="0000FF"/>
                </a:solidFill>
                <a:effectLst/>
                <a:latin typeface="Tw Cen MT (Body)"/>
              </a:rPr>
              <a:t>en</a:t>
            </a:r>
            <a:r>
              <a:rPr lang="en-IN" sz="1800" b="0" i="0" u="none" strike="noStrike" dirty="0">
                <a:solidFill>
                  <a:srgbClr val="0000FF"/>
                </a:solidFill>
                <a:effectLst/>
                <a:latin typeface="Tw Cen MT (Body)"/>
              </a:rPr>
              <a: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&lt;head&gt;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&lt;title = "ng-controller"&gt;&lt;/title&gt;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&lt;script </a:t>
            </a:r>
            <a:r>
              <a:rPr lang="en-IN" sz="1800" b="0" i="0" u="none" strike="noStrike" dirty="0" err="1">
                <a:solidFill>
                  <a:srgbClr val="0000FF"/>
                </a:solidFill>
                <a:effectLst/>
                <a:latin typeface="Tw Cen MT (Body)"/>
              </a:rPr>
              <a:t>src</a:t>
            </a:r>
            <a:r>
              <a:rPr lang="en-IN" sz="1800" b="0" i="0" u="none" strike="noStrike" dirty="0">
                <a:solidFill>
                  <a:srgbClr val="0000FF"/>
                </a:solidFill>
                <a:effectLst/>
                <a:latin typeface="Tw Cen MT (Body)"/>
              </a:rPr>
              <a:t>="https://ajax.googleapis.com/ajax/libs/</a:t>
            </a:r>
            <a:r>
              <a:rPr lang="en-IN" sz="1800" b="0" i="0" u="none" strike="noStrike" dirty="0" err="1">
                <a:solidFill>
                  <a:srgbClr val="0000FF"/>
                </a:solidFill>
                <a:effectLst/>
                <a:latin typeface="Tw Cen MT (Body)"/>
              </a:rPr>
              <a:t>angularjs</a:t>
            </a:r>
            <a:r>
              <a:rPr lang="en-IN" sz="1800" b="0" i="0" u="none" strike="noStrike" dirty="0">
                <a:solidFill>
                  <a:srgbClr val="0000FF"/>
                </a:solidFill>
                <a:effectLst/>
                <a:latin typeface="Tw Cen MT (Body)"/>
              </a:rPr>
              <a:t>/1.6.9/angular.min.js"&gt;&lt;/script&gt;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&lt;script&gt;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var app = </a:t>
            </a:r>
            <a:r>
              <a:rPr lang="en-IN" sz="1800" b="0" i="0" u="none" strike="noStrike" dirty="0" err="1">
                <a:solidFill>
                  <a:srgbClr val="0000FF"/>
                </a:solidFill>
                <a:effectLst/>
                <a:latin typeface="Tw Cen MT (Body)"/>
              </a:rPr>
              <a:t>angular.module</a:t>
            </a:r>
            <a:r>
              <a:rPr lang="en-IN" sz="1800" b="0" i="0" u="none" strike="noStrike" dirty="0">
                <a:solidFill>
                  <a:srgbClr val="0000FF"/>
                </a:solidFill>
                <a:effectLst/>
                <a:latin typeface="Tw Cen MT (Body)"/>
              </a:rPr>
              <a:t>("</a:t>
            </a:r>
            <a:r>
              <a:rPr lang="en-IN" sz="1800" b="0" i="0" u="none" strike="noStrike" dirty="0" err="1">
                <a:solidFill>
                  <a:srgbClr val="0000FF"/>
                </a:solidFill>
                <a:effectLst/>
                <a:latin typeface="Tw Cen MT (Body)"/>
              </a:rPr>
              <a:t>studentApp</a:t>
            </a:r>
            <a:r>
              <a:rPr lang="en-IN" sz="1800" b="0" i="0" u="none" strike="noStrike" dirty="0">
                <a:solidFill>
                  <a:srgbClr val="0000FF"/>
                </a:solidFill>
                <a:effectLst/>
                <a:latin typeface="Tw Cen MT (Body)"/>
              </a:rPr>
              <a:t>", [])</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&lt;/script&gt;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&lt;/head&gt;</a:t>
            </a:r>
            <a:endParaRPr lang="en-IN" b="0" dirty="0">
              <a:effectLst/>
              <a:latin typeface="Tw Cen MT (Body)"/>
            </a:endParaRPr>
          </a:p>
          <a:p>
            <a:pPr rtl="0">
              <a:spcBef>
                <a:spcPts val="0"/>
              </a:spcBef>
              <a:spcAft>
                <a:spcPts val="0"/>
              </a:spcAft>
            </a:pPr>
            <a:br>
              <a:rPr lang="en-IN" b="0" dirty="0">
                <a:effectLst/>
                <a:latin typeface="Tw Cen MT (Body)"/>
              </a:rPr>
            </a:br>
            <a:r>
              <a:rPr lang="en-IN" sz="1800" b="0" i="0" u="none" strike="noStrike" dirty="0">
                <a:solidFill>
                  <a:srgbClr val="0000FF"/>
                </a:solidFill>
                <a:effectLst/>
                <a:latin typeface="Tw Cen MT (Body)"/>
              </a:rPr>
              <a:t>        &lt;body </a:t>
            </a:r>
            <a:r>
              <a:rPr lang="en-IN" sz="1800" b="1" i="0" u="none" strike="noStrike" dirty="0">
                <a:solidFill>
                  <a:srgbClr val="0000FF"/>
                </a:solidFill>
                <a:effectLst/>
                <a:latin typeface="Tw Cen MT (Body)"/>
              </a:rPr>
              <a:t>ng-app = "</a:t>
            </a:r>
            <a:r>
              <a:rPr lang="en-IN" sz="1800" b="1" i="0" u="none" strike="noStrike" dirty="0" err="1">
                <a:solidFill>
                  <a:srgbClr val="0000FF"/>
                </a:solidFill>
                <a:effectLst/>
                <a:latin typeface="Tw Cen MT (Body)"/>
              </a:rPr>
              <a:t>studentApp</a:t>
            </a:r>
            <a:r>
              <a:rPr lang="en-IN" sz="1800" b="1" i="0" u="none" strike="noStrike" dirty="0">
                <a:solidFill>
                  <a:srgbClr val="0000FF"/>
                </a:solidFill>
                <a:effectLst/>
                <a:latin typeface="Tw Cen MT (Body)"/>
              </a:rPr>
              <a:t>"</a:t>
            </a:r>
            <a:r>
              <a:rPr lang="en-IN" sz="1800" b="0" i="0" u="none" strike="noStrike" dirty="0">
                <a:solidFill>
                  <a:srgbClr val="0000FF"/>
                </a:solidFill>
                <a:effectLst/>
                <a:latin typeface="Tw Cen MT (Body)"/>
              </a:rPr>
              <a: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&lt;/body&gt;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&lt;/html&gt;</a:t>
            </a:r>
            <a:endParaRPr lang="en-IN" b="0" dirty="0">
              <a:effectLst/>
              <a:latin typeface="Tw Cen MT (Body)"/>
            </a:endParaRPr>
          </a:p>
        </p:txBody>
      </p:sp>
    </p:spTree>
    <p:extLst>
      <p:ext uri="{BB962C8B-B14F-4D97-AF65-F5344CB8AC3E}">
        <p14:creationId xmlns:p14="http://schemas.microsoft.com/office/powerpoint/2010/main" val="1300482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923278"/>
            <a:ext cx="9776792" cy="1189607"/>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rtl="0">
              <a:spcBef>
                <a:spcPts val="0"/>
              </a:spcBef>
              <a:spcAft>
                <a:spcPts val="0"/>
              </a:spcAft>
            </a:pPr>
            <a:r>
              <a:rPr lang="en-US" sz="3200" b="0" i="0" u="none" strike="noStrike" dirty="0">
                <a:solidFill>
                  <a:schemeClr val="tx1"/>
                </a:solidFill>
                <a:effectLst/>
                <a:latin typeface="Tw Cen MT (Body)"/>
              </a:rPr>
              <a:t>Creating a controller in the form of a function</a:t>
            </a:r>
            <a:r>
              <a:rPr lang="en-US" sz="3200" b="0" i="0" u="none" strike="noStrike" dirty="0">
                <a:solidFill>
                  <a:srgbClr val="000000"/>
                </a:solidFill>
                <a:effectLst/>
                <a:latin typeface="Tw Cen MT (Body)"/>
              </a:rPr>
              <a:t>: Syntax: </a:t>
            </a:r>
            <a:r>
              <a:rPr lang="en-US" sz="2800" b="0" i="0" u="none" strike="noStrike" dirty="0" err="1">
                <a:solidFill>
                  <a:srgbClr val="FF00FF"/>
                </a:solidFill>
                <a:effectLst/>
                <a:latin typeface="Tw Cen MT (Body)"/>
              </a:rPr>
              <a:t>variable_name.controller</a:t>
            </a:r>
            <a:r>
              <a:rPr lang="en-US" sz="2800" b="0" i="0" u="none" strike="noStrike" dirty="0">
                <a:solidFill>
                  <a:srgbClr val="FF00FF"/>
                </a:solidFill>
                <a:effectLst/>
                <a:latin typeface="Tw Cen MT (Body)"/>
              </a:rPr>
              <a:t>(“</a:t>
            </a:r>
            <a:r>
              <a:rPr lang="en-US" sz="2800" b="0" i="0" u="none" strike="noStrike" dirty="0" err="1">
                <a:solidFill>
                  <a:srgbClr val="FF00FF"/>
                </a:solidFill>
                <a:effectLst/>
                <a:latin typeface="Tw Cen MT (Body)"/>
              </a:rPr>
              <a:t>controller_name”,function</a:t>
            </a:r>
            <a:r>
              <a:rPr lang="en-US" sz="2800" b="0" i="0" u="none" strike="noStrike" dirty="0">
                <a:solidFill>
                  <a:srgbClr val="FF00FF"/>
                </a:solidFill>
                <a:effectLst/>
                <a:latin typeface="Tw Cen MT (Body)"/>
              </a:rPr>
              <a:t>($scope){})</a:t>
            </a:r>
            <a:endParaRPr lang="en-US" sz="2800" b="0" dirty="0">
              <a:effectLst/>
              <a:latin typeface="Tw Cen MT (Body)"/>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122486"/>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4</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9BBE531-9768-93C8-363D-02536F488B5F}"/>
              </a:ext>
            </a:extLst>
          </p:cNvPr>
          <p:cNvSpPr/>
          <p:nvPr/>
        </p:nvSpPr>
        <p:spPr>
          <a:xfrm>
            <a:off x="1207604" y="2547891"/>
            <a:ext cx="9776792" cy="3275860"/>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rtl="0">
              <a:spcBef>
                <a:spcPts val="0"/>
              </a:spcBef>
              <a:spcAft>
                <a:spcPts val="0"/>
              </a:spcAft>
            </a:pPr>
            <a:r>
              <a:rPr lang="en-US" sz="2400" b="0" i="0" u="none" strike="noStrike" dirty="0">
                <a:solidFill>
                  <a:schemeClr val="tx1"/>
                </a:solidFill>
                <a:effectLst/>
                <a:latin typeface="Tw Cen MT (Body)"/>
              </a:rPr>
              <a:t>$scope object: </a:t>
            </a:r>
            <a:endParaRPr lang="en-US" sz="2400" b="0" dirty="0">
              <a:solidFill>
                <a:schemeClr val="tx1"/>
              </a:solidFill>
              <a:effectLst/>
              <a:latin typeface="Tw Cen MT (Body)"/>
            </a:endParaRPr>
          </a:p>
          <a:p>
            <a:pPr marL="285750" indent="-285750" rtl="0">
              <a:spcBef>
                <a:spcPts val="0"/>
              </a:spcBef>
              <a:spcAft>
                <a:spcPts val="0"/>
              </a:spcAft>
              <a:buFont typeface="Arial" panose="020B0604020202020204" pitchFamily="34" charset="0"/>
              <a:buChar char="•"/>
            </a:pPr>
            <a:r>
              <a:rPr lang="en-US" sz="2400" b="0" i="0" u="none" strike="noStrike" dirty="0">
                <a:solidFill>
                  <a:schemeClr val="tx1"/>
                </a:solidFill>
                <a:effectLst/>
                <a:latin typeface="Tw Cen MT (Body)"/>
              </a:rPr>
              <a:t>Scope in AngularJS is a built-in object that acts as a binding part (communication bridge) between HTML (view) and JS (controller). </a:t>
            </a:r>
            <a:endParaRPr lang="en-US" sz="2400" b="0" dirty="0">
              <a:solidFill>
                <a:schemeClr val="tx1"/>
              </a:solidFill>
              <a:effectLst/>
              <a:latin typeface="Tw Cen MT (Body)"/>
            </a:endParaRPr>
          </a:p>
          <a:p>
            <a:pPr marL="285750" indent="-285750" rtl="0">
              <a:spcBef>
                <a:spcPts val="0"/>
              </a:spcBef>
              <a:spcAft>
                <a:spcPts val="0"/>
              </a:spcAft>
              <a:buFont typeface="Arial" panose="020B0604020202020204" pitchFamily="34" charset="0"/>
              <a:buChar char="•"/>
            </a:pPr>
            <a:r>
              <a:rPr lang="en-US" sz="2400" b="0" i="0" u="none" strike="noStrike" dirty="0">
                <a:solidFill>
                  <a:schemeClr val="tx1"/>
                </a:solidFill>
                <a:effectLst/>
                <a:latin typeface="Tw Cen MT (Body)"/>
              </a:rPr>
              <a:t>$scope object is created with ng-controller directive. </a:t>
            </a:r>
            <a:endParaRPr lang="en-US" sz="2400" b="0" dirty="0">
              <a:solidFill>
                <a:schemeClr val="tx1"/>
              </a:solidFill>
              <a:effectLst/>
              <a:latin typeface="Tw Cen MT (Body)"/>
            </a:endParaRPr>
          </a:p>
          <a:p>
            <a:pPr marL="285750" indent="-285750" rtl="0">
              <a:spcBef>
                <a:spcPts val="0"/>
              </a:spcBef>
              <a:spcAft>
                <a:spcPts val="0"/>
              </a:spcAft>
              <a:buFont typeface="Arial" panose="020B0604020202020204" pitchFamily="34" charset="0"/>
              <a:buChar char="•"/>
            </a:pPr>
            <a:r>
              <a:rPr lang="en-US" sz="2400" b="0" i="0" u="none" strike="noStrike" dirty="0">
                <a:solidFill>
                  <a:schemeClr val="tx1"/>
                </a:solidFill>
                <a:effectLst/>
                <a:latin typeface="Tw Cen MT (Body)"/>
              </a:rPr>
              <a:t>It is available only to the controller that has created it, i.e., the property assigned with “$scope” can’t be used outside the controller in which it is defined. Which implies, every controller will have its own scope, which is not shared with others. </a:t>
            </a:r>
            <a:endParaRPr lang="en-US" sz="2400" b="0" dirty="0">
              <a:solidFill>
                <a:schemeClr val="tx1"/>
              </a:solidFill>
              <a:effectLst/>
              <a:latin typeface="Tw Cen MT (Body)"/>
            </a:endParaRPr>
          </a:p>
        </p:txBody>
      </p:sp>
    </p:spTree>
    <p:extLst>
      <p:ext uri="{BB962C8B-B14F-4D97-AF65-F5344CB8AC3E}">
        <p14:creationId xmlns:p14="http://schemas.microsoft.com/office/powerpoint/2010/main" val="2562591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461879" y="133165"/>
            <a:ext cx="1047325" cy="328474"/>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rtl="0">
              <a:spcBef>
                <a:spcPts val="0"/>
              </a:spcBef>
              <a:spcAft>
                <a:spcPts val="0"/>
              </a:spcAft>
            </a:pPr>
            <a:r>
              <a:rPr lang="en-US" sz="1800" b="0" i="0" u="none" strike="noStrike" dirty="0" err="1">
                <a:solidFill>
                  <a:schemeClr val="tx1"/>
                </a:solidFill>
                <a:effectLst/>
                <a:latin typeface="Tw Cen MT (Body)"/>
              </a:rPr>
              <a:t>Contd</a:t>
            </a:r>
            <a:r>
              <a:rPr lang="en-US" sz="1800" b="0" i="0" u="none" strike="noStrike" dirty="0">
                <a:solidFill>
                  <a:schemeClr val="tx1"/>
                </a:solidFill>
                <a:effectLst/>
                <a:latin typeface="Tw Cen MT (Body)"/>
              </a:rPr>
              <a:t>…</a:t>
            </a:r>
            <a:endParaRPr lang="en-US" b="0" dirty="0">
              <a:solidFill>
                <a:schemeClr val="tx1"/>
              </a:solidFill>
              <a:effectLst/>
              <a:latin typeface="Tw Cen MT (Body)"/>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929936"/>
            <a:ext cx="8812696" cy="499812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IN" sz="1800" b="0" i="0" u="none" strike="noStrike" dirty="0">
                <a:solidFill>
                  <a:srgbClr val="0000FF"/>
                </a:solidFill>
                <a:effectLst/>
                <a:latin typeface="Tw Cen MT (Body)"/>
              </a:rPr>
              <a:t>    &lt;!DOCTYPE HTML&gt;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&lt;html lang = "</a:t>
            </a:r>
            <a:r>
              <a:rPr lang="en-IN" sz="1800" b="0" i="0" u="none" strike="noStrike" dirty="0" err="1">
                <a:solidFill>
                  <a:srgbClr val="0000FF"/>
                </a:solidFill>
                <a:effectLst/>
                <a:latin typeface="Tw Cen MT (Body)"/>
              </a:rPr>
              <a:t>en</a:t>
            </a:r>
            <a:r>
              <a:rPr lang="en-IN" sz="1800" b="0" i="0" u="none" strike="noStrike" dirty="0">
                <a:solidFill>
                  <a:srgbClr val="0000FF"/>
                </a:solidFill>
                <a:effectLst/>
                <a:latin typeface="Tw Cen MT (Body)"/>
              </a:rPr>
              <a: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&lt;head&gt;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&lt;title = "ng-controller"&gt;&lt;/title&gt;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&lt;script </a:t>
            </a:r>
            <a:r>
              <a:rPr lang="en-IN" sz="1800" b="0" i="0" u="none" strike="noStrike" dirty="0" err="1">
                <a:solidFill>
                  <a:srgbClr val="0000FF"/>
                </a:solidFill>
                <a:effectLst/>
                <a:latin typeface="Tw Cen MT (Body)"/>
              </a:rPr>
              <a:t>src</a:t>
            </a:r>
            <a:r>
              <a:rPr lang="en-IN" sz="1800" b="0" i="0" u="none" strike="noStrike" dirty="0">
                <a:solidFill>
                  <a:srgbClr val="0000FF"/>
                </a:solidFill>
                <a:effectLst/>
                <a:latin typeface="Tw Cen MT (Body)"/>
              </a:rPr>
              <a:t>="https://ajax.googleapis.com/ajax/libs/</a:t>
            </a:r>
            <a:r>
              <a:rPr lang="en-IN" sz="1800" b="0" i="0" u="none" strike="noStrike" dirty="0" err="1">
                <a:solidFill>
                  <a:srgbClr val="0000FF"/>
                </a:solidFill>
                <a:effectLst/>
                <a:latin typeface="Tw Cen MT (Body)"/>
              </a:rPr>
              <a:t>angularjs</a:t>
            </a:r>
            <a:r>
              <a:rPr lang="en-IN" sz="1800" b="0" i="0" u="none" strike="noStrike" dirty="0">
                <a:solidFill>
                  <a:srgbClr val="0000FF"/>
                </a:solidFill>
                <a:effectLst/>
                <a:latin typeface="Tw Cen MT (Body)"/>
              </a:rPr>
              <a:t>/1.6.9/angular.min.js"&gt;&lt;/script&gt;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&lt;script&gt;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var app = </a:t>
            </a:r>
            <a:r>
              <a:rPr lang="en-IN" sz="1800" b="0" i="0" u="none" strike="noStrike" dirty="0" err="1">
                <a:solidFill>
                  <a:srgbClr val="0000FF"/>
                </a:solidFill>
                <a:effectLst/>
                <a:latin typeface="Tw Cen MT (Body)"/>
              </a:rPr>
              <a:t>angular.module</a:t>
            </a:r>
            <a:r>
              <a:rPr lang="en-IN" sz="1800" b="0" i="0" u="none" strike="noStrike" dirty="0">
                <a:solidFill>
                  <a:srgbClr val="0000FF"/>
                </a:solidFill>
                <a:effectLst/>
                <a:latin typeface="Tw Cen MT (Body)"/>
              </a:rPr>
              <a:t>("</a:t>
            </a:r>
            <a:r>
              <a:rPr lang="en-IN" sz="1800" b="0" i="0" u="none" strike="noStrike" dirty="0" err="1">
                <a:solidFill>
                  <a:srgbClr val="0000FF"/>
                </a:solidFill>
                <a:effectLst/>
                <a:latin typeface="Tw Cen MT (Body)"/>
              </a:rPr>
              <a:t>studentApp</a:t>
            </a:r>
            <a:r>
              <a:rPr lang="en-IN" sz="1800" b="0" i="0" u="none" strike="noStrike" dirty="0">
                <a:solidFill>
                  <a:srgbClr val="0000FF"/>
                </a:solidFill>
                <a:effectLst/>
                <a:latin typeface="Tw Cen MT (Body)"/>
              </a:rPr>
              <a:t>", [])</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a:t>
            </a:r>
            <a:r>
              <a:rPr lang="en-IN" sz="1800" b="1" i="0" u="none" strike="noStrike" dirty="0" err="1">
                <a:solidFill>
                  <a:srgbClr val="0000FF"/>
                </a:solidFill>
                <a:effectLst/>
                <a:latin typeface="Tw Cen MT (Body)"/>
              </a:rPr>
              <a:t>app.controller</a:t>
            </a:r>
            <a:r>
              <a:rPr lang="en-IN" sz="1800" b="1" i="0" u="none" strike="noStrike" dirty="0">
                <a:solidFill>
                  <a:srgbClr val="0000FF"/>
                </a:solidFill>
                <a:effectLst/>
                <a:latin typeface="Tw Cen MT (Body)"/>
              </a:rPr>
              <a:t>("</a:t>
            </a:r>
            <a:r>
              <a:rPr lang="en-IN" sz="1800" b="1" i="0" u="none" strike="noStrike" dirty="0" err="1">
                <a:solidFill>
                  <a:srgbClr val="0000FF"/>
                </a:solidFill>
                <a:effectLst/>
                <a:latin typeface="Tw Cen MT (Body)"/>
              </a:rPr>
              <a:t>studentInfo</a:t>
            </a:r>
            <a:r>
              <a:rPr lang="en-IN" sz="1800" b="1" i="0" u="none" strike="noStrike" dirty="0">
                <a:solidFill>
                  <a:srgbClr val="0000FF"/>
                </a:solidFill>
                <a:effectLst/>
                <a:latin typeface="Tw Cen MT (Body)"/>
              </a:rPr>
              <a:t>", function($scope){</a:t>
            </a:r>
            <a:endParaRPr lang="en-IN" b="0" dirty="0">
              <a:effectLst/>
              <a:latin typeface="Tw Cen MT (Body)"/>
            </a:endParaRPr>
          </a:p>
          <a:p>
            <a:pPr rtl="0">
              <a:spcBef>
                <a:spcPts val="0"/>
              </a:spcBef>
              <a:spcAft>
                <a:spcPts val="0"/>
              </a:spcAft>
            </a:pPr>
            <a:br>
              <a:rPr lang="en-IN" b="0" dirty="0">
                <a:effectLst/>
                <a:latin typeface="Tw Cen MT (Body)"/>
              </a:rPr>
            </a:br>
            <a:r>
              <a:rPr lang="en-IN" sz="1800" b="1" i="0" u="none" strike="noStrike" dirty="0">
                <a:solidFill>
                  <a:srgbClr val="0000FF"/>
                </a:solidFill>
                <a:effectLst/>
                <a:latin typeface="Tw Cen MT (Body)"/>
              </a:rPr>
              <a:t>                })</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&lt;/script&gt;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&lt;/head&gt;</a:t>
            </a:r>
            <a:endParaRPr lang="en-IN" b="0" dirty="0">
              <a:effectLst/>
              <a:latin typeface="Tw Cen MT (Body)"/>
            </a:endParaRPr>
          </a:p>
          <a:p>
            <a:pPr rtl="0">
              <a:spcBef>
                <a:spcPts val="0"/>
              </a:spcBef>
              <a:spcAft>
                <a:spcPts val="0"/>
              </a:spcAft>
            </a:pPr>
            <a:br>
              <a:rPr lang="en-IN" b="0" dirty="0">
                <a:effectLst/>
                <a:latin typeface="Tw Cen MT (Body)"/>
              </a:rPr>
            </a:br>
            <a:r>
              <a:rPr lang="en-IN" sz="1800" b="0" i="0" u="none" strike="noStrike" dirty="0">
                <a:solidFill>
                  <a:srgbClr val="0000FF"/>
                </a:solidFill>
                <a:effectLst/>
                <a:latin typeface="Tw Cen MT (Body)"/>
              </a:rPr>
              <a:t>        &lt;body ng-app = "</a:t>
            </a:r>
            <a:r>
              <a:rPr lang="en-IN" sz="1800" b="0" i="0" u="none" strike="noStrike" dirty="0" err="1">
                <a:solidFill>
                  <a:srgbClr val="0000FF"/>
                </a:solidFill>
                <a:effectLst/>
                <a:latin typeface="Tw Cen MT (Body)"/>
              </a:rPr>
              <a:t>studentApp</a:t>
            </a:r>
            <a:r>
              <a:rPr lang="en-IN" sz="1800" b="0" i="0" u="none" strike="noStrike" dirty="0">
                <a:solidFill>
                  <a:srgbClr val="0000FF"/>
                </a:solidFill>
                <a:effectLst/>
                <a:latin typeface="Tw Cen MT (Body)"/>
              </a:rPr>
              <a: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&lt;/body&gt;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&lt;/html&gt;</a:t>
            </a:r>
            <a:endParaRPr lang="en-IN" b="0" dirty="0">
              <a:effectLst/>
              <a:latin typeface="Tw Cen MT (Body)"/>
            </a:endParaRPr>
          </a:p>
        </p:txBody>
      </p:sp>
    </p:spTree>
    <p:extLst>
      <p:ext uri="{BB962C8B-B14F-4D97-AF65-F5344CB8AC3E}">
        <p14:creationId xmlns:p14="http://schemas.microsoft.com/office/powerpoint/2010/main" val="2009326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870011"/>
            <a:ext cx="9776792" cy="170007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rtl="0">
              <a:spcBef>
                <a:spcPts val="0"/>
              </a:spcBef>
              <a:spcAft>
                <a:spcPts val="0"/>
              </a:spcAft>
            </a:pPr>
            <a:r>
              <a:rPr lang="en-US" sz="3200" b="0" i="0" u="none" strike="noStrike" dirty="0">
                <a:solidFill>
                  <a:schemeClr val="tx1"/>
                </a:solidFill>
                <a:effectLst/>
                <a:latin typeface="Tw Cen MT (Body)"/>
              </a:rPr>
              <a:t>Binding the $scope value with the data by creating an object for scope (student in our case as shown below) which can be used to access data later. </a:t>
            </a:r>
            <a:endParaRPr lang="en-US" sz="3200" b="0" dirty="0">
              <a:solidFill>
                <a:schemeClr val="tx1"/>
              </a:solidFill>
              <a:effectLst/>
              <a:latin typeface="Tw Cen MT (Body)"/>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122486"/>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a:t>
            </a:r>
            <a:r>
              <a:rPr lang="en-US" sz="360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latin typeface="Tw Cen MT" panose="020B0602020104020603"/>
              </a:rPr>
              <a:t>5</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3429000"/>
            <a:ext cx="8812696" cy="170007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IN" sz="1800" b="0" i="0" u="none" strike="noStrike" dirty="0">
                <a:solidFill>
                  <a:srgbClr val="0000FF"/>
                </a:solidFill>
                <a:effectLst/>
                <a:latin typeface="Tw Cen MT (Body)"/>
              </a:rPr>
              <a:t>           &lt;script&gt;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var app = </a:t>
            </a:r>
            <a:r>
              <a:rPr lang="en-IN" sz="1800" b="0" i="0" u="none" strike="noStrike" dirty="0" err="1">
                <a:solidFill>
                  <a:srgbClr val="0000FF"/>
                </a:solidFill>
                <a:effectLst/>
                <a:latin typeface="Tw Cen MT (Body)"/>
              </a:rPr>
              <a:t>angular.module</a:t>
            </a:r>
            <a:r>
              <a:rPr lang="en-IN" sz="1800" b="0" i="0" u="none" strike="noStrike" dirty="0">
                <a:solidFill>
                  <a:srgbClr val="0000FF"/>
                </a:solidFill>
                <a:effectLst/>
                <a:latin typeface="Tw Cen MT (Body)"/>
              </a:rPr>
              <a:t>("</a:t>
            </a:r>
            <a:r>
              <a:rPr lang="en-IN" sz="1800" b="0" i="0" u="none" strike="noStrike" dirty="0" err="1">
                <a:solidFill>
                  <a:srgbClr val="0000FF"/>
                </a:solidFill>
                <a:effectLst/>
                <a:latin typeface="Tw Cen MT (Body)"/>
              </a:rPr>
              <a:t>studentApp</a:t>
            </a:r>
            <a:r>
              <a:rPr lang="en-IN" sz="1800" b="0" i="0" u="none" strike="noStrike" dirty="0">
                <a:solidFill>
                  <a:srgbClr val="0000FF"/>
                </a:solidFill>
                <a:effectLst/>
                <a:latin typeface="Tw Cen MT (Body)"/>
              </a:rPr>
              <a:t>", [])</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a:t>
            </a:r>
            <a:r>
              <a:rPr lang="en-IN" sz="1800" b="0" i="0" u="none" strike="noStrike" dirty="0" err="1">
                <a:solidFill>
                  <a:srgbClr val="0000FF"/>
                </a:solidFill>
                <a:effectLst/>
                <a:latin typeface="Tw Cen MT (Body)"/>
              </a:rPr>
              <a:t>app.controller</a:t>
            </a:r>
            <a:r>
              <a:rPr lang="en-IN" sz="1800" b="0" i="0" u="none" strike="noStrike" dirty="0">
                <a:solidFill>
                  <a:srgbClr val="0000FF"/>
                </a:solidFill>
                <a:effectLst/>
                <a:latin typeface="Tw Cen MT (Body)"/>
              </a:rPr>
              <a:t>("</a:t>
            </a:r>
            <a:r>
              <a:rPr lang="en-IN" sz="1800" b="0" i="0" u="none" strike="noStrike" dirty="0" err="1">
                <a:solidFill>
                  <a:srgbClr val="0000FF"/>
                </a:solidFill>
                <a:effectLst/>
                <a:latin typeface="Tw Cen MT (Body)"/>
              </a:rPr>
              <a:t>studentInfo</a:t>
            </a:r>
            <a:r>
              <a:rPr lang="en-IN" sz="1800" b="0" i="0" u="none" strike="noStrike" dirty="0">
                <a:solidFill>
                  <a:srgbClr val="0000FF"/>
                </a:solidFill>
                <a:effectLst/>
                <a:latin typeface="Tw Cen MT (Body)"/>
              </a:rPr>
              <a:t>", function($scope){</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a:t>
            </a:r>
            <a:r>
              <a:rPr lang="en-IN" sz="1800" b="1" i="0" u="none" strike="noStrike" dirty="0">
                <a:solidFill>
                  <a:srgbClr val="0000FF"/>
                </a:solidFill>
                <a:effectLst/>
                <a:latin typeface="Tw Cen MT (Body)"/>
              </a:rPr>
              <a:t> $</a:t>
            </a:r>
            <a:r>
              <a:rPr lang="en-IN" sz="1800" b="1" i="0" u="none" strike="noStrike" dirty="0" err="1">
                <a:solidFill>
                  <a:srgbClr val="0000FF"/>
                </a:solidFill>
                <a:effectLst/>
                <a:latin typeface="Tw Cen MT (Body)"/>
              </a:rPr>
              <a:t>scope.student</a:t>
            </a:r>
            <a:r>
              <a:rPr lang="en-IN" sz="1800" b="1" i="0" u="none" strike="noStrike" dirty="0">
                <a:solidFill>
                  <a:srgbClr val="0000FF"/>
                </a:solidFill>
                <a:effectLst/>
                <a:latin typeface="Tw Cen MT (Body)"/>
              </a:rPr>
              <a:t> = {</a:t>
            </a:r>
            <a:r>
              <a:rPr lang="en-IN" sz="1800" b="1" i="0" u="none" strike="noStrike" dirty="0" err="1">
                <a:solidFill>
                  <a:srgbClr val="0000FF"/>
                </a:solidFill>
                <a:effectLst/>
                <a:latin typeface="Tw Cen MT (Body)"/>
              </a:rPr>
              <a:t>usn</a:t>
            </a:r>
            <a:r>
              <a:rPr lang="en-IN" sz="1800" b="1" i="0" u="none" strike="noStrike" dirty="0">
                <a:solidFill>
                  <a:srgbClr val="0000FF"/>
                </a:solidFill>
                <a:effectLst/>
                <a:latin typeface="Tw Cen MT (Body)"/>
              </a:rPr>
              <a:t>: "103", name: "Varun"}</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&lt;/script&gt;</a:t>
            </a:r>
            <a:endParaRPr lang="en-IN" b="0" dirty="0">
              <a:effectLst/>
              <a:latin typeface="Tw Cen MT (Body)"/>
            </a:endParaRPr>
          </a:p>
        </p:txBody>
      </p:sp>
    </p:spTree>
    <p:extLst>
      <p:ext uri="{BB962C8B-B14F-4D97-AF65-F5344CB8AC3E}">
        <p14:creationId xmlns:p14="http://schemas.microsoft.com/office/powerpoint/2010/main" val="1152093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E709B-BFC7-3A9F-49CA-76F00452A70B}"/>
              </a:ext>
            </a:extLst>
          </p:cNvPr>
          <p:cNvSpPr>
            <a:spLocks noGrp="1"/>
          </p:cNvSpPr>
          <p:nvPr>
            <p:ph idx="1"/>
          </p:nvPr>
        </p:nvSpPr>
        <p:spPr>
          <a:xfrm>
            <a:off x="1141412" y="3106831"/>
            <a:ext cx="9905999" cy="644338"/>
          </a:xfrm>
        </p:spPr>
        <p:txBody>
          <a:bodyPr>
            <a:noAutofit/>
          </a:bodyPr>
          <a:lstStyle/>
          <a:p>
            <a:pPr marL="0" indent="0" algn="ctr" rtl="0">
              <a:spcBef>
                <a:spcPts val="0"/>
              </a:spcBef>
              <a:spcAft>
                <a:spcPts val="0"/>
              </a:spcAft>
              <a:buNone/>
            </a:pPr>
            <a:r>
              <a:rPr lang="en-IN" sz="3200" b="0" i="0" u="none" strike="noStrike" dirty="0">
                <a:effectLst/>
                <a:latin typeface="Tw Cen MT (Body)"/>
              </a:rPr>
              <a:t>What </a:t>
            </a:r>
            <a:r>
              <a:rPr lang="en-IN" sz="3200" dirty="0">
                <a:latin typeface="Tw Cen MT (Body)"/>
              </a:rPr>
              <a:t>do you mean by a</a:t>
            </a:r>
            <a:r>
              <a:rPr lang="en-IN" sz="3200" b="0" i="0" u="none" strike="noStrike" dirty="0">
                <a:effectLst/>
                <a:latin typeface="Tw Cen MT (Body)"/>
              </a:rPr>
              <a:t> framework?</a:t>
            </a:r>
            <a:endParaRPr lang="en-US" sz="3200" dirty="0">
              <a:latin typeface="Tw Cen MT (Body)"/>
            </a:endParaRPr>
          </a:p>
        </p:txBody>
      </p:sp>
    </p:spTree>
    <p:extLst>
      <p:ext uri="{BB962C8B-B14F-4D97-AF65-F5344CB8AC3E}">
        <p14:creationId xmlns:p14="http://schemas.microsoft.com/office/powerpoint/2010/main" val="2288343305"/>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791721"/>
            <a:ext cx="9776792" cy="1640761"/>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rtl="0">
              <a:spcBef>
                <a:spcPts val="0"/>
              </a:spcBef>
              <a:spcAft>
                <a:spcPts val="0"/>
              </a:spcAft>
            </a:pPr>
            <a:r>
              <a:rPr lang="en-US" sz="2600" b="0" i="0" u="none" strike="noStrike" dirty="0">
                <a:solidFill>
                  <a:schemeClr val="tx1"/>
                </a:solidFill>
                <a:effectLst/>
                <a:latin typeface="Tw Cen MT (Body)"/>
              </a:rPr>
              <a:t>Mapping the specific controller to the specific module using ng-controller directive, as there can be many modules and controllers designed for a single application. And then, accessing the property using student object and displaying the value in the HTML body.</a:t>
            </a:r>
            <a:endParaRPr lang="en-US" sz="2600" b="0" dirty="0">
              <a:solidFill>
                <a:schemeClr val="tx1"/>
              </a:solidFill>
              <a:effectLst/>
              <a:latin typeface="Tw Cen MT (Body)"/>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0"/>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6</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2565646"/>
            <a:ext cx="8812696" cy="405709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IN" sz="1400" b="0" i="0" u="none" strike="noStrike" dirty="0">
                <a:solidFill>
                  <a:srgbClr val="0000FF"/>
                </a:solidFill>
                <a:effectLst/>
                <a:latin typeface="Tw Cen MT (Body)"/>
              </a:rPr>
              <a:t> &lt;!DOCTYPE HTML&gt;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&lt;html lang = "</a:t>
            </a:r>
            <a:r>
              <a:rPr lang="en-IN" sz="1400" b="0" i="0" u="none" strike="noStrike" dirty="0" err="1">
                <a:solidFill>
                  <a:srgbClr val="0000FF"/>
                </a:solidFill>
                <a:effectLst/>
                <a:latin typeface="Tw Cen MT (Body)"/>
              </a:rPr>
              <a:t>en</a:t>
            </a:r>
            <a:r>
              <a:rPr lang="en-IN" sz="1400" b="0" i="0" u="none" strike="noStrike" dirty="0">
                <a:solidFill>
                  <a:srgbClr val="0000FF"/>
                </a:solidFill>
                <a:effectLst/>
                <a:latin typeface="Tw Cen MT (Body)"/>
              </a:rPr>
              <a:t>"&gt;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&lt;head&gt;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&lt;title = "ng-controller"&gt;&lt;/title&gt;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&lt;script </a:t>
            </a:r>
            <a:r>
              <a:rPr lang="en-IN" sz="1400" b="0" i="0" u="none" strike="noStrike" dirty="0" err="1">
                <a:solidFill>
                  <a:srgbClr val="0000FF"/>
                </a:solidFill>
                <a:effectLst/>
                <a:latin typeface="Tw Cen MT (Body)"/>
              </a:rPr>
              <a:t>src</a:t>
            </a:r>
            <a:r>
              <a:rPr lang="en-IN" sz="1400" b="0" i="0" u="none" strike="noStrike" dirty="0">
                <a:solidFill>
                  <a:srgbClr val="0000FF"/>
                </a:solidFill>
                <a:effectLst/>
                <a:latin typeface="Tw Cen MT (Body)"/>
              </a:rPr>
              <a:t>="https://ajax.googleapis.com/ajax/libs/</a:t>
            </a:r>
            <a:r>
              <a:rPr lang="en-IN" sz="1400" b="0" i="0" u="none" strike="noStrike" dirty="0" err="1">
                <a:solidFill>
                  <a:srgbClr val="0000FF"/>
                </a:solidFill>
                <a:effectLst/>
                <a:latin typeface="Tw Cen MT (Body)"/>
              </a:rPr>
              <a:t>angularjs</a:t>
            </a:r>
            <a:r>
              <a:rPr lang="en-IN" sz="1400" b="0" i="0" u="none" strike="noStrike" dirty="0">
                <a:solidFill>
                  <a:srgbClr val="0000FF"/>
                </a:solidFill>
                <a:effectLst/>
                <a:latin typeface="Tw Cen MT (Body)"/>
              </a:rPr>
              <a:t>/1.6.9/angular.min.js"&gt;&lt;/script&gt;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&lt;script&gt;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var app = </a:t>
            </a:r>
            <a:r>
              <a:rPr lang="en-IN" sz="1400" b="0" i="0" u="none" strike="noStrike" dirty="0" err="1">
                <a:solidFill>
                  <a:srgbClr val="0000FF"/>
                </a:solidFill>
                <a:effectLst/>
                <a:latin typeface="Tw Cen MT (Body)"/>
              </a:rPr>
              <a:t>angular.module</a:t>
            </a:r>
            <a:r>
              <a:rPr lang="en-IN" sz="1400" b="0" i="0" u="none" strike="noStrike" dirty="0">
                <a:solidFill>
                  <a:srgbClr val="0000FF"/>
                </a:solidFill>
                <a:effectLst/>
                <a:latin typeface="Tw Cen MT (Body)"/>
              </a:rPr>
              <a:t>("</a:t>
            </a:r>
            <a:r>
              <a:rPr lang="en-IN" sz="1400" b="0" i="0" u="none" strike="noStrike" dirty="0" err="1">
                <a:solidFill>
                  <a:srgbClr val="0000FF"/>
                </a:solidFill>
                <a:effectLst/>
                <a:latin typeface="Tw Cen MT (Body)"/>
              </a:rPr>
              <a:t>studentApp</a:t>
            </a:r>
            <a:r>
              <a:rPr lang="en-IN" sz="1400" b="0" i="0" u="none" strike="noStrike" dirty="0">
                <a:solidFill>
                  <a:srgbClr val="0000FF"/>
                </a:solidFill>
                <a:effectLst/>
                <a:latin typeface="Tw Cen MT (Body)"/>
              </a:rPr>
              <a:t>", []);</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a:t>
            </a:r>
            <a:r>
              <a:rPr lang="en-IN" sz="1400" b="0" i="0" u="none" strike="noStrike" dirty="0" err="1">
                <a:solidFill>
                  <a:srgbClr val="0000FF"/>
                </a:solidFill>
                <a:effectLst/>
                <a:latin typeface="Tw Cen MT (Body)"/>
              </a:rPr>
              <a:t>app.controller</a:t>
            </a:r>
            <a:r>
              <a:rPr lang="en-IN" sz="1400" b="0" i="0" u="none" strike="noStrike" dirty="0">
                <a:solidFill>
                  <a:srgbClr val="0000FF"/>
                </a:solidFill>
                <a:effectLst/>
                <a:latin typeface="Tw Cen MT (Body)"/>
              </a:rPr>
              <a:t>("</a:t>
            </a:r>
            <a:r>
              <a:rPr lang="en-IN" sz="1400" b="0" i="0" u="none" strike="noStrike" dirty="0" err="1">
                <a:solidFill>
                  <a:srgbClr val="0000FF"/>
                </a:solidFill>
                <a:effectLst/>
                <a:latin typeface="Tw Cen MT (Body)"/>
              </a:rPr>
              <a:t>studentInfo</a:t>
            </a:r>
            <a:r>
              <a:rPr lang="en-IN" sz="1400" b="0" i="0" u="none" strike="noStrike" dirty="0">
                <a:solidFill>
                  <a:srgbClr val="0000FF"/>
                </a:solidFill>
                <a:effectLst/>
                <a:latin typeface="Tw Cen MT (Body)"/>
              </a:rPr>
              <a:t>", function($scope){</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a:t>
            </a:r>
            <a:r>
              <a:rPr lang="en-IN" sz="1400" b="0" i="0" u="none" strike="noStrike" dirty="0" err="1">
                <a:solidFill>
                  <a:srgbClr val="0000FF"/>
                </a:solidFill>
                <a:effectLst/>
                <a:latin typeface="Tw Cen MT (Body)"/>
              </a:rPr>
              <a:t>scope.student</a:t>
            </a:r>
            <a:r>
              <a:rPr lang="en-IN" sz="1400" b="0" i="0" u="none" strike="noStrike" dirty="0">
                <a:solidFill>
                  <a:srgbClr val="0000FF"/>
                </a:solidFill>
                <a:effectLst/>
                <a:latin typeface="Tw Cen MT (Body)"/>
              </a:rPr>
              <a:t> = {</a:t>
            </a:r>
            <a:r>
              <a:rPr lang="en-IN" sz="1400" b="0" i="0" u="none" strike="noStrike" dirty="0" err="1">
                <a:solidFill>
                  <a:srgbClr val="0000FF"/>
                </a:solidFill>
                <a:effectLst/>
                <a:latin typeface="Tw Cen MT (Body)"/>
              </a:rPr>
              <a:t>usn</a:t>
            </a:r>
            <a:r>
              <a:rPr lang="en-IN" sz="1400" b="0" i="0" u="none" strike="noStrike" dirty="0">
                <a:solidFill>
                  <a:srgbClr val="0000FF"/>
                </a:solidFill>
                <a:effectLst/>
                <a:latin typeface="Tw Cen MT (Body)"/>
              </a:rPr>
              <a:t>: "103", name: "Varun"}</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&lt;/script&gt;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&lt;/head&gt;</a:t>
            </a:r>
            <a:endParaRPr lang="en-IN" sz="1400" b="0" dirty="0">
              <a:effectLst/>
              <a:latin typeface="Tw Cen MT (Body)"/>
            </a:endParaRPr>
          </a:p>
          <a:p>
            <a:pPr rtl="0">
              <a:spcBef>
                <a:spcPts val="0"/>
              </a:spcBef>
              <a:spcAft>
                <a:spcPts val="0"/>
              </a:spcAft>
            </a:pPr>
            <a:br>
              <a:rPr lang="en-IN" sz="1400" b="0" dirty="0">
                <a:effectLst/>
                <a:latin typeface="Tw Cen MT (Body)"/>
              </a:rPr>
            </a:br>
            <a:r>
              <a:rPr lang="en-IN" sz="1400" b="0" i="0" u="none" strike="noStrike" dirty="0">
                <a:solidFill>
                  <a:srgbClr val="0000FF"/>
                </a:solidFill>
                <a:effectLst/>
                <a:latin typeface="Tw Cen MT (Body)"/>
              </a:rPr>
              <a:t>        &lt;body ng-app = "</a:t>
            </a:r>
            <a:r>
              <a:rPr lang="en-IN" sz="1400" b="0" i="0" u="none" strike="noStrike" dirty="0" err="1">
                <a:solidFill>
                  <a:srgbClr val="0000FF"/>
                </a:solidFill>
                <a:effectLst/>
                <a:latin typeface="Tw Cen MT (Body)"/>
              </a:rPr>
              <a:t>studentApp</a:t>
            </a:r>
            <a:r>
              <a:rPr lang="en-IN" sz="1400" b="0" i="0" u="none" strike="noStrike" dirty="0">
                <a:solidFill>
                  <a:srgbClr val="0000FF"/>
                </a:solidFill>
                <a:effectLst/>
                <a:latin typeface="Tw Cen MT (Body)"/>
              </a:rPr>
              <a:t>" </a:t>
            </a:r>
            <a:r>
              <a:rPr lang="en-IN" sz="1400" b="1" i="0" u="none" strike="noStrike" dirty="0">
                <a:solidFill>
                  <a:srgbClr val="0000FF"/>
                </a:solidFill>
                <a:effectLst/>
                <a:latin typeface="Tw Cen MT (Body)"/>
              </a:rPr>
              <a:t>ng-controller = "</a:t>
            </a:r>
            <a:r>
              <a:rPr lang="en-IN" sz="1400" b="1" i="0" u="none" strike="noStrike" dirty="0" err="1">
                <a:solidFill>
                  <a:srgbClr val="0000FF"/>
                </a:solidFill>
                <a:effectLst/>
                <a:latin typeface="Tw Cen MT (Body)"/>
              </a:rPr>
              <a:t>studentInfo</a:t>
            </a:r>
            <a:r>
              <a:rPr lang="en-IN" sz="1400" b="1" i="0" u="none" strike="noStrike" dirty="0">
                <a:solidFill>
                  <a:srgbClr val="0000FF"/>
                </a:solidFill>
                <a:effectLst/>
                <a:latin typeface="Tw Cen MT (Body)"/>
              </a:rPr>
              <a:t>"&gt;</a:t>
            </a:r>
            <a:endParaRPr lang="en-IN" sz="1400" b="0" dirty="0">
              <a:effectLst/>
              <a:latin typeface="Tw Cen MT (Body)"/>
            </a:endParaRPr>
          </a:p>
          <a:p>
            <a:pPr rtl="0">
              <a:spcBef>
                <a:spcPts val="0"/>
              </a:spcBef>
              <a:spcAft>
                <a:spcPts val="0"/>
              </a:spcAft>
            </a:pPr>
            <a:r>
              <a:rPr lang="en-IN" sz="1400" b="1" i="0" u="none" strike="noStrike" dirty="0">
                <a:solidFill>
                  <a:srgbClr val="0000FF"/>
                </a:solidFill>
                <a:effectLst/>
                <a:latin typeface="Tw Cen MT (Body)"/>
              </a:rPr>
              <a:t>            &lt;h1&gt;The student USN is {{</a:t>
            </a:r>
            <a:r>
              <a:rPr lang="en-IN" sz="1400" b="1" i="0" u="none" strike="noStrike" dirty="0" err="1">
                <a:solidFill>
                  <a:srgbClr val="0000FF"/>
                </a:solidFill>
                <a:effectLst/>
                <a:latin typeface="Tw Cen MT (Body)"/>
              </a:rPr>
              <a:t>student.usn</a:t>
            </a:r>
            <a:r>
              <a:rPr lang="en-IN" sz="1400" b="1" i="0" u="none" strike="noStrike" dirty="0">
                <a:solidFill>
                  <a:srgbClr val="0000FF"/>
                </a:solidFill>
                <a:effectLst/>
                <a:latin typeface="Tw Cen MT (Body)"/>
              </a:rPr>
              <a:t>}} &lt;/h1&gt;</a:t>
            </a:r>
            <a:endParaRPr lang="en-IN" sz="1400" b="0" dirty="0">
              <a:effectLst/>
              <a:latin typeface="Tw Cen MT (Body)"/>
            </a:endParaRPr>
          </a:p>
          <a:p>
            <a:pPr rtl="0">
              <a:spcBef>
                <a:spcPts val="0"/>
              </a:spcBef>
              <a:spcAft>
                <a:spcPts val="0"/>
              </a:spcAft>
            </a:pPr>
            <a:r>
              <a:rPr lang="en-IN" sz="1400" b="1" i="0" u="none" strike="noStrike" dirty="0">
                <a:solidFill>
                  <a:srgbClr val="0000FF"/>
                </a:solidFill>
                <a:effectLst/>
                <a:latin typeface="Tw Cen MT (Body)"/>
              </a:rPr>
              <a:t>            &lt;h1&gt;The student name is {{student.name}} &lt;/h1&gt;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&lt;/body&gt;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&lt;/html&gt;</a:t>
            </a:r>
            <a:endParaRPr lang="en-IN" sz="1400" b="0" dirty="0">
              <a:effectLst/>
              <a:latin typeface="Tw Cen MT (Body)"/>
            </a:endParaRPr>
          </a:p>
        </p:txBody>
      </p:sp>
    </p:spTree>
    <p:extLst>
      <p:ext uri="{BB962C8B-B14F-4D97-AF65-F5344CB8AC3E}">
        <p14:creationId xmlns:p14="http://schemas.microsoft.com/office/powerpoint/2010/main" val="1753087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lvl="0" algn="ctr"/>
            <a:r>
              <a:rPr lang="en-IN" sz="3200" dirty="0">
                <a:solidFill>
                  <a:srgbClr val="FF0000"/>
                </a:solidFill>
                <a:latin typeface="Tw Cen MT (Body)"/>
              </a:rPr>
              <a:t>The ng-repeat Directive</a:t>
            </a:r>
            <a:endParaRPr kumimoji="0" lang="en-US" sz="3200" b="0" i="0" u="none" strike="noStrike" kern="1200" cap="none" spc="0" normalizeH="0" baseline="0" noProof="0" dirty="0">
              <a:ln>
                <a:noFill/>
              </a:ln>
              <a:solidFill>
                <a:srgbClr val="FF0000"/>
              </a:solidFill>
              <a:effectLst/>
              <a:uLnTx/>
              <a:uFillTx/>
              <a:latin typeface="Tw Cen MT" panose="020B0602020104020603"/>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878890" y="1921566"/>
            <a:ext cx="10320922" cy="2091142"/>
          </a:xfrm>
          <a:prstGeom prst="rect">
            <a:avLst/>
          </a:prstGeom>
          <a:ln>
            <a:solidFill>
              <a:schemeClr val="accent5"/>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latin typeface="Tw Cen MT (Body)"/>
              </a:rPr>
              <a:t>Angular-JS ng-repeat directive is a handy tool to repeat a set of HTML code for a number of times or once per item in a collection of items.</a:t>
            </a:r>
          </a:p>
          <a:p>
            <a:r>
              <a:rPr lang="en-US" dirty="0">
                <a:latin typeface="Tw Cen MT (Body)"/>
              </a:rPr>
              <a:t>ng-repeat is mostly used on arrays and objects.</a:t>
            </a:r>
          </a:p>
          <a:p>
            <a:r>
              <a:rPr lang="en-US" dirty="0">
                <a:latin typeface="Tw Cen MT (Body)"/>
              </a:rPr>
              <a:t>ng-repeat is similar to for loop in c/</a:t>
            </a:r>
            <a:r>
              <a:rPr lang="en-US" dirty="0" err="1">
                <a:latin typeface="Tw Cen MT (Body)"/>
              </a:rPr>
              <a:t>c++</a:t>
            </a:r>
            <a:r>
              <a:rPr lang="en-US" dirty="0">
                <a:latin typeface="Tw Cen MT (Body)"/>
              </a:rPr>
              <a:t>. </a:t>
            </a:r>
          </a:p>
        </p:txBody>
      </p:sp>
    </p:spTree>
    <p:extLst>
      <p:ext uri="{BB962C8B-B14F-4D97-AF65-F5344CB8AC3E}">
        <p14:creationId xmlns:p14="http://schemas.microsoft.com/office/powerpoint/2010/main" val="38094340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870011"/>
            <a:ext cx="9776792" cy="75460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r>
              <a:rPr lang="en-US" sz="3200" b="0" i="0" u="none" strike="noStrike" dirty="0">
                <a:solidFill>
                  <a:schemeClr val="tx1"/>
                </a:solidFill>
                <a:effectLst/>
                <a:latin typeface="Tw Cen MT (Body)"/>
              </a:rPr>
              <a:t>Create a basic HTML template for AngularJS</a:t>
            </a:r>
            <a:endParaRPr lang="en-US" sz="3200" b="0" dirty="0">
              <a:solidFill>
                <a:schemeClr val="tx1"/>
              </a:solidFill>
              <a:effectLst/>
              <a:latin typeface="Tw Cen MT (Body)"/>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122486"/>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a:t>
            </a:r>
            <a:r>
              <a:rPr lang="en-US" sz="360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latin typeface="Tw Cen MT" panose="020B0602020104020603"/>
              </a:rPr>
              <a:t>1</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2401409"/>
            <a:ext cx="8812696" cy="352443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US" sz="1800" b="0" i="0" u="none" strike="noStrike" dirty="0">
                <a:solidFill>
                  <a:srgbClr val="0000FF"/>
                </a:solidFill>
                <a:effectLst/>
                <a:latin typeface="Tw Cen MT (Body)"/>
              </a:rPr>
              <a:t>&lt;!DOCTYPE HTML&gt;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&lt;html lang = "</a:t>
            </a:r>
            <a:r>
              <a:rPr lang="en-US" sz="1800" b="0" i="0" u="none" strike="noStrike" dirty="0" err="1">
                <a:solidFill>
                  <a:srgbClr val="0000FF"/>
                </a:solidFill>
                <a:effectLst/>
                <a:latin typeface="Tw Cen MT (Body)"/>
              </a:rPr>
              <a:t>en</a:t>
            </a:r>
            <a:r>
              <a:rPr lang="en-US" sz="1800" b="0" i="0" u="none" strike="noStrike" dirty="0">
                <a:solidFill>
                  <a:srgbClr val="0000FF"/>
                </a:solidFill>
                <a:effectLst/>
                <a:latin typeface="Tw Cen MT (Body)"/>
              </a:rPr>
              <a:t>"&gt;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&lt;head&gt;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&lt;title&gt;ng-repeat&lt;/title&gt;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&lt;script </a:t>
            </a:r>
            <a:r>
              <a:rPr lang="en-US" sz="1800" b="0" i="0" u="none" strike="noStrike" dirty="0" err="1">
                <a:solidFill>
                  <a:srgbClr val="0000FF"/>
                </a:solidFill>
                <a:effectLst/>
                <a:latin typeface="Tw Cen MT (Body)"/>
              </a:rPr>
              <a:t>src</a:t>
            </a:r>
            <a:r>
              <a:rPr lang="en-US" sz="1800" b="0" i="0" u="none" strike="noStrike" dirty="0">
                <a:solidFill>
                  <a:srgbClr val="0000FF"/>
                </a:solidFill>
                <a:effectLst/>
                <a:latin typeface="Tw Cen MT (Body)"/>
              </a:rPr>
              <a:t>="https://ajax.googleapis.com/ajax/libs/</a:t>
            </a:r>
            <a:r>
              <a:rPr lang="en-US" sz="1800" b="0" i="0" u="none" strike="noStrike" dirty="0" err="1">
                <a:solidFill>
                  <a:srgbClr val="0000FF"/>
                </a:solidFill>
                <a:effectLst/>
                <a:latin typeface="Tw Cen MT (Body)"/>
              </a:rPr>
              <a:t>angularjs</a:t>
            </a:r>
            <a:r>
              <a:rPr lang="en-US" sz="1800" b="0" i="0" u="none" strike="noStrike" dirty="0">
                <a:solidFill>
                  <a:srgbClr val="0000FF"/>
                </a:solidFill>
                <a:effectLst/>
                <a:latin typeface="Tw Cen MT (Body)"/>
              </a:rPr>
              <a:t>/1.6.9/angular.min.js"&gt;&lt;/script&gt;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&lt;/head&gt;</a:t>
            </a:r>
            <a:endParaRPr lang="en-US" b="0" dirty="0">
              <a:effectLst/>
              <a:latin typeface="Tw Cen MT (Body)"/>
            </a:endParaRPr>
          </a:p>
          <a:p>
            <a:pPr rtl="0">
              <a:spcBef>
                <a:spcPts val="0"/>
              </a:spcBef>
              <a:spcAft>
                <a:spcPts val="0"/>
              </a:spcAft>
            </a:pPr>
            <a:br>
              <a:rPr lang="en-US" b="0" dirty="0">
                <a:effectLst/>
                <a:latin typeface="Tw Cen MT (Body)"/>
              </a:rPr>
            </a:br>
            <a:r>
              <a:rPr lang="en-US" sz="1800" b="0" i="0" u="none" strike="noStrike" dirty="0">
                <a:solidFill>
                  <a:srgbClr val="0000FF"/>
                </a:solidFill>
                <a:effectLst/>
                <a:latin typeface="Tw Cen MT (Body)"/>
              </a:rPr>
              <a:t>    &lt;body&gt;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    &lt;/body&gt;</a:t>
            </a:r>
            <a:endParaRPr lang="en-US" b="0" dirty="0">
              <a:effectLst/>
              <a:latin typeface="Tw Cen MT (Body)"/>
            </a:endParaRPr>
          </a:p>
          <a:p>
            <a:pPr rtl="0">
              <a:spcBef>
                <a:spcPts val="0"/>
              </a:spcBef>
              <a:spcAft>
                <a:spcPts val="0"/>
              </a:spcAft>
            </a:pPr>
            <a:r>
              <a:rPr lang="en-US" sz="1800" b="0" i="0" u="none" strike="noStrike" dirty="0">
                <a:solidFill>
                  <a:srgbClr val="0000FF"/>
                </a:solidFill>
                <a:effectLst/>
                <a:latin typeface="Tw Cen MT (Body)"/>
              </a:rPr>
              <a:t>&lt;/html&gt;</a:t>
            </a:r>
            <a:endParaRPr lang="en-US" b="0" dirty="0">
              <a:effectLst/>
              <a:latin typeface="Tw Cen MT (Body)"/>
            </a:endParaRPr>
          </a:p>
        </p:txBody>
      </p:sp>
    </p:spTree>
    <p:extLst>
      <p:ext uri="{BB962C8B-B14F-4D97-AF65-F5344CB8AC3E}">
        <p14:creationId xmlns:p14="http://schemas.microsoft.com/office/powerpoint/2010/main" val="12604721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870011"/>
            <a:ext cx="9776792" cy="1065321"/>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r>
              <a:rPr lang="en-US" sz="3200" b="0" i="0" u="none" strike="noStrike" dirty="0">
                <a:solidFill>
                  <a:schemeClr val="tx1"/>
                </a:solidFill>
                <a:effectLst/>
                <a:latin typeface="Tw Cen MT (Body)"/>
              </a:rPr>
              <a:t>Create a module and a controller with multiple JSON data in it. </a:t>
            </a:r>
            <a:endParaRPr lang="en-US" sz="3200" b="0" dirty="0">
              <a:solidFill>
                <a:schemeClr val="tx1"/>
              </a:solidFill>
              <a:effectLst/>
              <a:latin typeface="Tw Cen MT (Body)"/>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122486"/>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2</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2308194"/>
            <a:ext cx="8812696" cy="392393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IN" sz="1800" b="0" i="0" u="none" strike="noStrike" dirty="0">
                <a:solidFill>
                  <a:srgbClr val="0000FF"/>
                </a:solidFill>
                <a:effectLst/>
                <a:latin typeface="Tw Cen MT (Body)"/>
              </a:rPr>
              <a:t>&lt;head&gt;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&lt;title&gt;ng-repeat&lt;/title&gt;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&lt;script </a:t>
            </a:r>
            <a:r>
              <a:rPr lang="en-IN" sz="1800" b="0" i="0" u="none" strike="noStrike" dirty="0" err="1">
                <a:solidFill>
                  <a:srgbClr val="0000FF"/>
                </a:solidFill>
                <a:effectLst/>
                <a:latin typeface="Tw Cen MT (Body)"/>
              </a:rPr>
              <a:t>src</a:t>
            </a:r>
            <a:r>
              <a:rPr lang="en-IN" sz="1800" b="0" i="0" u="none" strike="noStrike" dirty="0">
                <a:solidFill>
                  <a:srgbClr val="0000FF"/>
                </a:solidFill>
                <a:effectLst/>
                <a:latin typeface="Tw Cen MT (Body)"/>
              </a:rPr>
              <a:t>="https://ajax.googleapis.com/ajax/libs/</a:t>
            </a:r>
            <a:r>
              <a:rPr lang="en-IN" sz="1800" b="0" i="0" u="none" strike="noStrike" dirty="0" err="1">
                <a:solidFill>
                  <a:srgbClr val="0000FF"/>
                </a:solidFill>
                <a:effectLst/>
                <a:latin typeface="Tw Cen MT (Body)"/>
              </a:rPr>
              <a:t>angularjs</a:t>
            </a:r>
            <a:r>
              <a:rPr lang="en-IN" sz="1800" b="0" i="0" u="none" strike="noStrike" dirty="0">
                <a:solidFill>
                  <a:srgbClr val="0000FF"/>
                </a:solidFill>
                <a:effectLst/>
                <a:latin typeface="Tw Cen MT (Body)"/>
              </a:rPr>
              <a:t>/1.6.9/angular.min.js"&gt;&lt;/script&gt;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    </a:t>
            </a:r>
            <a:r>
              <a:rPr lang="en-IN" sz="1800" b="1" i="0" u="none" strike="noStrike" dirty="0">
                <a:solidFill>
                  <a:srgbClr val="0000FF"/>
                </a:solidFill>
                <a:effectLst/>
                <a:latin typeface="Tw Cen MT (Body)"/>
              </a:rPr>
              <a:t>&lt;script&gt;</a:t>
            </a:r>
            <a:endParaRPr lang="en-IN" b="0" dirty="0">
              <a:effectLst/>
              <a:latin typeface="Tw Cen MT (Body)"/>
            </a:endParaRPr>
          </a:p>
          <a:p>
            <a:pPr rtl="0">
              <a:spcBef>
                <a:spcPts val="0"/>
              </a:spcBef>
              <a:spcAft>
                <a:spcPts val="0"/>
              </a:spcAft>
            </a:pPr>
            <a:r>
              <a:rPr lang="en-IN" sz="1800" b="1" i="0" u="none" strike="noStrike" dirty="0">
                <a:solidFill>
                  <a:srgbClr val="0000FF"/>
                </a:solidFill>
                <a:effectLst/>
                <a:latin typeface="Tw Cen MT (Body)"/>
              </a:rPr>
              <a:t>        </a:t>
            </a:r>
            <a:r>
              <a:rPr lang="en-IN" sz="1800" b="1" i="0" u="none" strike="noStrike" dirty="0" err="1">
                <a:solidFill>
                  <a:srgbClr val="0000FF"/>
                </a:solidFill>
                <a:effectLst/>
                <a:latin typeface="Tw Cen MT (Body)"/>
              </a:rPr>
              <a:t>app.controller</a:t>
            </a:r>
            <a:r>
              <a:rPr lang="en-IN" sz="1800" b="1" i="0" u="none" strike="noStrike" dirty="0">
                <a:solidFill>
                  <a:srgbClr val="0000FF"/>
                </a:solidFill>
                <a:effectLst/>
                <a:latin typeface="Tw Cen MT (Body)"/>
              </a:rPr>
              <a:t>("</a:t>
            </a:r>
            <a:r>
              <a:rPr lang="en-IN" sz="1800" b="1" i="0" u="none" strike="noStrike" dirty="0" err="1">
                <a:solidFill>
                  <a:srgbClr val="0000FF"/>
                </a:solidFill>
                <a:effectLst/>
                <a:latin typeface="Tw Cen MT (Body)"/>
              </a:rPr>
              <a:t>studentInfo</a:t>
            </a:r>
            <a:r>
              <a:rPr lang="en-IN" sz="1800" b="1" i="0" u="none" strike="noStrike" dirty="0">
                <a:solidFill>
                  <a:srgbClr val="0000FF"/>
                </a:solidFill>
                <a:effectLst/>
                <a:latin typeface="Tw Cen MT (Body)"/>
              </a:rPr>
              <a:t>", function($scope){            </a:t>
            </a:r>
            <a:endParaRPr lang="en-IN" b="0" dirty="0">
              <a:effectLst/>
              <a:latin typeface="Tw Cen MT (Body)"/>
            </a:endParaRPr>
          </a:p>
          <a:p>
            <a:pPr rtl="0">
              <a:spcBef>
                <a:spcPts val="0"/>
              </a:spcBef>
              <a:spcAft>
                <a:spcPts val="0"/>
              </a:spcAft>
            </a:pPr>
            <a:r>
              <a:rPr lang="en-IN" sz="1800" b="1" i="0" u="none" strike="noStrike" dirty="0">
                <a:solidFill>
                  <a:srgbClr val="0000FF"/>
                </a:solidFill>
                <a:effectLst/>
                <a:latin typeface="Tw Cen MT (Body)"/>
              </a:rPr>
              <a:t>            $</a:t>
            </a:r>
            <a:r>
              <a:rPr lang="en-IN" sz="1800" b="1" i="0" u="none" strike="noStrike" dirty="0" err="1">
                <a:solidFill>
                  <a:srgbClr val="0000FF"/>
                </a:solidFill>
                <a:effectLst/>
                <a:latin typeface="Tw Cen MT (Body)"/>
              </a:rPr>
              <a:t>scope.student</a:t>
            </a:r>
            <a:r>
              <a:rPr lang="en-IN" sz="1800" b="1" i="0" u="none" strike="noStrike" dirty="0">
                <a:solidFill>
                  <a:srgbClr val="0000FF"/>
                </a:solidFill>
                <a:effectLst/>
                <a:latin typeface="Tw Cen MT (Body)"/>
              </a:rPr>
              <a:t> = [</a:t>
            </a:r>
            <a:endParaRPr lang="en-IN" b="0" dirty="0">
              <a:effectLst/>
              <a:latin typeface="Tw Cen MT (Body)"/>
            </a:endParaRPr>
          </a:p>
          <a:p>
            <a:pPr rtl="0">
              <a:spcBef>
                <a:spcPts val="0"/>
              </a:spcBef>
              <a:spcAft>
                <a:spcPts val="0"/>
              </a:spcAft>
            </a:pPr>
            <a:r>
              <a:rPr lang="en-IN" sz="1800" b="1" i="0" u="none" strike="noStrike" dirty="0">
                <a:solidFill>
                  <a:srgbClr val="0000FF"/>
                </a:solidFill>
                <a:effectLst/>
                <a:latin typeface="Tw Cen MT (Body)"/>
              </a:rPr>
              <a:t>                {</a:t>
            </a:r>
            <a:r>
              <a:rPr lang="en-IN" sz="1800" b="1" i="0" u="none" strike="noStrike" dirty="0" err="1">
                <a:solidFill>
                  <a:srgbClr val="0000FF"/>
                </a:solidFill>
                <a:effectLst/>
                <a:latin typeface="Tw Cen MT (Body)"/>
              </a:rPr>
              <a:t>usn</a:t>
            </a:r>
            <a:r>
              <a:rPr lang="en-IN" sz="1800" b="1" i="0" u="none" strike="noStrike" dirty="0">
                <a:solidFill>
                  <a:srgbClr val="0000FF"/>
                </a:solidFill>
                <a:effectLst/>
                <a:latin typeface="Tw Cen MT (Body)"/>
              </a:rPr>
              <a:t>: "103", name: "Varun", fine: "500"},</a:t>
            </a:r>
            <a:endParaRPr lang="en-IN" b="0" dirty="0">
              <a:effectLst/>
              <a:latin typeface="Tw Cen MT (Body)"/>
            </a:endParaRPr>
          </a:p>
          <a:p>
            <a:pPr rtl="0">
              <a:spcBef>
                <a:spcPts val="0"/>
              </a:spcBef>
              <a:spcAft>
                <a:spcPts val="0"/>
              </a:spcAft>
            </a:pPr>
            <a:r>
              <a:rPr lang="en-IN" sz="1800" b="1" i="0" u="none" strike="noStrike" dirty="0">
                <a:solidFill>
                  <a:srgbClr val="0000FF"/>
                </a:solidFill>
                <a:effectLst/>
                <a:latin typeface="Tw Cen MT (Body)"/>
              </a:rPr>
              <a:t>                {</a:t>
            </a:r>
            <a:r>
              <a:rPr lang="en-IN" sz="1800" b="1" i="0" u="none" strike="noStrike" dirty="0" err="1">
                <a:solidFill>
                  <a:srgbClr val="0000FF"/>
                </a:solidFill>
                <a:effectLst/>
                <a:latin typeface="Tw Cen MT (Body)"/>
              </a:rPr>
              <a:t>usn</a:t>
            </a:r>
            <a:r>
              <a:rPr lang="en-IN" sz="1800" b="1" i="0" u="none" strike="noStrike" dirty="0">
                <a:solidFill>
                  <a:srgbClr val="0000FF"/>
                </a:solidFill>
                <a:effectLst/>
                <a:latin typeface="Tw Cen MT (Body)"/>
              </a:rPr>
              <a:t>: "108", name: "</a:t>
            </a:r>
            <a:r>
              <a:rPr lang="en-IN" sz="1800" b="1" i="0" u="none" strike="noStrike" dirty="0" err="1">
                <a:solidFill>
                  <a:srgbClr val="0000FF"/>
                </a:solidFill>
                <a:effectLst/>
                <a:latin typeface="Tw Cen MT (Body)"/>
              </a:rPr>
              <a:t>Yashas</a:t>
            </a:r>
            <a:r>
              <a:rPr lang="en-IN" sz="1800" b="1" i="0" u="none" strike="noStrike" dirty="0">
                <a:solidFill>
                  <a:srgbClr val="0000FF"/>
                </a:solidFill>
                <a:effectLst/>
                <a:latin typeface="Tw Cen MT (Body)"/>
              </a:rPr>
              <a:t>", fine: "100"},</a:t>
            </a:r>
            <a:endParaRPr lang="en-IN" b="0" dirty="0">
              <a:effectLst/>
              <a:latin typeface="Tw Cen MT (Body)"/>
            </a:endParaRPr>
          </a:p>
          <a:p>
            <a:pPr rtl="0">
              <a:spcBef>
                <a:spcPts val="0"/>
              </a:spcBef>
              <a:spcAft>
                <a:spcPts val="0"/>
              </a:spcAft>
            </a:pPr>
            <a:r>
              <a:rPr lang="en-IN" sz="1800" b="1" i="0" u="none" strike="noStrike" dirty="0">
                <a:solidFill>
                  <a:srgbClr val="0000FF"/>
                </a:solidFill>
                <a:effectLst/>
                <a:latin typeface="Tw Cen MT (Body)"/>
              </a:rPr>
              <a:t>                {</a:t>
            </a:r>
            <a:r>
              <a:rPr lang="en-IN" sz="1800" b="1" i="0" u="none" strike="noStrike" dirty="0" err="1">
                <a:solidFill>
                  <a:srgbClr val="0000FF"/>
                </a:solidFill>
                <a:effectLst/>
                <a:latin typeface="Tw Cen MT (Body)"/>
              </a:rPr>
              <a:t>usn</a:t>
            </a:r>
            <a:r>
              <a:rPr lang="en-IN" sz="1800" b="1" i="0" u="none" strike="noStrike" dirty="0">
                <a:solidFill>
                  <a:srgbClr val="0000FF"/>
                </a:solidFill>
                <a:effectLst/>
                <a:latin typeface="Tw Cen MT (Body)"/>
              </a:rPr>
              <a:t>: "110", name: "Tarun", fine: "1000"}</a:t>
            </a:r>
            <a:endParaRPr lang="en-IN" b="0" dirty="0">
              <a:effectLst/>
              <a:latin typeface="Tw Cen MT (Body)"/>
            </a:endParaRPr>
          </a:p>
          <a:p>
            <a:pPr rtl="0">
              <a:spcBef>
                <a:spcPts val="0"/>
              </a:spcBef>
              <a:spcAft>
                <a:spcPts val="0"/>
              </a:spcAft>
            </a:pPr>
            <a:r>
              <a:rPr lang="en-IN" sz="1800" b="1" i="0" u="none" strike="noStrike" dirty="0">
                <a:solidFill>
                  <a:srgbClr val="0000FF"/>
                </a:solidFill>
                <a:effectLst/>
                <a:latin typeface="Tw Cen MT (Body)"/>
              </a:rPr>
              <a:t>        ];</a:t>
            </a:r>
            <a:endParaRPr lang="en-IN" b="0" dirty="0">
              <a:effectLst/>
              <a:latin typeface="Tw Cen MT (Body)"/>
            </a:endParaRPr>
          </a:p>
          <a:p>
            <a:pPr rtl="0">
              <a:spcBef>
                <a:spcPts val="0"/>
              </a:spcBef>
              <a:spcAft>
                <a:spcPts val="0"/>
              </a:spcAft>
            </a:pPr>
            <a:r>
              <a:rPr lang="en-IN" sz="1800" b="1" i="0" u="none" strike="noStrike" dirty="0">
                <a:solidFill>
                  <a:srgbClr val="0000FF"/>
                </a:solidFill>
                <a:effectLst/>
                <a:latin typeface="Tw Cen MT (Body)"/>
              </a:rPr>
              <a:t>        });</a:t>
            </a:r>
            <a:endParaRPr lang="en-IN" b="0" dirty="0">
              <a:effectLst/>
              <a:latin typeface="Tw Cen MT (Body)"/>
            </a:endParaRPr>
          </a:p>
          <a:p>
            <a:pPr rtl="0">
              <a:spcBef>
                <a:spcPts val="0"/>
              </a:spcBef>
              <a:spcAft>
                <a:spcPts val="0"/>
              </a:spcAft>
            </a:pPr>
            <a:r>
              <a:rPr lang="en-IN" sz="1800" b="1" i="0" u="none" strike="noStrike" dirty="0">
                <a:solidFill>
                  <a:srgbClr val="0000FF"/>
                </a:solidFill>
                <a:effectLst/>
                <a:latin typeface="Tw Cen MT (Body)"/>
              </a:rPr>
              <a:t>    &lt;/script&gt;</a:t>
            </a:r>
            <a:endParaRPr lang="en-IN" b="0" dirty="0">
              <a:effectLst/>
              <a:latin typeface="Tw Cen MT (Body)"/>
            </a:endParaRPr>
          </a:p>
          <a:p>
            <a:pPr rtl="0">
              <a:spcBef>
                <a:spcPts val="0"/>
              </a:spcBef>
              <a:spcAft>
                <a:spcPts val="0"/>
              </a:spcAft>
            </a:pPr>
            <a:r>
              <a:rPr lang="en-IN" sz="1800" b="0" i="0" u="none" strike="noStrike" dirty="0">
                <a:solidFill>
                  <a:srgbClr val="0000FF"/>
                </a:solidFill>
                <a:effectLst/>
                <a:latin typeface="Tw Cen MT (Body)"/>
              </a:rPr>
              <a:t>&lt;/head&gt;</a:t>
            </a:r>
            <a:endParaRPr lang="en-IN" b="0" dirty="0">
              <a:effectLst/>
              <a:latin typeface="Tw Cen MT (Body)"/>
            </a:endParaRPr>
          </a:p>
        </p:txBody>
      </p:sp>
    </p:spTree>
    <p:extLst>
      <p:ext uri="{BB962C8B-B14F-4D97-AF65-F5344CB8AC3E}">
        <p14:creationId xmlns:p14="http://schemas.microsoft.com/office/powerpoint/2010/main" val="15666363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870012"/>
            <a:ext cx="9776792" cy="941034"/>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r>
              <a:rPr lang="en-US" sz="3200" b="0" i="0" u="none" strike="noStrike" dirty="0">
                <a:solidFill>
                  <a:schemeClr val="tx1"/>
                </a:solidFill>
                <a:effectLst/>
                <a:latin typeface="Tw Cen MT (Body)"/>
              </a:rPr>
              <a:t>Create a view for the controller and map the controller with a specific module</a:t>
            </a:r>
            <a:endParaRPr lang="en-US" sz="3200" b="0" dirty="0">
              <a:solidFill>
                <a:schemeClr val="tx1"/>
              </a:solidFill>
              <a:effectLst/>
              <a:latin typeface="Tw Cen MT (Body)"/>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122486"/>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3</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1889337"/>
            <a:ext cx="8812696" cy="47334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IN" sz="1400" b="0" i="0" u="none" strike="noStrike" dirty="0">
                <a:solidFill>
                  <a:srgbClr val="0000FF"/>
                </a:solidFill>
                <a:effectLst/>
                <a:latin typeface="Tw Cen MT (Body)"/>
              </a:rPr>
              <a:t>&lt;!DOCTYPE HTML&gt;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&lt;html lang = "</a:t>
            </a:r>
            <a:r>
              <a:rPr lang="en-IN" sz="1400" b="0" i="0" u="none" strike="noStrike" dirty="0" err="1">
                <a:solidFill>
                  <a:srgbClr val="0000FF"/>
                </a:solidFill>
                <a:effectLst/>
                <a:latin typeface="Tw Cen MT (Body)"/>
              </a:rPr>
              <a:t>en</a:t>
            </a:r>
            <a:r>
              <a:rPr lang="en-IN" sz="1400" b="0" i="0" u="none" strike="noStrike" dirty="0">
                <a:solidFill>
                  <a:srgbClr val="0000FF"/>
                </a:solidFill>
                <a:effectLst/>
                <a:latin typeface="Tw Cen MT (Body)"/>
              </a:rPr>
              <a:t>"&gt;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&lt;head&gt;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&lt;title&gt;ng-repeat&lt;/title&gt;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&lt;script </a:t>
            </a:r>
            <a:r>
              <a:rPr lang="en-IN" sz="1400" b="0" i="0" u="none" strike="noStrike" dirty="0" err="1">
                <a:solidFill>
                  <a:srgbClr val="0000FF"/>
                </a:solidFill>
                <a:effectLst/>
                <a:latin typeface="Tw Cen MT (Body)"/>
              </a:rPr>
              <a:t>src</a:t>
            </a:r>
            <a:r>
              <a:rPr lang="en-IN" sz="1400" b="0" i="0" u="none" strike="noStrike" dirty="0">
                <a:solidFill>
                  <a:srgbClr val="0000FF"/>
                </a:solidFill>
                <a:effectLst/>
                <a:latin typeface="Tw Cen MT (Body)"/>
              </a:rPr>
              <a:t>="https://ajax.googleapis.com/ajax/libs/</a:t>
            </a:r>
            <a:r>
              <a:rPr lang="en-IN" sz="1400" b="0" i="0" u="none" strike="noStrike" dirty="0" err="1">
                <a:solidFill>
                  <a:srgbClr val="0000FF"/>
                </a:solidFill>
                <a:effectLst/>
                <a:latin typeface="Tw Cen MT (Body)"/>
              </a:rPr>
              <a:t>angularjs</a:t>
            </a:r>
            <a:r>
              <a:rPr lang="en-IN" sz="1400" b="0" i="0" u="none" strike="noStrike" dirty="0">
                <a:solidFill>
                  <a:srgbClr val="0000FF"/>
                </a:solidFill>
                <a:effectLst/>
                <a:latin typeface="Tw Cen MT (Body)"/>
              </a:rPr>
              <a:t>/1.6.9/angular.min.js"&gt;&lt;/script&gt;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&lt;script&gt;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var app = </a:t>
            </a:r>
            <a:r>
              <a:rPr lang="en-IN" sz="1400" b="0" i="0" u="none" strike="noStrike" dirty="0" err="1">
                <a:solidFill>
                  <a:srgbClr val="0000FF"/>
                </a:solidFill>
                <a:effectLst/>
                <a:latin typeface="Tw Cen MT (Body)"/>
              </a:rPr>
              <a:t>angular.module</a:t>
            </a:r>
            <a:r>
              <a:rPr lang="en-IN" sz="1400" b="0" i="0" u="none" strike="noStrike" dirty="0">
                <a:solidFill>
                  <a:srgbClr val="0000FF"/>
                </a:solidFill>
                <a:effectLst/>
                <a:latin typeface="Tw Cen MT (Body)"/>
              </a:rPr>
              <a:t>("</a:t>
            </a:r>
            <a:r>
              <a:rPr lang="en-IN" sz="1400" b="0" i="0" u="none" strike="noStrike" dirty="0" err="1">
                <a:solidFill>
                  <a:srgbClr val="0000FF"/>
                </a:solidFill>
                <a:effectLst/>
                <a:latin typeface="Tw Cen MT (Body)"/>
              </a:rPr>
              <a:t>studentDetails</a:t>
            </a:r>
            <a:r>
              <a:rPr lang="en-IN" sz="1400" b="0" i="0" u="none" strike="noStrike" dirty="0">
                <a:solidFill>
                  <a:srgbClr val="0000FF"/>
                </a:solidFill>
                <a:effectLst/>
                <a:latin typeface="Tw Cen MT (Body)"/>
              </a:rPr>
              <a:t>", []);</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a:t>
            </a:r>
            <a:r>
              <a:rPr lang="en-IN" sz="1400" b="0" i="0" u="none" strike="noStrike" dirty="0" err="1">
                <a:solidFill>
                  <a:srgbClr val="0000FF"/>
                </a:solidFill>
                <a:effectLst/>
                <a:latin typeface="Tw Cen MT (Body)"/>
              </a:rPr>
              <a:t>app.controller</a:t>
            </a:r>
            <a:r>
              <a:rPr lang="en-IN" sz="1400" b="0" i="0" u="none" strike="noStrike" dirty="0">
                <a:solidFill>
                  <a:srgbClr val="0000FF"/>
                </a:solidFill>
                <a:effectLst/>
                <a:latin typeface="Tw Cen MT (Body)"/>
              </a:rPr>
              <a:t>("</a:t>
            </a:r>
            <a:r>
              <a:rPr lang="en-IN" sz="1400" b="0" i="0" u="none" strike="noStrike" dirty="0" err="1">
                <a:solidFill>
                  <a:srgbClr val="0000FF"/>
                </a:solidFill>
                <a:effectLst/>
                <a:latin typeface="Tw Cen MT (Body)"/>
              </a:rPr>
              <a:t>studentInfo</a:t>
            </a:r>
            <a:r>
              <a:rPr lang="en-IN" sz="1400" b="0" i="0" u="none" strike="noStrike" dirty="0">
                <a:solidFill>
                  <a:srgbClr val="0000FF"/>
                </a:solidFill>
                <a:effectLst/>
                <a:latin typeface="Tw Cen MT (Body)"/>
              </a:rPr>
              <a:t>", function($scope){            </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a:t>
            </a:r>
            <a:r>
              <a:rPr lang="en-IN" sz="1400" b="0" i="0" u="none" strike="noStrike" dirty="0" err="1">
                <a:solidFill>
                  <a:srgbClr val="0000FF"/>
                </a:solidFill>
                <a:effectLst/>
                <a:latin typeface="Tw Cen MT (Body)"/>
              </a:rPr>
              <a:t>scope.student</a:t>
            </a:r>
            <a:r>
              <a:rPr lang="en-IN" sz="1400" b="0" i="0" u="none" strike="noStrike" dirty="0">
                <a:solidFill>
                  <a:srgbClr val="0000FF"/>
                </a:solidFill>
                <a:effectLst/>
                <a:latin typeface="Tw Cen MT (Body)"/>
              </a:rPr>
              <a:t> = [</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a:t>
            </a:r>
            <a:r>
              <a:rPr lang="en-IN" sz="1400" b="0" i="0" u="none" strike="noStrike" dirty="0" err="1">
                <a:solidFill>
                  <a:srgbClr val="0000FF"/>
                </a:solidFill>
                <a:effectLst/>
                <a:latin typeface="Tw Cen MT (Body)"/>
              </a:rPr>
              <a:t>usn</a:t>
            </a:r>
            <a:r>
              <a:rPr lang="en-IN" sz="1400" b="0" i="0" u="none" strike="noStrike" dirty="0">
                <a:solidFill>
                  <a:srgbClr val="0000FF"/>
                </a:solidFill>
                <a:effectLst/>
                <a:latin typeface="Tw Cen MT (Body)"/>
              </a:rPr>
              <a:t>: "103", name: "Varun", fine: "500"},</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a:t>
            </a:r>
            <a:r>
              <a:rPr lang="en-IN" sz="1400" b="0" i="0" u="none" strike="noStrike" dirty="0" err="1">
                <a:solidFill>
                  <a:srgbClr val="0000FF"/>
                </a:solidFill>
                <a:effectLst/>
                <a:latin typeface="Tw Cen MT (Body)"/>
              </a:rPr>
              <a:t>usn</a:t>
            </a:r>
            <a:r>
              <a:rPr lang="en-IN" sz="1400" b="0" i="0" u="none" strike="noStrike" dirty="0">
                <a:solidFill>
                  <a:srgbClr val="0000FF"/>
                </a:solidFill>
                <a:effectLst/>
                <a:latin typeface="Tw Cen MT (Body)"/>
              </a:rPr>
              <a:t>: "108", name: "</a:t>
            </a:r>
            <a:r>
              <a:rPr lang="en-IN" sz="1400" b="0" i="0" u="none" strike="noStrike" dirty="0" err="1">
                <a:solidFill>
                  <a:srgbClr val="0000FF"/>
                </a:solidFill>
                <a:effectLst/>
                <a:latin typeface="Tw Cen MT (Body)"/>
              </a:rPr>
              <a:t>Yashas</a:t>
            </a:r>
            <a:r>
              <a:rPr lang="en-IN" sz="1400" b="0" i="0" u="none" strike="noStrike" dirty="0">
                <a:solidFill>
                  <a:srgbClr val="0000FF"/>
                </a:solidFill>
                <a:effectLst/>
                <a:latin typeface="Tw Cen MT (Body)"/>
              </a:rPr>
              <a:t>", fine: "100"},</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a:t>
            </a:r>
            <a:r>
              <a:rPr lang="en-IN" sz="1400" b="0" i="0" u="none" strike="noStrike" dirty="0" err="1">
                <a:solidFill>
                  <a:srgbClr val="0000FF"/>
                </a:solidFill>
                <a:effectLst/>
                <a:latin typeface="Tw Cen MT (Body)"/>
              </a:rPr>
              <a:t>usn</a:t>
            </a:r>
            <a:r>
              <a:rPr lang="en-IN" sz="1400" b="0" i="0" u="none" strike="noStrike" dirty="0">
                <a:solidFill>
                  <a:srgbClr val="0000FF"/>
                </a:solidFill>
                <a:effectLst/>
                <a:latin typeface="Tw Cen MT (Body)"/>
              </a:rPr>
              <a:t>: "110", name: "Tarun", fine: "1000"}</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&lt;/script&gt;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&lt;/head&gt;</a:t>
            </a:r>
            <a:endParaRPr lang="en-IN" sz="1400" b="0" dirty="0">
              <a:effectLst/>
              <a:latin typeface="Tw Cen MT (Body)"/>
            </a:endParaRPr>
          </a:p>
          <a:p>
            <a:pPr rtl="0">
              <a:spcBef>
                <a:spcPts val="0"/>
              </a:spcBef>
              <a:spcAft>
                <a:spcPts val="0"/>
              </a:spcAft>
            </a:pPr>
            <a:br>
              <a:rPr lang="en-IN" sz="1400" b="0" dirty="0">
                <a:effectLst/>
                <a:latin typeface="Tw Cen MT (Body)"/>
              </a:rPr>
            </a:br>
            <a:r>
              <a:rPr lang="en-IN" sz="1400" b="0" i="0" u="none" strike="noStrike" dirty="0">
                <a:solidFill>
                  <a:srgbClr val="0000FF"/>
                </a:solidFill>
                <a:effectLst/>
                <a:latin typeface="Tw Cen MT (Body)"/>
              </a:rPr>
              <a:t>    &lt;body </a:t>
            </a:r>
            <a:r>
              <a:rPr lang="en-IN" sz="1400" b="1" i="0" u="none" strike="noStrike" dirty="0">
                <a:solidFill>
                  <a:srgbClr val="0000FF"/>
                </a:solidFill>
                <a:effectLst/>
                <a:latin typeface="Tw Cen MT (Body)"/>
              </a:rPr>
              <a:t>ng-app = "</a:t>
            </a:r>
            <a:r>
              <a:rPr lang="en-IN" sz="1400" b="1" i="0" u="none" strike="noStrike" dirty="0" err="1">
                <a:solidFill>
                  <a:srgbClr val="0000FF"/>
                </a:solidFill>
                <a:effectLst/>
                <a:latin typeface="Tw Cen MT (Body)"/>
              </a:rPr>
              <a:t>studentDetails</a:t>
            </a:r>
            <a:r>
              <a:rPr lang="en-IN" sz="1400" b="1" i="0" u="none" strike="noStrike" dirty="0">
                <a:solidFill>
                  <a:srgbClr val="0000FF"/>
                </a:solidFill>
                <a:effectLst/>
                <a:latin typeface="Tw Cen MT (Body)"/>
              </a:rPr>
              <a:t>" ng-controller = "</a:t>
            </a:r>
            <a:r>
              <a:rPr lang="en-IN" sz="1400" b="1" i="0" u="none" strike="noStrike" dirty="0" err="1">
                <a:solidFill>
                  <a:srgbClr val="0000FF"/>
                </a:solidFill>
                <a:effectLst/>
                <a:latin typeface="Tw Cen MT (Body)"/>
              </a:rPr>
              <a:t>studentInfo</a:t>
            </a:r>
            <a:r>
              <a:rPr lang="en-IN" sz="1400" b="1" i="0" u="none" strike="noStrike" dirty="0">
                <a:solidFill>
                  <a:srgbClr val="0000FF"/>
                </a:solidFill>
                <a:effectLst/>
                <a:latin typeface="Tw Cen MT (Body)"/>
              </a:rPr>
              <a:t>"</a:t>
            </a:r>
            <a:r>
              <a:rPr lang="en-IN" sz="1400" b="0" i="0" u="none" strike="noStrike" dirty="0">
                <a:solidFill>
                  <a:srgbClr val="0000FF"/>
                </a:solidFill>
                <a:effectLst/>
                <a:latin typeface="Tw Cen MT (Body)"/>
              </a:rPr>
              <a:t>&gt;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&lt;/body&gt;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&lt;/html&gt;</a:t>
            </a:r>
            <a:endParaRPr lang="en-IN" sz="1400" b="0" dirty="0">
              <a:effectLst/>
              <a:latin typeface="Tw Cen MT (Body)"/>
            </a:endParaRPr>
          </a:p>
        </p:txBody>
      </p:sp>
    </p:spTree>
    <p:extLst>
      <p:ext uri="{BB962C8B-B14F-4D97-AF65-F5344CB8AC3E}">
        <p14:creationId xmlns:p14="http://schemas.microsoft.com/office/powerpoint/2010/main" val="3504441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870011"/>
            <a:ext cx="9776792" cy="669235"/>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rtl="0">
              <a:spcBef>
                <a:spcPts val="0"/>
              </a:spcBef>
              <a:spcAft>
                <a:spcPts val="0"/>
              </a:spcAft>
            </a:pPr>
            <a:r>
              <a:rPr lang="en-US" sz="3200" b="0" i="0" u="none" strike="noStrike" dirty="0">
                <a:solidFill>
                  <a:schemeClr val="tx1"/>
                </a:solidFill>
                <a:effectLst/>
                <a:latin typeface="Tw Cen MT (Body)"/>
              </a:rPr>
              <a:t>Using ng-repeat to print all JSON data</a:t>
            </a:r>
            <a:endParaRPr lang="en-US" sz="3200" b="0" dirty="0">
              <a:solidFill>
                <a:schemeClr val="tx1"/>
              </a:solidFill>
              <a:effectLst/>
              <a:latin typeface="Tw Cen MT (Body)"/>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122486"/>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4</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1757779"/>
            <a:ext cx="8812696" cy="486496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IN" sz="1400" b="0" i="0" u="none" strike="noStrike" dirty="0">
                <a:solidFill>
                  <a:srgbClr val="0000FF"/>
                </a:solidFill>
                <a:effectLst/>
                <a:latin typeface="Tw Cen MT (Body)"/>
              </a:rPr>
              <a:t>&lt;!DOCTYPE HTML&gt;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&lt;html lang = "</a:t>
            </a:r>
            <a:r>
              <a:rPr lang="en-IN" sz="1400" b="0" i="0" u="none" strike="noStrike" dirty="0" err="1">
                <a:solidFill>
                  <a:srgbClr val="0000FF"/>
                </a:solidFill>
                <a:effectLst/>
                <a:latin typeface="Tw Cen MT (Body)"/>
              </a:rPr>
              <a:t>en</a:t>
            </a:r>
            <a:r>
              <a:rPr lang="en-IN" sz="1400" b="0" i="0" u="none" strike="noStrike" dirty="0">
                <a:solidFill>
                  <a:srgbClr val="0000FF"/>
                </a:solidFill>
                <a:effectLst/>
                <a:latin typeface="Tw Cen MT (Body)"/>
              </a:rPr>
              <a:t>"&gt;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&lt;head&gt;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&lt;title&gt;ng-repeat&lt;/title&gt;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&lt;script </a:t>
            </a:r>
            <a:r>
              <a:rPr lang="en-IN" sz="1400" b="0" i="0" u="none" strike="noStrike" dirty="0" err="1">
                <a:solidFill>
                  <a:srgbClr val="0000FF"/>
                </a:solidFill>
                <a:effectLst/>
                <a:latin typeface="Tw Cen MT (Body)"/>
              </a:rPr>
              <a:t>src</a:t>
            </a:r>
            <a:r>
              <a:rPr lang="en-IN" sz="1400" b="0" i="0" u="none" strike="noStrike" dirty="0">
                <a:solidFill>
                  <a:srgbClr val="0000FF"/>
                </a:solidFill>
                <a:effectLst/>
                <a:latin typeface="Tw Cen MT (Body)"/>
              </a:rPr>
              <a:t>="https://ajax.googleapis.com/ajax/libs/</a:t>
            </a:r>
            <a:r>
              <a:rPr lang="en-IN" sz="1400" b="0" i="0" u="none" strike="noStrike" dirty="0" err="1">
                <a:solidFill>
                  <a:srgbClr val="0000FF"/>
                </a:solidFill>
                <a:effectLst/>
                <a:latin typeface="Tw Cen MT (Body)"/>
              </a:rPr>
              <a:t>angularjs</a:t>
            </a:r>
            <a:r>
              <a:rPr lang="en-IN" sz="1400" b="0" i="0" u="none" strike="noStrike" dirty="0">
                <a:solidFill>
                  <a:srgbClr val="0000FF"/>
                </a:solidFill>
                <a:effectLst/>
                <a:latin typeface="Tw Cen MT (Body)"/>
              </a:rPr>
              <a:t>/1.6.9/angular.min.js"&gt;&lt;/script&gt;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&lt;script&gt;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var app = </a:t>
            </a:r>
            <a:r>
              <a:rPr lang="en-IN" sz="1400" b="0" i="0" u="none" strike="noStrike" dirty="0" err="1">
                <a:solidFill>
                  <a:srgbClr val="0000FF"/>
                </a:solidFill>
                <a:effectLst/>
                <a:latin typeface="Tw Cen MT (Body)"/>
              </a:rPr>
              <a:t>angular.module</a:t>
            </a:r>
            <a:r>
              <a:rPr lang="en-IN" sz="1400" b="0" i="0" u="none" strike="noStrike" dirty="0">
                <a:solidFill>
                  <a:srgbClr val="0000FF"/>
                </a:solidFill>
                <a:effectLst/>
                <a:latin typeface="Tw Cen MT (Body)"/>
              </a:rPr>
              <a:t>("</a:t>
            </a:r>
            <a:r>
              <a:rPr lang="en-IN" sz="1400" b="0" i="0" u="none" strike="noStrike" dirty="0" err="1">
                <a:solidFill>
                  <a:srgbClr val="0000FF"/>
                </a:solidFill>
                <a:effectLst/>
                <a:latin typeface="Tw Cen MT (Body)"/>
              </a:rPr>
              <a:t>studentDetails</a:t>
            </a:r>
            <a:r>
              <a:rPr lang="en-IN" sz="1400" b="0" i="0" u="none" strike="noStrike" dirty="0">
                <a:solidFill>
                  <a:srgbClr val="0000FF"/>
                </a:solidFill>
                <a:effectLst/>
                <a:latin typeface="Tw Cen MT (Body)"/>
              </a:rPr>
              <a:t>", []);</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a:t>
            </a:r>
            <a:r>
              <a:rPr lang="en-IN" sz="1400" b="0" i="0" u="none" strike="noStrike" dirty="0" err="1">
                <a:solidFill>
                  <a:srgbClr val="0000FF"/>
                </a:solidFill>
                <a:effectLst/>
                <a:latin typeface="Tw Cen MT (Body)"/>
              </a:rPr>
              <a:t>app.controller</a:t>
            </a:r>
            <a:r>
              <a:rPr lang="en-IN" sz="1400" b="0" i="0" u="none" strike="noStrike" dirty="0">
                <a:solidFill>
                  <a:srgbClr val="0000FF"/>
                </a:solidFill>
                <a:effectLst/>
                <a:latin typeface="Tw Cen MT (Body)"/>
              </a:rPr>
              <a:t>("</a:t>
            </a:r>
            <a:r>
              <a:rPr lang="en-IN" sz="1400" b="0" i="0" u="none" strike="noStrike" dirty="0" err="1">
                <a:solidFill>
                  <a:srgbClr val="0000FF"/>
                </a:solidFill>
                <a:effectLst/>
                <a:latin typeface="Tw Cen MT (Body)"/>
              </a:rPr>
              <a:t>studentInfo</a:t>
            </a:r>
            <a:r>
              <a:rPr lang="en-IN" sz="1400" b="0" i="0" u="none" strike="noStrike" dirty="0">
                <a:solidFill>
                  <a:srgbClr val="0000FF"/>
                </a:solidFill>
                <a:effectLst/>
                <a:latin typeface="Tw Cen MT (Body)"/>
              </a:rPr>
              <a:t>", function($scope){            </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a:t>
            </a:r>
            <a:r>
              <a:rPr lang="en-IN" sz="1400" b="0" i="0" u="none" strike="noStrike" dirty="0" err="1">
                <a:solidFill>
                  <a:srgbClr val="0000FF"/>
                </a:solidFill>
                <a:effectLst/>
                <a:latin typeface="Tw Cen MT (Body)"/>
              </a:rPr>
              <a:t>scope.student</a:t>
            </a:r>
            <a:r>
              <a:rPr lang="en-IN" sz="1400" b="0" i="0" u="none" strike="noStrike" dirty="0">
                <a:solidFill>
                  <a:srgbClr val="0000FF"/>
                </a:solidFill>
                <a:effectLst/>
                <a:latin typeface="Tw Cen MT (Body)"/>
              </a:rPr>
              <a:t> = [</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a:t>
            </a:r>
            <a:r>
              <a:rPr lang="en-IN" sz="1400" b="0" i="0" u="none" strike="noStrike" dirty="0" err="1">
                <a:solidFill>
                  <a:srgbClr val="0000FF"/>
                </a:solidFill>
                <a:effectLst/>
                <a:latin typeface="Tw Cen MT (Body)"/>
              </a:rPr>
              <a:t>usn</a:t>
            </a:r>
            <a:r>
              <a:rPr lang="en-IN" sz="1400" b="0" i="0" u="none" strike="noStrike" dirty="0">
                <a:solidFill>
                  <a:srgbClr val="0000FF"/>
                </a:solidFill>
                <a:effectLst/>
                <a:latin typeface="Tw Cen MT (Body)"/>
              </a:rPr>
              <a:t>: "103", name: "Varun", fine: "500"},</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a:t>
            </a:r>
            <a:r>
              <a:rPr lang="en-IN" sz="1400" b="0" i="0" u="none" strike="noStrike" dirty="0" err="1">
                <a:solidFill>
                  <a:srgbClr val="0000FF"/>
                </a:solidFill>
                <a:effectLst/>
                <a:latin typeface="Tw Cen MT (Body)"/>
              </a:rPr>
              <a:t>usn</a:t>
            </a:r>
            <a:r>
              <a:rPr lang="en-IN" sz="1400" b="0" i="0" u="none" strike="noStrike" dirty="0">
                <a:solidFill>
                  <a:srgbClr val="0000FF"/>
                </a:solidFill>
                <a:effectLst/>
                <a:latin typeface="Tw Cen MT (Body)"/>
              </a:rPr>
              <a:t>: "108", name: "</a:t>
            </a:r>
            <a:r>
              <a:rPr lang="en-IN" sz="1400" b="0" i="0" u="none" strike="noStrike" dirty="0" err="1">
                <a:solidFill>
                  <a:srgbClr val="0000FF"/>
                </a:solidFill>
                <a:effectLst/>
                <a:latin typeface="Tw Cen MT (Body)"/>
              </a:rPr>
              <a:t>Yashas</a:t>
            </a:r>
            <a:r>
              <a:rPr lang="en-IN" sz="1400" b="0" i="0" u="none" strike="noStrike" dirty="0">
                <a:solidFill>
                  <a:srgbClr val="0000FF"/>
                </a:solidFill>
                <a:effectLst/>
                <a:latin typeface="Tw Cen MT (Body)"/>
              </a:rPr>
              <a:t>", fine: "100"},</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a:t>
            </a:r>
            <a:r>
              <a:rPr lang="en-IN" sz="1400" b="0" i="0" u="none" strike="noStrike" dirty="0" err="1">
                <a:solidFill>
                  <a:srgbClr val="0000FF"/>
                </a:solidFill>
                <a:effectLst/>
                <a:latin typeface="Tw Cen MT (Body)"/>
              </a:rPr>
              <a:t>usn</a:t>
            </a:r>
            <a:r>
              <a:rPr lang="en-IN" sz="1400" b="0" i="0" u="none" strike="noStrike" dirty="0">
                <a:solidFill>
                  <a:srgbClr val="0000FF"/>
                </a:solidFill>
                <a:effectLst/>
                <a:latin typeface="Tw Cen MT (Body)"/>
              </a:rPr>
              <a:t>: "110", name: "Tarun", fine: "1000"}</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&lt;/script&gt;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&lt;/head&gt;</a:t>
            </a:r>
            <a:endParaRPr lang="en-IN" sz="1400" b="0" dirty="0">
              <a:effectLst/>
              <a:latin typeface="Tw Cen MT (Body)"/>
            </a:endParaRPr>
          </a:p>
          <a:p>
            <a:pPr rtl="0">
              <a:spcBef>
                <a:spcPts val="0"/>
              </a:spcBef>
              <a:spcAft>
                <a:spcPts val="0"/>
              </a:spcAft>
            </a:pPr>
            <a:br>
              <a:rPr lang="en-IN" sz="1400" b="0" dirty="0">
                <a:effectLst/>
                <a:latin typeface="Tw Cen MT (Body)"/>
              </a:rPr>
            </a:br>
            <a:r>
              <a:rPr lang="en-IN" sz="1400" b="0" i="0" u="none" strike="noStrike" dirty="0">
                <a:solidFill>
                  <a:srgbClr val="0000FF"/>
                </a:solidFill>
                <a:effectLst/>
                <a:latin typeface="Tw Cen MT (Body)"/>
              </a:rPr>
              <a:t>    &lt;body ng-app = "</a:t>
            </a:r>
            <a:r>
              <a:rPr lang="en-IN" sz="1400" b="0" i="0" u="none" strike="noStrike" dirty="0" err="1">
                <a:solidFill>
                  <a:srgbClr val="0000FF"/>
                </a:solidFill>
                <a:effectLst/>
                <a:latin typeface="Tw Cen MT (Body)"/>
              </a:rPr>
              <a:t>studentDetails</a:t>
            </a:r>
            <a:r>
              <a:rPr lang="en-IN" sz="1400" b="0" i="0" u="none" strike="noStrike" dirty="0">
                <a:solidFill>
                  <a:srgbClr val="0000FF"/>
                </a:solidFill>
                <a:effectLst/>
                <a:latin typeface="Tw Cen MT (Body)"/>
              </a:rPr>
              <a:t>" ng-controller = "</a:t>
            </a:r>
            <a:r>
              <a:rPr lang="en-IN" sz="1400" b="0" i="0" u="none" strike="noStrike" dirty="0" err="1">
                <a:solidFill>
                  <a:srgbClr val="0000FF"/>
                </a:solidFill>
                <a:effectLst/>
                <a:latin typeface="Tw Cen MT (Body)"/>
              </a:rPr>
              <a:t>studentInfo</a:t>
            </a:r>
            <a:r>
              <a:rPr lang="en-IN" sz="1400" b="0" i="0" u="none" strike="noStrike" dirty="0">
                <a:solidFill>
                  <a:srgbClr val="0000FF"/>
                </a:solidFill>
                <a:effectLst/>
                <a:latin typeface="Tw Cen MT (Body)"/>
              </a:rPr>
              <a:t>"&gt;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a:t>
            </a:r>
            <a:r>
              <a:rPr lang="en-IN" sz="1400" b="1" i="0" u="none" strike="noStrike" dirty="0">
                <a:solidFill>
                  <a:srgbClr val="0000FF"/>
                </a:solidFill>
                <a:effectLst/>
                <a:latin typeface="Tw Cen MT (Body)"/>
              </a:rPr>
              <a:t> &lt;h1 ng-repeat = "</a:t>
            </a:r>
            <a:r>
              <a:rPr lang="en-IN" sz="1400" b="1" i="0" u="none" strike="noStrike" dirty="0" err="1">
                <a:solidFill>
                  <a:srgbClr val="0000FF"/>
                </a:solidFill>
                <a:effectLst/>
                <a:latin typeface="Tw Cen MT (Body)"/>
              </a:rPr>
              <a:t>studentDet</a:t>
            </a:r>
            <a:r>
              <a:rPr lang="en-IN" sz="1400" b="1" i="0" u="none" strike="noStrike" dirty="0">
                <a:solidFill>
                  <a:srgbClr val="0000FF"/>
                </a:solidFill>
                <a:effectLst/>
                <a:latin typeface="Tw Cen MT (Body)"/>
              </a:rPr>
              <a:t> in student"&gt;The student USN and name is {{</a:t>
            </a:r>
            <a:r>
              <a:rPr lang="en-IN" sz="1400" b="1" i="0" u="none" strike="noStrike" dirty="0" err="1">
                <a:solidFill>
                  <a:srgbClr val="0000FF"/>
                </a:solidFill>
                <a:effectLst/>
                <a:latin typeface="Tw Cen MT (Body)"/>
              </a:rPr>
              <a:t>studentDet.usn</a:t>
            </a:r>
            <a:r>
              <a:rPr lang="en-IN" sz="1400" b="1" i="0" u="none" strike="noStrike" dirty="0">
                <a:solidFill>
                  <a:srgbClr val="0000FF"/>
                </a:solidFill>
                <a:effectLst/>
                <a:latin typeface="Tw Cen MT (Body)"/>
              </a:rPr>
              <a:t>}} : {{studentDet.name}} &lt;/h1&gt;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    &lt;/body&gt;</a:t>
            </a:r>
            <a:endParaRPr lang="en-IN" sz="1400" b="0" dirty="0">
              <a:effectLst/>
              <a:latin typeface="Tw Cen MT (Body)"/>
            </a:endParaRPr>
          </a:p>
          <a:p>
            <a:pPr rtl="0">
              <a:spcBef>
                <a:spcPts val="0"/>
              </a:spcBef>
              <a:spcAft>
                <a:spcPts val="0"/>
              </a:spcAft>
            </a:pPr>
            <a:r>
              <a:rPr lang="en-IN" sz="1400" b="0" i="0" u="none" strike="noStrike" dirty="0">
                <a:solidFill>
                  <a:srgbClr val="0000FF"/>
                </a:solidFill>
                <a:effectLst/>
                <a:latin typeface="Tw Cen MT (Body)"/>
              </a:rPr>
              <a:t>&lt;/html&gt;</a:t>
            </a:r>
            <a:endParaRPr lang="en-IN" sz="1400" b="0" dirty="0">
              <a:effectLst/>
              <a:latin typeface="Tw Cen MT (Body)"/>
            </a:endParaRPr>
          </a:p>
        </p:txBody>
      </p:sp>
    </p:spTree>
    <p:extLst>
      <p:ext uri="{BB962C8B-B14F-4D97-AF65-F5344CB8AC3E}">
        <p14:creationId xmlns:p14="http://schemas.microsoft.com/office/powerpoint/2010/main" val="3075816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srgbClr val="FF0000"/>
                </a:solidFill>
                <a:effectLst/>
                <a:uLnTx/>
                <a:uFillTx/>
                <a:latin typeface="Tw Cen MT (Body)"/>
                <a:ea typeface="+mn-ea"/>
                <a:cs typeface="+mn-cs"/>
              </a:rPr>
              <a:t>Filters</a:t>
            </a:r>
            <a:endParaRPr kumimoji="0" lang="en-US" sz="3200" b="0" i="0" u="none" strike="noStrike" kern="1200" cap="none" spc="0" normalizeH="0" baseline="0" noProof="0" dirty="0">
              <a:ln>
                <a:noFill/>
              </a:ln>
              <a:solidFill>
                <a:srgbClr val="FF0000"/>
              </a:solidFill>
              <a:effectLst/>
              <a:uLnTx/>
              <a:uFillTx/>
              <a:latin typeface="Tw Cen MT" panose="020B0602020104020603"/>
              <a:ea typeface="+mn-ea"/>
              <a:cs typeface="+mn-cs"/>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870013" y="1864825"/>
            <a:ext cx="10320922" cy="4772197"/>
          </a:xfrm>
          <a:prstGeom prst="rect">
            <a:avLst/>
          </a:prstGeom>
          <a:ln>
            <a:solidFill>
              <a:schemeClr val="accent5"/>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GB" sz="2200" dirty="0"/>
              <a:t>In AngularJS, filters are a crucial feature that allows you to format, transform, and filter data displayed in views without altering the original data source. </a:t>
            </a:r>
            <a:endParaRPr lang="en-IN" sz="2200" dirty="0"/>
          </a:p>
          <a:p>
            <a:r>
              <a:rPr lang="en-GB" sz="2200" dirty="0"/>
              <a:t>Filters are primarily used within templates (HTML files) to modify the presentation of data bound to AngularJS expressions.</a:t>
            </a:r>
            <a:endParaRPr lang="en-IN" sz="2200" dirty="0"/>
          </a:p>
          <a:p>
            <a:r>
              <a:rPr lang="en-GB" sz="2200" dirty="0"/>
              <a:t>They are applied in templates using a pipe (|) symbol followed by the filter name and optional parameters. </a:t>
            </a:r>
            <a:endParaRPr lang="en-IN" sz="2200" dirty="0"/>
          </a:p>
          <a:p>
            <a:r>
              <a:rPr lang="en-GB" sz="2200" dirty="0"/>
              <a:t>Filters play a significant role in creating a more user-friendly and readable interface by presenting data in a desired format.</a:t>
            </a:r>
            <a:endParaRPr lang="en-IN" sz="2200" dirty="0"/>
          </a:p>
          <a:p>
            <a:r>
              <a:rPr lang="en-GB" dirty="0"/>
              <a:t>Syntax: {{ expression | </a:t>
            </a:r>
            <a:r>
              <a:rPr lang="en-GB" dirty="0" err="1"/>
              <a:t>filterName</a:t>
            </a:r>
            <a:r>
              <a:rPr lang="en-GB" dirty="0"/>
              <a:t>: parameter }}</a:t>
            </a:r>
            <a:endParaRPr lang="en-IN" dirty="0"/>
          </a:p>
        </p:txBody>
      </p:sp>
    </p:spTree>
    <p:extLst>
      <p:ext uri="{BB962C8B-B14F-4D97-AF65-F5344CB8AC3E}">
        <p14:creationId xmlns:p14="http://schemas.microsoft.com/office/powerpoint/2010/main" val="24560673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7183E8A3-6871-91F8-BA8D-E8A621FC74FE}"/>
              </a:ext>
            </a:extLst>
          </p:cNvPr>
          <p:cNvSpPr/>
          <p:nvPr/>
        </p:nvSpPr>
        <p:spPr>
          <a:xfrm>
            <a:off x="7130300" y="991730"/>
            <a:ext cx="1260000" cy="1260000"/>
          </a:xfrm>
          <a:custGeom>
            <a:avLst/>
            <a:gdLst>
              <a:gd name="connsiteX0" fmla="*/ 630000 w 1260000"/>
              <a:gd name="connsiteY0" fmla="*/ 0 h 1260000"/>
              <a:gd name="connsiteX1" fmla="*/ 1260000 w 1260000"/>
              <a:gd name="connsiteY1" fmla="*/ 630000 h 1260000"/>
              <a:gd name="connsiteX2" fmla="*/ 630000 w 1260000"/>
              <a:gd name="connsiteY2" fmla="*/ 1260000 h 1260000"/>
              <a:gd name="connsiteX3" fmla="*/ 0 w 1260000"/>
              <a:gd name="connsiteY3" fmla="*/ 630000 h 1260000"/>
              <a:gd name="connsiteX4" fmla="*/ 630000 w 1260000"/>
              <a:gd name="connsiteY4" fmla="*/ 0 h 12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000" h="1260000">
                <a:moveTo>
                  <a:pt x="630000" y="0"/>
                </a:moveTo>
                <a:cubicBezTo>
                  <a:pt x="977939" y="0"/>
                  <a:pt x="1260000" y="282061"/>
                  <a:pt x="1260000" y="630000"/>
                </a:cubicBezTo>
                <a:cubicBezTo>
                  <a:pt x="1260000" y="977939"/>
                  <a:pt x="977939" y="1260000"/>
                  <a:pt x="630000" y="1260000"/>
                </a:cubicBezTo>
                <a:cubicBezTo>
                  <a:pt x="282061" y="1260000"/>
                  <a:pt x="0" y="977939"/>
                  <a:pt x="0" y="630000"/>
                </a:cubicBezTo>
                <a:cubicBezTo>
                  <a:pt x="0" y="282061"/>
                  <a:pt x="282061" y="0"/>
                  <a:pt x="630000" y="0"/>
                </a:cubicBezTo>
                <a:close/>
              </a:path>
            </a:pathLst>
          </a:custGeom>
          <a:solidFill>
            <a:srgbClr val="42A29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4" name="Freeform: Shape 33">
            <a:extLst>
              <a:ext uri="{FF2B5EF4-FFF2-40B4-BE49-F238E27FC236}">
                <a16:creationId xmlns:a16="http://schemas.microsoft.com/office/drawing/2014/main" id="{1ECF54F1-20AD-4A98-59BA-33ED436D4CC5}"/>
              </a:ext>
            </a:extLst>
          </p:cNvPr>
          <p:cNvSpPr/>
          <p:nvPr/>
        </p:nvSpPr>
        <p:spPr>
          <a:xfrm>
            <a:off x="6090650" y="1836486"/>
            <a:ext cx="1669650" cy="1544940"/>
          </a:xfrm>
          <a:custGeom>
            <a:avLst/>
            <a:gdLst>
              <a:gd name="connsiteX0" fmla="*/ 1079701 w 1669650"/>
              <a:gd name="connsiteY0" fmla="*/ 0 h 1544940"/>
              <a:gd name="connsiteX1" fmla="*/ 1089159 w 1669650"/>
              <a:gd name="connsiteY1" fmla="*/ 30468 h 1544940"/>
              <a:gd name="connsiteX2" fmla="*/ 1669650 w 1669650"/>
              <a:gd name="connsiteY2" fmla="*/ 415244 h 1544940"/>
              <a:gd name="connsiteX3" fmla="*/ 11103 w 1669650"/>
              <a:gd name="connsiteY3" fmla="*/ 1514603 h 1544940"/>
              <a:gd name="connsiteX4" fmla="*/ 0 w 1669650"/>
              <a:gd name="connsiteY4" fmla="*/ 1544940 h 1544940"/>
              <a:gd name="connsiteX5" fmla="*/ 3903 w 1669650"/>
              <a:gd name="connsiteY5" fmla="*/ 1467634 h 1544940"/>
              <a:gd name="connsiteX6" fmla="*/ 936623 w 1669650"/>
              <a:gd name="connsiteY6" fmla="*/ 68924 h 1544940"/>
              <a:gd name="connsiteX7" fmla="*/ 1079701 w 1669650"/>
              <a:gd name="connsiteY7" fmla="*/ 0 h 154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9650" h="1544940">
                <a:moveTo>
                  <a:pt x="1079701" y="0"/>
                </a:moveTo>
                <a:lnTo>
                  <a:pt x="1089159" y="30468"/>
                </a:lnTo>
                <a:cubicBezTo>
                  <a:pt x="1184798" y="256585"/>
                  <a:pt x="1408696" y="415244"/>
                  <a:pt x="1669650" y="415244"/>
                </a:cubicBezTo>
                <a:cubicBezTo>
                  <a:pt x="924065" y="415244"/>
                  <a:pt x="284357" y="868556"/>
                  <a:pt x="11103" y="1514603"/>
                </a:cubicBezTo>
                <a:lnTo>
                  <a:pt x="0" y="1544940"/>
                </a:lnTo>
                <a:lnTo>
                  <a:pt x="3903" y="1467634"/>
                </a:lnTo>
                <a:cubicBezTo>
                  <a:pt x="65355" y="862527"/>
                  <a:pt x="426527" y="346025"/>
                  <a:pt x="936623" y="68924"/>
                </a:cubicBezTo>
                <a:lnTo>
                  <a:pt x="1079701" y="0"/>
                </a:lnTo>
                <a:close/>
              </a:path>
            </a:pathLst>
          </a:custGeom>
          <a:solidFill>
            <a:srgbClr val="42A29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3" name="Freeform: Shape 32">
            <a:extLst>
              <a:ext uri="{FF2B5EF4-FFF2-40B4-BE49-F238E27FC236}">
                <a16:creationId xmlns:a16="http://schemas.microsoft.com/office/drawing/2014/main" id="{2DBB5E9A-29A3-5559-4394-731E3CE57D00}"/>
              </a:ext>
            </a:extLst>
          </p:cNvPr>
          <p:cNvSpPr/>
          <p:nvPr/>
        </p:nvSpPr>
        <p:spPr>
          <a:xfrm>
            <a:off x="5960300" y="991730"/>
            <a:ext cx="1800000" cy="2430000"/>
          </a:xfrm>
          <a:custGeom>
            <a:avLst/>
            <a:gdLst>
              <a:gd name="connsiteX0" fmla="*/ 1800000 w 1800000"/>
              <a:gd name="connsiteY0" fmla="*/ 0 h 2430000"/>
              <a:gd name="connsiteX1" fmla="*/ 1170000 w 1800000"/>
              <a:gd name="connsiteY1" fmla="*/ 630000 h 2430000"/>
              <a:gd name="connsiteX2" fmla="*/ 1182799 w 1800000"/>
              <a:gd name="connsiteY2" fmla="*/ 756967 h 2430000"/>
              <a:gd name="connsiteX3" fmla="*/ 1210051 w 1800000"/>
              <a:gd name="connsiteY3" fmla="*/ 844756 h 2430000"/>
              <a:gd name="connsiteX4" fmla="*/ 1066973 w 1800000"/>
              <a:gd name="connsiteY4" fmla="*/ 913680 h 2430000"/>
              <a:gd name="connsiteX5" fmla="*/ 134253 w 1800000"/>
              <a:gd name="connsiteY5" fmla="*/ 2312390 h 2430000"/>
              <a:gd name="connsiteX6" fmla="*/ 130350 w 1800000"/>
              <a:gd name="connsiteY6" fmla="*/ 2389696 h 2430000"/>
              <a:gd name="connsiteX7" fmla="*/ 115598 w 1800000"/>
              <a:gd name="connsiteY7" fmla="*/ 2430000 h 2430000"/>
              <a:gd name="connsiteX8" fmla="*/ 80924 w 1800000"/>
              <a:gd name="connsiteY8" fmla="*/ 2335265 h 2430000"/>
              <a:gd name="connsiteX9" fmla="*/ 0 w 1800000"/>
              <a:gd name="connsiteY9" fmla="*/ 1800000 h 2430000"/>
              <a:gd name="connsiteX10" fmla="*/ 1800000 w 1800000"/>
              <a:gd name="connsiteY10" fmla="*/ 0 h 243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2430000">
                <a:moveTo>
                  <a:pt x="1800000" y="0"/>
                </a:moveTo>
                <a:cubicBezTo>
                  <a:pt x="1452061" y="0"/>
                  <a:pt x="1170000" y="282061"/>
                  <a:pt x="1170000" y="630000"/>
                </a:cubicBezTo>
                <a:cubicBezTo>
                  <a:pt x="1170000" y="673492"/>
                  <a:pt x="1174407" y="715955"/>
                  <a:pt x="1182799" y="756967"/>
                </a:cubicBezTo>
                <a:lnTo>
                  <a:pt x="1210051" y="844756"/>
                </a:lnTo>
                <a:lnTo>
                  <a:pt x="1066973" y="913680"/>
                </a:lnTo>
                <a:cubicBezTo>
                  <a:pt x="556877" y="1190781"/>
                  <a:pt x="195705" y="1707283"/>
                  <a:pt x="134253" y="2312390"/>
                </a:cubicBezTo>
                <a:lnTo>
                  <a:pt x="130350" y="2389696"/>
                </a:lnTo>
                <a:lnTo>
                  <a:pt x="115598" y="2430000"/>
                </a:lnTo>
                <a:lnTo>
                  <a:pt x="80924" y="2335265"/>
                </a:lnTo>
                <a:cubicBezTo>
                  <a:pt x="28332" y="2166175"/>
                  <a:pt x="0" y="1986396"/>
                  <a:pt x="0" y="1800000"/>
                </a:cubicBezTo>
                <a:cubicBezTo>
                  <a:pt x="0" y="805887"/>
                  <a:pt x="805887" y="0"/>
                  <a:pt x="1800000" y="0"/>
                </a:cubicBezTo>
                <a:close/>
              </a:path>
            </a:pathLst>
          </a:custGeom>
          <a:solidFill>
            <a:srgbClr val="52CBB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5" name="Freeform: Shape 34">
            <a:extLst>
              <a:ext uri="{FF2B5EF4-FFF2-40B4-BE49-F238E27FC236}">
                <a16:creationId xmlns:a16="http://schemas.microsoft.com/office/drawing/2014/main" id="{B99B4E75-E3E8-8420-9314-7593504D77FB}"/>
              </a:ext>
            </a:extLst>
          </p:cNvPr>
          <p:cNvSpPr/>
          <p:nvPr/>
        </p:nvSpPr>
        <p:spPr>
          <a:xfrm>
            <a:off x="7220300" y="1081730"/>
            <a:ext cx="1080000" cy="1080000"/>
          </a:xfrm>
          <a:custGeom>
            <a:avLst/>
            <a:gdLst>
              <a:gd name="connsiteX0" fmla="*/ 630000 w 1260000"/>
              <a:gd name="connsiteY0" fmla="*/ 0 h 1260000"/>
              <a:gd name="connsiteX1" fmla="*/ 1260000 w 1260000"/>
              <a:gd name="connsiteY1" fmla="*/ 630000 h 1260000"/>
              <a:gd name="connsiteX2" fmla="*/ 630000 w 1260000"/>
              <a:gd name="connsiteY2" fmla="*/ 1260000 h 1260000"/>
              <a:gd name="connsiteX3" fmla="*/ 0 w 1260000"/>
              <a:gd name="connsiteY3" fmla="*/ 630000 h 1260000"/>
              <a:gd name="connsiteX4" fmla="*/ 630000 w 1260000"/>
              <a:gd name="connsiteY4" fmla="*/ 0 h 12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000" h="1260000">
                <a:moveTo>
                  <a:pt x="630000" y="0"/>
                </a:moveTo>
                <a:cubicBezTo>
                  <a:pt x="977939" y="0"/>
                  <a:pt x="1260000" y="282061"/>
                  <a:pt x="1260000" y="630000"/>
                </a:cubicBezTo>
                <a:cubicBezTo>
                  <a:pt x="1260000" y="977939"/>
                  <a:pt x="977939" y="1260000"/>
                  <a:pt x="630000" y="1260000"/>
                </a:cubicBezTo>
                <a:cubicBezTo>
                  <a:pt x="282061" y="1260000"/>
                  <a:pt x="0" y="977939"/>
                  <a:pt x="0" y="630000"/>
                </a:cubicBezTo>
                <a:cubicBezTo>
                  <a:pt x="0" y="282061"/>
                  <a:pt x="282061" y="0"/>
                  <a:pt x="630000" y="0"/>
                </a:cubicBezTo>
                <a:close/>
              </a:path>
            </a:pathLst>
          </a:custGeom>
          <a:solidFill>
            <a:srgbClr val="F0EE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id-ID" sz="4800" b="1">
                <a:solidFill>
                  <a:srgbClr val="42A298"/>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36" name="Oval 35">
            <a:extLst>
              <a:ext uri="{FF2B5EF4-FFF2-40B4-BE49-F238E27FC236}">
                <a16:creationId xmlns:a16="http://schemas.microsoft.com/office/drawing/2014/main" id="{7061353C-6EC2-2951-5FED-3AA16323FE50}"/>
              </a:ext>
            </a:extLst>
          </p:cNvPr>
          <p:cNvSpPr/>
          <p:nvPr/>
        </p:nvSpPr>
        <p:spPr>
          <a:xfrm>
            <a:off x="5910650" y="3241730"/>
            <a:ext cx="360000" cy="360000"/>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Freeform: Shape 38">
            <a:extLst>
              <a:ext uri="{FF2B5EF4-FFF2-40B4-BE49-F238E27FC236}">
                <a16:creationId xmlns:a16="http://schemas.microsoft.com/office/drawing/2014/main" id="{22D184A9-EAB3-4CA7-95C8-BC573529B80A}"/>
              </a:ext>
            </a:extLst>
          </p:cNvPr>
          <p:cNvSpPr/>
          <p:nvPr/>
        </p:nvSpPr>
        <p:spPr>
          <a:xfrm rot="3600000">
            <a:off x="7863056" y="3344135"/>
            <a:ext cx="1260000" cy="1260000"/>
          </a:xfrm>
          <a:custGeom>
            <a:avLst/>
            <a:gdLst>
              <a:gd name="connsiteX0" fmla="*/ 630000 w 1260000"/>
              <a:gd name="connsiteY0" fmla="*/ 0 h 1260000"/>
              <a:gd name="connsiteX1" fmla="*/ 1260000 w 1260000"/>
              <a:gd name="connsiteY1" fmla="*/ 630000 h 1260000"/>
              <a:gd name="connsiteX2" fmla="*/ 630000 w 1260000"/>
              <a:gd name="connsiteY2" fmla="*/ 1260000 h 1260000"/>
              <a:gd name="connsiteX3" fmla="*/ 0 w 1260000"/>
              <a:gd name="connsiteY3" fmla="*/ 630000 h 1260000"/>
              <a:gd name="connsiteX4" fmla="*/ 630000 w 1260000"/>
              <a:gd name="connsiteY4" fmla="*/ 0 h 12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000" h="1260000">
                <a:moveTo>
                  <a:pt x="630000" y="0"/>
                </a:moveTo>
                <a:cubicBezTo>
                  <a:pt x="977939" y="0"/>
                  <a:pt x="1260000" y="282061"/>
                  <a:pt x="1260000" y="630000"/>
                </a:cubicBezTo>
                <a:cubicBezTo>
                  <a:pt x="1260000" y="977939"/>
                  <a:pt x="977939" y="1260000"/>
                  <a:pt x="630000" y="1260000"/>
                </a:cubicBezTo>
                <a:cubicBezTo>
                  <a:pt x="282061" y="1260000"/>
                  <a:pt x="0" y="977939"/>
                  <a:pt x="0" y="630000"/>
                </a:cubicBezTo>
                <a:cubicBezTo>
                  <a:pt x="0" y="282061"/>
                  <a:pt x="282061" y="0"/>
                  <a:pt x="630000" y="0"/>
                </a:cubicBezTo>
                <a:close/>
              </a:path>
            </a:pathLst>
          </a:custGeom>
          <a:solidFill>
            <a:srgbClr val="CB9E2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0" name="Freeform: Shape 39">
            <a:extLst>
              <a:ext uri="{FF2B5EF4-FFF2-40B4-BE49-F238E27FC236}">
                <a16:creationId xmlns:a16="http://schemas.microsoft.com/office/drawing/2014/main" id="{2E197F06-DFE2-CE89-1B09-9A02A2C8C8C4}"/>
              </a:ext>
            </a:extLst>
          </p:cNvPr>
          <p:cNvSpPr/>
          <p:nvPr/>
        </p:nvSpPr>
        <p:spPr>
          <a:xfrm rot="3600000">
            <a:off x="6385855" y="2972298"/>
            <a:ext cx="1669650" cy="1544940"/>
          </a:xfrm>
          <a:custGeom>
            <a:avLst/>
            <a:gdLst>
              <a:gd name="connsiteX0" fmla="*/ 1079701 w 1669650"/>
              <a:gd name="connsiteY0" fmla="*/ 0 h 1544940"/>
              <a:gd name="connsiteX1" fmla="*/ 1089159 w 1669650"/>
              <a:gd name="connsiteY1" fmla="*/ 30468 h 1544940"/>
              <a:gd name="connsiteX2" fmla="*/ 1669650 w 1669650"/>
              <a:gd name="connsiteY2" fmla="*/ 415244 h 1544940"/>
              <a:gd name="connsiteX3" fmla="*/ 11103 w 1669650"/>
              <a:gd name="connsiteY3" fmla="*/ 1514603 h 1544940"/>
              <a:gd name="connsiteX4" fmla="*/ 0 w 1669650"/>
              <a:gd name="connsiteY4" fmla="*/ 1544940 h 1544940"/>
              <a:gd name="connsiteX5" fmla="*/ 3903 w 1669650"/>
              <a:gd name="connsiteY5" fmla="*/ 1467634 h 1544940"/>
              <a:gd name="connsiteX6" fmla="*/ 936623 w 1669650"/>
              <a:gd name="connsiteY6" fmla="*/ 68924 h 1544940"/>
              <a:gd name="connsiteX7" fmla="*/ 1079701 w 1669650"/>
              <a:gd name="connsiteY7" fmla="*/ 0 h 154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9650" h="1544940">
                <a:moveTo>
                  <a:pt x="1079701" y="0"/>
                </a:moveTo>
                <a:lnTo>
                  <a:pt x="1089159" y="30468"/>
                </a:lnTo>
                <a:cubicBezTo>
                  <a:pt x="1184798" y="256585"/>
                  <a:pt x="1408696" y="415244"/>
                  <a:pt x="1669650" y="415244"/>
                </a:cubicBezTo>
                <a:cubicBezTo>
                  <a:pt x="924065" y="415244"/>
                  <a:pt x="284357" y="868556"/>
                  <a:pt x="11103" y="1514603"/>
                </a:cubicBezTo>
                <a:lnTo>
                  <a:pt x="0" y="1544940"/>
                </a:lnTo>
                <a:lnTo>
                  <a:pt x="3903" y="1467634"/>
                </a:lnTo>
                <a:cubicBezTo>
                  <a:pt x="65355" y="862527"/>
                  <a:pt x="426527" y="346025"/>
                  <a:pt x="936623" y="68924"/>
                </a:cubicBezTo>
                <a:lnTo>
                  <a:pt x="1079701" y="0"/>
                </a:lnTo>
                <a:close/>
              </a:path>
            </a:pathLst>
          </a:custGeom>
          <a:solidFill>
            <a:srgbClr val="CB9E2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1" name="Freeform: Shape 40">
            <a:extLst>
              <a:ext uri="{FF2B5EF4-FFF2-40B4-BE49-F238E27FC236}">
                <a16:creationId xmlns:a16="http://schemas.microsoft.com/office/drawing/2014/main" id="{7A005DF9-45CD-4782-B060-07CD61D491FC}"/>
              </a:ext>
            </a:extLst>
          </p:cNvPr>
          <p:cNvSpPr/>
          <p:nvPr/>
        </p:nvSpPr>
        <p:spPr>
          <a:xfrm rot="3600000">
            <a:off x="6636431" y="2272212"/>
            <a:ext cx="1800000" cy="2430000"/>
          </a:xfrm>
          <a:custGeom>
            <a:avLst/>
            <a:gdLst>
              <a:gd name="connsiteX0" fmla="*/ 1800000 w 1800000"/>
              <a:gd name="connsiteY0" fmla="*/ 0 h 2430000"/>
              <a:gd name="connsiteX1" fmla="*/ 1170000 w 1800000"/>
              <a:gd name="connsiteY1" fmla="*/ 630000 h 2430000"/>
              <a:gd name="connsiteX2" fmla="*/ 1182799 w 1800000"/>
              <a:gd name="connsiteY2" fmla="*/ 756967 h 2430000"/>
              <a:gd name="connsiteX3" fmla="*/ 1210051 w 1800000"/>
              <a:gd name="connsiteY3" fmla="*/ 844756 h 2430000"/>
              <a:gd name="connsiteX4" fmla="*/ 1066973 w 1800000"/>
              <a:gd name="connsiteY4" fmla="*/ 913680 h 2430000"/>
              <a:gd name="connsiteX5" fmla="*/ 134253 w 1800000"/>
              <a:gd name="connsiteY5" fmla="*/ 2312390 h 2430000"/>
              <a:gd name="connsiteX6" fmla="*/ 130350 w 1800000"/>
              <a:gd name="connsiteY6" fmla="*/ 2389696 h 2430000"/>
              <a:gd name="connsiteX7" fmla="*/ 115598 w 1800000"/>
              <a:gd name="connsiteY7" fmla="*/ 2430000 h 2430000"/>
              <a:gd name="connsiteX8" fmla="*/ 80924 w 1800000"/>
              <a:gd name="connsiteY8" fmla="*/ 2335265 h 2430000"/>
              <a:gd name="connsiteX9" fmla="*/ 0 w 1800000"/>
              <a:gd name="connsiteY9" fmla="*/ 1800000 h 2430000"/>
              <a:gd name="connsiteX10" fmla="*/ 1800000 w 1800000"/>
              <a:gd name="connsiteY10" fmla="*/ 0 h 243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2430000">
                <a:moveTo>
                  <a:pt x="1800000" y="0"/>
                </a:moveTo>
                <a:cubicBezTo>
                  <a:pt x="1452061" y="0"/>
                  <a:pt x="1170000" y="282061"/>
                  <a:pt x="1170000" y="630000"/>
                </a:cubicBezTo>
                <a:cubicBezTo>
                  <a:pt x="1170000" y="673492"/>
                  <a:pt x="1174407" y="715955"/>
                  <a:pt x="1182799" y="756967"/>
                </a:cubicBezTo>
                <a:lnTo>
                  <a:pt x="1210051" y="844756"/>
                </a:lnTo>
                <a:lnTo>
                  <a:pt x="1066973" y="913680"/>
                </a:lnTo>
                <a:cubicBezTo>
                  <a:pt x="556877" y="1190781"/>
                  <a:pt x="195705" y="1707283"/>
                  <a:pt x="134253" y="2312390"/>
                </a:cubicBezTo>
                <a:lnTo>
                  <a:pt x="130350" y="2389696"/>
                </a:lnTo>
                <a:lnTo>
                  <a:pt x="115598" y="2430000"/>
                </a:lnTo>
                <a:lnTo>
                  <a:pt x="80924" y="2335265"/>
                </a:lnTo>
                <a:cubicBezTo>
                  <a:pt x="28332" y="2166175"/>
                  <a:pt x="0" y="1986396"/>
                  <a:pt x="0" y="1800000"/>
                </a:cubicBezTo>
                <a:cubicBezTo>
                  <a:pt x="0" y="805887"/>
                  <a:pt x="805887" y="0"/>
                  <a:pt x="1800000" y="0"/>
                </a:cubicBezTo>
                <a:close/>
              </a:path>
            </a:pathLst>
          </a:custGeom>
          <a:solidFill>
            <a:srgbClr val="FEC63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2" name="Freeform: Shape 41">
            <a:extLst>
              <a:ext uri="{FF2B5EF4-FFF2-40B4-BE49-F238E27FC236}">
                <a16:creationId xmlns:a16="http://schemas.microsoft.com/office/drawing/2014/main" id="{3A891F4D-477B-BCA2-C223-6540AAF5C375}"/>
              </a:ext>
            </a:extLst>
          </p:cNvPr>
          <p:cNvSpPr/>
          <p:nvPr/>
        </p:nvSpPr>
        <p:spPr>
          <a:xfrm>
            <a:off x="7953056" y="3434135"/>
            <a:ext cx="1080000" cy="1080000"/>
          </a:xfrm>
          <a:custGeom>
            <a:avLst/>
            <a:gdLst>
              <a:gd name="connsiteX0" fmla="*/ 630000 w 1260000"/>
              <a:gd name="connsiteY0" fmla="*/ 0 h 1260000"/>
              <a:gd name="connsiteX1" fmla="*/ 1260000 w 1260000"/>
              <a:gd name="connsiteY1" fmla="*/ 630000 h 1260000"/>
              <a:gd name="connsiteX2" fmla="*/ 630000 w 1260000"/>
              <a:gd name="connsiteY2" fmla="*/ 1260000 h 1260000"/>
              <a:gd name="connsiteX3" fmla="*/ 0 w 1260000"/>
              <a:gd name="connsiteY3" fmla="*/ 630000 h 1260000"/>
              <a:gd name="connsiteX4" fmla="*/ 630000 w 1260000"/>
              <a:gd name="connsiteY4" fmla="*/ 0 h 12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000" h="1260000">
                <a:moveTo>
                  <a:pt x="630000" y="0"/>
                </a:moveTo>
                <a:cubicBezTo>
                  <a:pt x="977939" y="0"/>
                  <a:pt x="1260000" y="282061"/>
                  <a:pt x="1260000" y="630000"/>
                </a:cubicBezTo>
                <a:cubicBezTo>
                  <a:pt x="1260000" y="977939"/>
                  <a:pt x="977939" y="1260000"/>
                  <a:pt x="630000" y="1260000"/>
                </a:cubicBezTo>
                <a:cubicBezTo>
                  <a:pt x="282061" y="1260000"/>
                  <a:pt x="0" y="977939"/>
                  <a:pt x="0" y="630000"/>
                </a:cubicBezTo>
                <a:cubicBezTo>
                  <a:pt x="0" y="282061"/>
                  <a:pt x="282061" y="0"/>
                  <a:pt x="630000" y="0"/>
                </a:cubicBezTo>
                <a:close/>
              </a:path>
            </a:pathLst>
          </a:custGeom>
          <a:solidFill>
            <a:srgbClr val="F0EE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id-ID" sz="4800" b="1">
                <a:solidFill>
                  <a:srgbClr val="CB9E26"/>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3" name="Oval 42">
            <a:extLst>
              <a:ext uri="{FF2B5EF4-FFF2-40B4-BE49-F238E27FC236}">
                <a16:creationId xmlns:a16="http://schemas.microsoft.com/office/drawing/2014/main" id="{99A71DDA-BE71-2961-FCA3-C3375144EB0F}"/>
              </a:ext>
            </a:extLst>
          </p:cNvPr>
          <p:cNvSpPr/>
          <p:nvPr/>
        </p:nvSpPr>
        <p:spPr>
          <a:xfrm rot="3600000">
            <a:off x="5919385" y="3248176"/>
            <a:ext cx="360000" cy="360000"/>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Freeform: Shape 44">
            <a:extLst>
              <a:ext uri="{FF2B5EF4-FFF2-40B4-BE49-F238E27FC236}">
                <a16:creationId xmlns:a16="http://schemas.microsoft.com/office/drawing/2014/main" id="{15B65190-4632-992D-ED97-F0D6980DABFA}"/>
              </a:ext>
            </a:extLst>
          </p:cNvPr>
          <p:cNvSpPr/>
          <p:nvPr/>
        </p:nvSpPr>
        <p:spPr>
          <a:xfrm rot="7200000">
            <a:off x="6187601" y="5146415"/>
            <a:ext cx="1260000" cy="1260000"/>
          </a:xfrm>
          <a:custGeom>
            <a:avLst/>
            <a:gdLst>
              <a:gd name="connsiteX0" fmla="*/ 630000 w 1260000"/>
              <a:gd name="connsiteY0" fmla="*/ 0 h 1260000"/>
              <a:gd name="connsiteX1" fmla="*/ 1260000 w 1260000"/>
              <a:gd name="connsiteY1" fmla="*/ 630000 h 1260000"/>
              <a:gd name="connsiteX2" fmla="*/ 630000 w 1260000"/>
              <a:gd name="connsiteY2" fmla="*/ 1260000 h 1260000"/>
              <a:gd name="connsiteX3" fmla="*/ 0 w 1260000"/>
              <a:gd name="connsiteY3" fmla="*/ 630000 h 1260000"/>
              <a:gd name="connsiteX4" fmla="*/ 630000 w 1260000"/>
              <a:gd name="connsiteY4" fmla="*/ 0 h 12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000" h="1260000">
                <a:moveTo>
                  <a:pt x="630000" y="0"/>
                </a:moveTo>
                <a:cubicBezTo>
                  <a:pt x="977939" y="0"/>
                  <a:pt x="1260000" y="282061"/>
                  <a:pt x="1260000" y="630000"/>
                </a:cubicBezTo>
                <a:cubicBezTo>
                  <a:pt x="1260000" y="977939"/>
                  <a:pt x="977939" y="1260000"/>
                  <a:pt x="630000" y="1260000"/>
                </a:cubicBezTo>
                <a:cubicBezTo>
                  <a:pt x="282061" y="1260000"/>
                  <a:pt x="0" y="977939"/>
                  <a:pt x="0" y="630000"/>
                </a:cubicBezTo>
                <a:cubicBezTo>
                  <a:pt x="0" y="282061"/>
                  <a:pt x="282061" y="0"/>
                  <a:pt x="630000" y="0"/>
                </a:cubicBezTo>
                <a:close/>
              </a:path>
            </a:pathLst>
          </a:custGeom>
          <a:solidFill>
            <a:srgbClr val="4A5C5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6" name="Freeform: Shape 45">
            <a:extLst>
              <a:ext uri="{FF2B5EF4-FFF2-40B4-BE49-F238E27FC236}">
                <a16:creationId xmlns:a16="http://schemas.microsoft.com/office/drawing/2014/main" id="{B45F670C-975E-ED63-B52E-AA21F8E22F7B}"/>
              </a:ext>
            </a:extLst>
          </p:cNvPr>
          <p:cNvSpPr/>
          <p:nvPr/>
        </p:nvSpPr>
        <p:spPr>
          <a:xfrm rot="7200000">
            <a:off x="5545225" y="3787352"/>
            <a:ext cx="1669650" cy="1544940"/>
          </a:xfrm>
          <a:custGeom>
            <a:avLst/>
            <a:gdLst>
              <a:gd name="connsiteX0" fmla="*/ 1079701 w 1669650"/>
              <a:gd name="connsiteY0" fmla="*/ 0 h 1544940"/>
              <a:gd name="connsiteX1" fmla="*/ 1089159 w 1669650"/>
              <a:gd name="connsiteY1" fmla="*/ 30468 h 1544940"/>
              <a:gd name="connsiteX2" fmla="*/ 1669650 w 1669650"/>
              <a:gd name="connsiteY2" fmla="*/ 415244 h 1544940"/>
              <a:gd name="connsiteX3" fmla="*/ 11103 w 1669650"/>
              <a:gd name="connsiteY3" fmla="*/ 1514603 h 1544940"/>
              <a:gd name="connsiteX4" fmla="*/ 0 w 1669650"/>
              <a:gd name="connsiteY4" fmla="*/ 1544940 h 1544940"/>
              <a:gd name="connsiteX5" fmla="*/ 3903 w 1669650"/>
              <a:gd name="connsiteY5" fmla="*/ 1467634 h 1544940"/>
              <a:gd name="connsiteX6" fmla="*/ 936623 w 1669650"/>
              <a:gd name="connsiteY6" fmla="*/ 68924 h 1544940"/>
              <a:gd name="connsiteX7" fmla="*/ 1079701 w 1669650"/>
              <a:gd name="connsiteY7" fmla="*/ 0 h 154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9650" h="1544940">
                <a:moveTo>
                  <a:pt x="1079701" y="0"/>
                </a:moveTo>
                <a:lnTo>
                  <a:pt x="1089159" y="30468"/>
                </a:lnTo>
                <a:cubicBezTo>
                  <a:pt x="1184798" y="256585"/>
                  <a:pt x="1408696" y="415244"/>
                  <a:pt x="1669650" y="415244"/>
                </a:cubicBezTo>
                <a:cubicBezTo>
                  <a:pt x="924065" y="415244"/>
                  <a:pt x="284357" y="868556"/>
                  <a:pt x="11103" y="1514603"/>
                </a:cubicBezTo>
                <a:lnTo>
                  <a:pt x="0" y="1544940"/>
                </a:lnTo>
                <a:lnTo>
                  <a:pt x="3903" y="1467634"/>
                </a:lnTo>
                <a:cubicBezTo>
                  <a:pt x="65355" y="862527"/>
                  <a:pt x="426527" y="346025"/>
                  <a:pt x="936623" y="68924"/>
                </a:cubicBezTo>
                <a:lnTo>
                  <a:pt x="1079701" y="0"/>
                </a:lnTo>
                <a:close/>
              </a:path>
            </a:pathLst>
          </a:custGeom>
          <a:solidFill>
            <a:srgbClr val="4A5C5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7" name="Freeform: Shape 46">
            <a:extLst>
              <a:ext uri="{FF2B5EF4-FFF2-40B4-BE49-F238E27FC236}">
                <a16:creationId xmlns:a16="http://schemas.microsoft.com/office/drawing/2014/main" id="{66A9B873-CF28-C74E-3367-27A1089DC7B9}"/>
              </a:ext>
            </a:extLst>
          </p:cNvPr>
          <p:cNvSpPr/>
          <p:nvPr/>
        </p:nvSpPr>
        <p:spPr>
          <a:xfrm rot="7200000">
            <a:off x="5860976" y="3489492"/>
            <a:ext cx="1800000" cy="2430000"/>
          </a:xfrm>
          <a:custGeom>
            <a:avLst/>
            <a:gdLst>
              <a:gd name="connsiteX0" fmla="*/ 1800000 w 1800000"/>
              <a:gd name="connsiteY0" fmla="*/ 0 h 2430000"/>
              <a:gd name="connsiteX1" fmla="*/ 1170000 w 1800000"/>
              <a:gd name="connsiteY1" fmla="*/ 630000 h 2430000"/>
              <a:gd name="connsiteX2" fmla="*/ 1182799 w 1800000"/>
              <a:gd name="connsiteY2" fmla="*/ 756967 h 2430000"/>
              <a:gd name="connsiteX3" fmla="*/ 1210051 w 1800000"/>
              <a:gd name="connsiteY3" fmla="*/ 844756 h 2430000"/>
              <a:gd name="connsiteX4" fmla="*/ 1066973 w 1800000"/>
              <a:gd name="connsiteY4" fmla="*/ 913680 h 2430000"/>
              <a:gd name="connsiteX5" fmla="*/ 134253 w 1800000"/>
              <a:gd name="connsiteY5" fmla="*/ 2312390 h 2430000"/>
              <a:gd name="connsiteX6" fmla="*/ 130350 w 1800000"/>
              <a:gd name="connsiteY6" fmla="*/ 2389696 h 2430000"/>
              <a:gd name="connsiteX7" fmla="*/ 115598 w 1800000"/>
              <a:gd name="connsiteY7" fmla="*/ 2430000 h 2430000"/>
              <a:gd name="connsiteX8" fmla="*/ 80924 w 1800000"/>
              <a:gd name="connsiteY8" fmla="*/ 2335265 h 2430000"/>
              <a:gd name="connsiteX9" fmla="*/ 0 w 1800000"/>
              <a:gd name="connsiteY9" fmla="*/ 1800000 h 2430000"/>
              <a:gd name="connsiteX10" fmla="*/ 1800000 w 1800000"/>
              <a:gd name="connsiteY10" fmla="*/ 0 h 243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2430000">
                <a:moveTo>
                  <a:pt x="1800000" y="0"/>
                </a:moveTo>
                <a:cubicBezTo>
                  <a:pt x="1452061" y="0"/>
                  <a:pt x="1170000" y="282061"/>
                  <a:pt x="1170000" y="630000"/>
                </a:cubicBezTo>
                <a:cubicBezTo>
                  <a:pt x="1170000" y="673492"/>
                  <a:pt x="1174407" y="715955"/>
                  <a:pt x="1182799" y="756967"/>
                </a:cubicBezTo>
                <a:lnTo>
                  <a:pt x="1210051" y="844756"/>
                </a:lnTo>
                <a:lnTo>
                  <a:pt x="1066973" y="913680"/>
                </a:lnTo>
                <a:cubicBezTo>
                  <a:pt x="556877" y="1190781"/>
                  <a:pt x="195705" y="1707283"/>
                  <a:pt x="134253" y="2312390"/>
                </a:cubicBezTo>
                <a:lnTo>
                  <a:pt x="130350" y="2389696"/>
                </a:lnTo>
                <a:lnTo>
                  <a:pt x="115598" y="2430000"/>
                </a:lnTo>
                <a:lnTo>
                  <a:pt x="80924" y="2335265"/>
                </a:lnTo>
                <a:cubicBezTo>
                  <a:pt x="28332" y="2166175"/>
                  <a:pt x="0" y="1986396"/>
                  <a:pt x="0" y="1800000"/>
                </a:cubicBezTo>
                <a:cubicBezTo>
                  <a:pt x="0" y="805887"/>
                  <a:pt x="805887" y="0"/>
                  <a:pt x="1800000" y="0"/>
                </a:cubicBezTo>
                <a:close/>
              </a:path>
            </a:pathLst>
          </a:custGeom>
          <a:solidFill>
            <a:srgbClr val="5D737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8" name="Freeform: Shape 47">
            <a:extLst>
              <a:ext uri="{FF2B5EF4-FFF2-40B4-BE49-F238E27FC236}">
                <a16:creationId xmlns:a16="http://schemas.microsoft.com/office/drawing/2014/main" id="{CC86F31A-A221-FF09-9843-9F3F9E4A1D30}"/>
              </a:ext>
            </a:extLst>
          </p:cNvPr>
          <p:cNvSpPr/>
          <p:nvPr/>
        </p:nvSpPr>
        <p:spPr>
          <a:xfrm>
            <a:off x="6277601" y="5236415"/>
            <a:ext cx="1080000" cy="1080000"/>
          </a:xfrm>
          <a:custGeom>
            <a:avLst/>
            <a:gdLst>
              <a:gd name="connsiteX0" fmla="*/ 630000 w 1260000"/>
              <a:gd name="connsiteY0" fmla="*/ 0 h 1260000"/>
              <a:gd name="connsiteX1" fmla="*/ 1260000 w 1260000"/>
              <a:gd name="connsiteY1" fmla="*/ 630000 h 1260000"/>
              <a:gd name="connsiteX2" fmla="*/ 630000 w 1260000"/>
              <a:gd name="connsiteY2" fmla="*/ 1260000 h 1260000"/>
              <a:gd name="connsiteX3" fmla="*/ 0 w 1260000"/>
              <a:gd name="connsiteY3" fmla="*/ 630000 h 1260000"/>
              <a:gd name="connsiteX4" fmla="*/ 630000 w 1260000"/>
              <a:gd name="connsiteY4" fmla="*/ 0 h 12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000" h="1260000">
                <a:moveTo>
                  <a:pt x="630000" y="0"/>
                </a:moveTo>
                <a:cubicBezTo>
                  <a:pt x="977939" y="0"/>
                  <a:pt x="1260000" y="282061"/>
                  <a:pt x="1260000" y="630000"/>
                </a:cubicBezTo>
                <a:cubicBezTo>
                  <a:pt x="1260000" y="977939"/>
                  <a:pt x="977939" y="1260000"/>
                  <a:pt x="630000" y="1260000"/>
                </a:cubicBezTo>
                <a:cubicBezTo>
                  <a:pt x="282061" y="1260000"/>
                  <a:pt x="0" y="977939"/>
                  <a:pt x="0" y="630000"/>
                </a:cubicBezTo>
                <a:cubicBezTo>
                  <a:pt x="0" y="282061"/>
                  <a:pt x="282061" y="0"/>
                  <a:pt x="630000" y="0"/>
                </a:cubicBezTo>
                <a:close/>
              </a:path>
            </a:pathLst>
          </a:custGeom>
          <a:solidFill>
            <a:srgbClr val="F0EE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id-ID" sz="4800" b="1">
                <a:solidFill>
                  <a:srgbClr val="4A5C5C"/>
                </a:solidFill>
                <a:latin typeface="Open Sans" panose="020B0606030504020204" pitchFamily="34" charset="0"/>
                <a:ea typeface="Open Sans" panose="020B0606030504020204" pitchFamily="34" charset="0"/>
                <a:cs typeface="Open Sans" panose="020B0606030504020204" pitchFamily="34" charset="0"/>
              </a:rPr>
              <a:t>04</a:t>
            </a:r>
          </a:p>
        </p:txBody>
      </p:sp>
      <p:sp>
        <p:nvSpPr>
          <p:cNvPr id="49" name="Oval 48">
            <a:extLst>
              <a:ext uri="{FF2B5EF4-FFF2-40B4-BE49-F238E27FC236}">
                <a16:creationId xmlns:a16="http://schemas.microsoft.com/office/drawing/2014/main" id="{9B8856BA-0ED2-00BB-EA6C-9378A8B5886F}"/>
              </a:ext>
            </a:extLst>
          </p:cNvPr>
          <p:cNvSpPr/>
          <p:nvPr/>
        </p:nvSpPr>
        <p:spPr>
          <a:xfrm rot="7200000">
            <a:off x="5913580" y="3250456"/>
            <a:ext cx="360000" cy="360000"/>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Freeform: Shape 50">
            <a:extLst>
              <a:ext uri="{FF2B5EF4-FFF2-40B4-BE49-F238E27FC236}">
                <a16:creationId xmlns:a16="http://schemas.microsoft.com/office/drawing/2014/main" id="{ED5FEE8C-0134-CEE6-3BB5-B973AA12C8E0}"/>
              </a:ext>
            </a:extLst>
          </p:cNvPr>
          <p:cNvSpPr/>
          <p:nvPr/>
        </p:nvSpPr>
        <p:spPr>
          <a:xfrm rot="10800000">
            <a:off x="3792065" y="4595297"/>
            <a:ext cx="1260000" cy="1260000"/>
          </a:xfrm>
          <a:custGeom>
            <a:avLst/>
            <a:gdLst>
              <a:gd name="connsiteX0" fmla="*/ 630000 w 1260000"/>
              <a:gd name="connsiteY0" fmla="*/ 0 h 1260000"/>
              <a:gd name="connsiteX1" fmla="*/ 1260000 w 1260000"/>
              <a:gd name="connsiteY1" fmla="*/ 630000 h 1260000"/>
              <a:gd name="connsiteX2" fmla="*/ 630000 w 1260000"/>
              <a:gd name="connsiteY2" fmla="*/ 1260000 h 1260000"/>
              <a:gd name="connsiteX3" fmla="*/ 0 w 1260000"/>
              <a:gd name="connsiteY3" fmla="*/ 630000 h 1260000"/>
              <a:gd name="connsiteX4" fmla="*/ 630000 w 1260000"/>
              <a:gd name="connsiteY4" fmla="*/ 0 h 12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000" h="1260000">
                <a:moveTo>
                  <a:pt x="630000" y="0"/>
                </a:moveTo>
                <a:cubicBezTo>
                  <a:pt x="977939" y="0"/>
                  <a:pt x="1260000" y="282061"/>
                  <a:pt x="1260000" y="630000"/>
                </a:cubicBezTo>
                <a:cubicBezTo>
                  <a:pt x="1260000" y="977939"/>
                  <a:pt x="977939" y="1260000"/>
                  <a:pt x="630000" y="1260000"/>
                </a:cubicBezTo>
                <a:cubicBezTo>
                  <a:pt x="282061" y="1260000"/>
                  <a:pt x="0" y="977939"/>
                  <a:pt x="0" y="630000"/>
                </a:cubicBezTo>
                <a:cubicBezTo>
                  <a:pt x="0" y="282061"/>
                  <a:pt x="282061" y="0"/>
                  <a:pt x="630000" y="0"/>
                </a:cubicBezTo>
                <a:close/>
              </a:path>
            </a:pathLst>
          </a:custGeom>
          <a:solidFill>
            <a:srgbClr val="75A64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2" name="Freeform: Shape 51">
            <a:extLst>
              <a:ext uri="{FF2B5EF4-FFF2-40B4-BE49-F238E27FC236}">
                <a16:creationId xmlns:a16="http://schemas.microsoft.com/office/drawing/2014/main" id="{EA1FDB10-E0A8-C634-CA18-F6BBD0E49C6F}"/>
              </a:ext>
            </a:extLst>
          </p:cNvPr>
          <p:cNvSpPr/>
          <p:nvPr/>
        </p:nvSpPr>
        <p:spPr>
          <a:xfrm rot="10800000">
            <a:off x="4422065" y="3465601"/>
            <a:ext cx="1669650" cy="1544940"/>
          </a:xfrm>
          <a:custGeom>
            <a:avLst/>
            <a:gdLst>
              <a:gd name="connsiteX0" fmla="*/ 1079701 w 1669650"/>
              <a:gd name="connsiteY0" fmla="*/ 0 h 1544940"/>
              <a:gd name="connsiteX1" fmla="*/ 1089159 w 1669650"/>
              <a:gd name="connsiteY1" fmla="*/ 30468 h 1544940"/>
              <a:gd name="connsiteX2" fmla="*/ 1669650 w 1669650"/>
              <a:gd name="connsiteY2" fmla="*/ 415244 h 1544940"/>
              <a:gd name="connsiteX3" fmla="*/ 11103 w 1669650"/>
              <a:gd name="connsiteY3" fmla="*/ 1514603 h 1544940"/>
              <a:gd name="connsiteX4" fmla="*/ 0 w 1669650"/>
              <a:gd name="connsiteY4" fmla="*/ 1544940 h 1544940"/>
              <a:gd name="connsiteX5" fmla="*/ 3903 w 1669650"/>
              <a:gd name="connsiteY5" fmla="*/ 1467634 h 1544940"/>
              <a:gd name="connsiteX6" fmla="*/ 936623 w 1669650"/>
              <a:gd name="connsiteY6" fmla="*/ 68924 h 1544940"/>
              <a:gd name="connsiteX7" fmla="*/ 1079701 w 1669650"/>
              <a:gd name="connsiteY7" fmla="*/ 0 h 154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9650" h="1544940">
                <a:moveTo>
                  <a:pt x="1079701" y="0"/>
                </a:moveTo>
                <a:lnTo>
                  <a:pt x="1089159" y="30468"/>
                </a:lnTo>
                <a:cubicBezTo>
                  <a:pt x="1184798" y="256585"/>
                  <a:pt x="1408696" y="415244"/>
                  <a:pt x="1669650" y="415244"/>
                </a:cubicBezTo>
                <a:cubicBezTo>
                  <a:pt x="924065" y="415244"/>
                  <a:pt x="284357" y="868556"/>
                  <a:pt x="11103" y="1514603"/>
                </a:cubicBezTo>
                <a:lnTo>
                  <a:pt x="0" y="1544940"/>
                </a:lnTo>
                <a:lnTo>
                  <a:pt x="3903" y="1467634"/>
                </a:lnTo>
                <a:cubicBezTo>
                  <a:pt x="65355" y="862527"/>
                  <a:pt x="426527" y="346025"/>
                  <a:pt x="936623" y="68924"/>
                </a:cubicBezTo>
                <a:lnTo>
                  <a:pt x="1079701" y="0"/>
                </a:lnTo>
                <a:close/>
              </a:path>
            </a:pathLst>
          </a:custGeom>
          <a:solidFill>
            <a:srgbClr val="75A64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3" name="Freeform: Shape 52">
            <a:extLst>
              <a:ext uri="{FF2B5EF4-FFF2-40B4-BE49-F238E27FC236}">
                <a16:creationId xmlns:a16="http://schemas.microsoft.com/office/drawing/2014/main" id="{F17A6EE7-E06C-5C4C-A294-38A276C3AA6B}"/>
              </a:ext>
            </a:extLst>
          </p:cNvPr>
          <p:cNvSpPr/>
          <p:nvPr/>
        </p:nvSpPr>
        <p:spPr>
          <a:xfrm rot="10800000">
            <a:off x="4422065" y="3425297"/>
            <a:ext cx="1800000" cy="2430000"/>
          </a:xfrm>
          <a:custGeom>
            <a:avLst/>
            <a:gdLst>
              <a:gd name="connsiteX0" fmla="*/ 1800000 w 1800000"/>
              <a:gd name="connsiteY0" fmla="*/ 0 h 2430000"/>
              <a:gd name="connsiteX1" fmla="*/ 1170000 w 1800000"/>
              <a:gd name="connsiteY1" fmla="*/ 630000 h 2430000"/>
              <a:gd name="connsiteX2" fmla="*/ 1182799 w 1800000"/>
              <a:gd name="connsiteY2" fmla="*/ 756967 h 2430000"/>
              <a:gd name="connsiteX3" fmla="*/ 1210051 w 1800000"/>
              <a:gd name="connsiteY3" fmla="*/ 844756 h 2430000"/>
              <a:gd name="connsiteX4" fmla="*/ 1066973 w 1800000"/>
              <a:gd name="connsiteY4" fmla="*/ 913680 h 2430000"/>
              <a:gd name="connsiteX5" fmla="*/ 134253 w 1800000"/>
              <a:gd name="connsiteY5" fmla="*/ 2312390 h 2430000"/>
              <a:gd name="connsiteX6" fmla="*/ 130350 w 1800000"/>
              <a:gd name="connsiteY6" fmla="*/ 2389696 h 2430000"/>
              <a:gd name="connsiteX7" fmla="*/ 115598 w 1800000"/>
              <a:gd name="connsiteY7" fmla="*/ 2430000 h 2430000"/>
              <a:gd name="connsiteX8" fmla="*/ 80924 w 1800000"/>
              <a:gd name="connsiteY8" fmla="*/ 2335265 h 2430000"/>
              <a:gd name="connsiteX9" fmla="*/ 0 w 1800000"/>
              <a:gd name="connsiteY9" fmla="*/ 1800000 h 2430000"/>
              <a:gd name="connsiteX10" fmla="*/ 1800000 w 1800000"/>
              <a:gd name="connsiteY10" fmla="*/ 0 h 243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2430000">
                <a:moveTo>
                  <a:pt x="1800000" y="0"/>
                </a:moveTo>
                <a:cubicBezTo>
                  <a:pt x="1452061" y="0"/>
                  <a:pt x="1170000" y="282061"/>
                  <a:pt x="1170000" y="630000"/>
                </a:cubicBezTo>
                <a:cubicBezTo>
                  <a:pt x="1170000" y="673492"/>
                  <a:pt x="1174407" y="715955"/>
                  <a:pt x="1182799" y="756967"/>
                </a:cubicBezTo>
                <a:lnTo>
                  <a:pt x="1210051" y="844756"/>
                </a:lnTo>
                <a:lnTo>
                  <a:pt x="1066973" y="913680"/>
                </a:lnTo>
                <a:cubicBezTo>
                  <a:pt x="556877" y="1190781"/>
                  <a:pt x="195705" y="1707283"/>
                  <a:pt x="134253" y="2312390"/>
                </a:cubicBezTo>
                <a:lnTo>
                  <a:pt x="130350" y="2389696"/>
                </a:lnTo>
                <a:lnTo>
                  <a:pt x="115598" y="2430000"/>
                </a:lnTo>
                <a:lnTo>
                  <a:pt x="80924" y="2335265"/>
                </a:lnTo>
                <a:cubicBezTo>
                  <a:pt x="28332" y="2166175"/>
                  <a:pt x="0" y="1986396"/>
                  <a:pt x="0" y="1800000"/>
                </a:cubicBezTo>
                <a:cubicBezTo>
                  <a:pt x="0" y="805887"/>
                  <a:pt x="805887" y="0"/>
                  <a:pt x="1800000" y="0"/>
                </a:cubicBezTo>
                <a:close/>
              </a:path>
            </a:pathLst>
          </a:cu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4" name="Freeform: Shape 53">
            <a:extLst>
              <a:ext uri="{FF2B5EF4-FFF2-40B4-BE49-F238E27FC236}">
                <a16:creationId xmlns:a16="http://schemas.microsoft.com/office/drawing/2014/main" id="{56DA89A6-BA0F-C461-0B49-FE2D2509D734}"/>
              </a:ext>
            </a:extLst>
          </p:cNvPr>
          <p:cNvSpPr/>
          <p:nvPr/>
        </p:nvSpPr>
        <p:spPr>
          <a:xfrm>
            <a:off x="3882065" y="4685297"/>
            <a:ext cx="1080000" cy="1080000"/>
          </a:xfrm>
          <a:custGeom>
            <a:avLst/>
            <a:gdLst>
              <a:gd name="connsiteX0" fmla="*/ 630000 w 1260000"/>
              <a:gd name="connsiteY0" fmla="*/ 0 h 1260000"/>
              <a:gd name="connsiteX1" fmla="*/ 1260000 w 1260000"/>
              <a:gd name="connsiteY1" fmla="*/ 630000 h 1260000"/>
              <a:gd name="connsiteX2" fmla="*/ 630000 w 1260000"/>
              <a:gd name="connsiteY2" fmla="*/ 1260000 h 1260000"/>
              <a:gd name="connsiteX3" fmla="*/ 0 w 1260000"/>
              <a:gd name="connsiteY3" fmla="*/ 630000 h 1260000"/>
              <a:gd name="connsiteX4" fmla="*/ 630000 w 1260000"/>
              <a:gd name="connsiteY4" fmla="*/ 0 h 12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000" h="1260000">
                <a:moveTo>
                  <a:pt x="630000" y="0"/>
                </a:moveTo>
                <a:cubicBezTo>
                  <a:pt x="977939" y="0"/>
                  <a:pt x="1260000" y="282061"/>
                  <a:pt x="1260000" y="630000"/>
                </a:cubicBezTo>
                <a:cubicBezTo>
                  <a:pt x="1260000" y="977939"/>
                  <a:pt x="977939" y="1260000"/>
                  <a:pt x="630000" y="1260000"/>
                </a:cubicBezTo>
                <a:cubicBezTo>
                  <a:pt x="282061" y="1260000"/>
                  <a:pt x="0" y="977939"/>
                  <a:pt x="0" y="630000"/>
                </a:cubicBezTo>
                <a:cubicBezTo>
                  <a:pt x="0" y="282061"/>
                  <a:pt x="282061" y="0"/>
                  <a:pt x="630000" y="0"/>
                </a:cubicBezTo>
                <a:close/>
              </a:path>
            </a:pathLst>
          </a:custGeom>
          <a:solidFill>
            <a:srgbClr val="F0EE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id-ID" sz="4800" b="1">
                <a:solidFill>
                  <a:srgbClr val="75A640"/>
                </a:solidFill>
                <a:latin typeface="Open Sans" panose="020B0606030504020204" pitchFamily="34" charset="0"/>
                <a:ea typeface="Open Sans" panose="020B0606030504020204" pitchFamily="34" charset="0"/>
                <a:cs typeface="Open Sans" panose="020B0606030504020204" pitchFamily="34" charset="0"/>
              </a:rPr>
              <a:t>05</a:t>
            </a:r>
          </a:p>
        </p:txBody>
      </p:sp>
      <p:sp>
        <p:nvSpPr>
          <p:cNvPr id="55" name="Oval 54">
            <a:extLst>
              <a:ext uri="{FF2B5EF4-FFF2-40B4-BE49-F238E27FC236}">
                <a16:creationId xmlns:a16="http://schemas.microsoft.com/office/drawing/2014/main" id="{2AE4F526-925F-7BA8-2918-94363E628B5E}"/>
              </a:ext>
            </a:extLst>
          </p:cNvPr>
          <p:cNvSpPr/>
          <p:nvPr/>
        </p:nvSpPr>
        <p:spPr>
          <a:xfrm rot="10800000">
            <a:off x="5911715" y="3245297"/>
            <a:ext cx="360000" cy="360000"/>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Freeform: Shape 56">
            <a:extLst>
              <a:ext uri="{FF2B5EF4-FFF2-40B4-BE49-F238E27FC236}">
                <a16:creationId xmlns:a16="http://schemas.microsoft.com/office/drawing/2014/main" id="{6CD4A3A3-16CC-4E44-20A0-923CC3E8C0C2}"/>
              </a:ext>
            </a:extLst>
          </p:cNvPr>
          <p:cNvSpPr/>
          <p:nvPr/>
        </p:nvSpPr>
        <p:spPr>
          <a:xfrm rot="14400000">
            <a:off x="3068944" y="2254953"/>
            <a:ext cx="1260000" cy="1260000"/>
          </a:xfrm>
          <a:custGeom>
            <a:avLst/>
            <a:gdLst>
              <a:gd name="connsiteX0" fmla="*/ 630000 w 1260000"/>
              <a:gd name="connsiteY0" fmla="*/ 0 h 1260000"/>
              <a:gd name="connsiteX1" fmla="*/ 1260000 w 1260000"/>
              <a:gd name="connsiteY1" fmla="*/ 630000 h 1260000"/>
              <a:gd name="connsiteX2" fmla="*/ 630000 w 1260000"/>
              <a:gd name="connsiteY2" fmla="*/ 1260000 h 1260000"/>
              <a:gd name="connsiteX3" fmla="*/ 0 w 1260000"/>
              <a:gd name="connsiteY3" fmla="*/ 630000 h 1260000"/>
              <a:gd name="connsiteX4" fmla="*/ 630000 w 1260000"/>
              <a:gd name="connsiteY4" fmla="*/ 0 h 12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000" h="1260000">
                <a:moveTo>
                  <a:pt x="630000" y="0"/>
                </a:moveTo>
                <a:cubicBezTo>
                  <a:pt x="977939" y="0"/>
                  <a:pt x="1260000" y="282061"/>
                  <a:pt x="1260000" y="630000"/>
                </a:cubicBezTo>
                <a:cubicBezTo>
                  <a:pt x="1260000" y="977939"/>
                  <a:pt x="977939" y="1260000"/>
                  <a:pt x="630000" y="1260000"/>
                </a:cubicBezTo>
                <a:cubicBezTo>
                  <a:pt x="282061" y="1260000"/>
                  <a:pt x="0" y="977939"/>
                  <a:pt x="0" y="630000"/>
                </a:cubicBezTo>
                <a:cubicBezTo>
                  <a:pt x="0" y="282061"/>
                  <a:pt x="282061" y="0"/>
                  <a:pt x="630000" y="0"/>
                </a:cubicBezTo>
                <a:close/>
              </a:path>
            </a:pathLst>
          </a:custGeom>
          <a:solidFill>
            <a:srgbClr val="00808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8" name="Freeform: Shape 57">
            <a:extLst>
              <a:ext uri="{FF2B5EF4-FFF2-40B4-BE49-F238E27FC236}">
                <a16:creationId xmlns:a16="http://schemas.microsoft.com/office/drawing/2014/main" id="{7B381090-245C-1613-E7D1-A354A16F8A2C}"/>
              </a:ext>
            </a:extLst>
          </p:cNvPr>
          <p:cNvSpPr/>
          <p:nvPr/>
        </p:nvSpPr>
        <p:spPr>
          <a:xfrm rot="14400000">
            <a:off x="4136495" y="2341850"/>
            <a:ext cx="1669650" cy="1544940"/>
          </a:xfrm>
          <a:custGeom>
            <a:avLst/>
            <a:gdLst>
              <a:gd name="connsiteX0" fmla="*/ 1079701 w 1669650"/>
              <a:gd name="connsiteY0" fmla="*/ 0 h 1544940"/>
              <a:gd name="connsiteX1" fmla="*/ 1089159 w 1669650"/>
              <a:gd name="connsiteY1" fmla="*/ 30468 h 1544940"/>
              <a:gd name="connsiteX2" fmla="*/ 1669650 w 1669650"/>
              <a:gd name="connsiteY2" fmla="*/ 415244 h 1544940"/>
              <a:gd name="connsiteX3" fmla="*/ 11103 w 1669650"/>
              <a:gd name="connsiteY3" fmla="*/ 1514603 h 1544940"/>
              <a:gd name="connsiteX4" fmla="*/ 0 w 1669650"/>
              <a:gd name="connsiteY4" fmla="*/ 1544940 h 1544940"/>
              <a:gd name="connsiteX5" fmla="*/ 3903 w 1669650"/>
              <a:gd name="connsiteY5" fmla="*/ 1467634 h 1544940"/>
              <a:gd name="connsiteX6" fmla="*/ 936623 w 1669650"/>
              <a:gd name="connsiteY6" fmla="*/ 68924 h 1544940"/>
              <a:gd name="connsiteX7" fmla="*/ 1079701 w 1669650"/>
              <a:gd name="connsiteY7" fmla="*/ 0 h 154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9650" h="1544940">
                <a:moveTo>
                  <a:pt x="1079701" y="0"/>
                </a:moveTo>
                <a:lnTo>
                  <a:pt x="1089159" y="30468"/>
                </a:lnTo>
                <a:cubicBezTo>
                  <a:pt x="1184798" y="256585"/>
                  <a:pt x="1408696" y="415244"/>
                  <a:pt x="1669650" y="415244"/>
                </a:cubicBezTo>
                <a:cubicBezTo>
                  <a:pt x="924065" y="415244"/>
                  <a:pt x="284357" y="868556"/>
                  <a:pt x="11103" y="1514603"/>
                </a:cubicBezTo>
                <a:lnTo>
                  <a:pt x="0" y="1544940"/>
                </a:lnTo>
                <a:lnTo>
                  <a:pt x="3903" y="1467634"/>
                </a:lnTo>
                <a:cubicBezTo>
                  <a:pt x="65355" y="862527"/>
                  <a:pt x="426527" y="346025"/>
                  <a:pt x="936623" y="68924"/>
                </a:cubicBezTo>
                <a:lnTo>
                  <a:pt x="1079701" y="0"/>
                </a:lnTo>
                <a:close/>
              </a:path>
            </a:pathLst>
          </a:custGeom>
          <a:solidFill>
            <a:srgbClr val="00808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9" name="Freeform: Shape 58">
            <a:extLst>
              <a:ext uri="{FF2B5EF4-FFF2-40B4-BE49-F238E27FC236}">
                <a16:creationId xmlns:a16="http://schemas.microsoft.com/office/drawing/2014/main" id="{A1CAE64C-B287-5B9A-35A8-C43D98A031C5}"/>
              </a:ext>
            </a:extLst>
          </p:cNvPr>
          <p:cNvSpPr/>
          <p:nvPr/>
        </p:nvSpPr>
        <p:spPr>
          <a:xfrm rot="14400000">
            <a:off x="3755569" y="2156876"/>
            <a:ext cx="1800000" cy="2430000"/>
          </a:xfrm>
          <a:custGeom>
            <a:avLst/>
            <a:gdLst>
              <a:gd name="connsiteX0" fmla="*/ 1800000 w 1800000"/>
              <a:gd name="connsiteY0" fmla="*/ 0 h 2430000"/>
              <a:gd name="connsiteX1" fmla="*/ 1170000 w 1800000"/>
              <a:gd name="connsiteY1" fmla="*/ 630000 h 2430000"/>
              <a:gd name="connsiteX2" fmla="*/ 1182799 w 1800000"/>
              <a:gd name="connsiteY2" fmla="*/ 756967 h 2430000"/>
              <a:gd name="connsiteX3" fmla="*/ 1210051 w 1800000"/>
              <a:gd name="connsiteY3" fmla="*/ 844756 h 2430000"/>
              <a:gd name="connsiteX4" fmla="*/ 1066973 w 1800000"/>
              <a:gd name="connsiteY4" fmla="*/ 913680 h 2430000"/>
              <a:gd name="connsiteX5" fmla="*/ 134253 w 1800000"/>
              <a:gd name="connsiteY5" fmla="*/ 2312390 h 2430000"/>
              <a:gd name="connsiteX6" fmla="*/ 130350 w 1800000"/>
              <a:gd name="connsiteY6" fmla="*/ 2389696 h 2430000"/>
              <a:gd name="connsiteX7" fmla="*/ 115598 w 1800000"/>
              <a:gd name="connsiteY7" fmla="*/ 2430000 h 2430000"/>
              <a:gd name="connsiteX8" fmla="*/ 80924 w 1800000"/>
              <a:gd name="connsiteY8" fmla="*/ 2335265 h 2430000"/>
              <a:gd name="connsiteX9" fmla="*/ 0 w 1800000"/>
              <a:gd name="connsiteY9" fmla="*/ 1800000 h 2430000"/>
              <a:gd name="connsiteX10" fmla="*/ 1800000 w 1800000"/>
              <a:gd name="connsiteY10" fmla="*/ 0 h 243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2430000">
                <a:moveTo>
                  <a:pt x="1800000" y="0"/>
                </a:moveTo>
                <a:cubicBezTo>
                  <a:pt x="1452061" y="0"/>
                  <a:pt x="1170000" y="282061"/>
                  <a:pt x="1170000" y="630000"/>
                </a:cubicBezTo>
                <a:cubicBezTo>
                  <a:pt x="1170000" y="673492"/>
                  <a:pt x="1174407" y="715955"/>
                  <a:pt x="1182799" y="756967"/>
                </a:cubicBezTo>
                <a:lnTo>
                  <a:pt x="1210051" y="844756"/>
                </a:lnTo>
                <a:lnTo>
                  <a:pt x="1066973" y="913680"/>
                </a:lnTo>
                <a:cubicBezTo>
                  <a:pt x="556877" y="1190781"/>
                  <a:pt x="195705" y="1707283"/>
                  <a:pt x="134253" y="2312390"/>
                </a:cubicBezTo>
                <a:lnTo>
                  <a:pt x="130350" y="2389696"/>
                </a:lnTo>
                <a:lnTo>
                  <a:pt x="115598" y="2430000"/>
                </a:lnTo>
                <a:lnTo>
                  <a:pt x="80924" y="2335265"/>
                </a:lnTo>
                <a:cubicBezTo>
                  <a:pt x="28332" y="2166175"/>
                  <a:pt x="0" y="1986396"/>
                  <a:pt x="0" y="1800000"/>
                </a:cubicBezTo>
                <a:cubicBezTo>
                  <a:pt x="0" y="805887"/>
                  <a:pt x="805887" y="0"/>
                  <a:pt x="1800000" y="0"/>
                </a:cubicBezTo>
                <a:close/>
              </a:path>
            </a:pathLst>
          </a:custGeom>
          <a:solidFill>
            <a:srgbClr val="00A0A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0" name="Freeform: Shape 59">
            <a:extLst>
              <a:ext uri="{FF2B5EF4-FFF2-40B4-BE49-F238E27FC236}">
                <a16:creationId xmlns:a16="http://schemas.microsoft.com/office/drawing/2014/main" id="{08A99D52-9FCF-4F95-4536-B76E717FA7E7}"/>
              </a:ext>
            </a:extLst>
          </p:cNvPr>
          <p:cNvSpPr/>
          <p:nvPr/>
        </p:nvSpPr>
        <p:spPr>
          <a:xfrm>
            <a:off x="3158944" y="2344953"/>
            <a:ext cx="1080000" cy="1080000"/>
          </a:xfrm>
          <a:custGeom>
            <a:avLst/>
            <a:gdLst>
              <a:gd name="connsiteX0" fmla="*/ 630000 w 1260000"/>
              <a:gd name="connsiteY0" fmla="*/ 0 h 1260000"/>
              <a:gd name="connsiteX1" fmla="*/ 1260000 w 1260000"/>
              <a:gd name="connsiteY1" fmla="*/ 630000 h 1260000"/>
              <a:gd name="connsiteX2" fmla="*/ 630000 w 1260000"/>
              <a:gd name="connsiteY2" fmla="*/ 1260000 h 1260000"/>
              <a:gd name="connsiteX3" fmla="*/ 0 w 1260000"/>
              <a:gd name="connsiteY3" fmla="*/ 630000 h 1260000"/>
              <a:gd name="connsiteX4" fmla="*/ 630000 w 1260000"/>
              <a:gd name="connsiteY4" fmla="*/ 0 h 12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000" h="1260000">
                <a:moveTo>
                  <a:pt x="630000" y="0"/>
                </a:moveTo>
                <a:cubicBezTo>
                  <a:pt x="977939" y="0"/>
                  <a:pt x="1260000" y="282061"/>
                  <a:pt x="1260000" y="630000"/>
                </a:cubicBezTo>
                <a:cubicBezTo>
                  <a:pt x="1260000" y="977939"/>
                  <a:pt x="977939" y="1260000"/>
                  <a:pt x="630000" y="1260000"/>
                </a:cubicBezTo>
                <a:cubicBezTo>
                  <a:pt x="282061" y="1260000"/>
                  <a:pt x="0" y="977939"/>
                  <a:pt x="0" y="630000"/>
                </a:cubicBezTo>
                <a:cubicBezTo>
                  <a:pt x="0" y="282061"/>
                  <a:pt x="282061" y="0"/>
                  <a:pt x="630000" y="0"/>
                </a:cubicBezTo>
                <a:close/>
              </a:path>
            </a:pathLst>
          </a:custGeom>
          <a:solidFill>
            <a:srgbClr val="F0EE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id-ID" sz="4800" b="1">
                <a:solidFill>
                  <a:srgbClr val="008086"/>
                </a:solidFill>
                <a:latin typeface="Open Sans" panose="020B0606030504020204" pitchFamily="34" charset="0"/>
                <a:ea typeface="Open Sans" panose="020B0606030504020204" pitchFamily="34" charset="0"/>
                <a:cs typeface="Open Sans" panose="020B0606030504020204" pitchFamily="34" charset="0"/>
              </a:rPr>
              <a:t>06</a:t>
            </a:r>
          </a:p>
        </p:txBody>
      </p:sp>
      <p:sp>
        <p:nvSpPr>
          <p:cNvPr id="61" name="Oval 60">
            <a:extLst>
              <a:ext uri="{FF2B5EF4-FFF2-40B4-BE49-F238E27FC236}">
                <a16:creationId xmlns:a16="http://schemas.microsoft.com/office/drawing/2014/main" id="{E06432C3-FCF1-B8A5-EA0A-FC5865585E2F}"/>
              </a:ext>
            </a:extLst>
          </p:cNvPr>
          <p:cNvSpPr/>
          <p:nvPr/>
        </p:nvSpPr>
        <p:spPr>
          <a:xfrm rot="14400000">
            <a:off x="5912615" y="3250912"/>
            <a:ext cx="360000" cy="360000"/>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Freeform: Shape 62">
            <a:extLst>
              <a:ext uri="{FF2B5EF4-FFF2-40B4-BE49-F238E27FC236}">
                <a16:creationId xmlns:a16="http://schemas.microsoft.com/office/drawing/2014/main" id="{04DDF1EA-122E-3395-4B75-C78698A1B886}"/>
              </a:ext>
            </a:extLst>
          </p:cNvPr>
          <p:cNvSpPr/>
          <p:nvPr/>
        </p:nvSpPr>
        <p:spPr>
          <a:xfrm rot="18000000">
            <a:off x="4746751" y="451585"/>
            <a:ext cx="1260000" cy="1260000"/>
          </a:xfrm>
          <a:custGeom>
            <a:avLst/>
            <a:gdLst>
              <a:gd name="connsiteX0" fmla="*/ 630000 w 1260000"/>
              <a:gd name="connsiteY0" fmla="*/ 0 h 1260000"/>
              <a:gd name="connsiteX1" fmla="*/ 1260000 w 1260000"/>
              <a:gd name="connsiteY1" fmla="*/ 630000 h 1260000"/>
              <a:gd name="connsiteX2" fmla="*/ 630000 w 1260000"/>
              <a:gd name="connsiteY2" fmla="*/ 1260000 h 1260000"/>
              <a:gd name="connsiteX3" fmla="*/ 0 w 1260000"/>
              <a:gd name="connsiteY3" fmla="*/ 630000 h 1260000"/>
              <a:gd name="connsiteX4" fmla="*/ 630000 w 1260000"/>
              <a:gd name="connsiteY4" fmla="*/ 0 h 12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000" h="1260000">
                <a:moveTo>
                  <a:pt x="630000" y="0"/>
                </a:moveTo>
                <a:cubicBezTo>
                  <a:pt x="977939" y="0"/>
                  <a:pt x="1260000" y="282061"/>
                  <a:pt x="1260000" y="630000"/>
                </a:cubicBezTo>
                <a:cubicBezTo>
                  <a:pt x="1260000" y="977939"/>
                  <a:pt x="977939" y="1260000"/>
                  <a:pt x="630000" y="1260000"/>
                </a:cubicBezTo>
                <a:cubicBezTo>
                  <a:pt x="282061" y="1260000"/>
                  <a:pt x="0" y="977939"/>
                  <a:pt x="0" y="630000"/>
                </a:cubicBezTo>
                <a:cubicBezTo>
                  <a:pt x="0" y="282061"/>
                  <a:pt x="282061" y="0"/>
                  <a:pt x="630000" y="0"/>
                </a:cubicBezTo>
                <a:close/>
              </a:path>
            </a:pathLst>
          </a:custGeom>
          <a:solidFill>
            <a:srgbClr val="CC475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4" name="Freeform: Shape 63">
            <a:extLst>
              <a:ext uri="{FF2B5EF4-FFF2-40B4-BE49-F238E27FC236}">
                <a16:creationId xmlns:a16="http://schemas.microsoft.com/office/drawing/2014/main" id="{3C6FEDE9-246B-3BD7-BF57-66D0FDB0B909}"/>
              </a:ext>
            </a:extLst>
          </p:cNvPr>
          <p:cNvSpPr/>
          <p:nvPr/>
        </p:nvSpPr>
        <p:spPr>
          <a:xfrm rot="18000000">
            <a:off x="4979477" y="1525708"/>
            <a:ext cx="1669650" cy="1544940"/>
          </a:xfrm>
          <a:custGeom>
            <a:avLst/>
            <a:gdLst>
              <a:gd name="connsiteX0" fmla="*/ 1079701 w 1669650"/>
              <a:gd name="connsiteY0" fmla="*/ 0 h 1544940"/>
              <a:gd name="connsiteX1" fmla="*/ 1089159 w 1669650"/>
              <a:gd name="connsiteY1" fmla="*/ 30468 h 1544940"/>
              <a:gd name="connsiteX2" fmla="*/ 1669650 w 1669650"/>
              <a:gd name="connsiteY2" fmla="*/ 415244 h 1544940"/>
              <a:gd name="connsiteX3" fmla="*/ 11103 w 1669650"/>
              <a:gd name="connsiteY3" fmla="*/ 1514603 h 1544940"/>
              <a:gd name="connsiteX4" fmla="*/ 0 w 1669650"/>
              <a:gd name="connsiteY4" fmla="*/ 1544940 h 1544940"/>
              <a:gd name="connsiteX5" fmla="*/ 3903 w 1669650"/>
              <a:gd name="connsiteY5" fmla="*/ 1467634 h 1544940"/>
              <a:gd name="connsiteX6" fmla="*/ 936623 w 1669650"/>
              <a:gd name="connsiteY6" fmla="*/ 68924 h 1544940"/>
              <a:gd name="connsiteX7" fmla="*/ 1079701 w 1669650"/>
              <a:gd name="connsiteY7" fmla="*/ 0 h 154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9650" h="1544940">
                <a:moveTo>
                  <a:pt x="1079701" y="0"/>
                </a:moveTo>
                <a:lnTo>
                  <a:pt x="1089159" y="30468"/>
                </a:lnTo>
                <a:cubicBezTo>
                  <a:pt x="1184798" y="256585"/>
                  <a:pt x="1408696" y="415244"/>
                  <a:pt x="1669650" y="415244"/>
                </a:cubicBezTo>
                <a:cubicBezTo>
                  <a:pt x="924065" y="415244"/>
                  <a:pt x="284357" y="868556"/>
                  <a:pt x="11103" y="1514603"/>
                </a:cubicBezTo>
                <a:lnTo>
                  <a:pt x="0" y="1544940"/>
                </a:lnTo>
                <a:lnTo>
                  <a:pt x="3903" y="1467634"/>
                </a:lnTo>
                <a:cubicBezTo>
                  <a:pt x="65355" y="862527"/>
                  <a:pt x="426527" y="346025"/>
                  <a:pt x="936623" y="68924"/>
                </a:cubicBezTo>
                <a:lnTo>
                  <a:pt x="1079701" y="0"/>
                </a:lnTo>
                <a:close/>
              </a:path>
            </a:pathLst>
          </a:custGeom>
          <a:solidFill>
            <a:srgbClr val="CC475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5" name="Freeform: Shape 64">
            <a:extLst>
              <a:ext uri="{FF2B5EF4-FFF2-40B4-BE49-F238E27FC236}">
                <a16:creationId xmlns:a16="http://schemas.microsoft.com/office/drawing/2014/main" id="{843D871F-0644-2B4B-CB56-909BA4131C77}"/>
              </a:ext>
            </a:extLst>
          </p:cNvPr>
          <p:cNvSpPr/>
          <p:nvPr/>
        </p:nvSpPr>
        <p:spPr>
          <a:xfrm rot="18000000">
            <a:off x="4533376" y="938508"/>
            <a:ext cx="1800000" cy="2430000"/>
          </a:xfrm>
          <a:custGeom>
            <a:avLst/>
            <a:gdLst>
              <a:gd name="connsiteX0" fmla="*/ 1800000 w 1800000"/>
              <a:gd name="connsiteY0" fmla="*/ 0 h 2430000"/>
              <a:gd name="connsiteX1" fmla="*/ 1170000 w 1800000"/>
              <a:gd name="connsiteY1" fmla="*/ 630000 h 2430000"/>
              <a:gd name="connsiteX2" fmla="*/ 1182799 w 1800000"/>
              <a:gd name="connsiteY2" fmla="*/ 756967 h 2430000"/>
              <a:gd name="connsiteX3" fmla="*/ 1210051 w 1800000"/>
              <a:gd name="connsiteY3" fmla="*/ 844756 h 2430000"/>
              <a:gd name="connsiteX4" fmla="*/ 1066973 w 1800000"/>
              <a:gd name="connsiteY4" fmla="*/ 913680 h 2430000"/>
              <a:gd name="connsiteX5" fmla="*/ 134253 w 1800000"/>
              <a:gd name="connsiteY5" fmla="*/ 2312390 h 2430000"/>
              <a:gd name="connsiteX6" fmla="*/ 130350 w 1800000"/>
              <a:gd name="connsiteY6" fmla="*/ 2389696 h 2430000"/>
              <a:gd name="connsiteX7" fmla="*/ 115598 w 1800000"/>
              <a:gd name="connsiteY7" fmla="*/ 2430000 h 2430000"/>
              <a:gd name="connsiteX8" fmla="*/ 80924 w 1800000"/>
              <a:gd name="connsiteY8" fmla="*/ 2335265 h 2430000"/>
              <a:gd name="connsiteX9" fmla="*/ 0 w 1800000"/>
              <a:gd name="connsiteY9" fmla="*/ 1800000 h 2430000"/>
              <a:gd name="connsiteX10" fmla="*/ 1800000 w 1800000"/>
              <a:gd name="connsiteY10" fmla="*/ 0 h 243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2430000">
                <a:moveTo>
                  <a:pt x="1800000" y="0"/>
                </a:moveTo>
                <a:cubicBezTo>
                  <a:pt x="1452061" y="0"/>
                  <a:pt x="1170000" y="282061"/>
                  <a:pt x="1170000" y="630000"/>
                </a:cubicBezTo>
                <a:cubicBezTo>
                  <a:pt x="1170000" y="673492"/>
                  <a:pt x="1174407" y="715955"/>
                  <a:pt x="1182799" y="756967"/>
                </a:cubicBezTo>
                <a:lnTo>
                  <a:pt x="1210051" y="844756"/>
                </a:lnTo>
                <a:lnTo>
                  <a:pt x="1066973" y="913680"/>
                </a:lnTo>
                <a:cubicBezTo>
                  <a:pt x="556877" y="1190781"/>
                  <a:pt x="195705" y="1707283"/>
                  <a:pt x="134253" y="2312390"/>
                </a:cubicBezTo>
                <a:lnTo>
                  <a:pt x="130350" y="2389696"/>
                </a:lnTo>
                <a:lnTo>
                  <a:pt x="115598" y="2430000"/>
                </a:lnTo>
                <a:lnTo>
                  <a:pt x="80924" y="2335265"/>
                </a:lnTo>
                <a:cubicBezTo>
                  <a:pt x="28332" y="2166175"/>
                  <a:pt x="0" y="1986396"/>
                  <a:pt x="0" y="1800000"/>
                </a:cubicBezTo>
                <a:cubicBezTo>
                  <a:pt x="0" y="805887"/>
                  <a:pt x="805887" y="0"/>
                  <a:pt x="1800000" y="0"/>
                </a:cubicBezTo>
                <a:close/>
              </a:path>
            </a:pathLst>
          </a:custGeom>
          <a:solidFill>
            <a:srgbClr val="FF5969"/>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6" name="Freeform: Shape 65">
            <a:extLst>
              <a:ext uri="{FF2B5EF4-FFF2-40B4-BE49-F238E27FC236}">
                <a16:creationId xmlns:a16="http://schemas.microsoft.com/office/drawing/2014/main" id="{55D603FE-65EE-4796-EC51-F1894A7004A3}"/>
              </a:ext>
            </a:extLst>
          </p:cNvPr>
          <p:cNvSpPr/>
          <p:nvPr/>
        </p:nvSpPr>
        <p:spPr>
          <a:xfrm>
            <a:off x="4836751" y="541585"/>
            <a:ext cx="1080000" cy="1080000"/>
          </a:xfrm>
          <a:custGeom>
            <a:avLst/>
            <a:gdLst>
              <a:gd name="connsiteX0" fmla="*/ 630000 w 1260000"/>
              <a:gd name="connsiteY0" fmla="*/ 0 h 1260000"/>
              <a:gd name="connsiteX1" fmla="*/ 1260000 w 1260000"/>
              <a:gd name="connsiteY1" fmla="*/ 630000 h 1260000"/>
              <a:gd name="connsiteX2" fmla="*/ 630000 w 1260000"/>
              <a:gd name="connsiteY2" fmla="*/ 1260000 h 1260000"/>
              <a:gd name="connsiteX3" fmla="*/ 0 w 1260000"/>
              <a:gd name="connsiteY3" fmla="*/ 630000 h 1260000"/>
              <a:gd name="connsiteX4" fmla="*/ 630000 w 1260000"/>
              <a:gd name="connsiteY4" fmla="*/ 0 h 12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000" h="1260000">
                <a:moveTo>
                  <a:pt x="630000" y="0"/>
                </a:moveTo>
                <a:cubicBezTo>
                  <a:pt x="977939" y="0"/>
                  <a:pt x="1260000" y="282061"/>
                  <a:pt x="1260000" y="630000"/>
                </a:cubicBezTo>
                <a:cubicBezTo>
                  <a:pt x="1260000" y="977939"/>
                  <a:pt x="977939" y="1260000"/>
                  <a:pt x="630000" y="1260000"/>
                </a:cubicBezTo>
                <a:cubicBezTo>
                  <a:pt x="282061" y="1260000"/>
                  <a:pt x="0" y="977939"/>
                  <a:pt x="0" y="630000"/>
                </a:cubicBezTo>
                <a:cubicBezTo>
                  <a:pt x="0" y="282061"/>
                  <a:pt x="282061" y="0"/>
                  <a:pt x="630000" y="0"/>
                </a:cubicBezTo>
                <a:close/>
              </a:path>
            </a:pathLst>
          </a:custGeom>
          <a:solidFill>
            <a:srgbClr val="F0EE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id-ID" sz="4800" b="1">
                <a:solidFill>
                  <a:srgbClr val="CC4754"/>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67" name="Oval 66">
            <a:extLst>
              <a:ext uri="{FF2B5EF4-FFF2-40B4-BE49-F238E27FC236}">
                <a16:creationId xmlns:a16="http://schemas.microsoft.com/office/drawing/2014/main" id="{77863082-5740-4AFF-3271-74D292F4DAC4}"/>
              </a:ext>
            </a:extLst>
          </p:cNvPr>
          <p:cNvSpPr/>
          <p:nvPr/>
        </p:nvSpPr>
        <p:spPr>
          <a:xfrm rot="18000000">
            <a:off x="5920772" y="3247544"/>
            <a:ext cx="360000" cy="360000"/>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71" name="Group 70">
            <a:extLst>
              <a:ext uri="{FF2B5EF4-FFF2-40B4-BE49-F238E27FC236}">
                <a16:creationId xmlns:a16="http://schemas.microsoft.com/office/drawing/2014/main" id="{D9C48284-6E1F-3D38-536A-9B93440BE765}"/>
              </a:ext>
            </a:extLst>
          </p:cNvPr>
          <p:cNvGrpSpPr/>
          <p:nvPr/>
        </p:nvGrpSpPr>
        <p:grpSpPr>
          <a:xfrm>
            <a:off x="5466000" y="2799000"/>
            <a:ext cx="1260000" cy="1260000"/>
            <a:chOff x="9582000" y="1174953"/>
            <a:chExt cx="1260000" cy="1260000"/>
          </a:xfrm>
        </p:grpSpPr>
        <p:sp>
          <p:nvSpPr>
            <p:cNvPr id="69" name="Freeform: Shape 68">
              <a:extLst>
                <a:ext uri="{FF2B5EF4-FFF2-40B4-BE49-F238E27FC236}">
                  <a16:creationId xmlns:a16="http://schemas.microsoft.com/office/drawing/2014/main" id="{D831B5C4-8C11-9AF5-B91C-419DE9E752C9}"/>
                </a:ext>
              </a:extLst>
            </p:cNvPr>
            <p:cNvSpPr/>
            <p:nvPr/>
          </p:nvSpPr>
          <p:spPr>
            <a:xfrm>
              <a:off x="9582000" y="1174953"/>
              <a:ext cx="1260000" cy="1260000"/>
            </a:xfrm>
            <a:custGeom>
              <a:avLst/>
              <a:gdLst>
                <a:gd name="connsiteX0" fmla="*/ 630000 w 1260000"/>
                <a:gd name="connsiteY0" fmla="*/ 0 h 1260000"/>
                <a:gd name="connsiteX1" fmla="*/ 1260000 w 1260000"/>
                <a:gd name="connsiteY1" fmla="*/ 630000 h 1260000"/>
                <a:gd name="connsiteX2" fmla="*/ 630000 w 1260000"/>
                <a:gd name="connsiteY2" fmla="*/ 1260000 h 1260000"/>
                <a:gd name="connsiteX3" fmla="*/ 0 w 1260000"/>
                <a:gd name="connsiteY3" fmla="*/ 630000 h 1260000"/>
                <a:gd name="connsiteX4" fmla="*/ 630000 w 1260000"/>
                <a:gd name="connsiteY4" fmla="*/ 0 h 12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000" h="1260000">
                  <a:moveTo>
                    <a:pt x="630000" y="0"/>
                  </a:moveTo>
                  <a:cubicBezTo>
                    <a:pt x="977939" y="0"/>
                    <a:pt x="1260000" y="282061"/>
                    <a:pt x="1260000" y="630000"/>
                  </a:cubicBezTo>
                  <a:cubicBezTo>
                    <a:pt x="1260000" y="977939"/>
                    <a:pt x="977939" y="1260000"/>
                    <a:pt x="630000" y="1260000"/>
                  </a:cubicBezTo>
                  <a:cubicBezTo>
                    <a:pt x="282061" y="1260000"/>
                    <a:pt x="0" y="977939"/>
                    <a:pt x="0" y="630000"/>
                  </a:cubicBezTo>
                  <a:cubicBezTo>
                    <a:pt x="0" y="282061"/>
                    <a:pt x="282061" y="0"/>
                    <a:pt x="630000" y="0"/>
                  </a:cubicBez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70" name="Freeform: Shape 69">
              <a:extLst>
                <a:ext uri="{FF2B5EF4-FFF2-40B4-BE49-F238E27FC236}">
                  <a16:creationId xmlns:a16="http://schemas.microsoft.com/office/drawing/2014/main" id="{6F3D9D75-EFCE-1E4C-A396-E4969A8B6CC8}"/>
                </a:ext>
              </a:extLst>
            </p:cNvPr>
            <p:cNvSpPr/>
            <p:nvPr/>
          </p:nvSpPr>
          <p:spPr>
            <a:xfrm>
              <a:off x="9672000" y="1264953"/>
              <a:ext cx="1080000" cy="1080000"/>
            </a:xfrm>
            <a:custGeom>
              <a:avLst/>
              <a:gdLst>
                <a:gd name="connsiteX0" fmla="*/ 630000 w 1260000"/>
                <a:gd name="connsiteY0" fmla="*/ 0 h 1260000"/>
                <a:gd name="connsiteX1" fmla="*/ 1260000 w 1260000"/>
                <a:gd name="connsiteY1" fmla="*/ 630000 h 1260000"/>
                <a:gd name="connsiteX2" fmla="*/ 630000 w 1260000"/>
                <a:gd name="connsiteY2" fmla="*/ 1260000 h 1260000"/>
                <a:gd name="connsiteX3" fmla="*/ 0 w 1260000"/>
                <a:gd name="connsiteY3" fmla="*/ 630000 h 1260000"/>
                <a:gd name="connsiteX4" fmla="*/ 630000 w 1260000"/>
                <a:gd name="connsiteY4" fmla="*/ 0 h 12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000" h="1260000">
                  <a:moveTo>
                    <a:pt x="630000" y="0"/>
                  </a:moveTo>
                  <a:cubicBezTo>
                    <a:pt x="977939" y="0"/>
                    <a:pt x="1260000" y="282061"/>
                    <a:pt x="1260000" y="630000"/>
                  </a:cubicBezTo>
                  <a:cubicBezTo>
                    <a:pt x="1260000" y="977939"/>
                    <a:pt x="977939" y="1260000"/>
                    <a:pt x="630000" y="1260000"/>
                  </a:cubicBezTo>
                  <a:cubicBezTo>
                    <a:pt x="282061" y="1260000"/>
                    <a:pt x="0" y="977939"/>
                    <a:pt x="0" y="630000"/>
                  </a:cubicBezTo>
                  <a:cubicBezTo>
                    <a:pt x="0" y="282061"/>
                    <a:pt x="282061" y="0"/>
                    <a:pt x="630000" y="0"/>
                  </a:cubicBezTo>
                  <a:close/>
                </a:path>
              </a:pathLst>
            </a:custGeom>
            <a:solidFill>
              <a:srgbClr val="F0EE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d-ID" sz="4800" b="1" dirty="0">
                <a:solidFill>
                  <a:srgbClr val="42A298"/>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72" name="Star: 7 Points 71">
            <a:extLst>
              <a:ext uri="{FF2B5EF4-FFF2-40B4-BE49-F238E27FC236}">
                <a16:creationId xmlns:a16="http://schemas.microsoft.com/office/drawing/2014/main" id="{503EF7B7-37AD-471C-C78D-E70F07215686}"/>
              </a:ext>
            </a:extLst>
          </p:cNvPr>
          <p:cNvSpPr/>
          <p:nvPr/>
        </p:nvSpPr>
        <p:spPr>
          <a:xfrm>
            <a:off x="5743939" y="3050741"/>
            <a:ext cx="720000" cy="720000"/>
          </a:xfrm>
          <a:prstGeom prst="star7">
            <a:avLst>
              <a:gd name="adj" fmla="val 18255"/>
              <a:gd name="hf" fmla="val 102572"/>
              <a:gd name="vf" fmla="val 10521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5" name="Group 104">
            <a:extLst>
              <a:ext uri="{FF2B5EF4-FFF2-40B4-BE49-F238E27FC236}">
                <a16:creationId xmlns:a16="http://schemas.microsoft.com/office/drawing/2014/main" id="{0B3B5564-A902-E508-32F3-6A2ABAB1E3DC}"/>
              </a:ext>
            </a:extLst>
          </p:cNvPr>
          <p:cNvGrpSpPr/>
          <p:nvPr/>
        </p:nvGrpSpPr>
        <p:grpSpPr>
          <a:xfrm>
            <a:off x="205732" y="146715"/>
            <a:ext cx="11780537" cy="6057993"/>
            <a:chOff x="268668" y="33422"/>
            <a:chExt cx="11780537" cy="6057993"/>
          </a:xfrm>
        </p:grpSpPr>
        <p:grpSp>
          <p:nvGrpSpPr>
            <p:cNvPr id="88" name="Group 87">
              <a:extLst>
                <a:ext uri="{FF2B5EF4-FFF2-40B4-BE49-F238E27FC236}">
                  <a16:creationId xmlns:a16="http://schemas.microsoft.com/office/drawing/2014/main" id="{BA8D316B-F58B-D2E4-B7DF-3E392688270F}"/>
                </a:ext>
              </a:extLst>
            </p:cNvPr>
            <p:cNvGrpSpPr/>
            <p:nvPr/>
          </p:nvGrpSpPr>
          <p:grpSpPr>
            <a:xfrm>
              <a:off x="268668" y="71989"/>
              <a:ext cx="3809686" cy="6019426"/>
              <a:chOff x="268668" y="71989"/>
              <a:chExt cx="3809686" cy="6019426"/>
            </a:xfrm>
          </p:grpSpPr>
          <p:grpSp>
            <p:nvGrpSpPr>
              <p:cNvPr id="77" name="Group 76">
                <a:extLst>
                  <a:ext uri="{FF2B5EF4-FFF2-40B4-BE49-F238E27FC236}">
                    <a16:creationId xmlns:a16="http://schemas.microsoft.com/office/drawing/2014/main" id="{A4DFF890-1581-229D-B2FD-54B4D4688DA0}"/>
                  </a:ext>
                </a:extLst>
              </p:cNvPr>
              <p:cNvGrpSpPr/>
              <p:nvPr/>
            </p:nvGrpSpPr>
            <p:grpSpPr>
              <a:xfrm>
                <a:off x="1076544" y="71989"/>
                <a:ext cx="2596949" cy="1576180"/>
                <a:chOff x="914265" y="-108012"/>
                <a:chExt cx="2596949" cy="1576180"/>
              </a:xfrm>
            </p:grpSpPr>
            <p:sp>
              <p:nvSpPr>
                <p:cNvPr id="73" name="Rectangle: Rounded Corners 72">
                  <a:extLst>
                    <a:ext uri="{FF2B5EF4-FFF2-40B4-BE49-F238E27FC236}">
                      <a16:creationId xmlns:a16="http://schemas.microsoft.com/office/drawing/2014/main" id="{739E9AAF-B687-9228-4BD5-062396B6A119}"/>
                    </a:ext>
                  </a:extLst>
                </p:cNvPr>
                <p:cNvSpPr/>
                <p:nvPr/>
              </p:nvSpPr>
              <p:spPr>
                <a:xfrm>
                  <a:off x="971550" y="359999"/>
                  <a:ext cx="2520000" cy="1080000"/>
                </a:xfrm>
                <a:prstGeom prst="roundRect">
                  <a:avLst>
                    <a:gd name="adj" fmla="val 50000"/>
                  </a:avLst>
                </a:prstGeom>
                <a:noFill/>
                <a:ln w="76200">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76" name="Group 75">
                  <a:extLst>
                    <a:ext uri="{FF2B5EF4-FFF2-40B4-BE49-F238E27FC236}">
                      <a16:creationId xmlns:a16="http://schemas.microsoft.com/office/drawing/2014/main" id="{5EF2362C-A205-8794-48A7-C94FEA38EB03}"/>
                    </a:ext>
                  </a:extLst>
                </p:cNvPr>
                <p:cNvGrpSpPr/>
                <p:nvPr/>
              </p:nvGrpSpPr>
              <p:grpSpPr>
                <a:xfrm>
                  <a:off x="914265" y="-108012"/>
                  <a:ext cx="2596949" cy="1576180"/>
                  <a:chOff x="190058" y="1823250"/>
                  <a:chExt cx="2596949" cy="1576180"/>
                </a:xfrm>
              </p:grpSpPr>
              <p:sp>
                <p:nvSpPr>
                  <p:cNvPr id="74" name="TextBox 73">
                    <a:extLst>
                      <a:ext uri="{FF2B5EF4-FFF2-40B4-BE49-F238E27FC236}">
                        <a16:creationId xmlns:a16="http://schemas.microsoft.com/office/drawing/2014/main" id="{B6846E27-B86D-02BD-428F-F4B6CC30BB9A}"/>
                      </a:ext>
                    </a:extLst>
                  </p:cNvPr>
                  <p:cNvSpPr txBox="1"/>
                  <p:nvPr/>
                </p:nvSpPr>
                <p:spPr>
                  <a:xfrm>
                    <a:off x="835751" y="1823250"/>
                    <a:ext cx="1455848" cy="461665"/>
                  </a:xfrm>
                  <a:prstGeom prst="rect">
                    <a:avLst/>
                  </a:prstGeom>
                  <a:noFill/>
                </p:spPr>
                <p:txBody>
                  <a:bodyPr wrap="non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Number</a:t>
                    </a:r>
                    <a:endParaRPr lang="id-ID" sz="24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75" name="TextBox 74">
                    <a:extLst>
                      <a:ext uri="{FF2B5EF4-FFF2-40B4-BE49-F238E27FC236}">
                        <a16:creationId xmlns:a16="http://schemas.microsoft.com/office/drawing/2014/main" id="{9BB5CE46-5777-795B-53EF-5CAD3DE5FD64}"/>
                      </a:ext>
                    </a:extLst>
                  </p:cNvPr>
                  <p:cNvSpPr txBox="1"/>
                  <p:nvPr/>
                </p:nvSpPr>
                <p:spPr>
                  <a:xfrm>
                    <a:off x="190058" y="2322212"/>
                    <a:ext cx="2596949" cy="1077218"/>
                  </a:xfrm>
                  <a:prstGeom prst="rect">
                    <a:avLst/>
                  </a:prstGeom>
                  <a:noFill/>
                </p:spPr>
                <p:txBody>
                  <a:bodyPr wrap="square" rtlCol="0">
                    <a:spAutoFit/>
                  </a:bodyPr>
                  <a:lstStyle/>
                  <a:p>
                    <a:pPr algn="ctr"/>
                    <a:r>
                      <a:rPr lang="en-GB" sz="1600" dirty="0">
                        <a:effectLst/>
                        <a:latin typeface="Arial" panose="020B0604020202020204" pitchFamily="34" charset="0"/>
                        <a:ea typeface="Arial" panose="020B0604020202020204" pitchFamily="34" charset="0"/>
                      </a:rPr>
                      <a:t>Formats a number as text. It can specify decimal places and other formatting options</a:t>
                    </a:r>
                    <a:endParaRPr lang="id-ID" sz="1600" b="1"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78" name="Group 77">
                <a:extLst>
                  <a:ext uri="{FF2B5EF4-FFF2-40B4-BE49-F238E27FC236}">
                    <a16:creationId xmlns:a16="http://schemas.microsoft.com/office/drawing/2014/main" id="{2B1740C1-E6CF-87A3-3B85-3B4E693CBBF4}"/>
                  </a:ext>
                </a:extLst>
              </p:cNvPr>
              <p:cNvGrpSpPr/>
              <p:nvPr/>
            </p:nvGrpSpPr>
            <p:grpSpPr>
              <a:xfrm>
                <a:off x="268668" y="2276746"/>
                <a:ext cx="2520000" cy="1578962"/>
                <a:chOff x="971550" y="-138963"/>
                <a:chExt cx="2520000" cy="1578962"/>
              </a:xfrm>
            </p:grpSpPr>
            <p:sp>
              <p:nvSpPr>
                <p:cNvPr id="79" name="Rectangle: Rounded Corners 78">
                  <a:extLst>
                    <a:ext uri="{FF2B5EF4-FFF2-40B4-BE49-F238E27FC236}">
                      <a16:creationId xmlns:a16="http://schemas.microsoft.com/office/drawing/2014/main" id="{AC2E225A-8F9D-4F40-6320-8A4FF08DDB05}"/>
                    </a:ext>
                  </a:extLst>
                </p:cNvPr>
                <p:cNvSpPr/>
                <p:nvPr/>
              </p:nvSpPr>
              <p:spPr>
                <a:xfrm>
                  <a:off x="971550" y="359999"/>
                  <a:ext cx="2520000" cy="1080000"/>
                </a:xfrm>
                <a:prstGeom prst="roundRect">
                  <a:avLst>
                    <a:gd name="adj" fmla="val 50000"/>
                  </a:avLst>
                </a:prstGeom>
                <a:noFill/>
                <a:ln w="76200">
                  <a:solidFill>
                    <a:srgbClr val="00A0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80" name="Group 79">
                  <a:extLst>
                    <a:ext uri="{FF2B5EF4-FFF2-40B4-BE49-F238E27FC236}">
                      <a16:creationId xmlns:a16="http://schemas.microsoft.com/office/drawing/2014/main" id="{0A26A7E4-603B-372A-D9DA-024F08084C99}"/>
                    </a:ext>
                  </a:extLst>
                </p:cNvPr>
                <p:cNvGrpSpPr/>
                <p:nvPr/>
              </p:nvGrpSpPr>
              <p:grpSpPr>
                <a:xfrm>
                  <a:off x="1180109" y="-138963"/>
                  <a:ext cx="1963602" cy="1516411"/>
                  <a:chOff x="455902" y="1792299"/>
                  <a:chExt cx="1963602" cy="1516411"/>
                </a:xfrm>
              </p:grpSpPr>
              <p:sp>
                <p:nvSpPr>
                  <p:cNvPr id="81" name="TextBox 80">
                    <a:extLst>
                      <a:ext uri="{FF2B5EF4-FFF2-40B4-BE49-F238E27FC236}">
                        <a16:creationId xmlns:a16="http://schemas.microsoft.com/office/drawing/2014/main" id="{22C769B4-FCBA-B9D5-8EE8-D30DC36D322A}"/>
                      </a:ext>
                    </a:extLst>
                  </p:cNvPr>
                  <p:cNvSpPr txBox="1"/>
                  <p:nvPr/>
                </p:nvSpPr>
                <p:spPr>
                  <a:xfrm>
                    <a:off x="1092372" y="1792299"/>
                    <a:ext cx="912429" cy="461665"/>
                  </a:xfrm>
                  <a:prstGeom prst="rect">
                    <a:avLst/>
                  </a:prstGeom>
                  <a:noFill/>
                </p:spPr>
                <p:txBody>
                  <a:bodyPr wrap="non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Date</a:t>
                    </a:r>
                    <a:endParaRPr lang="id-ID" sz="24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82" name="TextBox 81">
                    <a:extLst>
                      <a:ext uri="{FF2B5EF4-FFF2-40B4-BE49-F238E27FC236}">
                        <a16:creationId xmlns:a16="http://schemas.microsoft.com/office/drawing/2014/main" id="{2FFBD79D-174E-6A99-311B-7BF3A2E35845}"/>
                      </a:ext>
                    </a:extLst>
                  </p:cNvPr>
                  <p:cNvSpPr txBox="1"/>
                  <p:nvPr/>
                </p:nvSpPr>
                <p:spPr>
                  <a:xfrm>
                    <a:off x="455902" y="2385380"/>
                    <a:ext cx="1963602" cy="923330"/>
                  </a:xfrm>
                  <a:prstGeom prst="rect">
                    <a:avLst/>
                  </a:prstGeom>
                  <a:noFill/>
                </p:spPr>
                <p:txBody>
                  <a:bodyPr wrap="square" rtlCol="0">
                    <a:spAutoFit/>
                  </a:bodyPr>
                  <a:lstStyle/>
                  <a:p>
                    <a:pPr algn="ctr"/>
                    <a:r>
                      <a:rPr lang="en-GB" sz="1800" dirty="0">
                        <a:effectLst/>
                        <a:latin typeface="Arial" panose="020B0604020202020204" pitchFamily="34" charset="0"/>
                        <a:ea typeface="Arial" panose="020B0604020202020204" pitchFamily="34" charset="0"/>
                      </a:rPr>
                      <a:t>Formats a date based on the specified format.</a:t>
                    </a:r>
                    <a:endParaRPr lang="id-ID" b="1"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83" name="Group 82">
                <a:extLst>
                  <a:ext uri="{FF2B5EF4-FFF2-40B4-BE49-F238E27FC236}">
                    <a16:creationId xmlns:a16="http://schemas.microsoft.com/office/drawing/2014/main" id="{D5053378-7570-0748-4D55-EC87D5ED1966}"/>
                  </a:ext>
                </a:extLst>
              </p:cNvPr>
              <p:cNvGrpSpPr/>
              <p:nvPr/>
            </p:nvGrpSpPr>
            <p:grpSpPr>
              <a:xfrm>
                <a:off x="537833" y="4496058"/>
                <a:ext cx="3540521" cy="1595357"/>
                <a:chOff x="375554" y="-155358"/>
                <a:chExt cx="3540521" cy="1595357"/>
              </a:xfrm>
            </p:grpSpPr>
            <p:sp>
              <p:nvSpPr>
                <p:cNvPr id="84" name="Rectangle: Rounded Corners 83">
                  <a:extLst>
                    <a:ext uri="{FF2B5EF4-FFF2-40B4-BE49-F238E27FC236}">
                      <a16:creationId xmlns:a16="http://schemas.microsoft.com/office/drawing/2014/main" id="{BC285A6D-9045-3E4C-5D55-FD866AF5FD27}"/>
                    </a:ext>
                  </a:extLst>
                </p:cNvPr>
                <p:cNvSpPr/>
                <p:nvPr/>
              </p:nvSpPr>
              <p:spPr>
                <a:xfrm>
                  <a:off x="971550" y="359999"/>
                  <a:ext cx="2520000" cy="1080000"/>
                </a:xfrm>
                <a:prstGeom prst="roundRect">
                  <a:avLst>
                    <a:gd name="adj" fmla="val 50000"/>
                  </a:avLst>
                </a:prstGeom>
                <a:noFill/>
                <a:ln w="762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85" name="Group 84">
                  <a:extLst>
                    <a:ext uri="{FF2B5EF4-FFF2-40B4-BE49-F238E27FC236}">
                      <a16:creationId xmlns:a16="http://schemas.microsoft.com/office/drawing/2014/main" id="{8502785E-C202-4BCF-288F-93FCBBBD8A8F}"/>
                    </a:ext>
                  </a:extLst>
                </p:cNvPr>
                <p:cNvGrpSpPr/>
                <p:nvPr/>
              </p:nvGrpSpPr>
              <p:grpSpPr>
                <a:xfrm>
                  <a:off x="375554" y="-155358"/>
                  <a:ext cx="3540521" cy="1595356"/>
                  <a:chOff x="-348653" y="1775904"/>
                  <a:chExt cx="3540521" cy="1595356"/>
                </a:xfrm>
              </p:grpSpPr>
              <p:sp>
                <p:nvSpPr>
                  <p:cNvPr id="86" name="TextBox 85">
                    <a:extLst>
                      <a:ext uri="{FF2B5EF4-FFF2-40B4-BE49-F238E27FC236}">
                        <a16:creationId xmlns:a16="http://schemas.microsoft.com/office/drawing/2014/main" id="{7E10F977-B944-33A6-2C92-BF9E399B3A08}"/>
                      </a:ext>
                    </a:extLst>
                  </p:cNvPr>
                  <p:cNvSpPr txBox="1"/>
                  <p:nvPr/>
                </p:nvSpPr>
                <p:spPr>
                  <a:xfrm>
                    <a:off x="-348653" y="1775904"/>
                    <a:ext cx="3540521" cy="461665"/>
                  </a:xfrm>
                  <a:prstGeom prst="rect">
                    <a:avLst/>
                  </a:prstGeom>
                  <a:noFill/>
                </p:spPr>
                <p:txBody>
                  <a:bodyPr wrap="non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Uppercase/Lowercase</a:t>
                    </a:r>
                    <a:endParaRPr lang="id-ID" sz="24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87" name="TextBox 86">
                    <a:extLst>
                      <a:ext uri="{FF2B5EF4-FFF2-40B4-BE49-F238E27FC236}">
                        <a16:creationId xmlns:a16="http://schemas.microsoft.com/office/drawing/2014/main" id="{9CDDC8B2-317B-FF9A-2EEE-1DB7FEF80F26}"/>
                      </a:ext>
                    </a:extLst>
                  </p:cNvPr>
                  <p:cNvSpPr txBox="1"/>
                  <p:nvPr/>
                </p:nvSpPr>
                <p:spPr>
                  <a:xfrm>
                    <a:off x="388589" y="2447930"/>
                    <a:ext cx="2134179" cy="923330"/>
                  </a:xfrm>
                  <a:prstGeom prst="rect">
                    <a:avLst/>
                  </a:prstGeom>
                  <a:noFill/>
                </p:spPr>
                <p:txBody>
                  <a:bodyPr wrap="square" rtlCol="0">
                    <a:spAutoFit/>
                  </a:bodyPr>
                  <a:lstStyle/>
                  <a:p>
                    <a:pPr algn="ctr"/>
                    <a:r>
                      <a:rPr lang="en-GB" sz="1800" dirty="0">
                        <a:effectLst/>
                        <a:latin typeface="Arial" panose="020B0604020202020204" pitchFamily="34" charset="0"/>
                        <a:ea typeface="Arial" panose="020B0604020202020204" pitchFamily="34" charset="0"/>
                      </a:rPr>
                      <a:t>Converts a string to upper/lower case</a:t>
                    </a:r>
                    <a:endParaRPr lang="id-ID" b="1" dirty="0">
                      <a:latin typeface="Open Sans" panose="020B0606030504020204" pitchFamily="34" charset="0"/>
                      <a:ea typeface="Open Sans" panose="020B0606030504020204" pitchFamily="34" charset="0"/>
                      <a:cs typeface="Open Sans" panose="020B0606030504020204" pitchFamily="34" charset="0"/>
                    </a:endParaRPr>
                  </a:p>
                </p:txBody>
              </p:sp>
            </p:grpSp>
          </p:grpSp>
        </p:grpSp>
        <p:grpSp>
          <p:nvGrpSpPr>
            <p:cNvPr id="89" name="Group 88">
              <a:extLst>
                <a:ext uri="{FF2B5EF4-FFF2-40B4-BE49-F238E27FC236}">
                  <a16:creationId xmlns:a16="http://schemas.microsoft.com/office/drawing/2014/main" id="{CBF1FA68-3AA3-43EA-AA62-F3FE0ABE7BA3}"/>
                </a:ext>
              </a:extLst>
            </p:cNvPr>
            <p:cNvGrpSpPr/>
            <p:nvPr/>
          </p:nvGrpSpPr>
          <p:grpSpPr>
            <a:xfrm flipH="1">
              <a:off x="8646730" y="33422"/>
              <a:ext cx="3402475" cy="6057993"/>
              <a:chOff x="268668" y="33422"/>
              <a:chExt cx="3402475" cy="6057993"/>
            </a:xfrm>
          </p:grpSpPr>
          <p:grpSp>
            <p:nvGrpSpPr>
              <p:cNvPr id="90" name="Group 89">
                <a:extLst>
                  <a:ext uri="{FF2B5EF4-FFF2-40B4-BE49-F238E27FC236}">
                    <a16:creationId xmlns:a16="http://schemas.microsoft.com/office/drawing/2014/main" id="{E532800C-45E1-FBEF-644F-BA494B0E5F45}"/>
                  </a:ext>
                </a:extLst>
              </p:cNvPr>
              <p:cNvGrpSpPr/>
              <p:nvPr/>
            </p:nvGrpSpPr>
            <p:grpSpPr>
              <a:xfrm>
                <a:off x="1069073" y="33422"/>
                <a:ext cx="2584756" cy="1586578"/>
                <a:chOff x="906794" y="-146579"/>
                <a:chExt cx="2584756" cy="1586578"/>
              </a:xfrm>
            </p:grpSpPr>
            <p:sp>
              <p:nvSpPr>
                <p:cNvPr id="101" name="Rectangle: Rounded Corners 100">
                  <a:extLst>
                    <a:ext uri="{FF2B5EF4-FFF2-40B4-BE49-F238E27FC236}">
                      <a16:creationId xmlns:a16="http://schemas.microsoft.com/office/drawing/2014/main" id="{93C060D6-9593-FDF0-3597-9D74135F817A}"/>
                    </a:ext>
                  </a:extLst>
                </p:cNvPr>
                <p:cNvSpPr/>
                <p:nvPr/>
              </p:nvSpPr>
              <p:spPr>
                <a:xfrm>
                  <a:off x="971550" y="359999"/>
                  <a:ext cx="2520000" cy="1080000"/>
                </a:xfrm>
                <a:prstGeom prst="roundRect">
                  <a:avLst>
                    <a:gd name="adj" fmla="val 50000"/>
                  </a:avLst>
                </a:prstGeom>
                <a:noFill/>
                <a:ln w="76200">
                  <a:solidFill>
                    <a:srgbClr val="52CBB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2" name="Group 101">
                  <a:extLst>
                    <a:ext uri="{FF2B5EF4-FFF2-40B4-BE49-F238E27FC236}">
                      <a16:creationId xmlns:a16="http://schemas.microsoft.com/office/drawing/2014/main" id="{2CC65684-5CAC-1755-EDC2-0CAD36C24309}"/>
                    </a:ext>
                  </a:extLst>
                </p:cNvPr>
                <p:cNvGrpSpPr/>
                <p:nvPr/>
              </p:nvGrpSpPr>
              <p:grpSpPr>
                <a:xfrm>
                  <a:off x="906794" y="-146579"/>
                  <a:ext cx="2387190" cy="1577635"/>
                  <a:chOff x="182587" y="1784683"/>
                  <a:chExt cx="2387190" cy="1577635"/>
                </a:xfrm>
              </p:grpSpPr>
              <p:sp>
                <p:nvSpPr>
                  <p:cNvPr id="103" name="TextBox 102">
                    <a:extLst>
                      <a:ext uri="{FF2B5EF4-FFF2-40B4-BE49-F238E27FC236}">
                        <a16:creationId xmlns:a16="http://schemas.microsoft.com/office/drawing/2014/main" id="{9D98A4C3-9694-2597-B5B1-51DD74F18D1C}"/>
                      </a:ext>
                    </a:extLst>
                  </p:cNvPr>
                  <p:cNvSpPr txBox="1"/>
                  <p:nvPr/>
                </p:nvSpPr>
                <p:spPr>
                  <a:xfrm>
                    <a:off x="481926" y="1784683"/>
                    <a:ext cx="2057230" cy="461665"/>
                  </a:xfrm>
                  <a:prstGeom prst="rect">
                    <a:avLst/>
                  </a:prstGeom>
                  <a:noFill/>
                </p:spPr>
                <p:txBody>
                  <a:bodyPr wrap="non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Search filter</a:t>
                    </a:r>
                    <a:endParaRPr lang="id-ID" sz="24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04" name="TextBox 103">
                    <a:extLst>
                      <a:ext uri="{FF2B5EF4-FFF2-40B4-BE49-F238E27FC236}">
                        <a16:creationId xmlns:a16="http://schemas.microsoft.com/office/drawing/2014/main" id="{2EA423FA-F0B6-84B0-2878-00719AD8240E}"/>
                      </a:ext>
                    </a:extLst>
                  </p:cNvPr>
                  <p:cNvSpPr txBox="1"/>
                  <p:nvPr/>
                </p:nvSpPr>
                <p:spPr>
                  <a:xfrm>
                    <a:off x="182587" y="2300040"/>
                    <a:ext cx="2387190" cy="1062278"/>
                  </a:xfrm>
                  <a:prstGeom prst="rect">
                    <a:avLst/>
                  </a:prstGeom>
                  <a:noFill/>
                </p:spPr>
                <p:txBody>
                  <a:bodyPr wrap="square" rtlCol="0">
                    <a:spAutoFit/>
                  </a:bodyPr>
                  <a:lstStyle/>
                  <a:p>
                    <a:pPr lvl="0">
                      <a:lnSpc>
                        <a:spcPct val="115000"/>
                      </a:lnSpc>
                    </a:pPr>
                    <a:r>
                      <a:rPr lang="en-GB" sz="1400" u="none" strike="noStrike" dirty="0">
                        <a:effectLst/>
                        <a:latin typeface="Arial" panose="020B0604020202020204" pitchFamily="34" charset="0"/>
                        <a:ea typeface="Arial" panose="020B0604020202020204" pitchFamily="34" charset="0"/>
                      </a:rPr>
                      <a:t>Filter and display a subset of data based on a search query or keyword entered by the user.</a:t>
                    </a:r>
                    <a:endParaRPr lang="en-IN" sz="1400" u="none" strike="noStrike" dirty="0">
                      <a:effectLst/>
                      <a:latin typeface="Arial" panose="020B0604020202020204" pitchFamily="34" charset="0"/>
                      <a:ea typeface="Arial" panose="020B0604020202020204" pitchFamily="34" charset="0"/>
                    </a:endParaRPr>
                  </a:p>
                </p:txBody>
              </p:sp>
            </p:grpSp>
          </p:grpSp>
          <p:grpSp>
            <p:nvGrpSpPr>
              <p:cNvPr id="91" name="Group 90">
                <a:extLst>
                  <a:ext uri="{FF2B5EF4-FFF2-40B4-BE49-F238E27FC236}">
                    <a16:creationId xmlns:a16="http://schemas.microsoft.com/office/drawing/2014/main" id="{D47DC77E-5732-4E92-32A1-36C8CC366B13}"/>
                  </a:ext>
                </a:extLst>
              </p:cNvPr>
              <p:cNvGrpSpPr/>
              <p:nvPr/>
            </p:nvGrpSpPr>
            <p:grpSpPr>
              <a:xfrm>
                <a:off x="268668" y="2282291"/>
                <a:ext cx="2520000" cy="1573417"/>
                <a:chOff x="971550" y="-133418"/>
                <a:chExt cx="2520000" cy="1573417"/>
              </a:xfrm>
            </p:grpSpPr>
            <p:sp>
              <p:nvSpPr>
                <p:cNvPr id="97" name="Rectangle: Rounded Corners 96">
                  <a:extLst>
                    <a:ext uri="{FF2B5EF4-FFF2-40B4-BE49-F238E27FC236}">
                      <a16:creationId xmlns:a16="http://schemas.microsoft.com/office/drawing/2014/main" id="{F4628152-226B-0308-9F77-A9537A38125E}"/>
                    </a:ext>
                  </a:extLst>
                </p:cNvPr>
                <p:cNvSpPr/>
                <p:nvPr/>
              </p:nvSpPr>
              <p:spPr>
                <a:xfrm>
                  <a:off x="971550" y="359999"/>
                  <a:ext cx="2520000" cy="1080000"/>
                </a:xfrm>
                <a:prstGeom prst="roundRect">
                  <a:avLst>
                    <a:gd name="adj" fmla="val 50000"/>
                  </a:avLst>
                </a:prstGeom>
                <a:noFill/>
                <a:ln w="76200">
                  <a:solidFill>
                    <a:srgbClr val="FEC6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98" name="Group 97">
                  <a:extLst>
                    <a:ext uri="{FF2B5EF4-FFF2-40B4-BE49-F238E27FC236}">
                      <a16:creationId xmlns:a16="http://schemas.microsoft.com/office/drawing/2014/main" id="{C5E81847-0409-46E2-A6B0-1D49B5D06305}"/>
                    </a:ext>
                  </a:extLst>
                </p:cNvPr>
                <p:cNvGrpSpPr/>
                <p:nvPr/>
              </p:nvGrpSpPr>
              <p:grpSpPr>
                <a:xfrm>
                  <a:off x="1212662" y="-133418"/>
                  <a:ext cx="2070907" cy="1487811"/>
                  <a:chOff x="488455" y="1797844"/>
                  <a:chExt cx="2070907" cy="1487811"/>
                </a:xfrm>
              </p:grpSpPr>
              <p:sp>
                <p:nvSpPr>
                  <p:cNvPr id="99" name="TextBox 98">
                    <a:extLst>
                      <a:ext uri="{FF2B5EF4-FFF2-40B4-BE49-F238E27FC236}">
                        <a16:creationId xmlns:a16="http://schemas.microsoft.com/office/drawing/2014/main" id="{6EF6FD39-3BBF-DAA9-E70E-59CA5EBFA2E1}"/>
                      </a:ext>
                    </a:extLst>
                  </p:cNvPr>
                  <p:cNvSpPr txBox="1"/>
                  <p:nvPr/>
                </p:nvSpPr>
                <p:spPr>
                  <a:xfrm>
                    <a:off x="835699" y="1797844"/>
                    <a:ext cx="1460914" cy="461665"/>
                  </a:xfrm>
                  <a:prstGeom prst="rect">
                    <a:avLst/>
                  </a:prstGeom>
                  <a:noFill/>
                </p:spPr>
                <p:txBody>
                  <a:bodyPr wrap="none" rtlCol="0">
                    <a:spAutoFit/>
                  </a:bodyPr>
                  <a:lstStyle/>
                  <a:p>
                    <a:pPr algn="ctr"/>
                    <a:r>
                      <a:rPr lang="en-US" sz="2400" b="1" dirty="0" err="1">
                        <a:latin typeface="Open Sans" panose="020B0606030504020204" pitchFamily="34" charset="0"/>
                        <a:ea typeface="Open Sans" panose="020B0606030504020204" pitchFamily="34" charset="0"/>
                        <a:cs typeface="Open Sans" panose="020B0606030504020204" pitchFamily="34" charset="0"/>
                      </a:rPr>
                      <a:t>OrderBy</a:t>
                    </a:r>
                    <a:endParaRPr lang="id-ID" sz="24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00" name="TextBox 99">
                    <a:extLst>
                      <a:ext uri="{FF2B5EF4-FFF2-40B4-BE49-F238E27FC236}">
                        <a16:creationId xmlns:a16="http://schemas.microsoft.com/office/drawing/2014/main" id="{7FC62314-E476-07EC-6096-910D7D17B864}"/>
                      </a:ext>
                    </a:extLst>
                  </p:cNvPr>
                  <p:cNvSpPr txBox="1"/>
                  <p:nvPr/>
                </p:nvSpPr>
                <p:spPr>
                  <a:xfrm>
                    <a:off x="488455" y="2362325"/>
                    <a:ext cx="2070907" cy="923330"/>
                  </a:xfrm>
                  <a:prstGeom prst="rect">
                    <a:avLst/>
                  </a:prstGeom>
                  <a:noFill/>
                </p:spPr>
                <p:txBody>
                  <a:bodyPr wrap="square" rtlCol="0">
                    <a:spAutoFit/>
                  </a:bodyPr>
                  <a:lstStyle/>
                  <a:p>
                    <a:pPr algn="ctr"/>
                    <a:r>
                      <a:rPr lang="en-GB" sz="1800" dirty="0">
                        <a:effectLst/>
                        <a:latin typeface="Arial" panose="020B0604020202020204" pitchFamily="34" charset="0"/>
                        <a:ea typeface="Arial" panose="020B0604020202020204" pitchFamily="34" charset="0"/>
                      </a:rPr>
                      <a:t>Orders an array by a specified expression.</a:t>
                    </a:r>
                    <a:endParaRPr lang="id-ID" b="1"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92" name="Group 91">
                <a:extLst>
                  <a:ext uri="{FF2B5EF4-FFF2-40B4-BE49-F238E27FC236}">
                    <a16:creationId xmlns:a16="http://schemas.microsoft.com/office/drawing/2014/main" id="{D225B1D7-C5A1-18BF-2AB1-918F61C10146}"/>
                  </a:ext>
                </a:extLst>
              </p:cNvPr>
              <p:cNvGrpSpPr/>
              <p:nvPr/>
            </p:nvGrpSpPr>
            <p:grpSpPr>
              <a:xfrm>
                <a:off x="1047096" y="4522702"/>
                <a:ext cx="2624047" cy="1568713"/>
                <a:chOff x="884817" y="-128714"/>
                <a:chExt cx="2624047" cy="1568713"/>
              </a:xfrm>
            </p:grpSpPr>
            <p:sp>
              <p:nvSpPr>
                <p:cNvPr id="93" name="Rectangle: Rounded Corners 92">
                  <a:extLst>
                    <a:ext uri="{FF2B5EF4-FFF2-40B4-BE49-F238E27FC236}">
                      <a16:creationId xmlns:a16="http://schemas.microsoft.com/office/drawing/2014/main" id="{162A3BA2-27B3-D650-DF37-D61F368A2AA9}"/>
                    </a:ext>
                  </a:extLst>
                </p:cNvPr>
                <p:cNvSpPr/>
                <p:nvPr/>
              </p:nvSpPr>
              <p:spPr>
                <a:xfrm>
                  <a:off x="971550" y="359999"/>
                  <a:ext cx="2520000" cy="1080000"/>
                </a:xfrm>
                <a:prstGeom prst="roundRect">
                  <a:avLst>
                    <a:gd name="adj" fmla="val 50000"/>
                  </a:avLst>
                </a:prstGeom>
                <a:noFill/>
                <a:ln w="76200">
                  <a:solidFill>
                    <a:srgbClr val="5D73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94" name="Group 93">
                  <a:extLst>
                    <a:ext uri="{FF2B5EF4-FFF2-40B4-BE49-F238E27FC236}">
                      <a16:creationId xmlns:a16="http://schemas.microsoft.com/office/drawing/2014/main" id="{3CADBE21-662E-A9BF-24EF-284EF30ACA3B}"/>
                    </a:ext>
                  </a:extLst>
                </p:cNvPr>
                <p:cNvGrpSpPr/>
                <p:nvPr/>
              </p:nvGrpSpPr>
              <p:grpSpPr>
                <a:xfrm>
                  <a:off x="884817" y="-128714"/>
                  <a:ext cx="2624047" cy="1323053"/>
                  <a:chOff x="160610" y="1802548"/>
                  <a:chExt cx="2624047" cy="1323053"/>
                </a:xfrm>
              </p:grpSpPr>
              <p:sp>
                <p:nvSpPr>
                  <p:cNvPr id="95" name="TextBox 94">
                    <a:extLst>
                      <a:ext uri="{FF2B5EF4-FFF2-40B4-BE49-F238E27FC236}">
                        <a16:creationId xmlns:a16="http://schemas.microsoft.com/office/drawing/2014/main" id="{66AF66CC-A1A5-57B6-4087-6E575BDD6162}"/>
                      </a:ext>
                    </a:extLst>
                  </p:cNvPr>
                  <p:cNvSpPr txBox="1"/>
                  <p:nvPr/>
                </p:nvSpPr>
                <p:spPr>
                  <a:xfrm>
                    <a:off x="700995" y="1802548"/>
                    <a:ext cx="1571520" cy="461665"/>
                  </a:xfrm>
                  <a:prstGeom prst="rect">
                    <a:avLst/>
                  </a:prstGeom>
                  <a:noFill/>
                </p:spPr>
                <p:txBody>
                  <a:bodyPr wrap="non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Currency</a:t>
                    </a:r>
                    <a:endParaRPr lang="id-ID" sz="24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96" name="TextBox 95">
                    <a:extLst>
                      <a:ext uri="{FF2B5EF4-FFF2-40B4-BE49-F238E27FC236}">
                        <a16:creationId xmlns:a16="http://schemas.microsoft.com/office/drawing/2014/main" id="{EDF7A486-C8B4-37B0-7EA6-C18C2122B111}"/>
                      </a:ext>
                    </a:extLst>
                  </p:cNvPr>
                  <p:cNvSpPr txBox="1"/>
                  <p:nvPr/>
                </p:nvSpPr>
                <p:spPr>
                  <a:xfrm>
                    <a:off x="160610" y="2479270"/>
                    <a:ext cx="2624047" cy="646331"/>
                  </a:xfrm>
                  <a:prstGeom prst="rect">
                    <a:avLst/>
                  </a:prstGeom>
                  <a:noFill/>
                </p:spPr>
                <p:txBody>
                  <a:bodyPr wrap="square" rtlCol="0">
                    <a:spAutoFit/>
                  </a:bodyPr>
                  <a:lstStyle/>
                  <a:p>
                    <a:pPr algn="ctr"/>
                    <a:r>
                      <a:rPr lang="en-GB" sz="1800" dirty="0">
                        <a:effectLst/>
                        <a:latin typeface="Arial" panose="020B0604020202020204" pitchFamily="34" charset="0"/>
                        <a:ea typeface="Arial" panose="020B0604020202020204" pitchFamily="34" charset="0"/>
                      </a:rPr>
                      <a:t>Formats a number to a currency format. </a:t>
                    </a:r>
                    <a:endParaRPr lang="id-ID" b="1" dirty="0">
                      <a:latin typeface="Open Sans" panose="020B0606030504020204" pitchFamily="34" charset="0"/>
                      <a:ea typeface="Open Sans" panose="020B0606030504020204" pitchFamily="34" charset="0"/>
                      <a:cs typeface="Open Sans" panose="020B0606030504020204" pitchFamily="34" charset="0"/>
                    </a:endParaRPr>
                  </a:p>
                </p:txBody>
              </p:sp>
            </p:grpSp>
          </p:grpSp>
        </p:grpSp>
      </p:grpSp>
      <p:sp>
        <p:nvSpPr>
          <p:cNvPr id="2" name="TextBox 1">
            <a:extLst>
              <a:ext uri="{FF2B5EF4-FFF2-40B4-BE49-F238E27FC236}">
                <a16:creationId xmlns:a16="http://schemas.microsoft.com/office/drawing/2014/main" id="{AF271002-B4DB-B1BF-8B13-30EFD9DE1B39}"/>
              </a:ext>
            </a:extLst>
          </p:cNvPr>
          <p:cNvSpPr txBox="1"/>
          <p:nvPr/>
        </p:nvSpPr>
        <p:spPr>
          <a:xfrm>
            <a:off x="3459518" y="-69799"/>
            <a:ext cx="4493538" cy="584775"/>
          </a:xfrm>
          <a:prstGeom prst="rect">
            <a:avLst/>
          </a:prstGeom>
          <a:noFill/>
        </p:spPr>
        <p:txBody>
          <a:bodyPr wrap="none" rtlCol="0">
            <a:spAutoFit/>
          </a:bodyPr>
          <a:lstStyle/>
          <a:p>
            <a:r>
              <a:rPr lang="en-US" sz="3200" dirty="0"/>
              <a:t>A few important filters</a:t>
            </a:r>
            <a:endParaRPr lang="en-IN" sz="3200" dirty="0"/>
          </a:p>
        </p:txBody>
      </p:sp>
    </p:spTree>
    <p:extLst>
      <p:ext uri="{BB962C8B-B14F-4D97-AF65-F5344CB8AC3E}">
        <p14:creationId xmlns:p14="http://schemas.microsoft.com/office/powerpoint/2010/main" val="4082015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E709B-BFC7-3A9F-49CA-76F00452A70B}"/>
              </a:ext>
            </a:extLst>
          </p:cNvPr>
          <p:cNvSpPr>
            <a:spLocks noGrp="1"/>
          </p:cNvSpPr>
          <p:nvPr>
            <p:ph idx="1"/>
          </p:nvPr>
        </p:nvSpPr>
        <p:spPr>
          <a:xfrm>
            <a:off x="1141412" y="3151220"/>
            <a:ext cx="9905999" cy="555561"/>
          </a:xfrm>
          <a:ln>
            <a:solidFill>
              <a:schemeClr val="accent5"/>
            </a:solidFill>
          </a:ln>
        </p:spPr>
        <p:txBody>
          <a:bodyPr>
            <a:noAutofit/>
          </a:bodyPr>
          <a:lstStyle/>
          <a:p>
            <a:pPr marL="0" indent="0" algn="ctr" rtl="0">
              <a:spcBef>
                <a:spcPts val="0"/>
              </a:spcBef>
              <a:spcAft>
                <a:spcPts val="0"/>
              </a:spcAft>
              <a:buNone/>
            </a:pPr>
            <a:r>
              <a:rPr lang="en-IN" sz="3200" b="0" i="0" u="none" strike="noStrike" dirty="0">
                <a:effectLst/>
                <a:latin typeface="Tw Cen MT (Body)"/>
              </a:rPr>
              <a:t>The search filter</a:t>
            </a:r>
            <a:endParaRPr lang="en-IN" sz="3200" b="0" dirty="0">
              <a:effectLst/>
            </a:endParaRPr>
          </a:p>
        </p:txBody>
      </p:sp>
    </p:spTree>
    <p:extLst>
      <p:ext uri="{BB962C8B-B14F-4D97-AF65-F5344CB8AC3E}">
        <p14:creationId xmlns:p14="http://schemas.microsoft.com/office/powerpoint/2010/main" val="2943587236"/>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083317" y="235258"/>
            <a:ext cx="9776792" cy="136272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R="0" lvl="0" algn="ctr">
              <a:lnSpc>
                <a:spcPct val="107000"/>
              </a:lnSpc>
              <a:spcBef>
                <a:spcPts val="0"/>
              </a:spcBef>
              <a:spcAft>
                <a:spcPts val="800"/>
              </a:spcAft>
            </a:pPr>
            <a:r>
              <a:rPr lang="en-GB" sz="2800" dirty="0">
                <a:solidFill>
                  <a:schemeClr val="tx1"/>
                </a:solidFill>
                <a:effectLst/>
                <a:latin typeface="Tw Cen MT" panose="020B0602020104020603" pitchFamily="34" charset="0"/>
                <a:ea typeface="Arial" panose="020B0604020202020204" pitchFamily="34" charset="0"/>
              </a:rPr>
              <a:t>The search filter in AngularJS is a functionality used to filter and display a subset of data based on a search query or keyword entered by the user</a:t>
            </a:r>
            <a:endParaRPr lang="en-US" sz="280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1704513"/>
            <a:ext cx="8812696" cy="491822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15000"/>
              </a:lnSpc>
            </a:pPr>
            <a:r>
              <a:rPr lang="en-GB" sz="1600" dirty="0">
                <a:solidFill>
                  <a:srgbClr val="0000FF"/>
                </a:solidFill>
                <a:effectLst/>
                <a:latin typeface="Tw Cen MT (Body)"/>
                <a:ea typeface="Arial" panose="020B0604020202020204" pitchFamily="34" charset="0"/>
              </a:rPr>
              <a:t>&lt;!DOCTYPE HTML&gt;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&lt;html lang = "</a:t>
            </a:r>
            <a:r>
              <a:rPr lang="en-GB" sz="1600" dirty="0" err="1">
                <a:solidFill>
                  <a:srgbClr val="0000FF"/>
                </a:solidFill>
                <a:effectLst/>
                <a:latin typeface="Tw Cen MT (Body)"/>
                <a:ea typeface="Arial" panose="020B0604020202020204" pitchFamily="34" charset="0"/>
              </a:rPr>
              <a:t>en</a:t>
            </a:r>
            <a:r>
              <a:rPr lang="en-GB" sz="1600" dirty="0">
                <a:solidFill>
                  <a:srgbClr val="0000FF"/>
                </a:solidFill>
                <a:effectLst/>
                <a:latin typeface="Tw Cen MT (Body)"/>
                <a:ea typeface="Arial" panose="020B0604020202020204" pitchFamily="34" charset="0"/>
              </a:rPr>
              <a: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&lt;head&gt;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&lt;title&gt;Filters&lt;/title&gt;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 </a:t>
            </a:r>
            <a:r>
              <a:rPr lang="en-GB" sz="1600" dirty="0" err="1">
                <a:solidFill>
                  <a:srgbClr val="0000FF"/>
                </a:solidFill>
                <a:effectLst/>
                <a:latin typeface="Tw Cen MT (Body)"/>
                <a:ea typeface="Arial" panose="020B0604020202020204" pitchFamily="34" charset="0"/>
              </a:rPr>
              <a:t>src</a:t>
            </a:r>
            <a:r>
              <a:rPr lang="en-GB" sz="1600" dirty="0">
                <a:solidFill>
                  <a:srgbClr val="0000FF"/>
                </a:solidFill>
                <a:effectLst/>
                <a:latin typeface="Tw Cen MT (Body)"/>
                <a:ea typeface="Arial" panose="020B0604020202020204" pitchFamily="34" charset="0"/>
              </a:rPr>
              <a:t>="https://ajax.googleapis.com/ajax/libs/</a:t>
            </a:r>
            <a:r>
              <a:rPr lang="en-GB" sz="1600" dirty="0" err="1">
                <a:solidFill>
                  <a:srgbClr val="0000FF"/>
                </a:solidFill>
                <a:effectLst/>
                <a:latin typeface="Tw Cen MT (Body)"/>
                <a:ea typeface="Arial" panose="020B0604020202020204" pitchFamily="34" charset="0"/>
              </a:rPr>
              <a:t>angularjs</a:t>
            </a:r>
            <a:r>
              <a:rPr lang="en-GB" sz="1600" dirty="0">
                <a:solidFill>
                  <a:srgbClr val="0000FF"/>
                </a:solidFill>
                <a:effectLst/>
                <a:latin typeface="Tw Cen MT (Body)"/>
                <a:ea typeface="Arial" panose="020B0604020202020204" pitchFamily="34" charset="0"/>
              </a:rPr>
              <a:t>/1.6.9/angular.min.js"&gt;&lt;/script&gt;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var app = </a:t>
            </a:r>
            <a:r>
              <a:rPr lang="en-GB" sz="1600" dirty="0" err="1">
                <a:solidFill>
                  <a:srgbClr val="0000FF"/>
                </a:solidFill>
                <a:effectLst/>
                <a:latin typeface="Tw Cen MT (Body)"/>
                <a:ea typeface="Arial" panose="020B0604020202020204" pitchFamily="34" charset="0"/>
              </a:rPr>
              <a:t>angular.module</a:t>
            </a:r>
            <a:r>
              <a:rPr lang="en-GB" sz="1600" dirty="0">
                <a:solidFill>
                  <a:srgbClr val="0000FF"/>
                </a:solidFill>
                <a:effectLst/>
                <a:latin typeface="Tw Cen MT (Body)"/>
                <a:ea typeface="Arial" panose="020B0604020202020204" pitchFamily="34" charset="0"/>
              </a:rPr>
              <a:t>("</a:t>
            </a:r>
            <a:r>
              <a:rPr lang="en-GB" sz="1600" dirty="0" err="1">
                <a:solidFill>
                  <a:srgbClr val="0000FF"/>
                </a:solidFill>
                <a:effectLst/>
                <a:latin typeface="Tw Cen MT (Body)"/>
                <a:ea typeface="Arial" panose="020B0604020202020204" pitchFamily="34" charset="0"/>
              </a:rPr>
              <a:t>studentDetails</a:t>
            </a: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app.controller</a:t>
            </a:r>
            <a:r>
              <a:rPr lang="en-GB" sz="1600" dirty="0">
                <a:solidFill>
                  <a:srgbClr val="0000FF"/>
                </a:solidFill>
                <a:effectLst/>
                <a:latin typeface="Tw Cen MT (Body)"/>
                <a:ea typeface="Arial" panose="020B0604020202020204" pitchFamily="34" charset="0"/>
              </a:rPr>
              <a:t>("</a:t>
            </a:r>
            <a:r>
              <a:rPr lang="en-GB" sz="1600" dirty="0" err="1">
                <a:solidFill>
                  <a:srgbClr val="0000FF"/>
                </a:solidFill>
                <a:effectLst/>
                <a:latin typeface="Tw Cen MT (Body)"/>
                <a:ea typeface="Arial" panose="020B0604020202020204" pitchFamily="34" charset="0"/>
              </a:rPr>
              <a:t>studentInfo</a:t>
            </a:r>
            <a:r>
              <a:rPr lang="en-GB" sz="1600" dirty="0">
                <a:solidFill>
                  <a:srgbClr val="0000FF"/>
                </a:solidFill>
                <a:effectLst/>
                <a:latin typeface="Tw Cen MT (Body)"/>
                <a:ea typeface="Arial" panose="020B0604020202020204" pitchFamily="34" charset="0"/>
              </a:rPr>
              <a:t>", function($scope){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scope.student</a:t>
            </a:r>
            <a:r>
              <a:rPr lang="en-GB" sz="1600" dirty="0">
                <a:solidFill>
                  <a:srgbClr val="0000FF"/>
                </a:solidFill>
                <a:effectLst/>
                <a:latin typeface="Tw Cen MT (Body)"/>
                <a:ea typeface="Arial" panose="020B0604020202020204" pitchFamily="34" charset="0"/>
              </a:rPr>
              <a:t> =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usn</a:t>
            </a:r>
            <a:r>
              <a:rPr lang="en-GB" sz="1600" dirty="0">
                <a:solidFill>
                  <a:srgbClr val="0000FF"/>
                </a:solidFill>
                <a:effectLst/>
                <a:latin typeface="Tw Cen MT (Body)"/>
                <a:ea typeface="Arial" panose="020B0604020202020204" pitchFamily="34" charset="0"/>
              </a:rPr>
              <a:t>: "103", name: "Varun", fine: "500"},</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usn</a:t>
            </a:r>
            <a:r>
              <a:rPr lang="en-GB" sz="1600" dirty="0">
                <a:solidFill>
                  <a:srgbClr val="0000FF"/>
                </a:solidFill>
                <a:effectLst/>
                <a:latin typeface="Tw Cen MT (Body)"/>
                <a:ea typeface="Arial" panose="020B0604020202020204" pitchFamily="34" charset="0"/>
              </a:rPr>
              <a:t>: "108", name: "</a:t>
            </a:r>
            <a:r>
              <a:rPr lang="en-GB" sz="1600" dirty="0" err="1">
                <a:solidFill>
                  <a:srgbClr val="0000FF"/>
                </a:solidFill>
                <a:effectLst/>
                <a:latin typeface="Tw Cen MT (Body)"/>
                <a:ea typeface="Arial" panose="020B0604020202020204" pitchFamily="34" charset="0"/>
              </a:rPr>
              <a:t>Yashas</a:t>
            </a:r>
            <a:r>
              <a:rPr lang="en-GB" sz="1600" dirty="0">
                <a:solidFill>
                  <a:srgbClr val="0000FF"/>
                </a:solidFill>
                <a:effectLst/>
                <a:latin typeface="Tw Cen MT (Body)"/>
                <a:ea typeface="Arial" panose="020B0604020202020204" pitchFamily="34" charset="0"/>
              </a:rPr>
              <a:t>", fine: "100"},</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usn</a:t>
            </a:r>
            <a:r>
              <a:rPr lang="en-GB" sz="1600" dirty="0">
                <a:solidFill>
                  <a:srgbClr val="0000FF"/>
                </a:solidFill>
                <a:effectLst/>
                <a:latin typeface="Tw Cen MT (Body)"/>
                <a:ea typeface="Arial" panose="020B0604020202020204" pitchFamily="34" charset="0"/>
              </a:rPr>
              <a:t>: "110", name: "Tarun", fine: "1000"}</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&lt;/head&gt;</a:t>
            </a:r>
            <a:endParaRPr lang="en-IN" sz="1600" dirty="0">
              <a:effectLst/>
              <a:latin typeface="Tw Cen MT (Body)"/>
              <a:ea typeface="Arial" panose="020B0604020202020204" pitchFamily="34" charset="0"/>
            </a:endParaRPr>
          </a:p>
        </p:txBody>
      </p:sp>
    </p:spTree>
    <p:extLst>
      <p:ext uri="{BB962C8B-B14F-4D97-AF65-F5344CB8AC3E}">
        <p14:creationId xmlns:p14="http://schemas.microsoft.com/office/powerpoint/2010/main" val="1263745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srgbClr val="FF0000"/>
                </a:solidFill>
                <a:effectLst/>
                <a:uLnTx/>
                <a:uFillTx/>
                <a:latin typeface="Tw Cen MT (Body)"/>
              </a:rPr>
              <a:t>AngularJS</a:t>
            </a:r>
            <a:endParaRPr kumimoji="0" lang="en-US" sz="3200" b="0" i="0" u="none" strike="noStrike" kern="1200" cap="none" spc="0" normalizeH="0" baseline="0" noProof="0" dirty="0">
              <a:ln>
                <a:noFill/>
              </a:ln>
              <a:solidFill>
                <a:srgbClr val="FF0000"/>
              </a:solidFill>
              <a:effectLst/>
              <a:uLnTx/>
              <a:uFillTx/>
              <a:latin typeface="Tw Cen MT (Body)"/>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1213914" y="1884544"/>
            <a:ext cx="9905999" cy="413647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en-US" dirty="0">
                <a:latin typeface="Tw Cen MT (Body)"/>
              </a:rPr>
              <a:t>A Google employee started working with AngularJS in 2009, and later it was officially supported by google. Hence, all google apps are built using AngularJS.</a:t>
            </a:r>
          </a:p>
          <a:p>
            <a:pPr algn="just"/>
            <a:r>
              <a:rPr lang="en-US" dirty="0">
                <a:latin typeface="Tw Cen MT (Body)"/>
              </a:rPr>
              <a:t>AngularJS is a JavaScript framework written in JavaScript. The webpages designed in AngularJS are a mix of JS and HTML.</a:t>
            </a:r>
          </a:p>
          <a:p>
            <a:pPr algn="just"/>
            <a:r>
              <a:rPr lang="en-IN" dirty="0">
                <a:latin typeface="Tw Cen MT (Body)"/>
              </a:rPr>
              <a:t>AngularJS follows MVC architecture. </a:t>
            </a:r>
          </a:p>
          <a:p>
            <a:pPr algn="just"/>
            <a:r>
              <a:rPr lang="en-IN" dirty="0">
                <a:latin typeface="Tw Cen MT (Body)"/>
              </a:rPr>
              <a:t>AngularJS is built to follow SoC principal.</a:t>
            </a:r>
          </a:p>
          <a:p>
            <a:pPr algn="just"/>
            <a:r>
              <a:rPr lang="en-US" dirty="0">
                <a:latin typeface="Tw Cen MT (Body)"/>
              </a:rPr>
              <a:t>People choose AngularJS for its speed of execution.</a:t>
            </a:r>
            <a:endParaRPr kumimoji="0" lang="en-US" sz="3600" b="0" i="0" u="none" strike="noStrike" kern="1200" cap="none" spc="0" normalizeH="0" baseline="0" noProof="0" dirty="0">
              <a:ln>
                <a:noFill/>
              </a:ln>
              <a:effectLst/>
              <a:uLnTx/>
              <a:uFillTx/>
              <a:latin typeface="Tw Cen MT (Body)"/>
            </a:endParaRPr>
          </a:p>
        </p:txBody>
      </p:sp>
    </p:spTree>
    <p:extLst>
      <p:ext uri="{BB962C8B-B14F-4D97-AF65-F5344CB8AC3E}">
        <p14:creationId xmlns:p14="http://schemas.microsoft.com/office/powerpoint/2010/main" val="21091908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4980614" y="195308"/>
            <a:ext cx="1917335" cy="572610"/>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R="0" lvl="0" algn="ctr">
              <a:lnSpc>
                <a:spcPct val="107000"/>
              </a:lnSpc>
              <a:spcBef>
                <a:spcPts val="0"/>
              </a:spcBef>
              <a:spcAft>
                <a:spcPts val="800"/>
              </a:spcAft>
            </a:pPr>
            <a:r>
              <a:rPr lang="en-GB" sz="2800" dirty="0" err="1">
                <a:solidFill>
                  <a:schemeClr val="tx1"/>
                </a:solidFill>
                <a:effectLst/>
                <a:latin typeface="Tw Cen MT" panose="020B0602020104020603" pitchFamily="34" charset="0"/>
                <a:ea typeface="Arial" panose="020B0604020202020204" pitchFamily="34" charset="0"/>
              </a:rPr>
              <a:t>Contd</a:t>
            </a:r>
            <a:r>
              <a:rPr lang="en-GB" sz="2800" dirty="0">
                <a:solidFill>
                  <a:schemeClr val="tx1"/>
                </a:solidFill>
                <a:effectLst/>
                <a:latin typeface="Tw Cen MT" panose="020B0602020104020603" pitchFamily="34" charset="0"/>
                <a:ea typeface="Arial" panose="020B0604020202020204" pitchFamily="34" charset="0"/>
              </a:rPr>
              <a:t>…</a:t>
            </a:r>
            <a:endParaRPr lang="en-US" sz="280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00875" y="1837677"/>
            <a:ext cx="8812696" cy="23792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15000"/>
              </a:lnSpc>
            </a:pPr>
            <a:r>
              <a:rPr lang="en-GB" sz="1800" dirty="0">
                <a:solidFill>
                  <a:srgbClr val="0000FF"/>
                </a:solidFill>
                <a:effectLst/>
                <a:latin typeface="Arial" panose="020B0604020202020204" pitchFamily="34" charset="0"/>
                <a:ea typeface="Arial" panose="020B0604020202020204" pitchFamily="34" charset="0"/>
              </a:rPr>
              <a:t> &lt;body ng-app = "</a:t>
            </a:r>
            <a:r>
              <a:rPr lang="en-GB" sz="1800" dirty="0" err="1">
                <a:solidFill>
                  <a:srgbClr val="0000FF"/>
                </a:solidFill>
                <a:effectLst/>
                <a:latin typeface="Arial" panose="020B0604020202020204" pitchFamily="34" charset="0"/>
                <a:ea typeface="Arial" panose="020B0604020202020204" pitchFamily="34" charset="0"/>
              </a:rPr>
              <a:t>studentDetails</a:t>
            </a:r>
            <a:r>
              <a:rPr lang="en-GB" sz="1800" dirty="0">
                <a:solidFill>
                  <a:srgbClr val="0000FF"/>
                </a:solidFill>
                <a:effectLst/>
                <a:latin typeface="Arial" panose="020B0604020202020204" pitchFamily="34" charset="0"/>
                <a:ea typeface="Arial" panose="020B0604020202020204" pitchFamily="34" charset="0"/>
              </a:rPr>
              <a:t>" ng-controller = "</a:t>
            </a:r>
            <a:r>
              <a:rPr lang="en-GB" sz="1800" dirty="0" err="1">
                <a:solidFill>
                  <a:srgbClr val="0000FF"/>
                </a:solidFill>
                <a:effectLst/>
                <a:latin typeface="Arial" panose="020B0604020202020204" pitchFamily="34" charset="0"/>
                <a:ea typeface="Arial" panose="020B0604020202020204" pitchFamily="34" charset="0"/>
              </a:rPr>
              <a:t>studentInfo</a:t>
            </a:r>
            <a:r>
              <a:rPr lang="en-GB" sz="1800" dirty="0">
                <a:solidFill>
                  <a:srgbClr val="0000FF"/>
                </a:solidFill>
                <a:effectLst/>
                <a:latin typeface="Arial" panose="020B0604020202020204" pitchFamily="34" charset="0"/>
                <a:ea typeface="Arial" panose="020B0604020202020204" pitchFamily="34" charset="0"/>
              </a:rPr>
              <a:t>"&gt;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&lt;input type = "text" ng-model = "search"&gt;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&lt;h1 ng-repeat = "</a:t>
            </a:r>
            <a:r>
              <a:rPr lang="en-GB" sz="1800" dirty="0" err="1">
                <a:solidFill>
                  <a:srgbClr val="0000FF"/>
                </a:solidFill>
                <a:effectLst/>
                <a:latin typeface="Arial" panose="020B0604020202020204" pitchFamily="34" charset="0"/>
                <a:ea typeface="Arial" panose="020B0604020202020204" pitchFamily="34" charset="0"/>
              </a:rPr>
              <a:t>studentDet</a:t>
            </a:r>
            <a:r>
              <a:rPr lang="en-GB" sz="1800" dirty="0">
                <a:solidFill>
                  <a:srgbClr val="0000FF"/>
                </a:solidFill>
                <a:effectLst/>
                <a:latin typeface="Arial" panose="020B0604020202020204" pitchFamily="34" charset="0"/>
                <a:ea typeface="Arial" panose="020B0604020202020204" pitchFamily="34" charset="0"/>
              </a:rPr>
              <a:t> in student | filter: search"&gt;The student USN  and name is {{</a:t>
            </a:r>
            <a:r>
              <a:rPr lang="en-GB" sz="1800" dirty="0" err="1">
                <a:solidFill>
                  <a:srgbClr val="0000FF"/>
                </a:solidFill>
                <a:effectLst/>
                <a:latin typeface="Arial" panose="020B0604020202020204" pitchFamily="34" charset="0"/>
                <a:ea typeface="Arial" panose="020B0604020202020204" pitchFamily="34" charset="0"/>
              </a:rPr>
              <a:t>studentDet.usn</a:t>
            </a:r>
            <a:r>
              <a:rPr lang="en-GB" sz="1800" dirty="0">
                <a:solidFill>
                  <a:srgbClr val="0000FF"/>
                </a:solidFill>
                <a:effectLst/>
                <a:latin typeface="Arial" panose="020B0604020202020204" pitchFamily="34" charset="0"/>
                <a:ea typeface="Arial" panose="020B0604020202020204" pitchFamily="34" charset="0"/>
              </a:rPr>
              <a:t>}} : {{studentDet.name}} &lt;/h1&gt;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&lt;/body&gt;</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5212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E709B-BFC7-3A9F-49CA-76F00452A70B}"/>
              </a:ext>
            </a:extLst>
          </p:cNvPr>
          <p:cNvSpPr>
            <a:spLocks noGrp="1"/>
          </p:cNvSpPr>
          <p:nvPr>
            <p:ph idx="1"/>
          </p:nvPr>
        </p:nvSpPr>
        <p:spPr>
          <a:xfrm>
            <a:off x="1141412" y="3151220"/>
            <a:ext cx="9905999" cy="555561"/>
          </a:xfrm>
          <a:ln>
            <a:solidFill>
              <a:schemeClr val="accent5"/>
            </a:solidFill>
          </a:ln>
        </p:spPr>
        <p:txBody>
          <a:bodyPr>
            <a:noAutofit/>
          </a:bodyPr>
          <a:lstStyle/>
          <a:p>
            <a:pPr marL="0" indent="0" algn="ctr" rtl="0">
              <a:spcBef>
                <a:spcPts val="0"/>
              </a:spcBef>
              <a:spcAft>
                <a:spcPts val="0"/>
              </a:spcAft>
              <a:buNone/>
            </a:pPr>
            <a:r>
              <a:rPr lang="en-IN" sz="3200" b="0" i="0" u="none" strike="noStrike" dirty="0">
                <a:effectLst/>
                <a:latin typeface="Tw Cen MT (Body)"/>
              </a:rPr>
              <a:t>The </a:t>
            </a:r>
            <a:r>
              <a:rPr lang="en-IN" sz="3200" b="0" i="0" u="none" strike="noStrike" dirty="0" err="1">
                <a:effectLst/>
                <a:latin typeface="Tw Cen MT (Body)"/>
              </a:rPr>
              <a:t>OrderBy</a:t>
            </a:r>
            <a:r>
              <a:rPr lang="en-IN" sz="3200" b="0" i="0" u="none" strike="noStrike" dirty="0">
                <a:effectLst/>
                <a:latin typeface="Tw Cen MT (Body)"/>
              </a:rPr>
              <a:t> filter</a:t>
            </a:r>
            <a:endParaRPr lang="en-IN" sz="3200" b="0" dirty="0">
              <a:effectLst/>
            </a:endParaRPr>
          </a:p>
        </p:txBody>
      </p:sp>
    </p:spTree>
    <p:extLst>
      <p:ext uri="{BB962C8B-B14F-4D97-AF65-F5344CB8AC3E}">
        <p14:creationId xmlns:p14="http://schemas.microsoft.com/office/powerpoint/2010/main" val="1457295314"/>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083317" y="62144"/>
            <a:ext cx="9776792" cy="1811044"/>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nSpc>
                <a:spcPct val="115000"/>
              </a:lnSpc>
            </a:pPr>
            <a:r>
              <a:rPr lang="en-GB" sz="2400" dirty="0" err="1">
                <a:solidFill>
                  <a:schemeClr val="tx1"/>
                </a:solidFill>
                <a:effectLst/>
                <a:latin typeface="Tw Cen MT (Body)"/>
                <a:ea typeface="Arial" panose="020B0604020202020204" pitchFamily="34" charset="0"/>
              </a:rPr>
              <a:t>orderBy</a:t>
            </a:r>
            <a:r>
              <a:rPr lang="en-GB" sz="2400" dirty="0">
                <a:solidFill>
                  <a:schemeClr val="tx1"/>
                </a:solidFill>
                <a:effectLst/>
                <a:latin typeface="Tw Cen MT (Body)"/>
                <a:ea typeface="Arial" panose="020B0604020202020204" pitchFamily="34" charset="0"/>
              </a:rPr>
              <a:t> filter is used to sort an array of items based on a specified expression. </a:t>
            </a:r>
            <a:endParaRPr lang="en-IN" sz="2400" dirty="0">
              <a:solidFill>
                <a:schemeClr val="tx1"/>
              </a:solidFill>
              <a:effectLst/>
              <a:latin typeface="Tw Cen MT (Body)"/>
              <a:ea typeface="Arial" panose="020B0604020202020204" pitchFamily="34" charset="0"/>
            </a:endParaRPr>
          </a:p>
          <a:p>
            <a:pPr>
              <a:lnSpc>
                <a:spcPct val="115000"/>
              </a:lnSpc>
            </a:pPr>
            <a:r>
              <a:rPr lang="en-GB" sz="2400" dirty="0">
                <a:solidFill>
                  <a:schemeClr val="tx1"/>
                </a:solidFill>
                <a:effectLst/>
                <a:latin typeface="Tw Cen MT (Body)"/>
                <a:ea typeface="Arial" panose="020B0604020202020204" pitchFamily="34" charset="0"/>
              </a:rPr>
              <a:t>It allows you to dynamically arrange and display data in a specific order within your application's UI.</a:t>
            </a:r>
            <a:endParaRPr lang="en-IN" sz="2400" dirty="0">
              <a:solidFill>
                <a:schemeClr val="tx1"/>
              </a:solidFill>
              <a:effectLst/>
              <a:latin typeface="Tw Cen MT (Body)"/>
              <a:ea typeface="Arial" panose="020B0604020202020204" pitchFamily="34" charset="0"/>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1961965"/>
            <a:ext cx="8812696" cy="46607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15000"/>
              </a:lnSpc>
            </a:pPr>
            <a:r>
              <a:rPr lang="en-GB" sz="1600" dirty="0">
                <a:solidFill>
                  <a:srgbClr val="0000FF"/>
                </a:solidFill>
                <a:effectLst/>
                <a:latin typeface="Tw Cen MT (Body)"/>
                <a:ea typeface="Arial" panose="020B0604020202020204" pitchFamily="34" charset="0"/>
              </a:rPr>
              <a:t>&lt;!DOCTYPE HTML&gt;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&lt;html lang = "</a:t>
            </a:r>
            <a:r>
              <a:rPr lang="en-GB" sz="1600" dirty="0" err="1">
                <a:solidFill>
                  <a:srgbClr val="0000FF"/>
                </a:solidFill>
                <a:effectLst/>
                <a:latin typeface="Tw Cen MT (Body)"/>
                <a:ea typeface="Arial" panose="020B0604020202020204" pitchFamily="34" charset="0"/>
              </a:rPr>
              <a:t>en</a:t>
            </a:r>
            <a:r>
              <a:rPr lang="en-GB" sz="1600" dirty="0">
                <a:solidFill>
                  <a:srgbClr val="0000FF"/>
                </a:solidFill>
                <a:effectLst/>
                <a:latin typeface="Tw Cen MT (Body)"/>
                <a:ea typeface="Arial" panose="020B0604020202020204" pitchFamily="34" charset="0"/>
              </a:rPr>
              <a: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&lt;head&gt;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&lt;title&gt;Filters&lt;/title&gt;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 </a:t>
            </a:r>
            <a:r>
              <a:rPr lang="en-GB" sz="1600" dirty="0" err="1">
                <a:solidFill>
                  <a:srgbClr val="0000FF"/>
                </a:solidFill>
                <a:effectLst/>
                <a:latin typeface="Tw Cen MT (Body)"/>
                <a:ea typeface="Arial" panose="020B0604020202020204" pitchFamily="34" charset="0"/>
              </a:rPr>
              <a:t>src</a:t>
            </a:r>
            <a:r>
              <a:rPr lang="en-GB" sz="1600" dirty="0">
                <a:solidFill>
                  <a:srgbClr val="0000FF"/>
                </a:solidFill>
                <a:effectLst/>
                <a:latin typeface="Tw Cen MT (Body)"/>
                <a:ea typeface="Arial" panose="020B0604020202020204" pitchFamily="34" charset="0"/>
              </a:rPr>
              <a:t>="https://ajax.googleapis.com/ajax/libs/</a:t>
            </a:r>
            <a:r>
              <a:rPr lang="en-GB" sz="1600" dirty="0" err="1">
                <a:solidFill>
                  <a:srgbClr val="0000FF"/>
                </a:solidFill>
                <a:effectLst/>
                <a:latin typeface="Tw Cen MT (Body)"/>
                <a:ea typeface="Arial" panose="020B0604020202020204" pitchFamily="34" charset="0"/>
              </a:rPr>
              <a:t>angularjs</a:t>
            </a:r>
            <a:r>
              <a:rPr lang="en-GB" sz="1600" dirty="0">
                <a:solidFill>
                  <a:srgbClr val="0000FF"/>
                </a:solidFill>
                <a:effectLst/>
                <a:latin typeface="Tw Cen MT (Body)"/>
                <a:ea typeface="Arial" panose="020B0604020202020204" pitchFamily="34" charset="0"/>
              </a:rPr>
              <a:t>/1.6.9/angular.min.js"&gt;&lt;/script&gt;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var app = </a:t>
            </a:r>
            <a:r>
              <a:rPr lang="en-GB" sz="1600" dirty="0" err="1">
                <a:solidFill>
                  <a:srgbClr val="0000FF"/>
                </a:solidFill>
                <a:effectLst/>
                <a:latin typeface="Tw Cen MT (Body)"/>
                <a:ea typeface="Arial" panose="020B0604020202020204" pitchFamily="34" charset="0"/>
              </a:rPr>
              <a:t>angular.module</a:t>
            </a:r>
            <a:r>
              <a:rPr lang="en-GB" sz="1600" dirty="0">
                <a:solidFill>
                  <a:srgbClr val="0000FF"/>
                </a:solidFill>
                <a:effectLst/>
                <a:latin typeface="Tw Cen MT (Body)"/>
                <a:ea typeface="Arial" panose="020B0604020202020204" pitchFamily="34" charset="0"/>
              </a:rPr>
              <a:t>("</a:t>
            </a:r>
            <a:r>
              <a:rPr lang="en-GB" sz="1600" dirty="0" err="1">
                <a:solidFill>
                  <a:srgbClr val="0000FF"/>
                </a:solidFill>
                <a:effectLst/>
                <a:latin typeface="Tw Cen MT (Body)"/>
                <a:ea typeface="Arial" panose="020B0604020202020204" pitchFamily="34" charset="0"/>
              </a:rPr>
              <a:t>studentDetails</a:t>
            </a: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app.controller</a:t>
            </a:r>
            <a:r>
              <a:rPr lang="en-GB" sz="1600" dirty="0">
                <a:solidFill>
                  <a:srgbClr val="0000FF"/>
                </a:solidFill>
                <a:effectLst/>
                <a:latin typeface="Tw Cen MT (Body)"/>
                <a:ea typeface="Arial" panose="020B0604020202020204" pitchFamily="34" charset="0"/>
              </a:rPr>
              <a:t>("</a:t>
            </a:r>
            <a:r>
              <a:rPr lang="en-GB" sz="1600" dirty="0" err="1">
                <a:solidFill>
                  <a:srgbClr val="0000FF"/>
                </a:solidFill>
                <a:effectLst/>
                <a:latin typeface="Tw Cen MT (Body)"/>
                <a:ea typeface="Arial" panose="020B0604020202020204" pitchFamily="34" charset="0"/>
              </a:rPr>
              <a:t>studentInfo</a:t>
            </a:r>
            <a:r>
              <a:rPr lang="en-GB" sz="1600" dirty="0">
                <a:solidFill>
                  <a:srgbClr val="0000FF"/>
                </a:solidFill>
                <a:effectLst/>
                <a:latin typeface="Tw Cen MT (Body)"/>
                <a:ea typeface="Arial" panose="020B0604020202020204" pitchFamily="34" charset="0"/>
              </a:rPr>
              <a:t>", function($scope){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scope.student</a:t>
            </a:r>
            <a:r>
              <a:rPr lang="en-GB" sz="1600" dirty="0">
                <a:solidFill>
                  <a:srgbClr val="0000FF"/>
                </a:solidFill>
                <a:effectLst/>
                <a:latin typeface="Tw Cen MT (Body)"/>
                <a:ea typeface="Arial" panose="020B0604020202020204" pitchFamily="34" charset="0"/>
              </a:rPr>
              <a:t> =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usn</a:t>
            </a:r>
            <a:r>
              <a:rPr lang="en-GB" sz="1600" dirty="0">
                <a:solidFill>
                  <a:srgbClr val="0000FF"/>
                </a:solidFill>
                <a:effectLst/>
                <a:latin typeface="Tw Cen MT (Body)"/>
                <a:ea typeface="Arial" panose="020B0604020202020204" pitchFamily="34" charset="0"/>
              </a:rPr>
              <a:t>: "103", name: "Varun", fine: "500"},</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usn</a:t>
            </a:r>
            <a:r>
              <a:rPr lang="en-GB" sz="1600" dirty="0">
                <a:solidFill>
                  <a:srgbClr val="0000FF"/>
                </a:solidFill>
                <a:effectLst/>
                <a:latin typeface="Tw Cen MT (Body)"/>
                <a:ea typeface="Arial" panose="020B0604020202020204" pitchFamily="34" charset="0"/>
              </a:rPr>
              <a:t>: "108", name: "</a:t>
            </a:r>
            <a:r>
              <a:rPr lang="en-GB" sz="1600" dirty="0" err="1">
                <a:solidFill>
                  <a:srgbClr val="0000FF"/>
                </a:solidFill>
                <a:effectLst/>
                <a:latin typeface="Tw Cen MT (Body)"/>
                <a:ea typeface="Arial" panose="020B0604020202020204" pitchFamily="34" charset="0"/>
              </a:rPr>
              <a:t>Yashas</a:t>
            </a:r>
            <a:r>
              <a:rPr lang="en-GB" sz="1600" dirty="0">
                <a:solidFill>
                  <a:srgbClr val="0000FF"/>
                </a:solidFill>
                <a:effectLst/>
                <a:latin typeface="Tw Cen MT (Body)"/>
                <a:ea typeface="Arial" panose="020B0604020202020204" pitchFamily="34" charset="0"/>
              </a:rPr>
              <a:t>", fine: "100"},</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usn</a:t>
            </a:r>
            <a:r>
              <a:rPr lang="en-GB" sz="1600" dirty="0">
                <a:solidFill>
                  <a:srgbClr val="0000FF"/>
                </a:solidFill>
                <a:effectLst/>
                <a:latin typeface="Tw Cen MT (Body)"/>
                <a:ea typeface="Arial" panose="020B0604020202020204" pitchFamily="34" charset="0"/>
              </a:rPr>
              <a:t>: "110", name: "Tarun", fine: "1000"}</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&lt;/head&gt;</a:t>
            </a:r>
            <a:endParaRPr lang="en-IN" sz="1600" dirty="0">
              <a:effectLst/>
              <a:latin typeface="Tw Cen MT (Body)"/>
              <a:ea typeface="Arial" panose="020B0604020202020204" pitchFamily="34" charset="0"/>
            </a:endParaRPr>
          </a:p>
        </p:txBody>
      </p:sp>
    </p:spTree>
    <p:extLst>
      <p:ext uri="{BB962C8B-B14F-4D97-AF65-F5344CB8AC3E}">
        <p14:creationId xmlns:p14="http://schemas.microsoft.com/office/powerpoint/2010/main" val="4226159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4980614" y="195308"/>
            <a:ext cx="1917335" cy="572610"/>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R="0" lvl="0" algn="ctr">
              <a:lnSpc>
                <a:spcPct val="107000"/>
              </a:lnSpc>
              <a:spcBef>
                <a:spcPts val="0"/>
              </a:spcBef>
              <a:spcAft>
                <a:spcPts val="800"/>
              </a:spcAft>
            </a:pPr>
            <a:r>
              <a:rPr lang="en-GB" sz="2800" dirty="0" err="1">
                <a:solidFill>
                  <a:schemeClr val="tx1"/>
                </a:solidFill>
                <a:effectLst/>
                <a:latin typeface="Tw Cen MT" panose="020B0602020104020603" pitchFamily="34" charset="0"/>
                <a:ea typeface="Arial" panose="020B0604020202020204" pitchFamily="34" charset="0"/>
              </a:rPr>
              <a:t>Contd</a:t>
            </a:r>
            <a:r>
              <a:rPr lang="en-GB" sz="2800" dirty="0">
                <a:solidFill>
                  <a:schemeClr val="tx1"/>
                </a:solidFill>
                <a:effectLst/>
                <a:latin typeface="Tw Cen MT" panose="020B0602020104020603" pitchFamily="34" charset="0"/>
                <a:ea typeface="Arial" panose="020B0604020202020204" pitchFamily="34" charset="0"/>
              </a:rPr>
              <a:t>…</a:t>
            </a:r>
            <a:endParaRPr lang="en-US" sz="280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00875" y="1837677"/>
            <a:ext cx="8812696" cy="23792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15000"/>
              </a:lnSpc>
            </a:pPr>
            <a:r>
              <a:rPr lang="en-GB" sz="1800" dirty="0">
                <a:solidFill>
                  <a:srgbClr val="0000FF"/>
                </a:solidFill>
                <a:effectLst/>
                <a:latin typeface="Arial" panose="020B0604020202020204" pitchFamily="34" charset="0"/>
                <a:ea typeface="Arial" panose="020B0604020202020204" pitchFamily="34" charset="0"/>
              </a:rPr>
              <a:t> &lt;body ng-app = "</a:t>
            </a:r>
            <a:r>
              <a:rPr lang="en-GB" sz="1800" dirty="0" err="1">
                <a:solidFill>
                  <a:srgbClr val="0000FF"/>
                </a:solidFill>
                <a:effectLst/>
                <a:latin typeface="Arial" panose="020B0604020202020204" pitchFamily="34" charset="0"/>
                <a:ea typeface="Arial" panose="020B0604020202020204" pitchFamily="34" charset="0"/>
              </a:rPr>
              <a:t>studentDetails</a:t>
            </a:r>
            <a:r>
              <a:rPr lang="en-GB" sz="1800" dirty="0">
                <a:solidFill>
                  <a:srgbClr val="0000FF"/>
                </a:solidFill>
                <a:effectLst/>
                <a:latin typeface="Arial" panose="020B0604020202020204" pitchFamily="34" charset="0"/>
                <a:ea typeface="Arial" panose="020B0604020202020204" pitchFamily="34" charset="0"/>
              </a:rPr>
              <a:t>" ng-controller = "</a:t>
            </a:r>
            <a:r>
              <a:rPr lang="en-GB" sz="1800" dirty="0" err="1">
                <a:solidFill>
                  <a:srgbClr val="0000FF"/>
                </a:solidFill>
                <a:effectLst/>
                <a:latin typeface="Arial" panose="020B0604020202020204" pitchFamily="34" charset="0"/>
                <a:ea typeface="Arial" panose="020B0604020202020204" pitchFamily="34" charset="0"/>
              </a:rPr>
              <a:t>studentInfo</a:t>
            </a:r>
            <a:r>
              <a:rPr lang="en-GB" sz="1800" dirty="0">
                <a:solidFill>
                  <a:srgbClr val="0000FF"/>
                </a:solidFill>
                <a:effectLst/>
                <a:latin typeface="Arial" panose="020B0604020202020204" pitchFamily="34" charset="0"/>
                <a:ea typeface="Arial" panose="020B0604020202020204" pitchFamily="34" charset="0"/>
              </a:rPr>
              <a:t>"&gt;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&lt;h1 ng-repeat = "</a:t>
            </a:r>
            <a:r>
              <a:rPr lang="en-GB" sz="1800" dirty="0" err="1">
                <a:solidFill>
                  <a:srgbClr val="0000FF"/>
                </a:solidFill>
                <a:effectLst/>
                <a:latin typeface="Arial" panose="020B0604020202020204" pitchFamily="34" charset="0"/>
                <a:ea typeface="Arial" panose="020B0604020202020204" pitchFamily="34" charset="0"/>
              </a:rPr>
              <a:t>studentDet</a:t>
            </a:r>
            <a:r>
              <a:rPr lang="en-GB" sz="1800" dirty="0">
                <a:solidFill>
                  <a:srgbClr val="0000FF"/>
                </a:solidFill>
                <a:effectLst/>
                <a:latin typeface="Arial" panose="020B0604020202020204" pitchFamily="34" charset="0"/>
                <a:ea typeface="Arial" panose="020B0604020202020204" pitchFamily="34" charset="0"/>
              </a:rPr>
              <a:t> in student | </a:t>
            </a:r>
            <a:r>
              <a:rPr lang="en-GB" sz="1800" dirty="0" err="1">
                <a:solidFill>
                  <a:srgbClr val="0000FF"/>
                </a:solidFill>
                <a:effectLst/>
                <a:latin typeface="Arial" panose="020B0604020202020204" pitchFamily="34" charset="0"/>
                <a:ea typeface="Arial" panose="020B0604020202020204" pitchFamily="34" charset="0"/>
              </a:rPr>
              <a:t>orderBy</a:t>
            </a:r>
            <a:r>
              <a:rPr lang="en-GB" sz="1800" dirty="0">
                <a:solidFill>
                  <a:srgbClr val="0000FF"/>
                </a:solidFill>
                <a:effectLst/>
                <a:latin typeface="Arial" panose="020B0604020202020204" pitchFamily="34" charset="0"/>
                <a:ea typeface="Arial" panose="020B0604020202020204" pitchFamily="34" charset="0"/>
              </a:rPr>
              <a:t>: '</a:t>
            </a:r>
            <a:r>
              <a:rPr lang="en-GB" sz="1800" dirty="0" err="1">
                <a:solidFill>
                  <a:srgbClr val="0000FF"/>
                </a:solidFill>
                <a:effectLst/>
                <a:latin typeface="Arial" panose="020B0604020202020204" pitchFamily="34" charset="0"/>
                <a:ea typeface="Arial" panose="020B0604020202020204" pitchFamily="34" charset="0"/>
              </a:rPr>
              <a:t>usn</a:t>
            </a:r>
            <a:r>
              <a:rPr lang="en-GB" sz="1800" dirty="0">
                <a:solidFill>
                  <a:srgbClr val="0000FF"/>
                </a:solidFill>
                <a:effectLst/>
                <a:latin typeface="Arial" panose="020B0604020202020204" pitchFamily="34" charset="0"/>
                <a:ea typeface="Arial" panose="020B0604020202020204" pitchFamily="34" charset="0"/>
              </a:rPr>
              <a:t>'"&gt;The student USN and name is {{</a:t>
            </a:r>
            <a:r>
              <a:rPr lang="en-GB" sz="1800" dirty="0" err="1">
                <a:solidFill>
                  <a:srgbClr val="0000FF"/>
                </a:solidFill>
                <a:effectLst/>
                <a:latin typeface="Arial" panose="020B0604020202020204" pitchFamily="34" charset="0"/>
                <a:ea typeface="Arial" panose="020B0604020202020204" pitchFamily="34" charset="0"/>
              </a:rPr>
              <a:t>studentDet.usn</a:t>
            </a:r>
            <a:r>
              <a:rPr lang="en-GB" sz="1800" dirty="0">
                <a:solidFill>
                  <a:srgbClr val="0000FF"/>
                </a:solidFill>
                <a:effectLst/>
                <a:latin typeface="Arial" panose="020B0604020202020204" pitchFamily="34" charset="0"/>
                <a:ea typeface="Arial" panose="020B0604020202020204" pitchFamily="34" charset="0"/>
              </a:rPr>
              <a:t>}} : {{studentDet.name}} &lt;/h1&gt;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&lt;/body&gt;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&lt;/body&gt;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&lt;/html&gt;</a:t>
            </a:r>
            <a:endParaRPr lang="en-IN" sz="1600" dirty="0">
              <a:effectLst/>
              <a:latin typeface="Tw Cen MT (Body)"/>
              <a:ea typeface="Arial" panose="020B0604020202020204" pitchFamily="34" charset="0"/>
            </a:endParaRPr>
          </a:p>
        </p:txBody>
      </p:sp>
    </p:spTree>
    <p:extLst>
      <p:ext uri="{BB962C8B-B14F-4D97-AF65-F5344CB8AC3E}">
        <p14:creationId xmlns:p14="http://schemas.microsoft.com/office/powerpoint/2010/main" val="1988471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E709B-BFC7-3A9F-49CA-76F00452A70B}"/>
              </a:ext>
            </a:extLst>
          </p:cNvPr>
          <p:cNvSpPr>
            <a:spLocks noGrp="1"/>
          </p:cNvSpPr>
          <p:nvPr>
            <p:ph idx="1"/>
          </p:nvPr>
        </p:nvSpPr>
        <p:spPr>
          <a:xfrm>
            <a:off x="928348" y="1171499"/>
            <a:ext cx="9905999" cy="555561"/>
          </a:xfrm>
          <a:ln>
            <a:solidFill>
              <a:schemeClr val="accent5"/>
            </a:solidFill>
          </a:ln>
        </p:spPr>
        <p:txBody>
          <a:bodyPr>
            <a:noAutofit/>
          </a:bodyPr>
          <a:lstStyle/>
          <a:p>
            <a:pPr marL="0" indent="0" algn="ctr" rtl="0">
              <a:spcBef>
                <a:spcPts val="0"/>
              </a:spcBef>
              <a:spcAft>
                <a:spcPts val="0"/>
              </a:spcAft>
              <a:buNone/>
            </a:pPr>
            <a:r>
              <a:rPr lang="en-IN" sz="3200" b="0" i="0" u="none" strike="noStrike" dirty="0">
                <a:effectLst/>
                <a:latin typeface="Tw Cen MT (Body)"/>
              </a:rPr>
              <a:t>The Currency filter</a:t>
            </a:r>
            <a:endParaRPr lang="en-IN" sz="3200" b="0" dirty="0">
              <a:effectLst/>
            </a:endParaRPr>
          </a:p>
        </p:txBody>
      </p:sp>
      <p:sp>
        <p:nvSpPr>
          <p:cNvPr id="2" name="Rectangle: Rounded Corners 1">
            <a:extLst>
              <a:ext uri="{FF2B5EF4-FFF2-40B4-BE49-F238E27FC236}">
                <a16:creationId xmlns:a16="http://schemas.microsoft.com/office/drawing/2014/main" id="{18458013-358F-909B-8E5B-F24EAC8D9925}"/>
              </a:ext>
            </a:extLst>
          </p:cNvPr>
          <p:cNvSpPr/>
          <p:nvPr/>
        </p:nvSpPr>
        <p:spPr>
          <a:xfrm>
            <a:off x="1206015" y="3429000"/>
            <a:ext cx="9776792" cy="1811044"/>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lnSpc>
                <a:spcPct val="115000"/>
              </a:lnSpc>
            </a:pPr>
            <a:r>
              <a:rPr lang="en-GB" sz="2400" dirty="0">
                <a:solidFill>
                  <a:schemeClr val="tx1"/>
                </a:solidFill>
                <a:latin typeface="Tw Cen MT (Body)"/>
                <a:ea typeface="Arial" panose="020B0604020202020204" pitchFamily="34" charset="0"/>
              </a:rPr>
              <a:t>C</a:t>
            </a:r>
            <a:r>
              <a:rPr lang="en-GB" sz="2400" dirty="0">
                <a:solidFill>
                  <a:schemeClr val="tx1"/>
                </a:solidFill>
                <a:effectLst/>
                <a:latin typeface="Tw Cen MT (Body)"/>
                <a:ea typeface="Arial" panose="020B0604020202020204" pitchFamily="34" charset="0"/>
              </a:rPr>
              <a:t>urrency filter is used to format a number as a currency. It takes a numeric input and converts it into a formatted currency string based on the specified currency symbol, precision, and other locale-specific formatting rules.</a:t>
            </a:r>
            <a:endParaRPr lang="en-IN" sz="2400" dirty="0">
              <a:solidFill>
                <a:schemeClr val="tx1"/>
              </a:solidFill>
              <a:effectLst/>
              <a:latin typeface="Tw Cen MT (Body)"/>
              <a:ea typeface="Arial" panose="020B0604020202020204" pitchFamily="34" charset="0"/>
            </a:endParaRPr>
          </a:p>
        </p:txBody>
      </p:sp>
    </p:spTree>
    <p:extLst>
      <p:ext uri="{BB962C8B-B14F-4D97-AF65-F5344CB8AC3E}">
        <p14:creationId xmlns:p14="http://schemas.microsoft.com/office/powerpoint/2010/main" val="4254459922"/>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083317" y="62144"/>
            <a:ext cx="9776792" cy="807868"/>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lnSpc>
                <a:spcPct val="115000"/>
              </a:lnSpc>
            </a:pPr>
            <a:r>
              <a:rPr lang="en-GB" sz="2400" dirty="0">
                <a:solidFill>
                  <a:schemeClr val="tx1"/>
                </a:solidFill>
                <a:effectLst/>
                <a:latin typeface="Tw Cen MT (Body)"/>
                <a:ea typeface="Arial" panose="020B0604020202020204" pitchFamily="34" charset="0"/>
              </a:rPr>
              <a:t>Applying multiple filters to a dataset and adding the currency filter.</a:t>
            </a:r>
            <a:endParaRPr lang="en-IN" sz="2400" dirty="0">
              <a:solidFill>
                <a:schemeClr val="tx1"/>
              </a:solidFill>
              <a:effectLst/>
              <a:latin typeface="Tw Cen MT (Body)"/>
              <a:ea typeface="Arial" panose="020B0604020202020204" pitchFamily="34" charset="0"/>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1065321"/>
            <a:ext cx="8812696" cy="555742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15000"/>
              </a:lnSpc>
            </a:pPr>
            <a:r>
              <a:rPr lang="en-GB" sz="1800" dirty="0">
                <a:solidFill>
                  <a:srgbClr val="0000FF"/>
                </a:solidFill>
                <a:effectLst/>
                <a:latin typeface="Tw Cen MT (Body)"/>
                <a:ea typeface="Arial" panose="020B0604020202020204" pitchFamily="34" charset="0"/>
              </a:rPr>
              <a:t>&lt;!DOCTYPE HTML&gt;</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&lt;html lang = "</a:t>
            </a:r>
            <a:r>
              <a:rPr lang="en-GB" sz="1800" dirty="0" err="1">
                <a:solidFill>
                  <a:srgbClr val="0000FF"/>
                </a:solidFill>
                <a:effectLst/>
                <a:latin typeface="Tw Cen MT (Body)"/>
                <a:ea typeface="Arial" panose="020B0604020202020204" pitchFamily="34" charset="0"/>
              </a:rPr>
              <a:t>en</a:t>
            </a:r>
            <a:r>
              <a:rPr lang="en-GB" sz="1800" dirty="0">
                <a:solidFill>
                  <a:srgbClr val="0000FF"/>
                </a:solidFill>
                <a:effectLst/>
                <a:latin typeface="Tw Cen MT (Body)"/>
                <a:ea typeface="Arial" panose="020B0604020202020204" pitchFamily="34" charset="0"/>
              </a:rPr>
              <a:t>"&gt;</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&lt;head&gt;</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&lt;title&gt;Filters&lt;/title&gt;</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&lt;script </a:t>
            </a:r>
            <a:r>
              <a:rPr lang="en-GB" sz="1800" dirty="0" err="1">
                <a:solidFill>
                  <a:srgbClr val="0000FF"/>
                </a:solidFill>
                <a:effectLst/>
                <a:latin typeface="Tw Cen MT (Body)"/>
                <a:ea typeface="Arial" panose="020B0604020202020204" pitchFamily="34" charset="0"/>
              </a:rPr>
              <a:t>src</a:t>
            </a:r>
            <a:r>
              <a:rPr lang="en-GB" sz="1800" dirty="0">
                <a:solidFill>
                  <a:srgbClr val="0000FF"/>
                </a:solidFill>
                <a:effectLst/>
                <a:latin typeface="Tw Cen MT (Body)"/>
                <a:ea typeface="Arial" panose="020B0604020202020204" pitchFamily="34" charset="0"/>
              </a:rPr>
              <a:t>="https://ajax.googleapis.com/ajax/libs/</a:t>
            </a:r>
            <a:r>
              <a:rPr lang="en-GB" sz="1800" dirty="0" err="1">
                <a:solidFill>
                  <a:srgbClr val="0000FF"/>
                </a:solidFill>
                <a:effectLst/>
                <a:latin typeface="Tw Cen MT (Body)"/>
                <a:ea typeface="Arial" panose="020B0604020202020204" pitchFamily="34" charset="0"/>
              </a:rPr>
              <a:t>angularjs</a:t>
            </a:r>
            <a:r>
              <a:rPr lang="en-GB" sz="1800" dirty="0">
                <a:solidFill>
                  <a:srgbClr val="0000FF"/>
                </a:solidFill>
                <a:effectLst/>
                <a:latin typeface="Tw Cen MT (Body)"/>
                <a:ea typeface="Arial" panose="020B0604020202020204" pitchFamily="34" charset="0"/>
              </a:rPr>
              <a:t>/1.6.9/angular.min.js"&gt;&lt;/script&gt;</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&lt;script&gt;</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var app = </a:t>
            </a:r>
            <a:r>
              <a:rPr lang="en-GB" sz="1800" dirty="0" err="1">
                <a:solidFill>
                  <a:srgbClr val="0000FF"/>
                </a:solidFill>
                <a:effectLst/>
                <a:latin typeface="Tw Cen MT (Body)"/>
                <a:ea typeface="Arial" panose="020B0604020202020204" pitchFamily="34" charset="0"/>
              </a:rPr>
              <a:t>angular.module</a:t>
            </a:r>
            <a:r>
              <a:rPr lang="en-GB" sz="1800" dirty="0">
                <a:solidFill>
                  <a:srgbClr val="0000FF"/>
                </a:solidFill>
                <a:effectLst/>
                <a:latin typeface="Tw Cen MT (Body)"/>
                <a:ea typeface="Arial" panose="020B0604020202020204" pitchFamily="34" charset="0"/>
              </a:rPr>
              <a:t>("</a:t>
            </a:r>
            <a:r>
              <a:rPr lang="en-GB" sz="1800" dirty="0" err="1">
                <a:solidFill>
                  <a:srgbClr val="0000FF"/>
                </a:solidFill>
                <a:effectLst/>
                <a:latin typeface="Tw Cen MT (Body)"/>
                <a:ea typeface="Arial" panose="020B0604020202020204" pitchFamily="34" charset="0"/>
              </a:rPr>
              <a:t>studentDetails</a:t>
            </a:r>
            <a:r>
              <a:rPr lang="en-GB" sz="1800" dirty="0">
                <a:solidFill>
                  <a:srgbClr val="0000FF"/>
                </a:solidFill>
                <a:effectLst/>
                <a:latin typeface="Tw Cen MT (Body)"/>
                <a:ea typeface="Arial" panose="020B0604020202020204" pitchFamily="34" charset="0"/>
              </a:rPr>
              <a:t>", []);</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a:t>
            </a:r>
            <a:r>
              <a:rPr lang="en-GB" sz="1800" dirty="0" err="1">
                <a:solidFill>
                  <a:srgbClr val="0000FF"/>
                </a:solidFill>
                <a:effectLst/>
                <a:latin typeface="Tw Cen MT (Body)"/>
                <a:ea typeface="Arial" panose="020B0604020202020204" pitchFamily="34" charset="0"/>
              </a:rPr>
              <a:t>app.controller</a:t>
            </a:r>
            <a:r>
              <a:rPr lang="en-GB" sz="1800" dirty="0">
                <a:solidFill>
                  <a:srgbClr val="0000FF"/>
                </a:solidFill>
                <a:effectLst/>
                <a:latin typeface="Tw Cen MT (Body)"/>
                <a:ea typeface="Arial" panose="020B0604020202020204" pitchFamily="34" charset="0"/>
              </a:rPr>
              <a:t>("</a:t>
            </a:r>
            <a:r>
              <a:rPr lang="en-GB" sz="1800" dirty="0" err="1">
                <a:solidFill>
                  <a:srgbClr val="0000FF"/>
                </a:solidFill>
                <a:effectLst/>
                <a:latin typeface="Tw Cen MT (Body)"/>
                <a:ea typeface="Arial" panose="020B0604020202020204" pitchFamily="34" charset="0"/>
              </a:rPr>
              <a:t>studentInfo</a:t>
            </a:r>
            <a:r>
              <a:rPr lang="en-GB" sz="1800" dirty="0">
                <a:solidFill>
                  <a:srgbClr val="0000FF"/>
                </a:solidFill>
                <a:effectLst/>
                <a:latin typeface="Tw Cen MT (Body)"/>
                <a:ea typeface="Arial" panose="020B0604020202020204" pitchFamily="34" charset="0"/>
              </a:rPr>
              <a:t>", function($scope){            </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a:t>
            </a:r>
            <a:r>
              <a:rPr lang="en-GB" sz="1800" dirty="0" err="1">
                <a:solidFill>
                  <a:srgbClr val="0000FF"/>
                </a:solidFill>
                <a:effectLst/>
                <a:latin typeface="Tw Cen MT (Body)"/>
                <a:ea typeface="Arial" panose="020B0604020202020204" pitchFamily="34" charset="0"/>
              </a:rPr>
              <a:t>scope.student</a:t>
            </a:r>
            <a:r>
              <a:rPr lang="en-GB" sz="1800" dirty="0">
                <a:solidFill>
                  <a:srgbClr val="0000FF"/>
                </a:solidFill>
                <a:effectLst/>
                <a:latin typeface="Tw Cen MT (Body)"/>
                <a:ea typeface="Arial" panose="020B0604020202020204" pitchFamily="34" charset="0"/>
              </a:rPr>
              <a:t> = [</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a:t>
            </a:r>
            <a:r>
              <a:rPr lang="en-GB" sz="1800" dirty="0" err="1">
                <a:solidFill>
                  <a:srgbClr val="0000FF"/>
                </a:solidFill>
                <a:effectLst/>
                <a:latin typeface="Tw Cen MT (Body)"/>
                <a:ea typeface="Arial" panose="020B0604020202020204" pitchFamily="34" charset="0"/>
              </a:rPr>
              <a:t>usn</a:t>
            </a:r>
            <a:r>
              <a:rPr lang="en-GB" sz="1800" dirty="0">
                <a:solidFill>
                  <a:srgbClr val="0000FF"/>
                </a:solidFill>
                <a:effectLst/>
                <a:latin typeface="Tw Cen MT (Body)"/>
                <a:ea typeface="Arial" panose="020B0604020202020204" pitchFamily="34" charset="0"/>
              </a:rPr>
              <a:t>: "103", name: "Varun", fine: "500"},</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a:t>
            </a:r>
            <a:r>
              <a:rPr lang="en-GB" sz="1800" dirty="0" err="1">
                <a:solidFill>
                  <a:srgbClr val="0000FF"/>
                </a:solidFill>
                <a:effectLst/>
                <a:latin typeface="Tw Cen MT (Body)"/>
                <a:ea typeface="Arial" panose="020B0604020202020204" pitchFamily="34" charset="0"/>
              </a:rPr>
              <a:t>usn</a:t>
            </a:r>
            <a:r>
              <a:rPr lang="en-GB" sz="1800" dirty="0">
                <a:solidFill>
                  <a:srgbClr val="0000FF"/>
                </a:solidFill>
                <a:effectLst/>
                <a:latin typeface="Tw Cen MT (Body)"/>
                <a:ea typeface="Arial" panose="020B0604020202020204" pitchFamily="34" charset="0"/>
              </a:rPr>
              <a:t>: "108", name: "</a:t>
            </a:r>
            <a:r>
              <a:rPr lang="en-GB" sz="1800" dirty="0" err="1">
                <a:solidFill>
                  <a:srgbClr val="0000FF"/>
                </a:solidFill>
                <a:effectLst/>
                <a:latin typeface="Tw Cen MT (Body)"/>
                <a:ea typeface="Arial" panose="020B0604020202020204" pitchFamily="34" charset="0"/>
              </a:rPr>
              <a:t>Yashas</a:t>
            </a:r>
            <a:r>
              <a:rPr lang="en-GB" sz="1800" dirty="0">
                <a:solidFill>
                  <a:srgbClr val="0000FF"/>
                </a:solidFill>
                <a:effectLst/>
                <a:latin typeface="Tw Cen MT (Body)"/>
                <a:ea typeface="Arial" panose="020B0604020202020204" pitchFamily="34" charset="0"/>
              </a:rPr>
              <a:t>", fine: "100"},</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a:t>
            </a:r>
            <a:r>
              <a:rPr lang="en-GB" sz="1800" dirty="0" err="1">
                <a:solidFill>
                  <a:srgbClr val="0000FF"/>
                </a:solidFill>
                <a:effectLst/>
                <a:latin typeface="Tw Cen MT (Body)"/>
                <a:ea typeface="Arial" panose="020B0604020202020204" pitchFamily="34" charset="0"/>
              </a:rPr>
              <a:t>usn</a:t>
            </a:r>
            <a:r>
              <a:rPr lang="en-GB" sz="1800" dirty="0">
                <a:solidFill>
                  <a:srgbClr val="0000FF"/>
                </a:solidFill>
                <a:effectLst/>
                <a:latin typeface="Tw Cen MT (Body)"/>
                <a:ea typeface="Arial" panose="020B0604020202020204" pitchFamily="34" charset="0"/>
              </a:rPr>
              <a:t>: "110", name: "Tarun", fine: "1000"}</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&lt;/script&gt;</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&lt;/head&gt;</a:t>
            </a:r>
            <a:endParaRPr lang="en-IN" sz="1800" dirty="0">
              <a:effectLst/>
              <a:latin typeface="Tw Cen MT (Body)"/>
              <a:ea typeface="Arial" panose="020B0604020202020204" pitchFamily="34" charset="0"/>
            </a:endParaRPr>
          </a:p>
        </p:txBody>
      </p:sp>
    </p:spTree>
    <p:extLst>
      <p:ext uri="{BB962C8B-B14F-4D97-AF65-F5344CB8AC3E}">
        <p14:creationId xmlns:p14="http://schemas.microsoft.com/office/powerpoint/2010/main" val="895950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4980614" y="195308"/>
            <a:ext cx="1917335" cy="572610"/>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R="0" lvl="0" algn="ctr">
              <a:lnSpc>
                <a:spcPct val="107000"/>
              </a:lnSpc>
              <a:spcBef>
                <a:spcPts val="0"/>
              </a:spcBef>
              <a:spcAft>
                <a:spcPts val="800"/>
              </a:spcAft>
            </a:pPr>
            <a:r>
              <a:rPr lang="en-GB" sz="2800" dirty="0" err="1">
                <a:solidFill>
                  <a:schemeClr val="tx1"/>
                </a:solidFill>
                <a:effectLst/>
                <a:latin typeface="Tw Cen MT" panose="020B0602020104020603" pitchFamily="34" charset="0"/>
                <a:ea typeface="Arial" panose="020B0604020202020204" pitchFamily="34" charset="0"/>
              </a:rPr>
              <a:t>Contd</a:t>
            </a:r>
            <a:r>
              <a:rPr lang="en-GB" sz="2800" dirty="0">
                <a:solidFill>
                  <a:schemeClr val="tx1"/>
                </a:solidFill>
                <a:effectLst/>
                <a:latin typeface="Tw Cen MT" panose="020B0602020104020603" pitchFamily="34" charset="0"/>
                <a:ea typeface="Arial" panose="020B0604020202020204" pitchFamily="34" charset="0"/>
              </a:rPr>
              <a:t>…</a:t>
            </a:r>
            <a:endParaRPr lang="en-US" sz="280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00875" y="1837677"/>
            <a:ext cx="8812696" cy="23792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15000"/>
              </a:lnSpc>
            </a:pPr>
            <a:r>
              <a:rPr lang="en-GB" sz="1800" dirty="0">
                <a:solidFill>
                  <a:srgbClr val="0000FF"/>
                </a:solidFill>
                <a:effectLst/>
                <a:latin typeface="Arial" panose="020B0604020202020204" pitchFamily="34" charset="0"/>
                <a:ea typeface="Arial" panose="020B0604020202020204" pitchFamily="34" charset="0"/>
              </a:rPr>
              <a:t> &lt;body ng-app = "</a:t>
            </a:r>
            <a:r>
              <a:rPr lang="en-GB" sz="1800" dirty="0" err="1">
                <a:solidFill>
                  <a:srgbClr val="0000FF"/>
                </a:solidFill>
                <a:effectLst/>
                <a:latin typeface="Arial" panose="020B0604020202020204" pitchFamily="34" charset="0"/>
                <a:ea typeface="Arial" panose="020B0604020202020204" pitchFamily="34" charset="0"/>
              </a:rPr>
              <a:t>studentDetails</a:t>
            </a:r>
            <a:r>
              <a:rPr lang="en-GB" sz="1800" dirty="0">
                <a:solidFill>
                  <a:srgbClr val="0000FF"/>
                </a:solidFill>
                <a:effectLst/>
                <a:latin typeface="Arial" panose="020B0604020202020204" pitchFamily="34" charset="0"/>
                <a:ea typeface="Arial" panose="020B0604020202020204" pitchFamily="34" charset="0"/>
              </a:rPr>
              <a:t>" ng-controller = "</a:t>
            </a:r>
            <a:r>
              <a:rPr lang="en-GB" sz="1800" dirty="0" err="1">
                <a:solidFill>
                  <a:srgbClr val="0000FF"/>
                </a:solidFill>
                <a:effectLst/>
                <a:latin typeface="Arial" panose="020B0604020202020204" pitchFamily="34" charset="0"/>
                <a:ea typeface="Arial" panose="020B0604020202020204" pitchFamily="34" charset="0"/>
              </a:rPr>
              <a:t>studentInfo</a:t>
            </a:r>
            <a:r>
              <a:rPr lang="en-GB" sz="1800" dirty="0">
                <a:solidFill>
                  <a:srgbClr val="0000FF"/>
                </a:solidFill>
                <a:effectLst/>
                <a:latin typeface="Arial" panose="020B0604020202020204" pitchFamily="34" charset="0"/>
                <a:ea typeface="Arial" panose="020B0604020202020204" pitchFamily="34" charset="0"/>
              </a:rPr>
              <a:t>"&gt;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&lt;input type = "text" ng-model = "search"&gt;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&lt;h1 ng-repeat = "</a:t>
            </a:r>
            <a:r>
              <a:rPr lang="en-GB" sz="1800" dirty="0" err="1">
                <a:solidFill>
                  <a:srgbClr val="0000FF"/>
                </a:solidFill>
                <a:effectLst/>
                <a:latin typeface="Arial" panose="020B0604020202020204" pitchFamily="34" charset="0"/>
                <a:ea typeface="Arial" panose="020B0604020202020204" pitchFamily="34" charset="0"/>
              </a:rPr>
              <a:t>studentDet</a:t>
            </a:r>
            <a:r>
              <a:rPr lang="en-GB" sz="1800" dirty="0">
                <a:solidFill>
                  <a:srgbClr val="0000FF"/>
                </a:solidFill>
                <a:effectLst/>
                <a:latin typeface="Arial" panose="020B0604020202020204" pitchFamily="34" charset="0"/>
                <a:ea typeface="Arial" panose="020B0604020202020204" pitchFamily="34" charset="0"/>
              </a:rPr>
              <a:t> in student | </a:t>
            </a:r>
            <a:r>
              <a:rPr lang="en-GB" sz="1800" dirty="0" err="1">
                <a:solidFill>
                  <a:srgbClr val="0000FF"/>
                </a:solidFill>
                <a:effectLst/>
                <a:latin typeface="Arial" panose="020B0604020202020204" pitchFamily="34" charset="0"/>
                <a:ea typeface="Arial" panose="020B0604020202020204" pitchFamily="34" charset="0"/>
              </a:rPr>
              <a:t>orderBy</a:t>
            </a:r>
            <a:r>
              <a:rPr lang="en-GB" sz="1800" dirty="0">
                <a:solidFill>
                  <a:srgbClr val="0000FF"/>
                </a:solidFill>
                <a:effectLst/>
                <a:latin typeface="Arial" panose="020B0604020202020204" pitchFamily="34" charset="0"/>
                <a:ea typeface="Arial" panose="020B0604020202020204" pitchFamily="34" charset="0"/>
              </a:rPr>
              <a:t>: '</a:t>
            </a:r>
            <a:r>
              <a:rPr lang="en-GB" sz="1800" dirty="0" err="1">
                <a:solidFill>
                  <a:srgbClr val="0000FF"/>
                </a:solidFill>
                <a:effectLst/>
                <a:latin typeface="Arial" panose="020B0604020202020204" pitchFamily="34" charset="0"/>
                <a:ea typeface="Arial" panose="020B0604020202020204" pitchFamily="34" charset="0"/>
              </a:rPr>
              <a:t>usn</a:t>
            </a:r>
            <a:r>
              <a:rPr lang="en-GB" sz="1800" dirty="0">
                <a:solidFill>
                  <a:srgbClr val="0000FF"/>
                </a:solidFill>
                <a:effectLst/>
                <a:latin typeface="Arial" panose="020B0604020202020204" pitchFamily="34" charset="0"/>
                <a:ea typeface="Arial" panose="020B0604020202020204" pitchFamily="34" charset="0"/>
              </a:rPr>
              <a:t>' | filter: search"&gt;The student details are {{</a:t>
            </a:r>
            <a:r>
              <a:rPr lang="en-GB" sz="1800" dirty="0" err="1">
                <a:solidFill>
                  <a:srgbClr val="0000FF"/>
                </a:solidFill>
                <a:effectLst/>
                <a:latin typeface="Arial" panose="020B0604020202020204" pitchFamily="34" charset="0"/>
                <a:ea typeface="Arial" panose="020B0604020202020204" pitchFamily="34" charset="0"/>
              </a:rPr>
              <a:t>studentDet.usn</a:t>
            </a:r>
            <a:r>
              <a:rPr lang="en-GB" sz="1800" dirty="0">
                <a:solidFill>
                  <a:srgbClr val="0000FF"/>
                </a:solidFill>
                <a:effectLst/>
                <a:latin typeface="Arial" panose="020B0604020202020204" pitchFamily="34" charset="0"/>
                <a:ea typeface="Arial" panose="020B0604020202020204" pitchFamily="34" charset="0"/>
              </a:rPr>
              <a:t>}} : {{studentDet.name}} : {{</a:t>
            </a:r>
            <a:r>
              <a:rPr lang="en-GB" sz="1800" dirty="0" err="1">
                <a:solidFill>
                  <a:srgbClr val="0000FF"/>
                </a:solidFill>
                <a:effectLst/>
                <a:latin typeface="Arial" panose="020B0604020202020204" pitchFamily="34" charset="0"/>
                <a:ea typeface="Arial" panose="020B0604020202020204" pitchFamily="34" charset="0"/>
              </a:rPr>
              <a:t>studentDet.fine</a:t>
            </a:r>
            <a:r>
              <a:rPr lang="en-GB" sz="1800" dirty="0">
                <a:solidFill>
                  <a:srgbClr val="0000FF"/>
                </a:solidFill>
                <a:effectLst/>
                <a:latin typeface="Arial" panose="020B0604020202020204" pitchFamily="34" charset="0"/>
                <a:ea typeface="Arial" panose="020B0604020202020204" pitchFamily="34" charset="0"/>
              </a:rPr>
              <a:t> | currency}}&lt;/h1&gt;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&lt;/body&gt;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&lt;/html&gt;</a:t>
            </a:r>
            <a:endParaRPr lang="en-IN" sz="1600" dirty="0">
              <a:effectLst/>
              <a:latin typeface="Tw Cen MT (Body)"/>
              <a:ea typeface="Arial" panose="020B0604020202020204" pitchFamily="34" charset="0"/>
            </a:endParaRPr>
          </a:p>
        </p:txBody>
      </p:sp>
    </p:spTree>
    <p:extLst>
      <p:ext uri="{BB962C8B-B14F-4D97-AF65-F5344CB8AC3E}">
        <p14:creationId xmlns:p14="http://schemas.microsoft.com/office/powerpoint/2010/main" val="69542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8458013-358F-909B-8E5B-F24EAC8D9925}"/>
              </a:ext>
            </a:extLst>
          </p:cNvPr>
          <p:cNvSpPr/>
          <p:nvPr/>
        </p:nvSpPr>
        <p:spPr>
          <a:xfrm>
            <a:off x="1206015" y="2523478"/>
            <a:ext cx="9776792" cy="1811044"/>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nSpc>
                <a:spcPct val="115000"/>
              </a:lnSpc>
            </a:pPr>
            <a:r>
              <a:rPr lang="en-GB" sz="1800" dirty="0">
                <a:solidFill>
                  <a:schemeClr val="tx1"/>
                </a:solidFill>
                <a:effectLst/>
                <a:latin typeface="Arial" panose="020B0604020202020204" pitchFamily="34" charset="0"/>
                <a:ea typeface="Arial" panose="020B0604020202020204" pitchFamily="34" charset="0"/>
              </a:rPr>
              <a:t>In the above example, the currency displayed is in US “$” by default. If you want to change the same to any other format along with some decimal values, you can use the below mentioned.</a:t>
            </a:r>
            <a:endParaRPr lang="en-IN" sz="1800" dirty="0">
              <a:solidFill>
                <a:schemeClr val="tx1"/>
              </a:solidFill>
              <a:effectLst/>
              <a:latin typeface="Arial" panose="020B0604020202020204" pitchFamily="34" charset="0"/>
              <a:ea typeface="Arial" panose="020B0604020202020204" pitchFamily="34" charset="0"/>
            </a:endParaRPr>
          </a:p>
          <a:p>
            <a:pPr>
              <a:lnSpc>
                <a:spcPct val="115000"/>
              </a:lnSpc>
            </a:pPr>
            <a:r>
              <a:rPr lang="en-GB" sz="1800" dirty="0">
                <a:solidFill>
                  <a:schemeClr val="tx2"/>
                </a:solidFill>
                <a:effectLst/>
                <a:latin typeface="Arial" panose="020B0604020202020204" pitchFamily="34" charset="0"/>
                <a:ea typeface="Arial" panose="020B0604020202020204" pitchFamily="34" charset="0"/>
              </a:rPr>
              <a:t>Syntax: {{ amount | currency: 'symbol': </a:t>
            </a:r>
            <a:r>
              <a:rPr lang="en-GB" sz="1800" dirty="0" err="1">
                <a:solidFill>
                  <a:schemeClr val="tx2"/>
                </a:solidFill>
                <a:effectLst/>
                <a:latin typeface="Arial" panose="020B0604020202020204" pitchFamily="34" charset="0"/>
                <a:ea typeface="Arial" panose="020B0604020202020204" pitchFamily="34" charset="0"/>
              </a:rPr>
              <a:t>decimalPlaces</a:t>
            </a:r>
            <a:r>
              <a:rPr lang="en-GB" sz="1800" dirty="0">
                <a:solidFill>
                  <a:schemeClr val="tx2"/>
                </a:solidFill>
                <a:effectLst/>
                <a:latin typeface="Arial" panose="020B0604020202020204" pitchFamily="34" charset="0"/>
                <a:ea typeface="Arial" panose="020B0604020202020204" pitchFamily="34" charset="0"/>
              </a:rPr>
              <a:t> }}</a:t>
            </a:r>
            <a:endParaRPr lang="en-IN" sz="1800" dirty="0">
              <a:solidFill>
                <a:schemeClr val="tx2"/>
              </a:solidFill>
              <a:effectLst/>
              <a:latin typeface="Arial" panose="020B0604020202020204" pitchFamily="34" charset="0"/>
              <a:ea typeface="Arial" panose="020B0604020202020204" pitchFamily="34" charset="0"/>
            </a:endParaRPr>
          </a:p>
          <a:p>
            <a:pPr>
              <a:lnSpc>
                <a:spcPct val="115000"/>
              </a:lnSpc>
            </a:pPr>
            <a:r>
              <a:rPr lang="en-GB" sz="1800" dirty="0" err="1">
                <a:solidFill>
                  <a:schemeClr val="tx2"/>
                </a:solidFill>
                <a:effectLst/>
                <a:latin typeface="Arial" panose="020B0604020202020204" pitchFamily="34" charset="0"/>
                <a:ea typeface="Arial" panose="020B0604020202020204" pitchFamily="34" charset="0"/>
              </a:rPr>
              <a:t>Eg.</a:t>
            </a:r>
            <a:r>
              <a:rPr lang="en-GB" sz="1800" dirty="0">
                <a:solidFill>
                  <a:schemeClr val="tx2"/>
                </a:solidFill>
                <a:effectLst/>
                <a:latin typeface="Arial" panose="020B0604020202020204" pitchFamily="34" charset="0"/>
                <a:ea typeface="Arial" panose="020B0604020202020204" pitchFamily="34" charset="0"/>
              </a:rPr>
              <a:t>, {{ amount | currency: '₹': 2 }}</a:t>
            </a:r>
            <a:endParaRPr lang="en-IN" sz="1800" dirty="0">
              <a:solidFill>
                <a:schemeClr val="tx2"/>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213449620"/>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E709B-BFC7-3A9F-49CA-76F00452A70B}"/>
              </a:ext>
            </a:extLst>
          </p:cNvPr>
          <p:cNvSpPr>
            <a:spLocks noGrp="1"/>
          </p:cNvSpPr>
          <p:nvPr>
            <p:ph idx="1"/>
          </p:nvPr>
        </p:nvSpPr>
        <p:spPr>
          <a:xfrm>
            <a:off x="1141412" y="2282583"/>
            <a:ext cx="9905999" cy="2292834"/>
          </a:xfrm>
          <a:ln>
            <a:solidFill>
              <a:schemeClr val="accent5"/>
            </a:solidFill>
          </a:ln>
        </p:spPr>
        <p:txBody>
          <a:bodyPr>
            <a:noAutofit/>
          </a:bodyPr>
          <a:lstStyle/>
          <a:p>
            <a:pPr marL="0" indent="0">
              <a:lnSpc>
                <a:spcPct val="115000"/>
              </a:lnSpc>
              <a:buNone/>
            </a:pPr>
            <a:r>
              <a:rPr lang="en-GB" sz="1800" dirty="0">
                <a:effectLst/>
                <a:latin typeface="Arial" panose="020B0604020202020204" pitchFamily="34" charset="0"/>
                <a:ea typeface="Arial" panose="020B0604020202020204" pitchFamily="34" charset="0"/>
              </a:rPr>
              <a:t>Try out a few other filter examples for which syntax is given as below: </a:t>
            </a:r>
            <a:endParaRPr lang="en-IN" sz="1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GB" sz="1800" u="none" strike="noStrike" dirty="0">
                <a:effectLst/>
                <a:latin typeface="Arial" panose="020B0604020202020204" pitchFamily="34" charset="0"/>
                <a:ea typeface="Arial" panose="020B0604020202020204" pitchFamily="34" charset="0"/>
              </a:rPr>
              <a:t>Date: </a:t>
            </a:r>
            <a:r>
              <a:rPr lang="en-GB" sz="1800" u="none" strike="noStrike" dirty="0">
                <a:solidFill>
                  <a:srgbClr val="FF00FF"/>
                </a:solidFill>
                <a:effectLst/>
                <a:latin typeface="Arial" panose="020B0604020202020204" pitchFamily="34" charset="0"/>
                <a:ea typeface="Arial" panose="020B0604020202020204" pitchFamily="34" charset="0"/>
              </a:rPr>
              <a:t>{{ </a:t>
            </a:r>
            <a:r>
              <a:rPr lang="en-GB" sz="1800" u="none" strike="noStrike" dirty="0" err="1">
                <a:solidFill>
                  <a:srgbClr val="FF00FF"/>
                </a:solidFill>
                <a:effectLst/>
                <a:latin typeface="Arial" panose="020B0604020202020204" pitchFamily="34" charset="0"/>
                <a:ea typeface="Arial" panose="020B0604020202020204" pitchFamily="34" charset="0"/>
              </a:rPr>
              <a:t>myDate</a:t>
            </a:r>
            <a:r>
              <a:rPr lang="en-GB" sz="1800" u="none" strike="noStrike" dirty="0">
                <a:solidFill>
                  <a:srgbClr val="FF00FF"/>
                </a:solidFill>
                <a:effectLst/>
                <a:latin typeface="Arial" panose="020B0604020202020204" pitchFamily="34" charset="0"/>
                <a:ea typeface="Arial" panose="020B0604020202020204" pitchFamily="34" charset="0"/>
              </a:rPr>
              <a:t> | date:'</a:t>
            </a:r>
            <a:r>
              <a:rPr lang="en-GB" sz="1800" u="none" strike="noStrike" dirty="0" err="1">
                <a:solidFill>
                  <a:srgbClr val="FF00FF"/>
                </a:solidFill>
                <a:effectLst/>
                <a:latin typeface="Arial" panose="020B0604020202020204" pitchFamily="34" charset="0"/>
                <a:ea typeface="Arial" panose="020B0604020202020204" pitchFamily="34" charset="0"/>
              </a:rPr>
              <a:t>yyyy</a:t>
            </a:r>
            <a:r>
              <a:rPr lang="en-GB" sz="1800" u="none" strike="noStrike" dirty="0">
                <a:solidFill>
                  <a:srgbClr val="FF00FF"/>
                </a:solidFill>
                <a:effectLst/>
                <a:latin typeface="Arial" panose="020B0604020202020204" pitchFamily="34" charset="0"/>
                <a:ea typeface="Arial" panose="020B0604020202020204" pitchFamily="34" charset="0"/>
              </a:rPr>
              <a:t>-MM-dd' }}</a:t>
            </a:r>
            <a:endParaRPr lang="en-IN"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GB" sz="1800" u="none" strike="noStrike" dirty="0">
                <a:effectLst/>
                <a:latin typeface="Arial" panose="020B0604020202020204" pitchFamily="34" charset="0"/>
                <a:ea typeface="Arial" panose="020B0604020202020204" pitchFamily="34" charset="0"/>
              </a:rPr>
              <a:t>Uppercase:</a:t>
            </a:r>
            <a:r>
              <a:rPr lang="en-GB" sz="1800" u="none" strike="noStrike" dirty="0">
                <a:solidFill>
                  <a:srgbClr val="FF00FF"/>
                </a:solidFill>
                <a:effectLst/>
                <a:latin typeface="Arial" panose="020B0604020202020204" pitchFamily="34" charset="0"/>
                <a:ea typeface="Arial" panose="020B0604020202020204" pitchFamily="34" charset="0"/>
              </a:rPr>
              <a:t> {{ text | uppercase }}</a:t>
            </a:r>
            <a:endParaRPr lang="en-IN"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GB" sz="1800" u="none" strike="noStrike" dirty="0">
                <a:effectLst/>
                <a:latin typeface="Arial" panose="020B0604020202020204" pitchFamily="34" charset="0"/>
                <a:ea typeface="Arial" panose="020B0604020202020204" pitchFamily="34" charset="0"/>
              </a:rPr>
              <a:t>Lowercase: </a:t>
            </a:r>
            <a:r>
              <a:rPr lang="en-GB" sz="1800" u="none" strike="noStrike" dirty="0">
                <a:solidFill>
                  <a:srgbClr val="FF00FF"/>
                </a:solidFill>
                <a:effectLst/>
                <a:latin typeface="Arial" panose="020B0604020202020204" pitchFamily="34" charset="0"/>
                <a:ea typeface="Arial" panose="020B0604020202020204" pitchFamily="34" charset="0"/>
              </a:rPr>
              <a:t>{{ text | lowercase }}</a:t>
            </a:r>
            <a:endParaRPr lang="en-IN"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GB" sz="1800" u="none" strike="noStrike" dirty="0">
                <a:effectLst/>
                <a:latin typeface="Arial" panose="020B0604020202020204" pitchFamily="34" charset="0"/>
                <a:ea typeface="Arial" panose="020B0604020202020204" pitchFamily="34" charset="0"/>
              </a:rPr>
              <a:t>Number:</a:t>
            </a:r>
            <a:r>
              <a:rPr lang="en-GB" sz="1800" u="none" strike="noStrike" dirty="0">
                <a:solidFill>
                  <a:srgbClr val="FF00FF"/>
                </a:solidFill>
                <a:effectLst/>
                <a:latin typeface="Arial" panose="020B0604020202020204" pitchFamily="34" charset="0"/>
                <a:ea typeface="Arial" panose="020B0604020202020204" pitchFamily="34" charset="0"/>
              </a:rPr>
              <a:t> {{ value | number:2 }}</a:t>
            </a:r>
            <a:endParaRPr lang="en-IN" sz="1800" u="none" strike="noStrike" dirty="0">
              <a:effectLst/>
              <a:latin typeface="Arial" panose="020B0604020202020204" pitchFamily="34" charset="0"/>
              <a:ea typeface="Arial" panose="020B0604020202020204" pitchFamily="34" charset="0"/>
            </a:endParaRPr>
          </a:p>
        </p:txBody>
      </p:sp>
      <p:sp>
        <p:nvSpPr>
          <p:cNvPr id="2" name="Speech Bubble: Oval 1">
            <a:extLst>
              <a:ext uri="{FF2B5EF4-FFF2-40B4-BE49-F238E27FC236}">
                <a16:creationId xmlns:a16="http://schemas.microsoft.com/office/drawing/2014/main" id="{CEBFC7AF-0BF8-4CC1-F030-A6C4761F370D}"/>
              </a:ext>
            </a:extLst>
          </p:cNvPr>
          <p:cNvSpPr/>
          <p:nvPr/>
        </p:nvSpPr>
        <p:spPr>
          <a:xfrm>
            <a:off x="7072273" y="1273880"/>
            <a:ext cx="3975138" cy="881271"/>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3600" b="1" dirty="0">
                <a:ln/>
                <a:solidFill>
                  <a:schemeClr val="accent4"/>
                </a:solidFill>
              </a:rPr>
              <a:t>Assignment</a:t>
            </a:r>
          </a:p>
        </p:txBody>
      </p:sp>
    </p:spTree>
    <p:extLst>
      <p:ext uri="{BB962C8B-B14F-4D97-AF65-F5344CB8AC3E}">
        <p14:creationId xmlns:p14="http://schemas.microsoft.com/office/powerpoint/2010/main" val="4273543604"/>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lvl="0" algn="ctr">
              <a:defRPr/>
            </a:pPr>
            <a:r>
              <a:rPr lang="en-GB" sz="3200" dirty="0">
                <a:solidFill>
                  <a:srgbClr val="FF0000"/>
                </a:solidFill>
              </a:rPr>
              <a:t>Services</a:t>
            </a:r>
            <a:endParaRPr kumimoji="0" lang="en-US" sz="3200" b="0" i="0" u="none" strike="noStrike" kern="1200" cap="none" spc="0" normalizeH="0" baseline="0" noProof="0" dirty="0">
              <a:ln>
                <a:noFill/>
              </a:ln>
              <a:solidFill>
                <a:srgbClr val="FF0000"/>
              </a:solidFill>
              <a:effectLst/>
              <a:uLnTx/>
              <a:uFillTx/>
              <a:latin typeface="Tw Cen MT" panose="020B0602020104020603"/>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870013" y="1864826"/>
            <a:ext cx="10320922" cy="4136480"/>
          </a:xfrm>
          <a:prstGeom prst="rect">
            <a:avLst/>
          </a:prstGeom>
          <a:ln>
            <a:solidFill>
              <a:schemeClr val="accent5"/>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GB" dirty="0"/>
              <a:t>In AngularJS, services are an essential part of sharing code across an application. </a:t>
            </a:r>
            <a:endParaRPr lang="en-IN" dirty="0"/>
          </a:p>
          <a:p>
            <a:r>
              <a:rPr lang="en-GB" dirty="0"/>
              <a:t>In AngularJS, services are re-usable objects that are designed to perform a specific task. </a:t>
            </a:r>
            <a:endParaRPr lang="en-IN" dirty="0"/>
          </a:p>
          <a:p>
            <a:r>
              <a:rPr lang="en-GB" dirty="0"/>
              <a:t>These objects are similar to objects in Java. </a:t>
            </a:r>
            <a:r>
              <a:rPr lang="en-GB" dirty="0" err="1"/>
              <a:t>Eg.</a:t>
            </a:r>
            <a:r>
              <a:rPr lang="en-GB" dirty="0"/>
              <a:t>, date object in Java provides date and time related operations as services. </a:t>
            </a:r>
            <a:endParaRPr lang="en-IN" dirty="0"/>
          </a:p>
          <a:p>
            <a:r>
              <a:rPr lang="en-GB" dirty="0"/>
              <a:t>AngularJS has support for around 30 built-in services: Let’s explore a few of them.</a:t>
            </a:r>
            <a:endParaRPr lang="en-IN" dirty="0"/>
          </a:p>
        </p:txBody>
      </p:sp>
    </p:spTree>
    <p:extLst>
      <p:ext uri="{BB962C8B-B14F-4D97-AF65-F5344CB8AC3E}">
        <p14:creationId xmlns:p14="http://schemas.microsoft.com/office/powerpoint/2010/main" val="24832102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941154" y="223038"/>
            <a:ext cx="10309693" cy="993204"/>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US" sz="3200" b="0" i="0" u="none" strike="noStrike" dirty="0">
                <a:solidFill>
                  <a:schemeClr val="tx1"/>
                </a:solidFill>
                <a:effectLst/>
                <a:latin typeface="Tw Cen MT (Body)"/>
              </a:rPr>
              <a:t>AngularJS can be added to an HTML page with &lt;script&gt; tag</a:t>
            </a:r>
            <a:endParaRPr kumimoji="0" lang="en-US" sz="3200" b="0" i="0" u="none" strike="noStrike" kern="1200" cap="none" spc="0" normalizeH="0" baseline="0" noProof="0" dirty="0">
              <a:ln>
                <a:noFill/>
              </a:ln>
              <a:solidFill>
                <a:schemeClr val="tx1"/>
              </a:solidFill>
              <a:effectLst/>
              <a:uLnTx/>
              <a:uFillTx/>
              <a:latin typeface="Tw Cen MT (Body)"/>
              <a:ea typeface="Calibri" panose="020F0502020204030204" pitchFamily="34"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1681613"/>
            <a:ext cx="8812696" cy="136342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rtl="0">
              <a:spcBef>
                <a:spcPts val="0"/>
              </a:spcBef>
              <a:spcAft>
                <a:spcPts val="0"/>
              </a:spcAft>
            </a:pPr>
            <a:r>
              <a:rPr lang="en-IN" sz="2400" b="0" i="0" u="none" strike="noStrike" dirty="0">
                <a:solidFill>
                  <a:srgbClr val="0000CD"/>
                </a:solidFill>
                <a:effectLst/>
                <a:latin typeface="Courier New" panose="02070309020205020404" pitchFamily="49" charset="0"/>
              </a:rPr>
              <a:t>&lt;</a:t>
            </a:r>
            <a:r>
              <a:rPr lang="en-IN" sz="2400" b="0" i="0" u="none" strike="noStrike" dirty="0">
                <a:solidFill>
                  <a:srgbClr val="A52A2A"/>
                </a:solidFill>
                <a:effectLst/>
                <a:latin typeface="Courier New" panose="02070309020205020404" pitchFamily="49" charset="0"/>
              </a:rPr>
              <a:t>script</a:t>
            </a:r>
            <a:r>
              <a:rPr lang="en-IN" sz="2400" b="0" i="0" u="none" strike="noStrike" dirty="0">
                <a:solidFill>
                  <a:srgbClr val="FF0000"/>
                </a:solidFill>
                <a:effectLst/>
                <a:latin typeface="Courier New" panose="02070309020205020404" pitchFamily="49" charset="0"/>
              </a:rPr>
              <a:t> </a:t>
            </a:r>
            <a:r>
              <a:rPr lang="en-IN" sz="2400" b="0" i="0" u="none" strike="noStrike" dirty="0" err="1">
                <a:solidFill>
                  <a:srgbClr val="FF0000"/>
                </a:solidFill>
                <a:effectLst/>
                <a:latin typeface="Courier New" panose="02070309020205020404" pitchFamily="49" charset="0"/>
              </a:rPr>
              <a:t>src</a:t>
            </a:r>
            <a:r>
              <a:rPr lang="en-IN" sz="2400" b="0" i="0" u="none" strike="noStrike" dirty="0">
                <a:solidFill>
                  <a:srgbClr val="0000CD"/>
                </a:solidFill>
                <a:effectLst/>
                <a:latin typeface="Courier New" panose="02070309020205020404" pitchFamily="49" charset="0"/>
              </a:rPr>
              <a:t>="</a:t>
            </a:r>
            <a:r>
              <a:rPr lang="en-IN" sz="2400" b="0" i="0" u="sng" strike="noStrike" dirty="0">
                <a:solidFill>
                  <a:schemeClr val="accent4">
                    <a:lumMod val="50000"/>
                  </a:schemeClr>
                </a:solidFill>
                <a:effectLst/>
                <a:latin typeface="Courier New" panose="02070309020205020404" pitchFamily="49" charset="0"/>
                <a:hlinkClick r:id="rId2">
                  <a:extLst>
                    <a:ext uri="{A12FA001-AC4F-418D-AE19-62706E023703}">
                      <ahyp:hlinkClr xmlns:ahyp="http://schemas.microsoft.com/office/drawing/2018/hyperlinkcolor" val="tx"/>
                    </a:ext>
                  </a:extLst>
                </a:hlinkClick>
              </a:rPr>
              <a:t>https://ajax.googleapis.com/ajax/libs/</a:t>
            </a:r>
            <a:r>
              <a:rPr lang="en-IN" sz="2400" b="0" i="0" u="sng" strike="noStrike" dirty="0" err="1">
                <a:solidFill>
                  <a:schemeClr val="accent4">
                    <a:lumMod val="50000"/>
                  </a:schemeClr>
                </a:solidFill>
                <a:effectLst/>
                <a:latin typeface="Courier New" panose="02070309020205020404" pitchFamily="49" charset="0"/>
                <a:hlinkClick r:id="rId2">
                  <a:extLst>
                    <a:ext uri="{A12FA001-AC4F-418D-AE19-62706E023703}">
                      <ahyp:hlinkClr xmlns:ahyp="http://schemas.microsoft.com/office/drawing/2018/hyperlinkcolor" val="tx"/>
                    </a:ext>
                  </a:extLst>
                </a:hlinkClick>
              </a:rPr>
              <a:t>angularjs</a:t>
            </a:r>
            <a:r>
              <a:rPr lang="en-IN" sz="2400" b="0" i="0" u="sng" strike="noStrike" dirty="0">
                <a:solidFill>
                  <a:schemeClr val="accent4">
                    <a:lumMod val="50000"/>
                  </a:schemeClr>
                </a:solidFill>
                <a:effectLst/>
                <a:latin typeface="Courier New" panose="02070309020205020404" pitchFamily="49" charset="0"/>
                <a:hlinkClick r:id="rId2">
                  <a:extLst>
                    <a:ext uri="{A12FA001-AC4F-418D-AE19-62706E023703}">
                      <ahyp:hlinkClr xmlns:ahyp="http://schemas.microsoft.com/office/drawing/2018/hyperlinkcolor" val="tx"/>
                    </a:ext>
                  </a:extLst>
                </a:hlinkClick>
              </a:rPr>
              <a:t>/1.6.9/angular.min.js</a:t>
            </a:r>
            <a:r>
              <a:rPr lang="en-IN" sz="2400" b="0" i="0" u="none" strike="noStrike" dirty="0">
                <a:solidFill>
                  <a:srgbClr val="0000CD"/>
                </a:solidFill>
                <a:effectLst/>
                <a:latin typeface="Courier New" panose="02070309020205020404" pitchFamily="49" charset="0"/>
              </a:rPr>
              <a:t>"&gt;&lt;</a:t>
            </a:r>
            <a:r>
              <a:rPr lang="en-IN" sz="2400" b="0" i="0" u="none" strike="noStrike" dirty="0">
                <a:solidFill>
                  <a:srgbClr val="A52A2A"/>
                </a:solidFill>
                <a:effectLst/>
                <a:latin typeface="Courier New" panose="02070309020205020404" pitchFamily="49" charset="0"/>
              </a:rPr>
              <a:t>/script</a:t>
            </a:r>
            <a:r>
              <a:rPr lang="en-IN" sz="2400" b="0" i="0" u="none" strike="noStrike" dirty="0">
                <a:solidFill>
                  <a:srgbClr val="0000CD"/>
                </a:solidFill>
                <a:effectLst/>
                <a:latin typeface="Courier New" panose="02070309020205020404" pitchFamily="49" charset="0"/>
              </a:rPr>
              <a:t>&gt;</a:t>
            </a:r>
            <a:endParaRPr lang="en-IN" sz="2400" b="0" dirty="0">
              <a:effectLst/>
              <a:latin typeface="Tw Cen MT (Body)"/>
            </a:endParaRPr>
          </a:p>
        </p:txBody>
      </p:sp>
      <p:sp>
        <p:nvSpPr>
          <p:cNvPr id="5" name="Speech Bubble: Oval 4">
            <a:extLst>
              <a:ext uri="{FF2B5EF4-FFF2-40B4-BE49-F238E27FC236}">
                <a16:creationId xmlns:a16="http://schemas.microsoft.com/office/drawing/2014/main" id="{1C0E6EF9-B1A9-653E-FBD3-BB70BF8051DC}"/>
              </a:ext>
            </a:extLst>
          </p:cNvPr>
          <p:cNvSpPr/>
          <p:nvPr/>
        </p:nvSpPr>
        <p:spPr>
          <a:xfrm>
            <a:off x="7708712" y="3380274"/>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w Cen MT (Body)"/>
              </a:rPr>
              <a:t>Try it out</a:t>
            </a:r>
            <a:endParaRPr lang="en-US" sz="3600" b="1" dirty="0">
              <a:ln/>
              <a:solidFill>
                <a:schemeClr val="accent4"/>
              </a:solidFill>
              <a:latin typeface="Tw Cen MT (Body)"/>
            </a:endParaRPr>
          </a:p>
        </p:txBody>
      </p:sp>
      <p:sp>
        <p:nvSpPr>
          <p:cNvPr id="6" name="Rectangle: Rounded Corners 5">
            <a:extLst>
              <a:ext uri="{FF2B5EF4-FFF2-40B4-BE49-F238E27FC236}">
                <a16:creationId xmlns:a16="http://schemas.microsoft.com/office/drawing/2014/main" id="{D14C5849-26EB-30D8-A9A1-A6D42716A790}"/>
              </a:ext>
            </a:extLst>
          </p:cNvPr>
          <p:cNvSpPr/>
          <p:nvPr/>
        </p:nvSpPr>
        <p:spPr>
          <a:xfrm>
            <a:off x="1540566" y="4202355"/>
            <a:ext cx="9110869" cy="1150880"/>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R="0" lvl="0" algn="ctr">
              <a:lnSpc>
                <a:spcPct val="107000"/>
              </a:lnSpc>
              <a:spcBef>
                <a:spcPts val="0"/>
              </a:spcBef>
              <a:spcAft>
                <a:spcPts val="0"/>
              </a:spcAft>
            </a:pPr>
            <a:r>
              <a:rPr lang="en-US" sz="3200" b="0" i="0" u="none" strike="noStrike" dirty="0">
                <a:solidFill>
                  <a:schemeClr val="tx1"/>
                </a:solidFill>
                <a:effectLst/>
                <a:latin typeface="Tw Cen MT (Body)"/>
              </a:rPr>
              <a:t>Try and google to see what is there in the above link.</a:t>
            </a:r>
            <a:endParaRPr lang="en-US" sz="3200" b="1" spc="50" dirty="0">
              <a:ln w="0"/>
              <a:solidFill>
                <a:schemeClr val="tx1"/>
              </a:solidFill>
              <a:effectLst>
                <a:innerShdw blurRad="63500" dist="50800" dir="13500000">
                  <a:srgbClr val="000000">
                    <a:alpha val="50000"/>
                  </a:srgbClr>
                </a:innerShdw>
              </a:effectLst>
              <a:latin typeface="Tw Cen MT (Body)"/>
              <a:cs typeface="Times New Roman" panose="02020603050405020304" pitchFamily="18" charset="0"/>
            </a:endParaRPr>
          </a:p>
        </p:txBody>
      </p:sp>
    </p:spTree>
    <p:extLst>
      <p:ext uri="{BB962C8B-B14F-4D97-AF65-F5344CB8AC3E}">
        <p14:creationId xmlns:p14="http://schemas.microsoft.com/office/powerpoint/2010/main" val="22068462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lang="en-GB" sz="3200" dirty="0">
                <a:solidFill>
                  <a:srgbClr val="FF0000"/>
                </a:solidFill>
                <a:latin typeface="Tw Cen MT (Body)"/>
                <a:ea typeface="Arial" panose="020B0604020202020204" pitchFamily="34" charset="0"/>
              </a:rPr>
              <a:t>$location service</a:t>
            </a:r>
            <a:endParaRPr lang="en-IN" sz="3200" dirty="0">
              <a:solidFill>
                <a:srgbClr val="FF0000"/>
              </a:solidFill>
              <a:latin typeface="Tw Cen MT (Body)"/>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870013" y="1864826"/>
            <a:ext cx="10320922" cy="4136480"/>
          </a:xfrm>
          <a:prstGeom prst="rect">
            <a:avLst/>
          </a:prstGeom>
          <a:ln>
            <a:solidFill>
              <a:schemeClr val="accent5"/>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85750" indent="-285750">
              <a:lnSpc>
                <a:spcPct val="115000"/>
              </a:lnSpc>
            </a:pPr>
            <a:r>
              <a:rPr lang="en-GB" dirty="0">
                <a:latin typeface="Arial" panose="020B0604020202020204" pitchFamily="34" charset="0"/>
                <a:ea typeface="Arial" panose="020B0604020202020204" pitchFamily="34" charset="0"/>
              </a:rPr>
              <a:t>‘$location’ service is a built-in service that provides methods to interact with and manipulate the browser’s URL.</a:t>
            </a:r>
            <a:endParaRPr lang="en-IN" dirty="0">
              <a:latin typeface="Arial" panose="020B0604020202020204" pitchFamily="34" charset="0"/>
              <a:ea typeface="Arial" panose="020B0604020202020204" pitchFamily="34" charset="0"/>
            </a:endParaRPr>
          </a:p>
          <a:p>
            <a:pPr marL="285750" indent="-285750">
              <a:lnSpc>
                <a:spcPct val="115000"/>
              </a:lnSpc>
            </a:pPr>
            <a:r>
              <a:rPr lang="en-GB" dirty="0">
                <a:latin typeface="Arial" panose="020B0604020202020204" pitchFamily="34" charset="0"/>
                <a:ea typeface="Arial" panose="020B0604020202020204" pitchFamily="34" charset="0"/>
              </a:rPr>
              <a:t>The ‘$location’ service provides a convenient way to work with URL, retrieve its various components, and navigate within the application.</a:t>
            </a:r>
            <a:endParaRPr lang="en-IN" dirty="0">
              <a:latin typeface="Arial" panose="020B0604020202020204" pitchFamily="34" charset="0"/>
              <a:ea typeface="Arial" panose="020B0604020202020204" pitchFamily="34" charset="0"/>
            </a:endParaRPr>
          </a:p>
          <a:p>
            <a:pPr marL="285750" indent="-285750">
              <a:lnSpc>
                <a:spcPct val="115000"/>
              </a:lnSpc>
            </a:pPr>
            <a:r>
              <a:rPr lang="en-GB" dirty="0">
                <a:latin typeface="Arial" panose="020B0604020202020204" pitchFamily="34" charset="0"/>
                <a:ea typeface="Arial" panose="020B0604020202020204" pitchFamily="34" charset="0"/>
              </a:rPr>
              <a:t>For using ‘$location’ service you will have to pass ‘$location’ as an argument in to the controller.  </a:t>
            </a:r>
            <a:endParaRPr lang="en-IN" dirty="0">
              <a:latin typeface="Arial" panose="020B0604020202020204" pitchFamily="34" charset="0"/>
              <a:ea typeface="Arial" panose="020B0604020202020204" pitchFamily="34" charset="0"/>
            </a:endParaRPr>
          </a:p>
          <a:p>
            <a:pPr marL="285750" indent="-285750"/>
            <a:r>
              <a:rPr lang="en-GB" dirty="0">
                <a:latin typeface="Arial" panose="020B0604020202020204" pitchFamily="34" charset="0"/>
                <a:ea typeface="Arial" panose="020B0604020202020204" pitchFamily="34" charset="0"/>
              </a:rPr>
              <a:t>Various services offered by ‘$location’ service include Accessing URL information, Modifying URL, Listening to URL changes, etc.</a:t>
            </a:r>
            <a:endParaRPr lang="en-IN" sz="3200" dirty="0">
              <a:latin typeface="Tw Cen MT (Body)"/>
              <a:ea typeface="Arial" panose="020B0604020202020204" pitchFamily="34" charset="0"/>
            </a:endParaRPr>
          </a:p>
        </p:txBody>
      </p:sp>
    </p:spTree>
    <p:extLst>
      <p:ext uri="{BB962C8B-B14F-4D97-AF65-F5344CB8AC3E}">
        <p14:creationId xmlns:p14="http://schemas.microsoft.com/office/powerpoint/2010/main" val="25984434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870011"/>
            <a:ext cx="9776792" cy="1233997"/>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lnSpc>
                <a:spcPct val="115000"/>
              </a:lnSpc>
            </a:pPr>
            <a:r>
              <a:rPr lang="en-GB" sz="2400" dirty="0">
                <a:solidFill>
                  <a:schemeClr val="tx1"/>
                </a:solidFill>
                <a:effectLst/>
                <a:latin typeface="Tw Cen MT (Body)"/>
                <a:ea typeface="Arial" panose="020B0604020202020204" pitchFamily="34" charset="0"/>
              </a:rPr>
              <a:t>AngularJS code block to get the application URL, protocol, host, and port being used. Let’s first create a basic HTML template and a controller for location service. </a:t>
            </a:r>
            <a:endParaRPr lang="en-IN" sz="2400" dirty="0">
              <a:solidFill>
                <a:schemeClr val="tx1"/>
              </a:solidFill>
              <a:effectLst/>
              <a:latin typeface="Tw Cen MT (Body)"/>
              <a:ea typeface="Arial" panose="020B0604020202020204" pitchFamily="34" charset="0"/>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122486"/>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a:t>
            </a:r>
            <a:r>
              <a:rPr lang="en-US" sz="360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latin typeface="Tw Cen MT" panose="020B0602020104020603"/>
              </a:rPr>
              <a:t>1</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2182298"/>
            <a:ext cx="8812696" cy="444044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15000"/>
              </a:lnSpc>
            </a:pPr>
            <a:r>
              <a:rPr lang="en-GB" sz="1600" dirty="0">
                <a:solidFill>
                  <a:srgbClr val="0000FF"/>
                </a:solidFill>
                <a:effectLst/>
                <a:latin typeface="Tw Cen MT (Body)"/>
                <a:ea typeface="Arial" panose="020B0604020202020204" pitchFamily="34" charset="0"/>
              </a:rPr>
              <a:t>&lt;!DOCTYPE HTML&gt;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&lt;html lang = "</a:t>
            </a:r>
            <a:r>
              <a:rPr lang="en-GB" sz="1600" dirty="0" err="1">
                <a:solidFill>
                  <a:srgbClr val="0000FF"/>
                </a:solidFill>
                <a:effectLst/>
                <a:latin typeface="Tw Cen MT (Body)"/>
                <a:ea typeface="Arial" panose="020B0604020202020204" pitchFamily="34" charset="0"/>
              </a:rPr>
              <a:t>en</a:t>
            </a:r>
            <a:r>
              <a:rPr lang="en-GB" sz="1600" dirty="0">
                <a:solidFill>
                  <a:srgbClr val="0000FF"/>
                </a:solidFill>
                <a:effectLst/>
                <a:latin typeface="Tw Cen MT (Body)"/>
                <a:ea typeface="Arial" panose="020B0604020202020204" pitchFamily="34" charset="0"/>
              </a:rPr>
              <a: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&lt;head&gt;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&lt;title&gt;Location service&lt;/title&gt;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 </a:t>
            </a:r>
            <a:r>
              <a:rPr lang="en-GB" sz="1600" dirty="0" err="1">
                <a:solidFill>
                  <a:srgbClr val="0000FF"/>
                </a:solidFill>
                <a:effectLst/>
                <a:latin typeface="Tw Cen MT (Body)"/>
                <a:ea typeface="Arial" panose="020B0604020202020204" pitchFamily="34" charset="0"/>
              </a:rPr>
              <a:t>src</a:t>
            </a:r>
            <a:r>
              <a:rPr lang="en-GB" sz="1600" dirty="0">
                <a:solidFill>
                  <a:srgbClr val="0000FF"/>
                </a:solidFill>
                <a:effectLst/>
                <a:latin typeface="Tw Cen MT (Body)"/>
                <a:ea typeface="Arial" panose="020B0604020202020204" pitchFamily="34" charset="0"/>
              </a:rPr>
              <a:t>="https://ajax.googleapis.com/ajax/libs/</a:t>
            </a:r>
            <a:r>
              <a:rPr lang="en-GB" sz="1600" dirty="0" err="1">
                <a:solidFill>
                  <a:srgbClr val="0000FF"/>
                </a:solidFill>
                <a:effectLst/>
                <a:latin typeface="Tw Cen MT (Body)"/>
                <a:ea typeface="Arial" panose="020B0604020202020204" pitchFamily="34" charset="0"/>
              </a:rPr>
              <a:t>angularjs</a:t>
            </a:r>
            <a:r>
              <a:rPr lang="en-GB" sz="1600" dirty="0">
                <a:solidFill>
                  <a:srgbClr val="0000FF"/>
                </a:solidFill>
                <a:effectLst/>
                <a:latin typeface="Tw Cen MT (Body)"/>
                <a:ea typeface="Arial" panose="020B0604020202020204" pitchFamily="34" charset="0"/>
              </a:rPr>
              <a:t>/1.6.9/angular.min.js"&gt;&lt;/script&gt;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var app = </a:t>
            </a:r>
            <a:r>
              <a:rPr lang="en-GB" sz="1600" dirty="0" err="1">
                <a:solidFill>
                  <a:srgbClr val="0000FF"/>
                </a:solidFill>
                <a:effectLst/>
                <a:latin typeface="Tw Cen MT (Body)"/>
                <a:ea typeface="Arial" panose="020B0604020202020204" pitchFamily="34" charset="0"/>
              </a:rPr>
              <a:t>angular.module</a:t>
            </a:r>
            <a:r>
              <a:rPr lang="en-GB" sz="1600" dirty="0">
                <a:solidFill>
                  <a:srgbClr val="0000FF"/>
                </a:solidFill>
                <a:effectLst/>
                <a:latin typeface="Tw Cen MT (Body)"/>
                <a:ea typeface="Arial" panose="020B0604020202020204" pitchFamily="34" charset="0"/>
              </a:rPr>
              <a:t>("</a:t>
            </a:r>
            <a:r>
              <a:rPr lang="en-GB" sz="1600" dirty="0" err="1">
                <a:solidFill>
                  <a:srgbClr val="0000FF"/>
                </a:solidFill>
                <a:effectLst/>
                <a:latin typeface="Tw Cen MT (Body)"/>
                <a:ea typeface="Arial" panose="020B0604020202020204" pitchFamily="34" charset="0"/>
              </a:rPr>
              <a:t>locationService</a:t>
            </a: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app.controller</a:t>
            </a:r>
            <a:r>
              <a:rPr lang="en-GB" sz="1600" dirty="0">
                <a:solidFill>
                  <a:srgbClr val="0000FF"/>
                </a:solidFill>
                <a:effectLst/>
                <a:latin typeface="Tw Cen MT (Body)"/>
                <a:ea typeface="Arial" panose="020B0604020202020204" pitchFamily="34" charset="0"/>
              </a:rPr>
              <a:t>("</a:t>
            </a:r>
            <a:r>
              <a:rPr lang="en-GB" sz="1600" dirty="0" err="1">
                <a:solidFill>
                  <a:srgbClr val="0000FF"/>
                </a:solidFill>
                <a:effectLst/>
                <a:latin typeface="Tw Cen MT (Body)"/>
                <a:ea typeface="Arial" panose="020B0604020202020204" pitchFamily="34" charset="0"/>
              </a:rPr>
              <a:t>locationSer</a:t>
            </a:r>
            <a:r>
              <a:rPr lang="en-GB" sz="1600" dirty="0">
                <a:solidFill>
                  <a:srgbClr val="0000FF"/>
                </a:solidFill>
                <a:effectLst/>
                <a:latin typeface="Tw Cen MT (Body)"/>
                <a:ea typeface="Arial" panose="020B0604020202020204" pitchFamily="34" charset="0"/>
              </a:rPr>
              <a:t>", function($scope){</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&lt;/head&gt;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&lt;body&gt;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&lt;/body&gt;</a:t>
            </a:r>
          </a:p>
          <a:p>
            <a:pPr>
              <a:lnSpc>
                <a:spcPct val="115000"/>
              </a:lnSpc>
            </a:pPr>
            <a:r>
              <a:rPr lang="en-GB" sz="1600" dirty="0">
                <a:solidFill>
                  <a:srgbClr val="0000FF"/>
                </a:solidFill>
                <a:latin typeface="Tw Cen MT (Body)"/>
                <a:ea typeface="Arial" panose="020B0604020202020204" pitchFamily="34" charset="0"/>
              </a:rPr>
              <a:t>&lt;/html&gt;</a:t>
            </a:r>
            <a:endParaRPr lang="en-IN" sz="1600" dirty="0">
              <a:effectLst/>
              <a:latin typeface="Tw Cen MT (Body)"/>
              <a:ea typeface="Arial" panose="020B0604020202020204" pitchFamily="34" charset="0"/>
            </a:endParaRPr>
          </a:p>
        </p:txBody>
      </p:sp>
    </p:spTree>
    <p:extLst>
      <p:ext uri="{BB962C8B-B14F-4D97-AF65-F5344CB8AC3E}">
        <p14:creationId xmlns:p14="http://schemas.microsoft.com/office/powerpoint/2010/main" val="1656181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870011"/>
            <a:ext cx="9776792" cy="669235"/>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lnSpc>
                <a:spcPct val="115000"/>
              </a:lnSpc>
            </a:pPr>
            <a:r>
              <a:rPr lang="en-GB" sz="3200" dirty="0">
                <a:solidFill>
                  <a:schemeClr val="tx1"/>
                </a:solidFill>
                <a:effectLst/>
                <a:latin typeface="Tw Cen MT (Body)"/>
                <a:ea typeface="Arial" panose="020B0604020202020204" pitchFamily="34" charset="0"/>
              </a:rPr>
              <a:t>Pass ‘$location’ as an argument in the controller. </a:t>
            </a:r>
            <a:endParaRPr lang="en-IN" sz="3200" dirty="0">
              <a:solidFill>
                <a:schemeClr val="tx1"/>
              </a:solidFill>
              <a:effectLst/>
              <a:latin typeface="Tw Cen MT (Body)"/>
              <a:ea typeface="Arial" panose="020B0604020202020204" pitchFamily="34" charset="0"/>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122486"/>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2</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2210539"/>
            <a:ext cx="8812696" cy="206849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15000"/>
              </a:lnSpc>
            </a:pPr>
            <a:r>
              <a:rPr lang="en-GB" sz="1800" dirty="0">
                <a:effectLst/>
                <a:latin typeface="Arial" panose="020B0604020202020204" pitchFamily="34" charset="0"/>
                <a:ea typeface="Arial" panose="020B0604020202020204" pitchFamily="34" charset="0"/>
              </a:rPr>
              <a:t>		</a:t>
            </a:r>
            <a:r>
              <a:rPr lang="en-GB" sz="1800" dirty="0">
                <a:solidFill>
                  <a:srgbClr val="0000FF"/>
                </a:solidFill>
                <a:effectLst/>
                <a:latin typeface="Arial" panose="020B0604020202020204" pitchFamily="34" charset="0"/>
                <a:ea typeface="Arial" panose="020B0604020202020204" pitchFamily="34" charset="0"/>
              </a:rPr>
              <a:t>&lt;script&gt;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var app = </a:t>
            </a:r>
            <a:r>
              <a:rPr lang="en-GB" sz="1800" dirty="0" err="1">
                <a:solidFill>
                  <a:srgbClr val="0000FF"/>
                </a:solidFill>
                <a:effectLst/>
                <a:latin typeface="Arial" panose="020B0604020202020204" pitchFamily="34" charset="0"/>
                <a:ea typeface="Arial" panose="020B0604020202020204" pitchFamily="34" charset="0"/>
              </a:rPr>
              <a:t>angular.module</a:t>
            </a:r>
            <a:r>
              <a:rPr lang="en-GB" sz="1800" dirty="0">
                <a:solidFill>
                  <a:srgbClr val="0000FF"/>
                </a:solidFill>
                <a:effectLst/>
                <a:latin typeface="Arial" panose="020B0604020202020204" pitchFamily="34" charset="0"/>
                <a:ea typeface="Arial" panose="020B0604020202020204" pitchFamily="34" charset="0"/>
              </a:rPr>
              <a:t>("</a:t>
            </a:r>
            <a:r>
              <a:rPr lang="en-GB" sz="1800" dirty="0" err="1">
                <a:solidFill>
                  <a:srgbClr val="0000FF"/>
                </a:solidFill>
                <a:effectLst/>
                <a:latin typeface="Arial" panose="020B0604020202020204" pitchFamily="34" charset="0"/>
                <a:ea typeface="Arial" panose="020B0604020202020204" pitchFamily="34" charset="0"/>
              </a:rPr>
              <a:t>locationService</a:t>
            </a:r>
            <a:r>
              <a:rPr lang="en-GB" sz="1800" dirty="0">
                <a:solidFill>
                  <a:srgbClr val="0000FF"/>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a:t>
            </a:r>
            <a:r>
              <a:rPr lang="en-GB" sz="1800" dirty="0" err="1">
                <a:solidFill>
                  <a:srgbClr val="0000FF"/>
                </a:solidFill>
                <a:effectLst/>
                <a:latin typeface="Arial" panose="020B0604020202020204" pitchFamily="34" charset="0"/>
                <a:ea typeface="Arial" panose="020B0604020202020204" pitchFamily="34" charset="0"/>
              </a:rPr>
              <a:t>app.controller</a:t>
            </a:r>
            <a:r>
              <a:rPr lang="en-GB" sz="1800" dirty="0">
                <a:solidFill>
                  <a:srgbClr val="0000FF"/>
                </a:solidFill>
                <a:effectLst/>
                <a:latin typeface="Arial" panose="020B0604020202020204" pitchFamily="34" charset="0"/>
                <a:ea typeface="Arial" panose="020B0604020202020204" pitchFamily="34" charset="0"/>
              </a:rPr>
              <a:t>("</a:t>
            </a:r>
            <a:r>
              <a:rPr lang="en-GB" sz="1800" dirty="0" err="1">
                <a:solidFill>
                  <a:srgbClr val="0000FF"/>
                </a:solidFill>
                <a:effectLst/>
                <a:latin typeface="Arial" panose="020B0604020202020204" pitchFamily="34" charset="0"/>
                <a:ea typeface="Arial" panose="020B0604020202020204" pitchFamily="34" charset="0"/>
              </a:rPr>
              <a:t>locationSer</a:t>
            </a:r>
            <a:r>
              <a:rPr lang="en-GB" sz="1800" dirty="0">
                <a:solidFill>
                  <a:srgbClr val="0000FF"/>
                </a:solidFill>
                <a:effectLst/>
                <a:latin typeface="Arial" panose="020B0604020202020204" pitchFamily="34" charset="0"/>
                <a:ea typeface="Arial" panose="020B0604020202020204" pitchFamily="34" charset="0"/>
              </a:rPr>
              <a:t>", function($scope, </a:t>
            </a:r>
            <a:r>
              <a:rPr lang="en-GB" sz="1800" b="1" dirty="0">
                <a:solidFill>
                  <a:srgbClr val="0000FF"/>
                </a:solidFill>
                <a:effectLst/>
                <a:latin typeface="Arial" panose="020B0604020202020204" pitchFamily="34" charset="0"/>
                <a:ea typeface="Arial" panose="020B0604020202020204" pitchFamily="34" charset="0"/>
              </a:rPr>
              <a:t>$location</a:t>
            </a:r>
            <a:r>
              <a:rPr lang="en-GB" sz="1800" dirty="0">
                <a:solidFill>
                  <a:srgbClr val="0000FF"/>
                </a:solidFill>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&lt;/script&gt;</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92955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1207363"/>
            <a:ext cx="9776792" cy="669235"/>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lnSpc>
                <a:spcPct val="115000"/>
              </a:lnSpc>
            </a:pPr>
            <a:r>
              <a:rPr lang="en-GB" sz="3200" dirty="0">
                <a:solidFill>
                  <a:schemeClr val="tx1"/>
                </a:solidFill>
                <a:effectLst/>
                <a:latin typeface="Tw Cen MT (Body)"/>
                <a:ea typeface="Arial" panose="020B0604020202020204" pitchFamily="34" charset="0"/>
              </a:rPr>
              <a:t>Create objects for scope using which we can access data.</a:t>
            </a:r>
            <a:endParaRPr lang="en-IN" sz="3200" dirty="0">
              <a:solidFill>
                <a:schemeClr val="tx1"/>
              </a:solidFill>
              <a:effectLst/>
              <a:latin typeface="Tw Cen MT (Body)"/>
              <a:ea typeface="Arial" panose="020B0604020202020204" pitchFamily="34" charset="0"/>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468716"/>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a:t>
            </a:r>
            <a:r>
              <a:rPr lang="en-US" sz="360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latin typeface="Tw Cen MT" panose="020B0602020104020603"/>
              </a:rPr>
              <a:t>3</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2778710"/>
            <a:ext cx="8812696" cy="308055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15000"/>
              </a:lnSpc>
            </a:pPr>
            <a:r>
              <a:rPr lang="en-GB" sz="1800" dirty="0">
                <a:effectLst/>
                <a:latin typeface="Arial" panose="020B0604020202020204" pitchFamily="34" charset="0"/>
                <a:ea typeface="Arial" panose="020B0604020202020204" pitchFamily="34" charset="0"/>
              </a:rPr>
              <a:t>		</a:t>
            </a:r>
            <a:r>
              <a:rPr lang="en-GB" sz="1800" dirty="0">
                <a:solidFill>
                  <a:srgbClr val="0000FF"/>
                </a:solidFill>
                <a:effectLst/>
                <a:latin typeface="Arial" panose="020B0604020202020204" pitchFamily="34" charset="0"/>
                <a:ea typeface="Arial" panose="020B0604020202020204" pitchFamily="34" charset="0"/>
              </a:rPr>
              <a:t>&lt;script&gt;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var app = </a:t>
            </a:r>
            <a:r>
              <a:rPr lang="en-GB" sz="1800" dirty="0" err="1">
                <a:solidFill>
                  <a:srgbClr val="0000FF"/>
                </a:solidFill>
                <a:effectLst/>
                <a:latin typeface="Arial" panose="020B0604020202020204" pitchFamily="34" charset="0"/>
                <a:ea typeface="Arial" panose="020B0604020202020204" pitchFamily="34" charset="0"/>
              </a:rPr>
              <a:t>angular.module</a:t>
            </a:r>
            <a:r>
              <a:rPr lang="en-GB" sz="1800" dirty="0">
                <a:solidFill>
                  <a:srgbClr val="0000FF"/>
                </a:solidFill>
                <a:effectLst/>
                <a:latin typeface="Arial" panose="020B0604020202020204" pitchFamily="34" charset="0"/>
                <a:ea typeface="Arial" panose="020B0604020202020204" pitchFamily="34" charset="0"/>
              </a:rPr>
              <a:t>("</a:t>
            </a:r>
            <a:r>
              <a:rPr lang="en-GB" sz="1800" dirty="0" err="1">
                <a:solidFill>
                  <a:srgbClr val="0000FF"/>
                </a:solidFill>
                <a:effectLst/>
                <a:latin typeface="Arial" panose="020B0604020202020204" pitchFamily="34" charset="0"/>
                <a:ea typeface="Arial" panose="020B0604020202020204" pitchFamily="34" charset="0"/>
              </a:rPr>
              <a:t>locationService</a:t>
            </a:r>
            <a:r>
              <a:rPr lang="en-GB" sz="1800" dirty="0">
                <a:solidFill>
                  <a:srgbClr val="0000FF"/>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a:t>
            </a:r>
            <a:r>
              <a:rPr lang="en-GB" sz="1800" dirty="0" err="1">
                <a:solidFill>
                  <a:srgbClr val="0000FF"/>
                </a:solidFill>
                <a:effectLst/>
                <a:latin typeface="Arial" panose="020B0604020202020204" pitchFamily="34" charset="0"/>
                <a:ea typeface="Arial" panose="020B0604020202020204" pitchFamily="34" charset="0"/>
              </a:rPr>
              <a:t>app.controller</a:t>
            </a:r>
            <a:r>
              <a:rPr lang="en-GB" sz="1800" dirty="0">
                <a:solidFill>
                  <a:srgbClr val="0000FF"/>
                </a:solidFill>
                <a:effectLst/>
                <a:latin typeface="Arial" panose="020B0604020202020204" pitchFamily="34" charset="0"/>
                <a:ea typeface="Arial" panose="020B0604020202020204" pitchFamily="34" charset="0"/>
              </a:rPr>
              <a:t>("</a:t>
            </a:r>
            <a:r>
              <a:rPr lang="en-GB" sz="1800" dirty="0" err="1">
                <a:solidFill>
                  <a:srgbClr val="0000FF"/>
                </a:solidFill>
                <a:effectLst/>
                <a:latin typeface="Arial" panose="020B0604020202020204" pitchFamily="34" charset="0"/>
                <a:ea typeface="Arial" panose="020B0604020202020204" pitchFamily="34" charset="0"/>
              </a:rPr>
              <a:t>locationSer</a:t>
            </a:r>
            <a:r>
              <a:rPr lang="en-GB" sz="1800" dirty="0">
                <a:solidFill>
                  <a:srgbClr val="0000FF"/>
                </a:solidFill>
                <a:effectLst/>
                <a:latin typeface="Arial" panose="020B0604020202020204" pitchFamily="34" charset="0"/>
                <a:ea typeface="Arial" panose="020B0604020202020204" pitchFamily="34" charset="0"/>
              </a:rPr>
              <a:t>", function($scope, $location){</a:t>
            </a:r>
            <a:endParaRPr lang="en-IN" sz="1800" dirty="0">
              <a:effectLst/>
              <a:latin typeface="Arial" panose="020B0604020202020204" pitchFamily="34" charset="0"/>
              <a:ea typeface="Arial" panose="020B0604020202020204" pitchFamily="34" charset="0"/>
            </a:endParaRPr>
          </a:p>
          <a:p>
            <a:pPr>
              <a:lnSpc>
                <a:spcPct val="115000"/>
              </a:lnSpc>
            </a:pPr>
            <a:r>
              <a:rPr lang="en-GB" sz="1800" b="1" dirty="0">
                <a:solidFill>
                  <a:srgbClr val="0000FF"/>
                </a:solidFill>
                <a:effectLst/>
                <a:latin typeface="Arial" panose="020B0604020202020204" pitchFamily="34" charset="0"/>
                <a:ea typeface="Arial" panose="020B0604020202020204" pitchFamily="34" charset="0"/>
              </a:rPr>
              <a:t>				$scope.url = $</a:t>
            </a:r>
            <a:r>
              <a:rPr lang="en-GB" sz="1800" b="1" dirty="0" err="1">
                <a:solidFill>
                  <a:srgbClr val="0000FF"/>
                </a:solidFill>
                <a:effectLst/>
                <a:latin typeface="Arial" panose="020B0604020202020204" pitchFamily="34" charset="0"/>
                <a:ea typeface="Arial" panose="020B0604020202020204" pitchFamily="34" charset="0"/>
              </a:rPr>
              <a:t>location.absUrl</a:t>
            </a:r>
            <a:r>
              <a:rPr lang="en-GB" sz="1800" b="1" dirty="0">
                <a:solidFill>
                  <a:srgbClr val="0000FF"/>
                </a:solidFill>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a:lnSpc>
                <a:spcPct val="115000"/>
              </a:lnSpc>
            </a:pPr>
            <a:r>
              <a:rPr lang="en-GB" sz="1800" b="1" dirty="0">
                <a:solidFill>
                  <a:srgbClr val="0000FF"/>
                </a:solidFill>
                <a:effectLst/>
                <a:latin typeface="Arial" panose="020B0604020202020204" pitchFamily="34" charset="0"/>
                <a:ea typeface="Arial" panose="020B0604020202020204" pitchFamily="34" charset="0"/>
              </a:rPr>
              <a:t>                			$</a:t>
            </a:r>
            <a:r>
              <a:rPr lang="en-GB" sz="1800" b="1" dirty="0" err="1">
                <a:solidFill>
                  <a:srgbClr val="0000FF"/>
                </a:solidFill>
                <a:effectLst/>
                <a:latin typeface="Arial" panose="020B0604020202020204" pitchFamily="34" charset="0"/>
                <a:ea typeface="Arial" panose="020B0604020202020204" pitchFamily="34" charset="0"/>
              </a:rPr>
              <a:t>scope.protocol</a:t>
            </a:r>
            <a:r>
              <a:rPr lang="en-GB" sz="1800" b="1" dirty="0">
                <a:solidFill>
                  <a:srgbClr val="0000FF"/>
                </a:solidFill>
                <a:effectLst/>
                <a:latin typeface="Arial" panose="020B0604020202020204" pitchFamily="34" charset="0"/>
                <a:ea typeface="Arial" panose="020B0604020202020204" pitchFamily="34" charset="0"/>
              </a:rPr>
              <a:t> = $</a:t>
            </a:r>
            <a:r>
              <a:rPr lang="en-GB" sz="1800" b="1" dirty="0" err="1">
                <a:solidFill>
                  <a:srgbClr val="0000FF"/>
                </a:solidFill>
                <a:effectLst/>
                <a:latin typeface="Arial" panose="020B0604020202020204" pitchFamily="34" charset="0"/>
                <a:ea typeface="Arial" panose="020B0604020202020204" pitchFamily="34" charset="0"/>
              </a:rPr>
              <a:t>location.protocol</a:t>
            </a:r>
            <a:r>
              <a:rPr lang="en-GB" sz="1800" b="1" dirty="0">
                <a:solidFill>
                  <a:srgbClr val="0000FF"/>
                </a:solidFill>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a:lnSpc>
                <a:spcPct val="115000"/>
              </a:lnSpc>
            </a:pPr>
            <a:r>
              <a:rPr lang="en-GB" sz="1800" b="1" dirty="0">
                <a:solidFill>
                  <a:srgbClr val="0000FF"/>
                </a:solidFill>
                <a:effectLst/>
                <a:latin typeface="Arial" panose="020B0604020202020204" pitchFamily="34" charset="0"/>
                <a:ea typeface="Arial" panose="020B0604020202020204" pitchFamily="34" charset="0"/>
              </a:rPr>
              <a:t>               			$</a:t>
            </a:r>
            <a:r>
              <a:rPr lang="en-GB" sz="1800" b="1" dirty="0" err="1">
                <a:solidFill>
                  <a:srgbClr val="0000FF"/>
                </a:solidFill>
                <a:effectLst/>
                <a:latin typeface="Arial" panose="020B0604020202020204" pitchFamily="34" charset="0"/>
                <a:ea typeface="Arial" panose="020B0604020202020204" pitchFamily="34" charset="0"/>
              </a:rPr>
              <a:t>scope.host</a:t>
            </a:r>
            <a:r>
              <a:rPr lang="en-GB" sz="1800" b="1" dirty="0">
                <a:solidFill>
                  <a:srgbClr val="0000FF"/>
                </a:solidFill>
                <a:effectLst/>
                <a:latin typeface="Arial" panose="020B0604020202020204" pitchFamily="34" charset="0"/>
                <a:ea typeface="Arial" panose="020B0604020202020204" pitchFamily="34" charset="0"/>
              </a:rPr>
              <a:t> = $</a:t>
            </a:r>
            <a:r>
              <a:rPr lang="en-GB" sz="1800" b="1" dirty="0" err="1">
                <a:solidFill>
                  <a:srgbClr val="0000FF"/>
                </a:solidFill>
                <a:effectLst/>
                <a:latin typeface="Arial" panose="020B0604020202020204" pitchFamily="34" charset="0"/>
                <a:ea typeface="Arial" panose="020B0604020202020204" pitchFamily="34" charset="0"/>
              </a:rPr>
              <a:t>location.host</a:t>
            </a:r>
            <a:r>
              <a:rPr lang="en-GB" sz="1800" b="1" dirty="0">
                <a:solidFill>
                  <a:srgbClr val="0000FF"/>
                </a:solidFill>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a:lnSpc>
                <a:spcPct val="115000"/>
              </a:lnSpc>
            </a:pPr>
            <a:r>
              <a:rPr lang="en-GB" sz="1800" b="1" dirty="0">
                <a:solidFill>
                  <a:srgbClr val="0000FF"/>
                </a:solidFill>
                <a:effectLst/>
                <a:latin typeface="Arial" panose="020B0604020202020204" pitchFamily="34" charset="0"/>
                <a:ea typeface="Arial" panose="020B0604020202020204" pitchFamily="34" charset="0"/>
              </a:rPr>
              <a:t>                			$</a:t>
            </a:r>
            <a:r>
              <a:rPr lang="en-GB" sz="1800" b="1" dirty="0" err="1">
                <a:solidFill>
                  <a:srgbClr val="0000FF"/>
                </a:solidFill>
                <a:effectLst/>
                <a:latin typeface="Arial" panose="020B0604020202020204" pitchFamily="34" charset="0"/>
                <a:ea typeface="Arial" panose="020B0604020202020204" pitchFamily="34" charset="0"/>
              </a:rPr>
              <a:t>scope.port</a:t>
            </a:r>
            <a:r>
              <a:rPr lang="en-GB" sz="1800" b="1" dirty="0">
                <a:solidFill>
                  <a:srgbClr val="0000FF"/>
                </a:solidFill>
                <a:effectLst/>
                <a:latin typeface="Arial" panose="020B0604020202020204" pitchFamily="34" charset="0"/>
                <a:ea typeface="Arial" panose="020B0604020202020204" pitchFamily="34" charset="0"/>
              </a:rPr>
              <a:t> = $</a:t>
            </a:r>
            <a:r>
              <a:rPr lang="en-GB" sz="1800" b="1" dirty="0" err="1">
                <a:solidFill>
                  <a:srgbClr val="0000FF"/>
                </a:solidFill>
                <a:effectLst/>
                <a:latin typeface="Arial" panose="020B0604020202020204" pitchFamily="34" charset="0"/>
                <a:ea typeface="Arial" panose="020B0604020202020204" pitchFamily="34" charset="0"/>
              </a:rPr>
              <a:t>location.port</a:t>
            </a:r>
            <a:r>
              <a:rPr lang="en-GB" sz="1800" b="1" dirty="0">
                <a:solidFill>
                  <a:srgbClr val="0000FF"/>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&lt;/script&gt;</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652141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207604" y="2869707"/>
            <a:ext cx="9776792" cy="1118587"/>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lnSpc>
                <a:spcPct val="115000"/>
              </a:lnSpc>
            </a:pPr>
            <a:r>
              <a:rPr lang="en-GB" sz="3200" dirty="0">
                <a:solidFill>
                  <a:schemeClr val="tx1"/>
                </a:solidFill>
                <a:effectLst/>
                <a:latin typeface="Tw Cen MT (Body)"/>
                <a:ea typeface="Arial" panose="020B0604020202020204" pitchFamily="34" charset="0"/>
              </a:rPr>
              <a:t>Map the controller to the module and access the properties using the objects created. </a:t>
            </a:r>
            <a:endParaRPr lang="en-IN" sz="3200" dirty="0">
              <a:solidFill>
                <a:schemeClr val="tx1"/>
              </a:solidFill>
              <a:effectLst/>
              <a:latin typeface="Tw Cen MT (Body)"/>
              <a:ea typeface="Arial" panose="020B0604020202020204" pitchFamily="34" charset="0"/>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4743571" y="2075573"/>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4</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228227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8A6EE03-7F26-43DB-4474-A61EC3C10B48}"/>
              </a:ext>
            </a:extLst>
          </p:cNvPr>
          <p:cNvSpPr/>
          <p:nvPr/>
        </p:nvSpPr>
        <p:spPr>
          <a:xfrm>
            <a:off x="1689652" y="97654"/>
            <a:ext cx="8812696" cy="656059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15000"/>
              </a:lnSpc>
            </a:pPr>
            <a:r>
              <a:rPr lang="en-GB" sz="1500" dirty="0">
                <a:solidFill>
                  <a:srgbClr val="0000FF"/>
                </a:solidFill>
                <a:effectLst/>
                <a:latin typeface="Tw Cen MT (Body)"/>
                <a:ea typeface="Arial" panose="020B0604020202020204" pitchFamily="34" charset="0"/>
              </a:rPr>
              <a:t>&lt;!DOCTYPE HTML&gt;</a:t>
            </a:r>
            <a:endParaRPr lang="en-IN" sz="1500" dirty="0">
              <a:effectLst/>
              <a:latin typeface="Tw Cen MT (Body)"/>
              <a:ea typeface="Arial" panose="020B0604020202020204" pitchFamily="34" charset="0"/>
            </a:endParaRPr>
          </a:p>
          <a:p>
            <a:pPr>
              <a:lnSpc>
                <a:spcPct val="115000"/>
              </a:lnSpc>
            </a:pPr>
            <a:r>
              <a:rPr lang="en-GB" sz="1500" dirty="0">
                <a:solidFill>
                  <a:srgbClr val="0000FF"/>
                </a:solidFill>
                <a:effectLst/>
                <a:latin typeface="Tw Cen MT (Body)"/>
                <a:ea typeface="Arial" panose="020B0604020202020204" pitchFamily="34" charset="0"/>
              </a:rPr>
              <a:t>&lt;html lang = "</a:t>
            </a:r>
            <a:r>
              <a:rPr lang="en-GB" sz="1500" dirty="0" err="1">
                <a:solidFill>
                  <a:srgbClr val="0000FF"/>
                </a:solidFill>
                <a:effectLst/>
                <a:latin typeface="Tw Cen MT (Body)"/>
                <a:ea typeface="Arial" panose="020B0604020202020204" pitchFamily="34" charset="0"/>
              </a:rPr>
              <a:t>en</a:t>
            </a:r>
            <a:r>
              <a:rPr lang="en-GB" sz="1500" dirty="0">
                <a:solidFill>
                  <a:srgbClr val="0000FF"/>
                </a:solidFill>
                <a:effectLst/>
                <a:latin typeface="Tw Cen MT (Body)"/>
                <a:ea typeface="Arial" panose="020B0604020202020204" pitchFamily="34" charset="0"/>
              </a:rPr>
              <a:t>"&gt;</a:t>
            </a:r>
            <a:endParaRPr lang="en-IN" sz="1500" dirty="0">
              <a:effectLst/>
              <a:latin typeface="Tw Cen MT (Body)"/>
              <a:ea typeface="Arial" panose="020B0604020202020204" pitchFamily="34" charset="0"/>
            </a:endParaRPr>
          </a:p>
          <a:p>
            <a:pPr>
              <a:lnSpc>
                <a:spcPct val="115000"/>
              </a:lnSpc>
            </a:pPr>
            <a:r>
              <a:rPr lang="en-GB" sz="1500" dirty="0">
                <a:solidFill>
                  <a:srgbClr val="0000FF"/>
                </a:solidFill>
                <a:effectLst/>
                <a:latin typeface="Tw Cen MT (Body)"/>
                <a:ea typeface="Arial" panose="020B0604020202020204" pitchFamily="34" charset="0"/>
              </a:rPr>
              <a:t>    &lt;head&gt;</a:t>
            </a:r>
            <a:endParaRPr lang="en-IN" sz="1500" dirty="0">
              <a:effectLst/>
              <a:latin typeface="Tw Cen MT (Body)"/>
              <a:ea typeface="Arial" panose="020B0604020202020204" pitchFamily="34" charset="0"/>
            </a:endParaRPr>
          </a:p>
          <a:p>
            <a:pPr>
              <a:lnSpc>
                <a:spcPct val="115000"/>
              </a:lnSpc>
            </a:pPr>
            <a:r>
              <a:rPr lang="en-GB" sz="1500" dirty="0">
                <a:solidFill>
                  <a:srgbClr val="0000FF"/>
                </a:solidFill>
                <a:effectLst/>
                <a:latin typeface="Tw Cen MT (Body)"/>
                <a:ea typeface="Arial" panose="020B0604020202020204" pitchFamily="34" charset="0"/>
              </a:rPr>
              <a:t>        &lt;title&gt;Location service&lt;/title&gt;</a:t>
            </a:r>
            <a:endParaRPr lang="en-IN" sz="1500" dirty="0">
              <a:effectLst/>
              <a:latin typeface="Tw Cen MT (Body)"/>
              <a:ea typeface="Arial" panose="020B0604020202020204" pitchFamily="34" charset="0"/>
            </a:endParaRPr>
          </a:p>
          <a:p>
            <a:pPr>
              <a:lnSpc>
                <a:spcPct val="115000"/>
              </a:lnSpc>
            </a:pPr>
            <a:r>
              <a:rPr lang="en-GB" sz="1500" dirty="0">
                <a:solidFill>
                  <a:srgbClr val="0000FF"/>
                </a:solidFill>
                <a:effectLst/>
                <a:latin typeface="Tw Cen MT (Body)"/>
                <a:ea typeface="Arial" panose="020B0604020202020204" pitchFamily="34" charset="0"/>
              </a:rPr>
              <a:t>        &lt;script </a:t>
            </a:r>
            <a:r>
              <a:rPr lang="en-GB" sz="1500" dirty="0" err="1">
                <a:solidFill>
                  <a:srgbClr val="0000FF"/>
                </a:solidFill>
                <a:effectLst/>
                <a:latin typeface="Tw Cen MT (Body)"/>
                <a:ea typeface="Arial" panose="020B0604020202020204" pitchFamily="34" charset="0"/>
              </a:rPr>
              <a:t>src</a:t>
            </a:r>
            <a:r>
              <a:rPr lang="en-GB" sz="1500" dirty="0">
                <a:solidFill>
                  <a:srgbClr val="0000FF"/>
                </a:solidFill>
                <a:effectLst/>
                <a:latin typeface="Tw Cen MT (Body)"/>
                <a:ea typeface="Arial" panose="020B0604020202020204" pitchFamily="34" charset="0"/>
              </a:rPr>
              <a:t>="https://ajax.googleapis.com/ajax/libs/</a:t>
            </a:r>
            <a:r>
              <a:rPr lang="en-GB" sz="1500" dirty="0" err="1">
                <a:solidFill>
                  <a:srgbClr val="0000FF"/>
                </a:solidFill>
                <a:effectLst/>
                <a:latin typeface="Tw Cen MT (Body)"/>
                <a:ea typeface="Arial" panose="020B0604020202020204" pitchFamily="34" charset="0"/>
              </a:rPr>
              <a:t>angularjs</a:t>
            </a:r>
            <a:r>
              <a:rPr lang="en-GB" sz="1500" dirty="0">
                <a:solidFill>
                  <a:srgbClr val="0000FF"/>
                </a:solidFill>
                <a:effectLst/>
                <a:latin typeface="Tw Cen MT (Body)"/>
                <a:ea typeface="Arial" panose="020B0604020202020204" pitchFamily="34" charset="0"/>
              </a:rPr>
              <a:t>/1.6.9/angular.min.js"&gt;&lt;/script&gt;</a:t>
            </a:r>
            <a:endParaRPr lang="en-IN" sz="1500" dirty="0">
              <a:effectLst/>
              <a:latin typeface="Tw Cen MT (Body)"/>
              <a:ea typeface="Arial" panose="020B0604020202020204" pitchFamily="34" charset="0"/>
            </a:endParaRPr>
          </a:p>
          <a:p>
            <a:pPr>
              <a:lnSpc>
                <a:spcPct val="115000"/>
              </a:lnSpc>
            </a:pPr>
            <a:r>
              <a:rPr lang="en-GB" sz="1500" dirty="0">
                <a:solidFill>
                  <a:srgbClr val="0000FF"/>
                </a:solidFill>
                <a:effectLst/>
                <a:latin typeface="Tw Cen MT (Body)"/>
                <a:ea typeface="Arial" panose="020B0604020202020204" pitchFamily="34" charset="0"/>
              </a:rPr>
              <a:t>		&lt;script&gt;</a:t>
            </a:r>
            <a:endParaRPr lang="en-IN" sz="1500" dirty="0">
              <a:effectLst/>
              <a:latin typeface="Tw Cen MT (Body)"/>
              <a:ea typeface="Arial" panose="020B0604020202020204" pitchFamily="34" charset="0"/>
            </a:endParaRPr>
          </a:p>
          <a:p>
            <a:pPr>
              <a:lnSpc>
                <a:spcPct val="115000"/>
              </a:lnSpc>
            </a:pPr>
            <a:r>
              <a:rPr lang="en-GB" sz="1500" dirty="0">
                <a:solidFill>
                  <a:srgbClr val="0000FF"/>
                </a:solidFill>
                <a:effectLst/>
                <a:latin typeface="Tw Cen MT (Body)"/>
                <a:ea typeface="Arial" panose="020B0604020202020204" pitchFamily="34" charset="0"/>
              </a:rPr>
              <a:t>			var app = </a:t>
            </a:r>
            <a:r>
              <a:rPr lang="en-GB" sz="1500" dirty="0" err="1">
                <a:solidFill>
                  <a:srgbClr val="0000FF"/>
                </a:solidFill>
                <a:effectLst/>
                <a:latin typeface="Tw Cen MT (Body)"/>
                <a:ea typeface="Arial" panose="020B0604020202020204" pitchFamily="34" charset="0"/>
              </a:rPr>
              <a:t>angular.module</a:t>
            </a:r>
            <a:r>
              <a:rPr lang="en-GB" sz="1500" dirty="0">
                <a:solidFill>
                  <a:srgbClr val="0000FF"/>
                </a:solidFill>
                <a:effectLst/>
                <a:latin typeface="Tw Cen MT (Body)"/>
                <a:ea typeface="Arial" panose="020B0604020202020204" pitchFamily="34" charset="0"/>
              </a:rPr>
              <a:t>("</a:t>
            </a:r>
            <a:r>
              <a:rPr lang="en-GB" sz="1500" dirty="0" err="1">
                <a:solidFill>
                  <a:srgbClr val="0000FF"/>
                </a:solidFill>
                <a:effectLst/>
                <a:latin typeface="Tw Cen MT (Body)"/>
                <a:ea typeface="Arial" panose="020B0604020202020204" pitchFamily="34" charset="0"/>
              </a:rPr>
              <a:t>locationService</a:t>
            </a:r>
            <a:r>
              <a:rPr lang="en-GB" sz="1500" dirty="0">
                <a:solidFill>
                  <a:srgbClr val="0000FF"/>
                </a:solidFill>
                <a:effectLst/>
                <a:latin typeface="Tw Cen MT (Body)"/>
                <a:ea typeface="Arial" panose="020B0604020202020204" pitchFamily="34" charset="0"/>
              </a:rPr>
              <a:t>", []);</a:t>
            </a:r>
            <a:endParaRPr lang="en-IN" sz="1500" dirty="0">
              <a:effectLst/>
              <a:latin typeface="Tw Cen MT (Body)"/>
              <a:ea typeface="Arial" panose="020B0604020202020204" pitchFamily="34" charset="0"/>
            </a:endParaRPr>
          </a:p>
          <a:p>
            <a:pPr>
              <a:lnSpc>
                <a:spcPct val="115000"/>
              </a:lnSpc>
            </a:pPr>
            <a:r>
              <a:rPr lang="en-GB" sz="1500" dirty="0">
                <a:solidFill>
                  <a:srgbClr val="0000FF"/>
                </a:solidFill>
                <a:effectLst/>
                <a:latin typeface="Tw Cen MT (Body)"/>
                <a:ea typeface="Arial" panose="020B0604020202020204" pitchFamily="34" charset="0"/>
              </a:rPr>
              <a:t>			</a:t>
            </a:r>
            <a:r>
              <a:rPr lang="en-GB" sz="1500" dirty="0" err="1">
                <a:solidFill>
                  <a:srgbClr val="0000FF"/>
                </a:solidFill>
                <a:effectLst/>
                <a:latin typeface="Tw Cen MT (Body)"/>
                <a:ea typeface="Arial" panose="020B0604020202020204" pitchFamily="34" charset="0"/>
              </a:rPr>
              <a:t>app.controller</a:t>
            </a:r>
            <a:r>
              <a:rPr lang="en-GB" sz="1500" dirty="0">
                <a:solidFill>
                  <a:srgbClr val="0000FF"/>
                </a:solidFill>
                <a:effectLst/>
                <a:latin typeface="Tw Cen MT (Body)"/>
                <a:ea typeface="Arial" panose="020B0604020202020204" pitchFamily="34" charset="0"/>
              </a:rPr>
              <a:t>("</a:t>
            </a:r>
            <a:r>
              <a:rPr lang="en-GB" sz="1500" dirty="0" err="1">
                <a:solidFill>
                  <a:srgbClr val="0000FF"/>
                </a:solidFill>
                <a:effectLst/>
                <a:latin typeface="Tw Cen MT (Body)"/>
                <a:ea typeface="Arial" panose="020B0604020202020204" pitchFamily="34" charset="0"/>
              </a:rPr>
              <a:t>locationSer</a:t>
            </a:r>
            <a:r>
              <a:rPr lang="en-GB" sz="1500" dirty="0">
                <a:solidFill>
                  <a:srgbClr val="0000FF"/>
                </a:solidFill>
                <a:effectLst/>
                <a:latin typeface="Tw Cen MT (Body)"/>
                <a:ea typeface="Arial" panose="020B0604020202020204" pitchFamily="34" charset="0"/>
              </a:rPr>
              <a:t>", function($scope, $location){</a:t>
            </a:r>
            <a:endParaRPr lang="en-IN" sz="1500" dirty="0">
              <a:effectLst/>
              <a:latin typeface="Tw Cen MT (Body)"/>
              <a:ea typeface="Arial" panose="020B0604020202020204" pitchFamily="34" charset="0"/>
            </a:endParaRPr>
          </a:p>
          <a:p>
            <a:pPr>
              <a:lnSpc>
                <a:spcPct val="115000"/>
              </a:lnSpc>
            </a:pPr>
            <a:r>
              <a:rPr lang="en-GB" sz="1500" dirty="0">
                <a:solidFill>
                  <a:srgbClr val="0000FF"/>
                </a:solidFill>
                <a:effectLst/>
                <a:latin typeface="Tw Cen MT (Body)"/>
                <a:ea typeface="Arial" panose="020B0604020202020204" pitchFamily="34" charset="0"/>
              </a:rPr>
              <a:t>				$scope.url = $</a:t>
            </a:r>
            <a:r>
              <a:rPr lang="en-GB" sz="1500" dirty="0" err="1">
                <a:solidFill>
                  <a:srgbClr val="0000FF"/>
                </a:solidFill>
                <a:effectLst/>
                <a:latin typeface="Tw Cen MT (Body)"/>
                <a:ea typeface="Arial" panose="020B0604020202020204" pitchFamily="34" charset="0"/>
              </a:rPr>
              <a:t>location.absUrl</a:t>
            </a:r>
            <a:r>
              <a:rPr lang="en-GB" sz="1500" dirty="0">
                <a:solidFill>
                  <a:srgbClr val="0000FF"/>
                </a:solidFill>
                <a:effectLst/>
                <a:latin typeface="Tw Cen MT (Body)"/>
                <a:ea typeface="Arial" panose="020B0604020202020204" pitchFamily="34" charset="0"/>
              </a:rPr>
              <a:t>();</a:t>
            </a:r>
            <a:endParaRPr lang="en-IN" sz="1500" dirty="0">
              <a:effectLst/>
              <a:latin typeface="Tw Cen MT (Body)"/>
              <a:ea typeface="Arial" panose="020B0604020202020204" pitchFamily="34" charset="0"/>
            </a:endParaRPr>
          </a:p>
          <a:p>
            <a:pPr>
              <a:lnSpc>
                <a:spcPct val="115000"/>
              </a:lnSpc>
            </a:pPr>
            <a:r>
              <a:rPr lang="en-GB" sz="1500" dirty="0">
                <a:solidFill>
                  <a:srgbClr val="0000FF"/>
                </a:solidFill>
                <a:effectLst/>
                <a:latin typeface="Tw Cen MT (Body)"/>
                <a:ea typeface="Arial" panose="020B0604020202020204" pitchFamily="34" charset="0"/>
              </a:rPr>
              <a:t>                $</a:t>
            </a:r>
            <a:r>
              <a:rPr lang="en-GB" sz="1500" dirty="0" err="1">
                <a:solidFill>
                  <a:srgbClr val="0000FF"/>
                </a:solidFill>
                <a:effectLst/>
                <a:latin typeface="Tw Cen MT (Body)"/>
                <a:ea typeface="Arial" panose="020B0604020202020204" pitchFamily="34" charset="0"/>
              </a:rPr>
              <a:t>scope.protocol</a:t>
            </a:r>
            <a:r>
              <a:rPr lang="en-GB" sz="1500" dirty="0">
                <a:solidFill>
                  <a:srgbClr val="0000FF"/>
                </a:solidFill>
                <a:effectLst/>
                <a:latin typeface="Tw Cen MT (Body)"/>
                <a:ea typeface="Arial" panose="020B0604020202020204" pitchFamily="34" charset="0"/>
              </a:rPr>
              <a:t> = $</a:t>
            </a:r>
            <a:r>
              <a:rPr lang="en-GB" sz="1500" dirty="0" err="1">
                <a:solidFill>
                  <a:srgbClr val="0000FF"/>
                </a:solidFill>
                <a:effectLst/>
                <a:latin typeface="Tw Cen MT (Body)"/>
                <a:ea typeface="Arial" panose="020B0604020202020204" pitchFamily="34" charset="0"/>
              </a:rPr>
              <a:t>location.protocol</a:t>
            </a:r>
            <a:r>
              <a:rPr lang="en-GB" sz="1500" dirty="0">
                <a:solidFill>
                  <a:srgbClr val="0000FF"/>
                </a:solidFill>
                <a:effectLst/>
                <a:latin typeface="Tw Cen MT (Body)"/>
                <a:ea typeface="Arial" panose="020B0604020202020204" pitchFamily="34" charset="0"/>
              </a:rPr>
              <a:t>();</a:t>
            </a:r>
            <a:endParaRPr lang="en-IN" sz="1500" dirty="0">
              <a:effectLst/>
              <a:latin typeface="Tw Cen MT (Body)"/>
              <a:ea typeface="Arial" panose="020B0604020202020204" pitchFamily="34" charset="0"/>
            </a:endParaRPr>
          </a:p>
          <a:p>
            <a:pPr>
              <a:lnSpc>
                <a:spcPct val="115000"/>
              </a:lnSpc>
            </a:pPr>
            <a:r>
              <a:rPr lang="en-GB" sz="1500" dirty="0">
                <a:solidFill>
                  <a:srgbClr val="0000FF"/>
                </a:solidFill>
                <a:effectLst/>
                <a:latin typeface="Tw Cen MT (Body)"/>
                <a:ea typeface="Arial" panose="020B0604020202020204" pitchFamily="34" charset="0"/>
              </a:rPr>
              <a:t>                $</a:t>
            </a:r>
            <a:r>
              <a:rPr lang="en-GB" sz="1500" dirty="0" err="1">
                <a:solidFill>
                  <a:srgbClr val="0000FF"/>
                </a:solidFill>
                <a:effectLst/>
                <a:latin typeface="Tw Cen MT (Body)"/>
                <a:ea typeface="Arial" panose="020B0604020202020204" pitchFamily="34" charset="0"/>
              </a:rPr>
              <a:t>scope.host</a:t>
            </a:r>
            <a:r>
              <a:rPr lang="en-GB" sz="1500" dirty="0">
                <a:solidFill>
                  <a:srgbClr val="0000FF"/>
                </a:solidFill>
                <a:effectLst/>
                <a:latin typeface="Tw Cen MT (Body)"/>
                <a:ea typeface="Arial" panose="020B0604020202020204" pitchFamily="34" charset="0"/>
              </a:rPr>
              <a:t> = $</a:t>
            </a:r>
            <a:r>
              <a:rPr lang="en-GB" sz="1500" dirty="0" err="1">
                <a:solidFill>
                  <a:srgbClr val="0000FF"/>
                </a:solidFill>
                <a:effectLst/>
                <a:latin typeface="Tw Cen MT (Body)"/>
                <a:ea typeface="Arial" panose="020B0604020202020204" pitchFamily="34" charset="0"/>
              </a:rPr>
              <a:t>location.host</a:t>
            </a:r>
            <a:r>
              <a:rPr lang="en-GB" sz="1500" dirty="0">
                <a:solidFill>
                  <a:srgbClr val="0000FF"/>
                </a:solidFill>
                <a:effectLst/>
                <a:latin typeface="Tw Cen MT (Body)"/>
                <a:ea typeface="Arial" panose="020B0604020202020204" pitchFamily="34" charset="0"/>
              </a:rPr>
              <a:t>();</a:t>
            </a:r>
            <a:endParaRPr lang="en-IN" sz="1500" dirty="0">
              <a:effectLst/>
              <a:latin typeface="Tw Cen MT (Body)"/>
              <a:ea typeface="Arial" panose="020B0604020202020204" pitchFamily="34" charset="0"/>
            </a:endParaRPr>
          </a:p>
          <a:p>
            <a:pPr>
              <a:lnSpc>
                <a:spcPct val="115000"/>
              </a:lnSpc>
            </a:pPr>
            <a:r>
              <a:rPr lang="en-GB" sz="1500" dirty="0">
                <a:solidFill>
                  <a:srgbClr val="0000FF"/>
                </a:solidFill>
                <a:effectLst/>
                <a:latin typeface="Tw Cen MT (Body)"/>
                <a:ea typeface="Arial" panose="020B0604020202020204" pitchFamily="34" charset="0"/>
              </a:rPr>
              <a:t>                $</a:t>
            </a:r>
            <a:r>
              <a:rPr lang="en-GB" sz="1500" dirty="0" err="1">
                <a:solidFill>
                  <a:srgbClr val="0000FF"/>
                </a:solidFill>
                <a:effectLst/>
                <a:latin typeface="Tw Cen MT (Body)"/>
                <a:ea typeface="Arial" panose="020B0604020202020204" pitchFamily="34" charset="0"/>
              </a:rPr>
              <a:t>scope.port</a:t>
            </a:r>
            <a:r>
              <a:rPr lang="en-GB" sz="1500" dirty="0">
                <a:solidFill>
                  <a:srgbClr val="0000FF"/>
                </a:solidFill>
                <a:effectLst/>
                <a:latin typeface="Tw Cen MT (Body)"/>
                <a:ea typeface="Arial" panose="020B0604020202020204" pitchFamily="34" charset="0"/>
              </a:rPr>
              <a:t> = $</a:t>
            </a:r>
            <a:r>
              <a:rPr lang="en-GB" sz="1500" dirty="0" err="1">
                <a:solidFill>
                  <a:srgbClr val="0000FF"/>
                </a:solidFill>
                <a:effectLst/>
                <a:latin typeface="Tw Cen MT (Body)"/>
                <a:ea typeface="Arial" panose="020B0604020202020204" pitchFamily="34" charset="0"/>
              </a:rPr>
              <a:t>location.port</a:t>
            </a:r>
            <a:r>
              <a:rPr lang="en-GB" sz="1500" dirty="0">
                <a:solidFill>
                  <a:srgbClr val="0000FF"/>
                </a:solidFill>
                <a:effectLst/>
                <a:latin typeface="Tw Cen MT (Body)"/>
                <a:ea typeface="Arial" panose="020B0604020202020204" pitchFamily="34" charset="0"/>
              </a:rPr>
              <a:t>(); </a:t>
            </a:r>
            <a:endParaRPr lang="en-IN" sz="1500" dirty="0">
              <a:effectLst/>
              <a:latin typeface="Tw Cen MT (Body)"/>
              <a:ea typeface="Arial" panose="020B0604020202020204" pitchFamily="34" charset="0"/>
            </a:endParaRPr>
          </a:p>
          <a:p>
            <a:pPr>
              <a:lnSpc>
                <a:spcPct val="115000"/>
              </a:lnSpc>
            </a:pPr>
            <a:r>
              <a:rPr lang="en-GB" sz="1500" dirty="0">
                <a:solidFill>
                  <a:srgbClr val="0000FF"/>
                </a:solidFill>
                <a:effectLst/>
                <a:latin typeface="Tw Cen MT (Body)"/>
                <a:ea typeface="Arial" panose="020B0604020202020204" pitchFamily="34" charset="0"/>
              </a:rPr>
              <a:t>			});</a:t>
            </a:r>
            <a:endParaRPr lang="en-IN" sz="1500" dirty="0">
              <a:effectLst/>
              <a:latin typeface="Tw Cen MT (Body)"/>
              <a:ea typeface="Arial" panose="020B0604020202020204" pitchFamily="34" charset="0"/>
            </a:endParaRPr>
          </a:p>
          <a:p>
            <a:pPr>
              <a:lnSpc>
                <a:spcPct val="115000"/>
              </a:lnSpc>
            </a:pPr>
            <a:r>
              <a:rPr lang="en-GB" sz="1500" dirty="0">
                <a:solidFill>
                  <a:srgbClr val="0000FF"/>
                </a:solidFill>
                <a:effectLst/>
                <a:latin typeface="Tw Cen MT (Body)"/>
                <a:ea typeface="Arial" panose="020B0604020202020204" pitchFamily="34" charset="0"/>
              </a:rPr>
              <a:t>		&lt;/script&gt;</a:t>
            </a:r>
            <a:endParaRPr lang="en-IN" sz="1500" dirty="0">
              <a:effectLst/>
              <a:latin typeface="Tw Cen MT (Body)"/>
              <a:ea typeface="Arial" panose="020B0604020202020204" pitchFamily="34" charset="0"/>
            </a:endParaRPr>
          </a:p>
          <a:p>
            <a:pPr>
              <a:lnSpc>
                <a:spcPct val="115000"/>
              </a:lnSpc>
            </a:pPr>
            <a:r>
              <a:rPr lang="en-GB" sz="1500" dirty="0">
                <a:solidFill>
                  <a:srgbClr val="0000FF"/>
                </a:solidFill>
                <a:effectLst/>
                <a:latin typeface="Tw Cen MT (Body)"/>
                <a:ea typeface="Arial" panose="020B0604020202020204" pitchFamily="34" charset="0"/>
              </a:rPr>
              <a:t>    &lt;/head&gt;</a:t>
            </a:r>
            <a:endParaRPr lang="en-IN" sz="1500" dirty="0">
              <a:effectLst/>
              <a:latin typeface="Tw Cen MT (Body)"/>
              <a:ea typeface="Arial" panose="020B0604020202020204" pitchFamily="34" charset="0"/>
            </a:endParaRPr>
          </a:p>
          <a:p>
            <a:pPr>
              <a:lnSpc>
                <a:spcPct val="115000"/>
              </a:lnSpc>
            </a:pPr>
            <a:r>
              <a:rPr lang="en-GB" sz="1500" dirty="0">
                <a:solidFill>
                  <a:srgbClr val="0000FF"/>
                </a:solidFill>
                <a:effectLst/>
                <a:latin typeface="Tw Cen MT (Body)"/>
                <a:ea typeface="Arial" panose="020B0604020202020204" pitchFamily="34" charset="0"/>
              </a:rPr>
              <a:t> </a:t>
            </a:r>
            <a:endParaRPr lang="en-IN" sz="1500" dirty="0">
              <a:effectLst/>
              <a:latin typeface="Tw Cen MT (Body)"/>
              <a:ea typeface="Arial" panose="020B0604020202020204" pitchFamily="34" charset="0"/>
            </a:endParaRPr>
          </a:p>
          <a:p>
            <a:pPr>
              <a:lnSpc>
                <a:spcPct val="115000"/>
              </a:lnSpc>
            </a:pPr>
            <a:r>
              <a:rPr lang="en-GB" sz="1500" dirty="0">
                <a:solidFill>
                  <a:srgbClr val="0000FF"/>
                </a:solidFill>
                <a:effectLst/>
                <a:latin typeface="Tw Cen MT (Body)"/>
                <a:ea typeface="Arial" panose="020B0604020202020204" pitchFamily="34" charset="0"/>
              </a:rPr>
              <a:t>    &lt;body </a:t>
            </a:r>
            <a:r>
              <a:rPr lang="en-GB" sz="1500" b="1" dirty="0">
                <a:solidFill>
                  <a:srgbClr val="0000FF"/>
                </a:solidFill>
                <a:effectLst/>
                <a:latin typeface="Tw Cen MT (Body)"/>
                <a:ea typeface="Arial" panose="020B0604020202020204" pitchFamily="34" charset="0"/>
              </a:rPr>
              <a:t>ng-app = "</a:t>
            </a:r>
            <a:r>
              <a:rPr lang="en-GB" sz="1500" b="1" dirty="0" err="1">
                <a:solidFill>
                  <a:srgbClr val="0000FF"/>
                </a:solidFill>
                <a:effectLst/>
                <a:latin typeface="Tw Cen MT (Body)"/>
                <a:ea typeface="Arial" panose="020B0604020202020204" pitchFamily="34" charset="0"/>
              </a:rPr>
              <a:t>locationService</a:t>
            </a:r>
            <a:r>
              <a:rPr lang="en-GB" sz="1500" b="1" dirty="0">
                <a:solidFill>
                  <a:srgbClr val="0000FF"/>
                </a:solidFill>
                <a:effectLst/>
                <a:latin typeface="Tw Cen MT (Body)"/>
                <a:ea typeface="Arial" panose="020B0604020202020204" pitchFamily="34" charset="0"/>
              </a:rPr>
              <a:t>", ng-controller = "</a:t>
            </a:r>
            <a:r>
              <a:rPr lang="en-GB" sz="1500" b="1" dirty="0" err="1">
                <a:solidFill>
                  <a:srgbClr val="0000FF"/>
                </a:solidFill>
                <a:effectLst/>
                <a:latin typeface="Tw Cen MT (Body)"/>
                <a:ea typeface="Arial" panose="020B0604020202020204" pitchFamily="34" charset="0"/>
              </a:rPr>
              <a:t>locationSer</a:t>
            </a:r>
            <a:r>
              <a:rPr lang="en-GB" sz="1500" b="1" dirty="0">
                <a:solidFill>
                  <a:srgbClr val="0000FF"/>
                </a:solidFill>
                <a:effectLst/>
                <a:latin typeface="Tw Cen MT (Body)"/>
                <a:ea typeface="Arial" panose="020B0604020202020204" pitchFamily="34" charset="0"/>
              </a:rPr>
              <a:t>"&gt;</a:t>
            </a:r>
            <a:endParaRPr lang="en-IN" sz="1500" dirty="0">
              <a:effectLst/>
              <a:latin typeface="Tw Cen MT (Body)"/>
              <a:ea typeface="Arial" panose="020B0604020202020204" pitchFamily="34" charset="0"/>
            </a:endParaRPr>
          </a:p>
          <a:p>
            <a:pPr>
              <a:lnSpc>
                <a:spcPct val="115000"/>
              </a:lnSpc>
            </a:pPr>
            <a:r>
              <a:rPr lang="en-GB" sz="1500" b="1" dirty="0">
                <a:solidFill>
                  <a:srgbClr val="0000FF"/>
                </a:solidFill>
                <a:effectLst/>
                <a:latin typeface="Tw Cen MT (Body)"/>
                <a:ea typeface="Arial" panose="020B0604020202020204" pitchFamily="34" charset="0"/>
              </a:rPr>
              <a:t>		&lt;h1&gt;The URL of the application is {{</a:t>
            </a:r>
            <a:r>
              <a:rPr lang="en-GB" sz="1500" b="1" dirty="0" err="1">
                <a:solidFill>
                  <a:srgbClr val="0000FF"/>
                </a:solidFill>
                <a:effectLst/>
                <a:latin typeface="Tw Cen MT (Body)"/>
                <a:ea typeface="Arial" panose="020B0604020202020204" pitchFamily="34" charset="0"/>
              </a:rPr>
              <a:t>url</a:t>
            </a:r>
            <a:r>
              <a:rPr lang="en-GB" sz="1500" b="1" dirty="0">
                <a:solidFill>
                  <a:srgbClr val="0000FF"/>
                </a:solidFill>
                <a:effectLst/>
                <a:latin typeface="Tw Cen MT (Body)"/>
                <a:ea typeface="Arial" panose="020B0604020202020204" pitchFamily="34" charset="0"/>
              </a:rPr>
              <a:t>}}&lt;/h1&gt;</a:t>
            </a:r>
            <a:endParaRPr lang="en-IN" sz="1500" dirty="0">
              <a:effectLst/>
              <a:latin typeface="Tw Cen MT (Body)"/>
              <a:ea typeface="Arial" panose="020B0604020202020204" pitchFamily="34" charset="0"/>
            </a:endParaRPr>
          </a:p>
          <a:p>
            <a:pPr>
              <a:lnSpc>
                <a:spcPct val="115000"/>
              </a:lnSpc>
            </a:pPr>
            <a:r>
              <a:rPr lang="en-GB" sz="1500" b="1" dirty="0">
                <a:solidFill>
                  <a:srgbClr val="0000FF"/>
                </a:solidFill>
                <a:effectLst/>
                <a:latin typeface="Tw Cen MT (Body)"/>
                <a:ea typeface="Arial" panose="020B0604020202020204" pitchFamily="34" charset="0"/>
              </a:rPr>
              <a:t>        &lt;h1&gt;The protocol used here is {{protocol}}&lt;/h1&gt;</a:t>
            </a:r>
            <a:endParaRPr lang="en-IN" sz="1500" dirty="0">
              <a:effectLst/>
              <a:latin typeface="Tw Cen MT (Body)"/>
              <a:ea typeface="Arial" panose="020B0604020202020204" pitchFamily="34" charset="0"/>
            </a:endParaRPr>
          </a:p>
          <a:p>
            <a:pPr>
              <a:lnSpc>
                <a:spcPct val="115000"/>
              </a:lnSpc>
            </a:pPr>
            <a:r>
              <a:rPr lang="en-GB" sz="1500" b="1" dirty="0">
                <a:solidFill>
                  <a:srgbClr val="0000FF"/>
                </a:solidFill>
                <a:effectLst/>
                <a:latin typeface="Tw Cen MT (Body)"/>
                <a:ea typeface="Arial" panose="020B0604020202020204" pitchFamily="34" charset="0"/>
              </a:rPr>
              <a:t>        &lt;h1&gt;The application host is {{host}}&lt;/h1&gt;</a:t>
            </a:r>
            <a:endParaRPr lang="en-IN" sz="1500" dirty="0">
              <a:effectLst/>
              <a:latin typeface="Tw Cen MT (Body)"/>
              <a:ea typeface="Arial" panose="020B0604020202020204" pitchFamily="34" charset="0"/>
            </a:endParaRPr>
          </a:p>
          <a:p>
            <a:pPr>
              <a:lnSpc>
                <a:spcPct val="115000"/>
              </a:lnSpc>
            </a:pPr>
            <a:r>
              <a:rPr lang="en-GB" sz="1500" b="1" dirty="0">
                <a:solidFill>
                  <a:srgbClr val="0000FF"/>
                </a:solidFill>
                <a:effectLst/>
                <a:latin typeface="Tw Cen MT (Body)"/>
                <a:ea typeface="Arial" panose="020B0604020202020204" pitchFamily="34" charset="0"/>
              </a:rPr>
              <a:t>        &lt;h1&gt;The application is running in port {{port}}&lt;/h1&gt;</a:t>
            </a:r>
            <a:endParaRPr lang="en-IN" sz="1500" dirty="0">
              <a:effectLst/>
              <a:latin typeface="Tw Cen MT (Body)"/>
              <a:ea typeface="Arial" panose="020B0604020202020204" pitchFamily="34" charset="0"/>
            </a:endParaRPr>
          </a:p>
          <a:p>
            <a:pPr>
              <a:lnSpc>
                <a:spcPct val="115000"/>
              </a:lnSpc>
            </a:pPr>
            <a:r>
              <a:rPr lang="en-GB" sz="1500" dirty="0">
                <a:solidFill>
                  <a:srgbClr val="0000FF"/>
                </a:solidFill>
                <a:effectLst/>
                <a:latin typeface="Tw Cen MT (Body)"/>
                <a:ea typeface="Arial" panose="020B0604020202020204" pitchFamily="34" charset="0"/>
              </a:rPr>
              <a:t>    &lt;/body&gt;</a:t>
            </a:r>
            <a:endParaRPr lang="en-IN" sz="1500" dirty="0">
              <a:effectLst/>
              <a:latin typeface="Tw Cen MT (Body)"/>
              <a:ea typeface="Arial" panose="020B0604020202020204" pitchFamily="34" charset="0"/>
            </a:endParaRPr>
          </a:p>
          <a:p>
            <a:pPr>
              <a:lnSpc>
                <a:spcPct val="115000"/>
              </a:lnSpc>
            </a:pPr>
            <a:r>
              <a:rPr lang="en-GB" sz="1500" dirty="0">
                <a:solidFill>
                  <a:srgbClr val="0000FF"/>
                </a:solidFill>
                <a:effectLst/>
                <a:latin typeface="Tw Cen MT (Body)"/>
                <a:ea typeface="Arial" panose="020B0604020202020204" pitchFamily="34" charset="0"/>
              </a:rPr>
              <a:t>&lt;/html&gt;</a:t>
            </a:r>
            <a:endParaRPr lang="en-IN" sz="1500" dirty="0">
              <a:effectLst/>
              <a:latin typeface="Tw Cen MT (Body)"/>
              <a:ea typeface="Arial" panose="020B0604020202020204" pitchFamily="34" charset="0"/>
            </a:endParaRPr>
          </a:p>
        </p:txBody>
      </p:sp>
    </p:spTree>
    <p:extLst>
      <p:ext uri="{BB962C8B-B14F-4D97-AF65-F5344CB8AC3E}">
        <p14:creationId xmlns:p14="http://schemas.microsoft.com/office/powerpoint/2010/main" val="1400982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lang="en-GB" sz="3200" dirty="0">
                <a:solidFill>
                  <a:srgbClr val="FF0000"/>
                </a:solidFill>
                <a:latin typeface="Tw Cen MT (Body)"/>
                <a:ea typeface="Arial" panose="020B0604020202020204" pitchFamily="34" charset="0"/>
              </a:rPr>
              <a:t>Exploring a bit more on </a:t>
            </a:r>
          </a:p>
          <a:p>
            <a:pPr algn="ctr"/>
            <a:r>
              <a:rPr lang="en-GB" sz="3200" dirty="0">
                <a:solidFill>
                  <a:srgbClr val="FF0000"/>
                </a:solidFill>
                <a:latin typeface="Tw Cen MT (Body)"/>
                <a:ea typeface="Arial" panose="020B0604020202020204" pitchFamily="34" charset="0"/>
              </a:rPr>
              <a:t>$location service</a:t>
            </a:r>
            <a:endParaRPr lang="en-IN" sz="3200" dirty="0">
              <a:solidFill>
                <a:srgbClr val="FF0000"/>
              </a:solidFill>
              <a:latin typeface="Tw Cen MT (Body)"/>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843380" y="2131156"/>
            <a:ext cx="10320922" cy="1650731"/>
          </a:xfrm>
          <a:prstGeom prst="rect">
            <a:avLst/>
          </a:prstGeom>
          <a:ln>
            <a:solidFill>
              <a:schemeClr val="accent5"/>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GB" dirty="0">
                <a:latin typeface="Tw Cen MT (Body)"/>
              </a:rPr>
              <a:t>An another example of $location service: The ‘$</a:t>
            </a:r>
            <a:r>
              <a:rPr lang="en-GB" dirty="0" err="1">
                <a:latin typeface="Tw Cen MT (Body)"/>
              </a:rPr>
              <a:t>location.search</a:t>
            </a:r>
            <a:r>
              <a:rPr lang="en-GB" dirty="0">
                <a:latin typeface="Tw Cen MT (Body)"/>
              </a:rPr>
              <a:t>()’ method: </a:t>
            </a:r>
            <a:endParaRPr lang="en-IN" dirty="0">
              <a:latin typeface="Tw Cen MT (Body)"/>
            </a:endParaRPr>
          </a:p>
          <a:p>
            <a:r>
              <a:rPr lang="en-GB" dirty="0">
                <a:latin typeface="Tw Cen MT (Body)"/>
              </a:rPr>
              <a:t>The ‘$</a:t>
            </a:r>
            <a:r>
              <a:rPr lang="en-GB" dirty="0" err="1">
                <a:latin typeface="Tw Cen MT (Body)"/>
              </a:rPr>
              <a:t>location.search</a:t>
            </a:r>
            <a:r>
              <a:rPr lang="en-GB" dirty="0">
                <a:latin typeface="Tw Cen MT (Body)"/>
              </a:rPr>
              <a:t>()’ method in AngularJS is used to retrieve or manipulate the query parameter (also known as search parameters) in the URL. </a:t>
            </a:r>
            <a:endParaRPr lang="en-IN" dirty="0">
              <a:latin typeface="Tw Cen MT (Body)"/>
            </a:endParaRPr>
          </a:p>
        </p:txBody>
      </p:sp>
    </p:spTree>
    <p:extLst>
      <p:ext uri="{BB962C8B-B14F-4D97-AF65-F5344CB8AC3E}">
        <p14:creationId xmlns:p14="http://schemas.microsoft.com/office/powerpoint/2010/main" val="4432141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083317" y="559293"/>
            <a:ext cx="9776792" cy="2419166"/>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lnSpc>
                <a:spcPct val="115000"/>
              </a:lnSpc>
            </a:pPr>
            <a:r>
              <a:rPr lang="en-GB" sz="3200" b="1" dirty="0">
                <a:solidFill>
                  <a:srgbClr val="92D050"/>
                </a:solidFill>
                <a:effectLst/>
                <a:latin typeface="Tw Cen MT (Body)"/>
                <a:ea typeface="Arial" panose="020B0604020202020204" pitchFamily="34" charset="0"/>
              </a:rPr>
              <a:t>Retrieving Query Parameters</a:t>
            </a:r>
            <a:r>
              <a:rPr lang="en-GB" sz="3200" dirty="0">
                <a:solidFill>
                  <a:schemeClr val="tx1"/>
                </a:solidFill>
                <a:effectLst/>
                <a:latin typeface="Tw Cen MT (Body)"/>
                <a:ea typeface="Arial" panose="020B0604020202020204" pitchFamily="34" charset="0"/>
              </a:rPr>
              <a:t>: </a:t>
            </a:r>
            <a:endParaRPr lang="en-IN" sz="3200" dirty="0">
              <a:solidFill>
                <a:schemeClr val="tx1"/>
              </a:solidFill>
              <a:effectLst/>
              <a:latin typeface="Tw Cen MT (Body)"/>
              <a:ea typeface="Arial" panose="020B0604020202020204" pitchFamily="34" charset="0"/>
            </a:endParaRPr>
          </a:p>
          <a:p>
            <a:pPr algn="ctr">
              <a:lnSpc>
                <a:spcPct val="115000"/>
              </a:lnSpc>
            </a:pPr>
            <a:r>
              <a:rPr lang="en-GB" sz="3200" dirty="0">
                <a:solidFill>
                  <a:schemeClr val="tx1"/>
                </a:solidFill>
                <a:effectLst/>
                <a:latin typeface="Tw Cen MT (Body)"/>
                <a:ea typeface="Arial" panose="020B0604020202020204" pitchFamily="34" charset="0"/>
              </a:rPr>
              <a:t>When called without any arguments, $</a:t>
            </a:r>
            <a:r>
              <a:rPr lang="en-GB" sz="3200" dirty="0" err="1">
                <a:solidFill>
                  <a:schemeClr val="tx1"/>
                </a:solidFill>
                <a:effectLst/>
                <a:latin typeface="Tw Cen MT (Body)"/>
                <a:ea typeface="Arial" panose="020B0604020202020204" pitchFamily="34" charset="0"/>
              </a:rPr>
              <a:t>location.search</a:t>
            </a:r>
            <a:r>
              <a:rPr lang="en-GB" sz="3200" dirty="0">
                <a:solidFill>
                  <a:schemeClr val="tx1"/>
                </a:solidFill>
                <a:effectLst/>
                <a:latin typeface="Tw Cen MT (Body)"/>
                <a:ea typeface="Arial" panose="020B0604020202020204" pitchFamily="34" charset="0"/>
              </a:rPr>
              <a:t>() returns an object containing all the query parameters in the current URL.</a:t>
            </a:r>
            <a:endParaRPr lang="en-IN" sz="3200" dirty="0">
              <a:solidFill>
                <a:schemeClr val="tx1"/>
              </a:solidFill>
              <a:effectLst/>
              <a:latin typeface="Tw Cen MT (Body)"/>
              <a:ea typeface="Arial" panose="020B0604020202020204" pitchFamily="34" charset="0"/>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485466" y="3879542"/>
            <a:ext cx="8812696" cy="19530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15000"/>
              </a:lnSpc>
            </a:pPr>
            <a:r>
              <a:rPr lang="en-GB" sz="1800" dirty="0">
                <a:solidFill>
                  <a:srgbClr val="0000FF"/>
                </a:solidFill>
                <a:effectLst/>
                <a:latin typeface="Arial" panose="020B0604020202020204" pitchFamily="34" charset="0"/>
                <a:ea typeface="Arial" panose="020B0604020202020204" pitchFamily="34" charset="0"/>
              </a:rPr>
              <a:t>//If the URL is 'http://example.com/page?param1=value1&amp;param2=value2'</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//https://www.youtube.com/watch?v=B7bWajCTL3A&amp;list=PLX07l0qxoHFKBM-5v_l3qltLHLix3vBum&amp;index=20</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var </a:t>
            </a:r>
            <a:r>
              <a:rPr lang="en-GB" sz="1800" dirty="0" err="1">
                <a:solidFill>
                  <a:srgbClr val="0000FF"/>
                </a:solidFill>
                <a:effectLst/>
                <a:latin typeface="Arial" panose="020B0604020202020204" pitchFamily="34" charset="0"/>
                <a:ea typeface="Arial" panose="020B0604020202020204" pitchFamily="34" charset="0"/>
              </a:rPr>
              <a:t>queryParams</a:t>
            </a:r>
            <a:r>
              <a:rPr lang="en-GB" sz="1800" dirty="0">
                <a:solidFill>
                  <a:srgbClr val="0000FF"/>
                </a:solidFill>
                <a:effectLst/>
                <a:latin typeface="Arial" panose="020B0604020202020204" pitchFamily="34" charset="0"/>
                <a:ea typeface="Arial" panose="020B0604020202020204" pitchFamily="34" charset="0"/>
              </a:rPr>
              <a:t> = $</a:t>
            </a:r>
            <a:r>
              <a:rPr lang="en-GB" sz="1800" dirty="0" err="1">
                <a:solidFill>
                  <a:srgbClr val="0000FF"/>
                </a:solidFill>
                <a:effectLst/>
                <a:latin typeface="Arial" panose="020B0604020202020204" pitchFamily="34" charset="0"/>
                <a:ea typeface="Arial" panose="020B0604020202020204" pitchFamily="34" charset="0"/>
              </a:rPr>
              <a:t>location.search</a:t>
            </a:r>
            <a:r>
              <a:rPr lang="en-GB" sz="1800" dirty="0">
                <a:solidFill>
                  <a:srgbClr val="0000FF"/>
                </a:solidFill>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Output: { param1: 'value1', param2: 'value2' }</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92290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083317" y="559293"/>
            <a:ext cx="9776792" cy="20862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lnSpc>
                <a:spcPct val="115000"/>
              </a:lnSpc>
            </a:pPr>
            <a:r>
              <a:rPr lang="en-GB" sz="3200" dirty="0">
                <a:solidFill>
                  <a:srgbClr val="00B050"/>
                </a:solidFill>
                <a:effectLst/>
                <a:latin typeface="Tw Cen MT (Body)"/>
                <a:ea typeface="Arial" panose="020B0604020202020204" pitchFamily="34" charset="0"/>
              </a:rPr>
              <a:t>Retrieving a Specific Query Parameter</a:t>
            </a:r>
            <a:r>
              <a:rPr lang="en-GB" sz="3200" dirty="0">
                <a:solidFill>
                  <a:schemeClr val="tx1"/>
                </a:solidFill>
                <a:effectLst/>
                <a:latin typeface="Tw Cen MT (Body)"/>
                <a:ea typeface="Arial" panose="020B0604020202020204" pitchFamily="34" charset="0"/>
              </a:rPr>
              <a:t>: You can pass a parameter name to $</a:t>
            </a:r>
            <a:r>
              <a:rPr lang="en-GB" sz="3200" dirty="0" err="1">
                <a:solidFill>
                  <a:schemeClr val="tx1"/>
                </a:solidFill>
                <a:effectLst/>
                <a:latin typeface="Tw Cen MT (Body)"/>
                <a:ea typeface="Arial" panose="020B0604020202020204" pitchFamily="34" charset="0"/>
              </a:rPr>
              <a:t>location.search</a:t>
            </a:r>
            <a:r>
              <a:rPr lang="en-GB" sz="3200" dirty="0">
                <a:solidFill>
                  <a:schemeClr val="tx1"/>
                </a:solidFill>
                <a:effectLst/>
                <a:latin typeface="Tw Cen MT (Body)"/>
                <a:ea typeface="Arial" panose="020B0604020202020204" pitchFamily="34" charset="0"/>
              </a:rPr>
              <a:t>() to get the value of a specific query parameter.</a:t>
            </a:r>
            <a:endParaRPr lang="en-IN" sz="3200" dirty="0">
              <a:solidFill>
                <a:schemeClr val="tx1"/>
              </a:solidFill>
              <a:effectLst/>
              <a:latin typeface="Tw Cen MT (Body)"/>
              <a:ea typeface="Arial" panose="020B0604020202020204" pitchFamily="34" charset="0"/>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520977" y="3293616"/>
            <a:ext cx="8812696" cy="118960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15000"/>
              </a:lnSpc>
            </a:pPr>
            <a:r>
              <a:rPr lang="en-GB" sz="1800" dirty="0">
                <a:solidFill>
                  <a:srgbClr val="0000FF"/>
                </a:solidFill>
                <a:effectLst/>
                <a:latin typeface="Arial" panose="020B0604020202020204" pitchFamily="34" charset="0"/>
                <a:ea typeface="Arial" panose="020B0604020202020204" pitchFamily="34" charset="0"/>
              </a:rPr>
              <a:t>// If the URL is 'http://example.com/page?param1=value1&amp;param2=value2'</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var </a:t>
            </a:r>
            <a:r>
              <a:rPr lang="en-GB" sz="1800" dirty="0" err="1">
                <a:solidFill>
                  <a:srgbClr val="0000FF"/>
                </a:solidFill>
                <a:effectLst/>
                <a:latin typeface="Arial" panose="020B0604020202020204" pitchFamily="34" charset="0"/>
                <a:ea typeface="Arial" panose="020B0604020202020204" pitchFamily="34" charset="0"/>
              </a:rPr>
              <a:t>paramValue</a:t>
            </a:r>
            <a:r>
              <a:rPr lang="en-GB" sz="1800" dirty="0">
                <a:solidFill>
                  <a:srgbClr val="0000FF"/>
                </a:solidFill>
                <a:effectLst/>
                <a:latin typeface="Arial" panose="020B0604020202020204" pitchFamily="34" charset="0"/>
                <a:ea typeface="Arial" panose="020B0604020202020204" pitchFamily="34" charset="0"/>
              </a:rPr>
              <a:t> = $</a:t>
            </a:r>
            <a:r>
              <a:rPr lang="en-GB" sz="1800" dirty="0" err="1">
                <a:solidFill>
                  <a:srgbClr val="0000FF"/>
                </a:solidFill>
                <a:effectLst/>
                <a:latin typeface="Arial" panose="020B0604020202020204" pitchFamily="34" charset="0"/>
                <a:ea typeface="Arial" panose="020B0604020202020204" pitchFamily="34" charset="0"/>
              </a:rPr>
              <a:t>location.search</a:t>
            </a:r>
            <a:r>
              <a:rPr lang="en-GB" sz="1800" dirty="0">
                <a:solidFill>
                  <a:srgbClr val="0000FF"/>
                </a:solidFill>
                <a:effectLst/>
                <a:latin typeface="Arial" panose="020B0604020202020204" pitchFamily="34" charset="0"/>
                <a:ea typeface="Arial" panose="020B0604020202020204" pitchFamily="34" charset="0"/>
              </a:rPr>
              <a:t>().param1;</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Output: 'value1'</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585858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083317" y="559293"/>
            <a:ext cx="9776792" cy="208625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lnSpc>
                <a:spcPct val="115000"/>
              </a:lnSpc>
            </a:pPr>
            <a:r>
              <a:rPr lang="en-GB" sz="3200" dirty="0">
                <a:solidFill>
                  <a:srgbClr val="00B050"/>
                </a:solidFill>
                <a:effectLst/>
                <a:latin typeface="Tw Cen MT (Body)"/>
                <a:ea typeface="Arial" panose="020B0604020202020204" pitchFamily="34" charset="0"/>
              </a:rPr>
              <a:t>Manipulating Query Parameters</a:t>
            </a:r>
            <a:r>
              <a:rPr lang="en-GB" sz="3200" dirty="0">
                <a:solidFill>
                  <a:schemeClr val="tx1"/>
                </a:solidFill>
                <a:effectLst/>
                <a:latin typeface="Tw Cen MT (Body)"/>
                <a:ea typeface="Arial" panose="020B0604020202020204" pitchFamily="34" charset="0"/>
              </a:rPr>
              <a:t>: To modify or set query parameters, pass an object with key-value pairs to $</a:t>
            </a:r>
            <a:r>
              <a:rPr lang="en-GB" sz="3200" dirty="0" err="1">
                <a:solidFill>
                  <a:schemeClr val="tx1"/>
                </a:solidFill>
                <a:effectLst/>
                <a:latin typeface="Tw Cen MT (Body)"/>
                <a:ea typeface="Arial" panose="020B0604020202020204" pitchFamily="34" charset="0"/>
              </a:rPr>
              <a:t>location.search</a:t>
            </a:r>
            <a:r>
              <a:rPr lang="en-GB" sz="3200" dirty="0">
                <a:solidFill>
                  <a:schemeClr val="tx1"/>
                </a:solidFill>
                <a:effectLst/>
                <a:latin typeface="Tw Cen MT (Body)"/>
                <a:ea typeface="Arial" panose="020B0604020202020204" pitchFamily="34" charset="0"/>
              </a:rPr>
              <a:t>(). This will update the URL without reloading the page.</a:t>
            </a:r>
            <a:endParaRPr lang="en-IN" sz="3200" dirty="0">
              <a:solidFill>
                <a:schemeClr val="tx1"/>
              </a:solidFill>
              <a:effectLst/>
              <a:latin typeface="Tw Cen MT (Body)"/>
              <a:ea typeface="Arial" panose="020B0604020202020204" pitchFamily="34" charset="0"/>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520977" y="3293615"/>
            <a:ext cx="8812696" cy="151808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15000"/>
              </a:lnSpc>
            </a:pPr>
            <a:r>
              <a:rPr lang="en-GB" sz="1800" dirty="0">
                <a:solidFill>
                  <a:srgbClr val="0000FF"/>
                </a:solidFill>
                <a:effectLst/>
                <a:latin typeface="Arial" panose="020B0604020202020204" pitchFamily="34" charset="0"/>
                <a:ea typeface="Arial" panose="020B0604020202020204" pitchFamily="34" charset="0"/>
              </a:rPr>
              <a:t>// Update a query parameter</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a:t>
            </a:r>
            <a:r>
              <a:rPr lang="en-GB" sz="1800" dirty="0" err="1">
                <a:solidFill>
                  <a:srgbClr val="0000FF"/>
                </a:solidFill>
                <a:effectLst/>
                <a:latin typeface="Arial" panose="020B0604020202020204" pitchFamily="34" charset="0"/>
                <a:ea typeface="Arial" panose="020B0604020202020204" pitchFamily="34" charset="0"/>
              </a:rPr>
              <a:t>location.search</a:t>
            </a:r>
            <a:r>
              <a:rPr lang="en-GB" sz="1800" dirty="0">
                <a:solidFill>
                  <a:srgbClr val="0000FF"/>
                </a:solidFill>
                <a:effectLst/>
                <a:latin typeface="Arial" panose="020B0604020202020204" pitchFamily="34" charset="0"/>
                <a:ea typeface="Arial" panose="020B0604020202020204" pitchFamily="34" charset="0"/>
              </a:rPr>
              <a:t>('param1', '</a:t>
            </a:r>
            <a:r>
              <a:rPr lang="en-GB" sz="1800" dirty="0" err="1">
                <a:solidFill>
                  <a:srgbClr val="0000FF"/>
                </a:solidFill>
                <a:effectLst/>
                <a:latin typeface="Arial" panose="020B0604020202020204" pitchFamily="34" charset="0"/>
                <a:ea typeface="Arial" panose="020B0604020202020204" pitchFamily="34" charset="0"/>
              </a:rPr>
              <a:t>newvalue</a:t>
            </a:r>
            <a:r>
              <a:rPr lang="en-GB" sz="1800" dirty="0">
                <a:solidFill>
                  <a:srgbClr val="0000FF"/>
                </a:solidFill>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Set multiple query parameters</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a:t>
            </a:r>
            <a:r>
              <a:rPr lang="en-GB" sz="1800" dirty="0" err="1">
                <a:solidFill>
                  <a:srgbClr val="0000FF"/>
                </a:solidFill>
                <a:effectLst/>
                <a:latin typeface="Arial" panose="020B0604020202020204" pitchFamily="34" charset="0"/>
                <a:ea typeface="Arial" panose="020B0604020202020204" pitchFamily="34" charset="0"/>
              </a:rPr>
              <a:t>location.search</a:t>
            </a:r>
            <a:r>
              <a:rPr lang="en-GB" sz="1800" dirty="0">
                <a:solidFill>
                  <a:srgbClr val="0000FF"/>
                </a:solidFill>
                <a:effectLst/>
                <a:latin typeface="Arial" panose="020B0604020202020204" pitchFamily="34" charset="0"/>
                <a:ea typeface="Arial" panose="020B0604020202020204" pitchFamily="34" charset="0"/>
              </a:rPr>
              <a:t>({ param1: '</a:t>
            </a:r>
            <a:r>
              <a:rPr lang="en-GB" sz="1800" dirty="0" err="1">
                <a:solidFill>
                  <a:srgbClr val="0000FF"/>
                </a:solidFill>
                <a:effectLst/>
                <a:latin typeface="Arial" panose="020B0604020202020204" pitchFamily="34" charset="0"/>
                <a:ea typeface="Arial" panose="020B0604020202020204" pitchFamily="34" charset="0"/>
              </a:rPr>
              <a:t>newvalue</a:t>
            </a:r>
            <a:r>
              <a:rPr lang="en-GB" sz="1800" dirty="0">
                <a:solidFill>
                  <a:srgbClr val="0000FF"/>
                </a:solidFill>
                <a:effectLst/>
                <a:latin typeface="Arial" panose="020B0604020202020204" pitchFamily="34" charset="0"/>
                <a:ea typeface="Arial" panose="020B0604020202020204" pitchFamily="34" charset="0"/>
              </a:rPr>
              <a:t>', param2: '</a:t>
            </a:r>
            <a:r>
              <a:rPr lang="en-GB" sz="1800" dirty="0" err="1">
                <a:solidFill>
                  <a:srgbClr val="0000FF"/>
                </a:solidFill>
                <a:effectLst/>
                <a:latin typeface="Arial" panose="020B0604020202020204" pitchFamily="34" charset="0"/>
                <a:ea typeface="Arial" panose="020B0604020202020204" pitchFamily="34" charset="0"/>
              </a:rPr>
              <a:t>anothervalue</a:t>
            </a:r>
            <a:r>
              <a:rPr lang="en-GB" sz="1800" dirty="0">
                <a:solidFill>
                  <a:srgbClr val="0000FF"/>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35572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00662C-FB15-E313-B62A-126FCA219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63984"/>
            <a:ext cx="6858000" cy="6169981"/>
          </a:xfrm>
          <a:prstGeom prst="rect">
            <a:avLst/>
          </a:prstGeom>
        </p:spPr>
      </p:pic>
    </p:spTree>
    <p:extLst>
      <p:ext uri="{BB962C8B-B14F-4D97-AF65-F5344CB8AC3E}">
        <p14:creationId xmlns:p14="http://schemas.microsoft.com/office/powerpoint/2010/main" val="31230494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lang="en-GB" sz="3200" dirty="0">
                <a:solidFill>
                  <a:srgbClr val="FF0000"/>
                </a:solidFill>
                <a:latin typeface="Tw Cen MT (Body)"/>
                <a:ea typeface="Arial" panose="020B0604020202020204" pitchFamily="34" charset="0"/>
              </a:rPr>
              <a:t>$internal service</a:t>
            </a:r>
            <a:endParaRPr lang="en-IN" sz="3200" dirty="0">
              <a:solidFill>
                <a:srgbClr val="FF0000"/>
              </a:solidFill>
              <a:latin typeface="Tw Cen MT (Body)"/>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870013" y="1864825"/>
            <a:ext cx="10320922" cy="4464953"/>
          </a:xfrm>
          <a:prstGeom prst="rect">
            <a:avLst/>
          </a:prstGeom>
          <a:ln>
            <a:solidFill>
              <a:schemeClr val="accent5"/>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GB" dirty="0">
                <a:latin typeface="Tw Cen MT (Body)"/>
              </a:rPr>
              <a:t>‘$interval’ service is used to trigger an execution of method/function repeatedly at regular/specified intervals. </a:t>
            </a:r>
            <a:endParaRPr lang="en-IN" dirty="0">
              <a:latin typeface="Tw Cen MT (Body)"/>
            </a:endParaRPr>
          </a:p>
          <a:p>
            <a:r>
              <a:rPr lang="en-GB" dirty="0">
                <a:latin typeface="Tw Cen MT (Body)"/>
              </a:rPr>
              <a:t>‘$interval’ is used in the following use case scenarios:</a:t>
            </a:r>
            <a:endParaRPr lang="en-IN" dirty="0">
              <a:latin typeface="Tw Cen MT (Body)"/>
            </a:endParaRPr>
          </a:p>
          <a:p>
            <a:r>
              <a:rPr lang="en-GB" dirty="0">
                <a:latin typeface="Tw Cen MT (Body)"/>
              </a:rPr>
              <a:t>Real-Time Data Updates: Utilizing ‘$interval’ to periodically fetch and update data from a server. For instance, updating stock prices, weather updates, news feeds, or live sports scores in real-time.</a:t>
            </a:r>
            <a:endParaRPr lang="en-IN" dirty="0">
              <a:latin typeface="Tw Cen MT (Body)"/>
            </a:endParaRPr>
          </a:p>
          <a:p>
            <a:r>
              <a:rPr lang="en-GB" dirty="0">
                <a:latin typeface="Tw Cen MT (Body)"/>
              </a:rPr>
              <a:t>Automatic Slideshows or Carousels: Implementing automatic image or content sliders that transition at regular intervals, displaying different images or content without user interaction.</a:t>
            </a:r>
            <a:endParaRPr lang="en-IN" dirty="0">
              <a:latin typeface="Tw Cen MT (Body)"/>
            </a:endParaRPr>
          </a:p>
        </p:txBody>
      </p:sp>
    </p:spTree>
    <p:extLst>
      <p:ext uri="{BB962C8B-B14F-4D97-AF65-F5344CB8AC3E}">
        <p14:creationId xmlns:p14="http://schemas.microsoft.com/office/powerpoint/2010/main" val="13811742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lang="en-GB" sz="3200" dirty="0">
                <a:solidFill>
                  <a:srgbClr val="FF0000"/>
                </a:solidFill>
                <a:latin typeface="Tw Cen MT (Body)"/>
                <a:ea typeface="Arial" panose="020B0604020202020204" pitchFamily="34" charset="0"/>
              </a:rPr>
              <a:t>$internal service</a:t>
            </a:r>
            <a:endParaRPr lang="en-IN" sz="3200" dirty="0">
              <a:solidFill>
                <a:srgbClr val="FF0000"/>
              </a:solidFill>
              <a:latin typeface="Tw Cen MT (Body)"/>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870013" y="1864826"/>
            <a:ext cx="10320922" cy="3896782"/>
          </a:xfrm>
          <a:prstGeom prst="rect">
            <a:avLst/>
          </a:prstGeom>
          <a:ln>
            <a:solidFill>
              <a:schemeClr val="accent5"/>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GB" dirty="0">
                <a:latin typeface="Tw Cen MT (Body)"/>
              </a:rPr>
              <a:t>Countdown Timers: Creating countdown timers for time-sensitive tasks or events, such as event reminders, countdowns for sales or promotions, or displaying time remaining for specific activities.</a:t>
            </a:r>
            <a:endParaRPr lang="en-IN" dirty="0">
              <a:latin typeface="Tw Cen MT (Body)"/>
            </a:endParaRPr>
          </a:p>
          <a:p>
            <a:r>
              <a:rPr lang="en-GB" dirty="0">
                <a:latin typeface="Tw Cen MT (Body)"/>
              </a:rPr>
              <a:t>Periodic Notifications: Implementing periodic notifications or reminders for users. For instance, sending reminders for scheduled appointments, deadlines, or tasks.</a:t>
            </a:r>
            <a:endParaRPr lang="en-IN" dirty="0">
              <a:latin typeface="Tw Cen MT (Body)"/>
            </a:endParaRPr>
          </a:p>
          <a:p>
            <a:r>
              <a:rPr lang="en-GB" dirty="0">
                <a:latin typeface="Tw Cen MT (Body)"/>
              </a:rPr>
              <a:t>User Session Management: Managing user sessions by periodically checking for user activity and triggering actions like session timeouts or automatic logouts after a certain period of inactivity.</a:t>
            </a:r>
            <a:endParaRPr lang="en-IN" dirty="0">
              <a:latin typeface="Tw Cen MT (Body)"/>
            </a:endParaRPr>
          </a:p>
        </p:txBody>
      </p:sp>
    </p:spTree>
    <p:extLst>
      <p:ext uri="{BB962C8B-B14F-4D97-AF65-F5344CB8AC3E}">
        <p14:creationId xmlns:p14="http://schemas.microsoft.com/office/powerpoint/2010/main" val="18974065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8458013-358F-909B-8E5B-F24EAC8D9925}"/>
              </a:ext>
            </a:extLst>
          </p:cNvPr>
          <p:cNvSpPr/>
          <p:nvPr/>
        </p:nvSpPr>
        <p:spPr>
          <a:xfrm>
            <a:off x="1206015" y="2919644"/>
            <a:ext cx="9776792" cy="1018712"/>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lnSpc>
                <a:spcPct val="115000"/>
              </a:lnSpc>
            </a:pPr>
            <a:r>
              <a:rPr lang="en-GB" sz="3200" dirty="0">
                <a:solidFill>
                  <a:schemeClr val="tx1"/>
                </a:solidFill>
                <a:effectLst/>
                <a:latin typeface="Tw Cen MT (Body)"/>
                <a:ea typeface="Arial" panose="020B0604020202020204" pitchFamily="34" charset="0"/>
              </a:rPr>
              <a:t>Creating a timer module using $interval service</a:t>
            </a:r>
            <a:endParaRPr lang="en-IN" sz="3200" dirty="0">
              <a:solidFill>
                <a:schemeClr val="tx1"/>
              </a:solidFill>
              <a:effectLst/>
              <a:latin typeface="Tw Cen MT (Body)"/>
              <a:ea typeface="Arial" panose="020B0604020202020204" pitchFamily="34" charset="0"/>
            </a:endParaRPr>
          </a:p>
        </p:txBody>
      </p:sp>
    </p:spTree>
    <p:extLst>
      <p:ext uri="{BB962C8B-B14F-4D97-AF65-F5344CB8AC3E}">
        <p14:creationId xmlns:p14="http://schemas.microsoft.com/office/powerpoint/2010/main" val="3290259314"/>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034369" y="836673"/>
            <a:ext cx="10123262" cy="550415"/>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lnSpc>
                <a:spcPct val="115000"/>
              </a:lnSpc>
            </a:pPr>
            <a:r>
              <a:rPr lang="en-GB" sz="2400" dirty="0">
                <a:solidFill>
                  <a:schemeClr val="tx1"/>
                </a:solidFill>
                <a:effectLst/>
                <a:latin typeface="Tw Cen MT (Body)"/>
                <a:ea typeface="Arial" panose="020B0604020202020204" pitchFamily="34" charset="0"/>
              </a:rPr>
              <a:t>Create a HTML template and controller for $interval service: </a:t>
            </a:r>
            <a:endParaRPr lang="en-IN" sz="2400" dirty="0">
              <a:solidFill>
                <a:schemeClr val="tx1"/>
              </a:solidFill>
              <a:effectLst/>
              <a:latin typeface="Tw Cen MT (Body)"/>
              <a:ea typeface="Arial" panose="020B0604020202020204" pitchFamily="34" charset="0"/>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98588"/>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1</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1455938"/>
            <a:ext cx="8812696" cy="506027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15000"/>
              </a:lnSpc>
            </a:pPr>
            <a:r>
              <a:rPr lang="en-GB" sz="1600" dirty="0">
                <a:solidFill>
                  <a:srgbClr val="0000FF"/>
                </a:solidFill>
                <a:effectLst/>
                <a:latin typeface="Tw Cen MT (Body)"/>
                <a:ea typeface="Arial" panose="020B0604020202020204" pitchFamily="34" charset="0"/>
              </a:rPr>
              <a:t>&lt;!DOCTYPE HTML&gt;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&lt;html lang = "</a:t>
            </a:r>
            <a:r>
              <a:rPr lang="en-GB" sz="1600" dirty="0" err="1">
                <a:solidFill>
                  <a:srgbClr val="0000FF"/>
                </a:solidFill>
                <a:effectLst/>
                <a:latin typeface="Tw Cen MT (Body)"/>
                <a:ea typeface="Arial" panose="020B0604020202020204" pitchFamily="34" charset="0"/>
              </a:rPr>
              <a:t>en</a:t>
            </a:r>
            <a:r>
              <a:rPr lang="en-GB" sz="1600" dirty="0">
                <a:solidFill>
                  <a:srgbClr val="0000FF"/>
                </a:solidFill>
                <a:effectLst/>
                <a:latin typeface="Tw Cen MT (Body)"/>
                <a:ea typeface="Arial" panose="020B0604020202020204" pitchFamily="34" charset="0"/>
              </a:rPr>
              <a: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&lt;head&gt;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&lt;title&gt;Interval service&lt;/title&gt;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 </a:t>
            </a:r>
            <a:r>
              <a:rPr lang="en-GB" sz="1600" dirty="0" err="1">
                <a:solidFill>
                  <a:srgbClr val="0000FF"/>
                </a:solidFill>
                <a:effectLst/>
                <a:latin typeface="Tw Cen MT (Body)"/>
                <a:ea typeface="Arial" panose="020B0604020202020204" pitchFamily="34" charset="0"/>
              </a:rPr>
              <a:t>src</a:t>
            </a:r>
            <a:r>
              <a:rPr lang="en-GB" sz="1600" dirty="0">
                <a:solidFill>
                  <a:srgbClr val="0000FF"/>
                </a:solidFill>
                <a:effectLst/>
                <a:latin typeface="Tw Cen MT (Body)"/>
                <a:ea typeface="Arial" panose="020B0604020202020204" pitchFamily="34" charset="0"/>
              </a:rPr>
              <a:t>="https://ajax.googleapis.com/ajax/libs/</a:t>
            </a:r>
            <a:r>
              <a:rPr lang="en-GB" sz="1600" dirty="0" err="1">
                <a:solidFill>
                  <a:srgbClr val="0000FF"/>
                </a:solidFill>
                <a:effectLst/>
                <a:latin typeface="Tw Cen MT (Body)"/>
                <a:ea typeface="Arial" panose="020B0604020202020204" pitchFamily="34" charset="0"/>
              </a:rPr>
              <a:t>angularjs</a:t>
            </a:r>
            <a:r>
              <a:rPr lang="en-GB" sz="1600" dirty="0">
                <a:solidFill>
                  <a:srgbClr val="0000FF"/>
                </a:solidFill>
                <a:effectLst/>
                <a:latin typeface="Tw Cen MT (Body)"/>
                <a:ea typeface="Arial" panose="020B0604020202020204" pitchFamily="34" charset="0"/>
              </a:rPr>
              <a:t>/1.6.9/angular.min.js"&gt;&lt;/script&gt;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var app = </a:t>
            </a:r>
            <a:r>
              <a:rPr lang="en-GB" sz="1600" dirty="0" err="1">
                <a:solidFill>
                  <a:srgbClr val="0000FF"/>
                </a:solidFill>
                <a:effectLst/>
                <a:latin typeface="Tw Cen MT (Body)"/>
                <a:ea typeface="Arial" panose="020B0604020202020204" pitchFamily="34" charset="0"/>
              </a:rPr>
              <a:t>angular.module</a:t>
            </a:r>
            <a:r>
              <a:rPr lang="en-GB" sz="1600" dirty="0">
                <a:solidFill>
                  <a:srgbClr val="0000FF"/>
                </a:solidFill>
                <a:effectLst/>
                <a:latin typeface="Tw Cen MT (Body)"/>
                <a:ea typeface="Arial" panose="020B0604020202020204" pitchFamily="34" charset="0"/>
              </a:rPr>
              <a:t>("</a:t>
            </a:r>
            <a:r>
              <a:rPr lang="en-GB" sz="1600" dirty="0" err="1">
                <a:solidFill>
                  <a:srgbClr val="0000FF"/>
                </a:solidFill>
                <a:effectLst/>
                <a:latin typeface="Tw Cen MT (Body)"/>
                <a:ea typeface="Arial" panose="020B0604020202020204" pitchFamily="34" charset="0"/>
              </a:rPr>
              <a:t>intervalService</a:t>
            </a: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app.controller</a:t>
            </a:r>
            <a:r>
              <a:rPr lang="en-GB" sz="1600" dirty="0">
                <a:solidFill>
                  <a:srgbClr val="0000FF"/>
                </a:solidFill>
                <a:effectLst/>
                <a:latin typeface="Tw Cen MT (Body)"/>
                <a:ea typeface="Arial" panose="020B0604020202020204" pitchFamily="34" charset="0"/>
              </a:rPr>
              <a:t>("</a:t>
            </a:r>
            <a:r>
              <a:rPr lang="en-GB" sz="1600" dirty="0" err="1">
                <a:solidFill>
                  <a:srgbClr val="0000FF"/>
                </a:solidFill>
                <a:effectLst/>
                <a:latin typeface="Tw Cen MT (Body)"/>
                <a:ea typeface="Arial" panose="020B0604020202020204" pitchFamily="34" charset="0"/>
              </a:rPr>
              <a:t>intervalSer</a:t>
            </a:r>
            <a:r>
              <a:rPr lang="en-GB" sz="1600" dirty="0">
                <a:solidFill>
                  <a:srgbClr val="0000FF"/>
                </a:solidFill>
                <a:effectLst/>
                <a:latin typeface="Tw Cen MT (Body)"/>
                <a:ea typeface="Arial" panose="020B0604020202020204" pitchFamily="34" charset="0"/>
              </a:rPr>
              <a:t>", function($scope, $interval){</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&lt;/head&gt;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&lt;body&gt;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&lt;/body&gt;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&lt;/html&gt;</a:t>
            </a:r>
            <a:endParaRPr lang="en-IN" sz="1600" dirty="0">
              <a:effectLst/>
              <a:latin typeface="Tw Cen MT (Body)"/>
              <a:ea typeface="Arial" panose="020B0604020202020204" pitchFamily="34" charset="0"/>
            </a:endParaRPr>
          </a:p>
        </p:txBody>
      </p:sp>
    </p:spTree>
    <p:extLst>
      <p:ext uri="{BB962C8B-B14F-4D97-AF65-F5344CB8AC3E}">
        <p14:creationId xmlns:p14="http://schemas.microsoft.com/office/powerpoint/2010/main" val="3748013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034369" y="836673"/>
            <a:ext cx="10123262" cy="169346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lnSpc>
                <a:spcPct val="115000"/>
              </a:lnSpc>
            </a:pPr>
            <a:r>
              <a:rPr lang="en-GB" sz="3200" dirty="0">
                <a:solidFill>
                  <a:schemeClr val="tx1"/>
                </a:solidFill>
                <a:effectLst/>
                <a:latin typeface="Tw Cen MT (Body)"/>
                <a:ea typeface="Arial" panose="020B0604020202020204" pitchFamily="34" charset="0"/>
              </a:rPr>
              <a:t>Invoke the ‘$interval’ service and create a function inside ‘$interval’ service. Also create an object for scope variable for accessing data. </a:t>
            </a:r>
            <a:endParaRPr lang="en-IN" sz="3200" dirty="0">
              <a:solidFill>
                <a:schemeClr val="tx1"/>
              </a:solidFill>
              <a:effectLst/>
              <a:latin typeface="Tw Cen MT (Body)"/>
              <a:ea typeface="Arial" panose="020B0604020202020204" pitchFamily="34" charset="0"/>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1689652" y="98588"/>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2</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
        <p:nvSpPr>
          <p:cNvPr id="2" name="Rectangle: Rounded Corners 1">
            <a:extLst>
              <a:ext uri="{FF2B5EF4-FFF2-40B4-BE49-F238E27FC236}">
                <a16:creationId xmlns:a16="http://schemas.microsoft.com/office/drawing/2014/main" id="{F8A6EE03-7F26-43DB-4474-A61EC3C10B48}"/>
              </a:ext>
            </a:extLst>
          </p:cNvPr>
          <p:cNvSpPr/>
          <p:nvPr/>
        </p:nvSpPr>
        <p:spPr>
          <a:xfrm>
            <a:off x="1689652" y="3111623"/>
            <a:ext cx="8812696" cy="2636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15000"/>
              </a:lnSpc>
            </a:pPr>
            <a:r>
              <a:rPr lang="en-GB" sz="1800" dirty="0">
                <a:effectLst/>
                <a:latin typeface="Arial" panose="020B0604020202020204" pitchFamily="34" charset="0"/>
                <a:ea typeface="Arial" panose="020B0604020202020204" pitchFamily="34" charset="0"/>
              </a:rPr>
              <a:t>		</a:t>
            </a:r>
            <a:r>
              <a:rPr lang="en-GB" sz="1800" dirty="0">
                <a:solidFill>
                  <a:srgbClr val="0000FF"/>
                </a:solidFill>
                <a:effectLst/>
                <a:latin typeface="Arial" panose="020B0604020202020204" pitchFamily="34" charset="0"/>
                <a:ea typeface="Arial" panose="020B0604020202020204" pitchFamily="34" charset="0"/>
              </a:rPr>
              <a:t>&lt;script&gt;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var app = </a:t>
            </a:r>
            <a:r>
              <a:rPr lang="en-GB" sz="1800" dirty="0" err="1">
                <a:solidFill>
                  <a:srgbClr val="0000FF"/>
                </a:solidFill>
                <a:effectLst/>
                <a:latin typeface="Arial" panose="020B0604020202020204" pitchFamily="34" charset="0"/>
                <a:ea typeface="Arial" panose="020B0604020202020204" pitchFamily="34" charset="0"/>
              </a:rPr>
              <a:t>angular.module</a:t>
            </a:r>
            <a:r>
              <a:rPr lang="en-GB" sz="1800" dirty="0">
                <a:solidFill>
                  <a:srgbClr val="0000FF"/>
                </a:solidFill>
                <a:effectLst/>
                <a:latin typeface="Arial" panose="020B0604020202020204" pitchFamily="34" charset="0"/>
                <a:ea typeface="Arial" panose="020B0604020202020204" pitchFamily="34" charset="0"/>
              </a:rPr>
              <a:t>("</a:t>
            </a:r>
            <a:r>
              <a:rPr lang="en-GB" sz="1800" dirty="0" err="1">
                <a:solidFill>
                  <a:srgbClr val="0000FF"/>
                </a:solidFill>
                <a:effectLst/>
                <a:latin typeface="Arial" panose="020B0604020202020204" pitchFamily="34" charset="0"/>
                <a:ea typeface="Arial" panose="020B0604020202020204" pitchFamily="34" charset="0"/>
              </a:rPr>
              <a:t>intervalService</a:t>
            </a:r>
            <a:r>
              <a:rPr lang="en-GB" sz="1800" dirty="0">
                <a:solidFill>
                  <a:srgbClr val="0000FF"/>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a:t>
            </a:r>
            <a:r>
              <a:rPr lang="en-GB" sz="1800" dirty="0" err="1">
                <a:solidFill>
                  <a:srgbClr val="0000FF"/>
                </a:solidFill>
                <a:effectLst/>
                <a:latin typeface="Arial" panose="020B0604020202020204" pitchFamily="34" charset="0"/>
                <a:ea typeface="Arial" panose="020B0604020202020204" pitchFamily="34" charset="0"/>
              </a:rPr>
              <a:t>app.controller</a:t>
            </a:r>
            <a:r>
              <a:rPr lang="en-GB" sz="1800" dirty="0">
                <a:solidFill>
                  <a:srgbClr val="0000FF"/>
                </a:solidFill>
                <a:effectLst/>
                <a:latin typeface="Arial" panose="020B0604020202020204" pitchFamily="34" charset="0"/>
                <a:ea typeface="Arial" panose="020B0604020202020204" pitchFamily="34" charset="0"/>
              </a:rPr>
              <a:t>("</a:t>
            </a:r>
            <a:r>
              <a:rPr lang="en-GB" sz="1800" dirty="0" err="1">
                <a:solidFill>
                  <a:srgbClr val="0000FF"/>
                </a:solidFill>
                <a:effectLst/>
                <a:latin typeface="Arial" panose="020B0604020202020204" pitchFamily="34" charset="0"/>
                <a:ea typeface="Arial" panose="020B0604020202020204" pitchFamily="34" charset="0"/>
              </a:rPr>
              <a:t>intervalSer</a:t>
            </a:r>
            <a:r>
              <a:rPr lang="en-GB" sz="1800" dirty="0">
                <a:solidFill>
                  <a:srgbClr val="0000FF"/>
                </a:solidFill>
                <a:effectLst/>
                <a:latin typeface="Arial" panose="020B0604020202020204" pitchFamily="34" charset="0"/>
                <a:ea typeface="Arial" panose="020B0604020202020204" pitchFamily="34" charset="0"/>
              </a:rPr>
              <a:t>", function($scope, $interval){</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a:t>
            </a:r>
            <a:r>
              <a:rPr lang="en-GB" sz="1800" b="1" dirty="0">
                <a:solidFill>
                  <a:srgbClr val="0000FF"/>
                </a:solidFill>
                <a:effectLst/>
                <a:latin typeface="Arial" panose="020B0604020202020204" pitchFamily="34" charset="0"/>
                <a:ea typeface="Arial" panose="020B0604020202020204" pitchFamily="34" charset="0"/>
              </a:rPr>
              <a:t>   			$interval(function(){</a:t>
            </a:r>
            <a:endParaRPr lang="en-IN" sz="1800" dirty="0">
              <a:effectLst/>
              <a:latin typeface="Arial" panose="020B0604020202020204" pitchFamily="34" charset="0"/>
              <a:ea typeface="Arial" panose="020B0604020202020204" pitchFamily="34" charset="0"/>
            </a:endParaRPr>
          </a:p>
          <a:p>
            <a:pPr>
              <a:lnSpc>
                <a:spcPct val="115000"/>
              </a:lnSpc>
            </a:pPr>
            <a:r>
              <a:rPr lang="en-GB" sz="1800" b="1" dirty="0">
                <a:solidFill>
                  <a:srgbClr val="0000FF"/>
                </a:solidFill>
                <a:effectLst/>
                <a:latin typeface="Arial" panose="020B0604020202020204" pitchFamily="34" charset="0"/>
                <a:ea typeface="Arial" panose="020B0604020202020204" pitchFamily="34" charset="0"/>
              </a:rPr>
              <a:t>                    				$</a:t>
            </a:r>
            <a:r>
              <a:rPr lang="en-GB" sz="1800" b="1" dirty="0" err="1">
                <a:solidFill>
                  <a:srgbClr val="0000FF"/>
                </a:solidFill>
                <a:effectLst/>
                <a:latin typeface="Arial" panose="020B0604020202020204" pitchFamily="34" charset="0"/>
                <a:ea typeface="Arial" panose="020B0604020202020204" pitchFamily="34" charset="0"/>
              </a:rPr>
              <a:t>scope.dateAndTime</a:t>
            </a:r>
            <a:r>
              <a:rPr lang="en-GB" sz="1800" b="1" dirty="0">
                <a:solidFill>
                  <a:srgbClr val="0000FF"/>
                </a:solidFill>
                <a:effectLst/>
                <a:latin typeface="Arial" panose="020B0604020202020204" pitchFamily="34" charset="0"/>
                <a:ea typeface="Arial" panose="020B0604020202020204" pitchFamily="34" charset="0"/>
              </a:rPr>
              <a:t> = new Date();</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a:t>
            </a:r>
            <a:r>
              <a:rPr lang="en-GB" sz="1800" b="1" dirty="0">
                <a:solidFill>
                  <a:srgbClr val="0000FF"/>
                </a:solidFill>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solidFill>
                  <a:srgbClr val="0000FF"/>
                </a:solidFill>
                <a:effectLst/>
                <a:latin typeface="Arial" panose="020B0604020202020204" pitchFamily="34" charset="0"/>
                <a:ea typeface="Arial" panose="020B0604020202020204" pitchFamily="34" charset="0"/>
              </a:rPr>
              <a:t>		&lt;/script&gt;</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55242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034369" y="2799772"/>
            <a:ext cx="10123262" cy="1258457"/>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lnSpc>
                <a:spcPct val="115000"/>
              </a:lnSpc>
            </a:pPr>
            <a:r>
              <a:rPr lang="en-GB" sz="3200" dirty="0">
                <a:solidFill>
                  <a:schemeClr val="tx1"/>
                </a:solidFill>
                <a:effectLst/>
                <a:latin typeface="Tw Cen MT (Body)"/>
                <a:ea typeface="Arial" panose="020B0604020202020204" pitchFamily="34" charset="0"/>
              </a:rPr>
              <a:t>Map the controller to the module and access the properties using the objects created.</a:t>
            </a:r>
            <a:endParaRPr lang="en-IN" sz="3200" dirty="0">
              <a:solidFill>
                <a:schemeClr val="tx1"/>
              </a:solidFill>
              <a:effectLst/>
              <a:latin typeface="Tw Cen MT (Body)"/>
              <a:ea typeface="Arial" panose="020B0604020202020204" pitchFamily="34" charset="0"/>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4947757" y="2007287"/>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2</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739303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8A6EE03-7F26-43DB-4474-A61EC3C10B48}"/>
              </a:ext>
            </a:extLst>
          </p:cNvPr>
          <p:cNvSpPr/>
          <p:nvPr/>
        </p:nvSpPr>
        <p:spPr>
          <a:xfrm>
            <a:off x="1689652" y="204185"/>
            <a:ext cx="8812696" cy="66538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15000"/>
              </a:lnSpc>
            </a:pPr>
            <a:r>
              <a:rPr lang="en-GB" sz="1800" dirty="0">
                <a:solidFill>
                  <a:srgbClr val="0000FF"/>
                </a:solidFill>
                <a:effectLst/>
                <a:latin typeface="Tw Cen MT (Body)"/>
                <a:ea typeface="Arial" panose="020B0604020202020204" pitchFamily="34" charset="0"/>
              </a:rPr>
              <a:t>&lt;!DOCTYPE HTML&gt;</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&lt;html lang = "</a:t>
            </a:r>
            <a:r>
              <a:rPr lang="en-GB" sz="1800" dirty="0" err="1">
                <a:solidFill>
                  <a:srgbClr val="0000FF"/>
                </a:solidFill>
                <a:effectLst/>
                <a:latin typeface="Tw Cen MT (Body)"/>
                <a:ea typeface="Arial" panose="020B0604020202020204" pitchFamily="34" charset="0"/>
              </a:rPr>
              <a:t>en</a:t>
            </a:r>
            <a:r>
              <a:rPr lang="en-GB" sz="1800" dirty="0">
                <a:solidFill>
                  <a:srgbClr val="0000FF"/>
                </a:solidFill>
                <a:effectLst/>
                <a:latin typeface="Tw Cen MT (Body)"/>
                <a:ea typeface="Arial" panose="020B0604020202020204" pitchFamily="34" charset="0"/>
              </a:rPr>
              <a:t>"&gt;</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&lt;head&gt;</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&lt;title&gt;Interval service&lt;/title&gt;</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&lt;script </a:t>
            </a:r>
            <a:r>
              <a:rPr lang="en-GB" sz="1800" dirty="0" err="1">
                <a:solidFill>
                  <a:srgbClr val="0000FF"/>
                </a:solidFill>
                <a:effectLst/>
                <a:latin typeface="Tw Cen MT (Body)"/>
                <a:ea typeface="Arial" panose="020B0604020202020204" pitchFamily="34" charset="0"/>
              </a:rPr>
              <a:t>src</a:t>
            </a:r>
            <a:r>
              <a:rPr lang="en-GB" sz="1800" dirty="0">
                <a:solidFill>
                  <a:srgbClr val="0000FF"/>
                </a:solidFill>
                <a:effectLst/>
                <a:latin typeface="Tw Cen MT (Body)"/>
                <a:ea typeface="Arial" panose="020B0604020202020204" pitchFamily="34" charset="0"/>
              </a:rPr>
              <a:t>="https://ajax.googleapis.com/ajax/libs/</a:t>
            </a:r>
            <a:r>
              <a:rPr lang="en-GB" sz="1800" dirty="0" err="1">
                <a:solidFill>
                  <a:srgbClr val="0000FF"/>
                </a:solidFill>
                <a:effectLst/>
                <a:latin typeface="Tw Cen MT (Body)"/>
                <a:ea typeface="Arial" panose="020B0604020202020204" pitchFamily="34" charset="0"/>
              </a:rPr>
              <a:t>angularjs</a:t>
            </a:r>
            <a:r>
              <a:rPr lang="en-GB" sz="1800" dirty="0">
                <a:solidFill>
                  <a:srgbClr val="0000FF"/>
                </a:solidFill>
                <a:effectLst/>
                <a:latin typeface="Tw Cen MT (Body)"/>
                <a:ea typeface="Arial" panose="020B0604020202020204" pitchFamily="34" charset="0"/>
              </a:rPr>
              <a:t>/1.6.9/angular.min.js"&gt;&lt;/script&gt;</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&lt;script&gt;</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var app = </a:t>
            </a:r>
            <a:r>
              <a:rPr lang="en-GB" sz="1800" dirty="0" err="1">
                <a:solidFill>
                  <a:srgbClr val="0000FF"/>
                </a:solidFill>
                <a:effectLst/>
                <a:latin typeface="Tw Cen MT (Body)"/>
                <a:ea typeface="Arial" panose="020B0604020202020204" pitchFamily="34" charset="0"/>
              </a:rPr>
              <a:t>angular.module</a:t>
            </a:r>
            <a:r>
              <a:rPr lang="en-GB" sz="1800" dirty="0">
                <a:solidFill>
                  <a:srgbClr val="0000FF"/>
                </a:solidFill>
                <a:effectLst/>
                <a:latin typeface="Tw Cen MT (Body)"/>
                <a:ea typeface="Arial" panose="020B0604020202020204" pitchFamily="34" charset="0"/>
              </a:rPr>
              <a:t>("</a:t>
            </a:r>
            <a:r>
              <a:rPr lang="en-GB" sz="1800" dirty="0" err="1">
                <a:solidFill>
                  <a:srgbClr val="0000FF"/>
                </a:solidFill>
                <a:effectLst/>
                <a:latin typeface="Tw Cen MT (Body)"/>
                <a:ea typeface="Arial" panose="020B0604020202020204" pitchFamily="34" charset="0"/>
              </a:rPr>
              <a:t>intervalService</a:t>
            </a:r>
            <a:r>
              <a:rPr lang="en-GB" sz="1800" dirty="0">
                <a:solidFill>
                  <a:srgbClr val="0000FF"/>
                </a:solidFill>
                <a:effectLst/>
                <a:latin typeface="Tw Cen MT (Body)"/>
                <a:ea typeface="Arial" panose="020B0604020202020204" pitchFamily="34" charset="0"/>
              </a:rPr>
              <a:t>", []);</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a:t>
            </a:r>
            <a:r>
              <a:rPr lang="en-GB" sz="1800" dirty="0" err="1">
                <a:solidFill>
                  <a:srgbClr val="0000FF"/>
                </a:solidFill>
                <a:effectLst/>
                <a:latin typeface="Tw Cen MT (Body)"/>
                <a:ea typeface="Arial" panose="020B0604020202020204" pitchFamily="34" charset="0"/>
              </a:rPr>
              <a:t>app.controller</a:t>
            </a:r>
            <a:r>
              <a:rPr lang="en-GB" sz="1800" dirty="0">
                <a:solidFill>
                  <a:srgbClr val="0000FF"/>
                </a:solidFill>
                <a:effectLst/>
                <a:latin typeface="Tw Cen MT (Body)"/>
                <a:ea typeface="Arial" panose="020B0604020202020204" pitchFamily="34" charset="0"/>
              </a:rPr>
              <a:t>("</a:t>
            </a:r>
            <a:r>
              <a:rPr lang="en-GB" sz="1800" dirty="0" err="1">
                <a:solidFill>
                  <a:srgbClr val="0000FF"/>
                </a:solidFill>
                <a:effectLst/>
                <a:latin typeface="Tw Cen MT (Body)"/>
                <a:ea typeface="Arial" panose="020B0604020202020204" pitchFamily="34" charset="0"/>
              </a:rPr>
              <a:t>intervalSer</a:t>
            </a:r>
            <a:r>
              <a:rPr lang="en-GB" sz="1800" dirty="0">
                <a:solidFill>
                  <a:srgbClr val="0000FF"/>
                </a:solidFill>
                <a:effectLst/>
                <a:latin typeface="Tw Cen MT (Body)"/>
                <a:ea typeface="Arial" panose="020B0604020202020204" pitchFamily="34" charset="0"/>
              </a:rPr>
              <a:t>", function($scope, $interval){</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$interval(function(){</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a:t>
            </a:r>
            <a:r>
              <a:rPr lang="en-GB" sz="1800" dirty="0" err="1">
                <a:solidFill>
                  <a:srgbClr val="0000FF"/>
                </a:solidFill>
                <a:effectLst/>
                <a:latin typeface="Tw Cen MT (Body)"/>
                <a:ea typeface="Arial" panose="020B0604020202020204" pitchFamily="34" charset="0"/>
              </a:rPr>
              <a:t>scope.dateAndTime</a:t>
            </a:r>
            <a:r>
              <a:rPr lang="en-GB" sz="1800" dirty="0">
                <a:solidFill>
                  <a:srgbClr val="0000FF"/>
                </a:solidFill>
                <a:effectLst/>
                <a:latin typeface="Tw Cen MT (Body)"/>
                <a:ea typeface="Arial" panose="020B0604020202020204" pitchFamily="34" charset="0"/>
              </a:rPr>
              <a:t> = new Date();</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 1000);</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&lt;/script&gt;</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&lt;/head&gt;</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&lt;body </a:t>
            </a:r>
            <a:r>
              <a:rPr lang="en-GB" sz="1800" b="1" dirty="0">
                <a:solidFill>
                  <a:srgbClr val="0000FF"/>
                </a:solidFill>
                <a:effectLst/>
                <a:latin typeface="Tw Cen MT (Body)"/>
                <a:ea typeface="Arial" panose="020B0604020202020204" pitchFamily="34" charset="0"/>
              </a:rPr>
              <a:t>ng-app = "</a:t>
            </a:r>
            <a:r>
              <a:rPr lang="en-GB" sz="1800" b="1" dirty="0" err="1">
                <a:solidFill>
                  <a:srgbClr val="0000FF"/>
                </a:solidFill>
                <a:effectLst/>
                <a:latin typeface="Tw Cen MT (Body)"/>
                <a:ea typeface="Arial" panose="020B0604020202020204" pitchFamily="34" charset="0"/>
              </a:rPr>
              <a:t>intervalService</a:t>
            </a:r>
            <a:r>
              <a:rPr lang="en-GB" sz="1800" b="1" dirty="0">
                <a:solidFill>
                  <a:srgbClr val="0000FF"/>
                </a:solidFill>
                <a:effectLst/>
                <a:latin typeface="Tw Cen MT (Body)"/>
                <a:ea typeface="Arial" panose="020B0604020202020204" pitchFamily="34" charset="0"/>
              </a:rPr>
              <a:t>", ng-controller = "</a:t>
            </a:r>
            <a:r>
              <a:rPr lang="en-GB" sz="1800" b="1" dirty="0" err="1">
                <a:solidFill>
                  <a:srgbClr val="0000FF"/>
                </a:solidFill>
                <a:effectLst/>
                <a:latin typeface="Tw Cen MT (Body)"/>
                <a:ea typeface="Arial" panose="020B0604020202020204" pitchFamily="34" charset="0"/>
              </a:rPr>
              <a:t>intervalSer</a:t>
            </a:r>
            <a:r>
              <a:rPr lang="en-GB" sz="1800" b="1" dirty="0">
                <a:solidFill>
                  <a:srgbClr val="0000FF"/>
                </a:solidFill>
                <a:effectLst/>
                <a:latin typeface="Tw Cen MT (Body)"/>
                <a:ea typeface="Arial" panose="020B0604020202020204" pitchFamily="34" charset="0"/>
              </a:rPr>
              <a:t>"&gt;</a:t>
            </a:r>
            <a:endParaRPr lang="en-IN" sz="1800" dirty="0">
              <a:effectLst/>
              <a:latin typeface="Tw Cen MT (Body)"/>
              <a:ea typeface="Arial" panose="020B0604020202020204" pitchFamily="34" charset="0"/>
            </a:endParaRPr>
          </a:p>
          <a:p>
            <a:pPr>
              <a:lnSpc>
                <a:spcPct val="115000"/>
              </a:lnSpc>
            </a:pPr>
            <a:r>
              <a:rPr lang="en-GB" sz="1800" b="1" dirty="0">
                <a:solidFill>
                  <a:srgbClr val="0000FF"/>
                </a:solidFill>
                <a:effectLst/>
                <a:latin typeface="Tw Cen MT (Body)"/>
                <a:ea typeface="Arial" panose="020B0604020202020204" pitchFamily="34" charset="0"/>
              </a:rPr>
              <a:t>		&lt;h1&gt;The date and time is {{</a:t>
            </a:r>
            <a:r>
              <a:rPr lang="en-GB" sz="1800" b="1" dirty="0" err="1">
                <a:solidFill>
                  <a:srgbClr val="0000FF"/>
                </a:solidFill>
                <a:effectLst/>
                <a:latin typeface="Tw Cen MT (Body)"/>
                <a:ea typeface="Arial" panose="020B0604020202020204" pitchFamily="34" charset="0"/>
              </a:rPr>
              <a:t>dateAndTime</a:t>
            </a:r>
            <a:r>
              <a:rPr lang="en-GB" sz="1800" b="1" dirty="0">
                <a:solidFill>
                  <a:srgbClr val="0000FF"/>
                </a:solidFill>
                <a:effectLst/>
                <a:latin typeface="Tw Cen MT (Body)"/>
                <a:ea typeface="Arial" panose="020B0604020202020204" pitchFamily="34" charset="0"/>
              </a:rPr>
              <a:t>}}&lt;/h1&gt;</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    &lt;/body&gt;</a:t>
            </a:r>
            <a:endParaRPr lang="en-IN" sz="1800" dirty="0">
              <a:effectLst/>
              <a:latin typeface="Tw Cen MT (Body)"/>
              <a:ea typeface="Arial" panose="020B0604020202020204" pitchFamily="34" charset="0"/>
            </a:endParaRPr>
          </a:p>
          <a:p>
            <a:pPr>
              <a:lnSpc>
                <a:spcPct val="115000"/>
              </a:lnSpc>
            </a:pPr>
            <a:r>
              <a:rPr lang="en-GB" sz="1800" dirty="0">
                <a:solidFill>
                  <a:srgbClr val="0000FF"/>
                </a:solidFill>
                <a:effectLst/>
                <a:latin typeface="Tw Cen MT (Body)"/>
                <a:ea typeface="Arial" panose="020B0604020202020204" pitchFamily="34" charset="0"/>
              </a:rPr>
              <a:t>&lt;/html&gt;</a:t>
            </a:r>
            <a:endParaRPr lang="en-IN" sz="1800" dirty="0">
              <a:effectLst/>
              <a:latin typeface="Tw Cen MT (Body)"/>
              <a:ea typeface="Arial" panose="020B0604020202020204" pitchFamily="34" charset="0"/>
            </a:endParaRPr>
          </a:p>
        </p:txBody>
      </p:sp>
    </p:spTree>
    <p:extLst>
      <p:ext uri="{BB962C8B-B14F-4D97-AF65-F5344CB8AC3E}">
        <p14:creationId xmlns:p14="http://schemas.microsoft.com/office/powerpoint/2010/main" val="3179168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951062F-3B0D-3D85-436A-4662F580DB4D}"/>
              </a:ext>
            </a:extLst>
          </p:cNvPr>
          <p:cNvSpPr/>
          <p:nvPr/>
        </p:nvSpPr>
        <p:spPr>
          <a:xfrm>
            <a:off x="1034369" y="2799772"/>
            <a:ext cx="10123262" cy="982115"/>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lnSpc>
                <a:spcPct val="115000"/>
              </a:lnSpc>
            </a:pPr>
            <a:r>
              <a:rPr lang="en-GB" sz="3200" dirty="0">
                <a:solidFill>
                  <a:schemeClr val="tx1"/>
                </a:solidFill>
                <a:effectLst/>
                <a:latin typeface="Tw Cen MT (Body)"/>
                <a:ea typeface="Arial" panose="020B0604020202020204" pitchFamily="34" charset="0"/>
              </a:rPr>
              <a:t>Format the above output using date filter. </a:t>
            </a:r>
            <a:endParaRPr lang="en-IN" sz="3200" dirty="0">
              <a:solidFill>
                <a:schemeClr val="tx1"/>
              </a:solidFill>
              <a:effectLst/>
              <a:latin typeface="Tw Cen MT (Body)"/>
              <a:ea typeface="Arial" panose="020B0604020202020204" pitchFamily="34" charset="0"/>
            </a:endParaRPr>
          </a:p>
        </p:txBody>
      </p:sp>
      <p:sp>
        <p:nvSpPr>
          <p:cNvPr id="8" name="Speech Bubble: Oval 7">
            <a:extLst>
              <a:ext uri="{FF2B5EF4-FFF2-40B4-BE49-F238E27FC236}">
                <a16:creationId xmlns:a16="http://schemas.microsoft.com/office/drawing/2014/main" id="{F722F5DE-FAEE-A8C1-8FDE-29AA9AA99892}"/>
              </a:ext>
            </a:extLst>
          </p:cNvPr>
          <p:cNvSpPr/>
          <p:nvPr/>
        </p:nvSpPr>
        <p:spPr>
          <a:xfrm>
            <a:off x="4947757" y="2007287"/>
            <a:ext cx="2855844" cy="669235"/>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63A0CC">
                        <a:lumMod val="50000"/>
                      </a:srgbClr>
                    </a:gs>
                    <a:gs pos="50000">
                      <a:srgbClr val="63A0CC"/>
                    </a:gs>
                    <a:gs pos="100000">
                      <a:srgbClr val="63A0CC">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Step 3</a:t>
            </a:r>
            <a:endParaRPr kumimoji="0" lang="en-US" sz="3600" b="1" i="0" u="none" strike="noStrike" kern="1200" cap="none" spc="0" normalizeH="0" baseline="0" noProof="0" dirty="0">
              <a:ln/>
              <a:solidFill>
                <a:srgbClr val="B258D3"/>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565751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8A6EE03-7F26-43DB-4474-A61EC3C10B48}"/>
              </a:ext>
            </a:extLst>
          </p:cNvPr>
          <p:cNvSpPr/>
          <p:nvPr/>
        </p:nvSpPr>
        <p:spPr>
          <a:xfrm>
            <a:off x="1689652" y="315157"/>
            <a:ext cx="8812696" cy="622768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15000"/>
              </a:lnSpc>
            </a:pPr>
            <a:r>
              <a:rPr lang="en-GB" sz="1600" dirty="0">
                <a:solidFill>
                  <a:srgbClr val="0000FF"/>
                </a:solidFill>
                <a:effectLst/>
                <a:latin typeface="Tw Cen MT (Body)"/>
                <a:ea typeface="Arial" panose="020B0604020202020204" pitchFamily="34" charset="0"/>
              </a:rPr>
              <a:t>&lt;!DOCTYPE HTML&gt;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&lt;html lang = "</a:t>
            </a:r>
            <a:r>
              <a:rPr lang="en-GB" sz="1600" dirty="0" err="1">
                <a:solidFill>
                  <a:srgbClr val="0000FF"/>
                </a:solidFill>
                <a:effectLst/>
                <a:latin typeface="Tw Cen MT (Body)"/>
                <a:ea typeface="Arial" panose="020B0604020202020204" pitchFamily="34" charset="0"/>
              </a:rPr>
              <a:t>en</a:t>
            </a:r>
            <a:r>
              <a:rPr lang="en-GB" sz="1600" dirty="0">
                <a:solidFill>
                  <a:srgbClr val="0000FF"/>
                </a:solidFill>
                <a:effectLst/>
                <a:latin typeface="Tw Cen MT (Body)"/>
                <a:ea typeface="Arial" panose="020B0604020202020204" pitchFamily="34" charset="0"/>
              </a:rPr>
              <a: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&lt;head&gt;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&lt;title&gt;Interval service&lt;/title&gt;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 </a:t>
            </a:r>
            <a:r>
              <a:rPr lang="en-GB" sz="1600" dirty="0" err="1">
                <a:solidFill>
                  <a:srgbClr val="0000FF"/>
                </a:solidFill>
                <a:effectLst/>
                <a:latin typeface="Tw Cen MT (Body)"/>
                <a:ea typeface="Arial" panose="020B0604020202020204" pitchFamily="34" charset="0"/>
              </a:rPr>
              <a:t>src</a:t>
            </a:r>
            <a:r>
              <a:rPr lang="en-GB" sz="1600" dirty="0">
                <a:solidFill>
                  <a:srgbClr val="0000FF"/>
                </a:solidFill>
                <a:effectLst/>
                <a:latin typeface="Tw Cen MT (Body)"/>
                <a:ea typeface="Arial" panose="020B0604020202020204" pitchFamily="34" charset="0"/>
              </a:rPr>
              <a:t>="https://ajax.googleapis.com/ajax/libs/</a:t>
            </a:r>
            <a:r>
              <a:rPr lang="en-GB" sz="1600" dirty="0" err="1">
                <a:solidFill>
                  <a:srgbClr val="0000FF"/>
                </a:solidFill>
                <a:effectLst/>
                <a:latin typeface="Tw Cen MT (Body)"/>
                <a:ea typeface="Arial" panose="020B0604020202020204" pitchFamily="34" charset="0"/>
              </a:rPr>
              <a:t>angularjs</a:t>
            </a:r>
            <a:r>
              <a:rPr lang="en-GB" sz="1600" dirty="0">
                <a:solidFill>
                  <a:srgbClr val="0000FF"/>
                </a:solidFill>
                <a:effectLst/>
                <a:latin typeface="Tw Cen MT (Body)"/>
                <a:ea typeface="Arial" panose="020B0604020202020204" pitchFamily="34" charset="0"/>
              </a:rPr>
              <a:t>/1.6.9/angular.min.js"&gt;&lt;/script&gt;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var app = </a:t>
            </a:r>
            <a:r>
              <a:rPr lang="en-GB" sz="1600" dirty="0" err="1">
                <a:solidFill>
                  <a:srgbClr val="0000FF"/>
                </a:solidFill>
                <a:effectLst/>
                <a:latin typeface="Tw Cen MT (Body)"/>
                <a:ea typeface="Arial" panose="020B0604020202020204" pitchFamily="34" charset="0"/>
              </a:rPr>
              <a:t>angular.module</a:t>
            </a:r>
            <a:r>
              <a:rPr lang="en-GB" sz="1600" dirty="0">
                <a:solidFill>
                  <a:srgbClr val="0000FF"/>
                </a:solidFill>
                <a:effectLst/>
                <a:latin typeface="Tw Cen MT (Body)"/>
                <a:ea typeface="Arial" panose="020B0604020202020204" pitchFamily="34" charset="0"/>
              </a:rPr>
              <a:t>("</a:t>
            </a:r>
            <a:r>
              <a:rPr lang="en-GB" sz="1600" dirty="0" err="1">
                <a:solidFill>
                  <a:srgbClr val="0000FF"/>
                </a:solidFill>
                <a:effectLst/>
                <a:latin typeface="Tw Cen MT (Body)"/>
                <a:ea typeface="Arial" panose="020B0604020202020204" pitchFamily="34" charset="0"/>
              </a:rPr>
              <a:t>intervalService</a:t>
            </a: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app.controller</a:t>
            </a:r>
            <a:r>
              <a:rPr lang="en-GB" sz="1600" dirty="0">
                <a:solidFill>
                  <a:srgbClr val="0000FF"/>
                </a:solidFill>
                <a:effectLst/>
                <a:latin typeface="Tw Cen MT (Body)"/>
                <a:ea typeface="Arial" panose="020B0604020202020204" pitchFamily="34" charset="0"/>
              </a:rPr>
              <a:t>("</a:t>
            </a:r>
            <a:r>
              <a:rPr lang="en-GB" sz="1600" dirty="0" err="1">
                <a:solidFill>
                  <a:srgbClr val="0000FF"/>
                </a:solidFill>
                <a:effectLst/>
                <a:latin typeface="Tw Cen MT (Body)"/>
                <a:ea typeface="Arial" panose="020B0604020202020204" pitchFamily="34" charset="0"/>
              </a:rPr>
              <a:t>intervalSer</a:t>
            </a:r>
            <a:r>
              <a:rPr lang="en-GB" sz="1600" dirty="0">
                <a:solidFill>
                  <a:srgbClr val="0000FF"/>
                </a:solidFill>
                <a:effectLst/>
                <a:latin typeface="Tw Cen MT (Body)"/>
                <a:ea typeface="Arial" panose="020B0604020202020204" pitchFamily="34" charset="0"/>
              </a:rPr>
              <a:t>", function($scope, $interval){</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$interval(function(){</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r>
              <a:rPr lang="en-GB" sz="1600" dirty="0" err="1">
                <a:solidFill>
                  <a:srgbClr val="0000FF"/>
                </a:solidFill>
                <a:effectLst/>
                <a:latin typeface="Tw Cen MT (Body)"/>
                <a:ea typeface="Arial" panose="020B0604020202020204" pitchFamily="34" charset="0"/>
              </a:rPr>
              <a:t>scope.dateAndTime</a:t>
            </a:r>
            <a:r>
              <a:rPr lang="en-GB" sz="1600" dirty="0">
                <a:solidFill>
                  <a:srgbClr val="0000FF"/>
                </a:solidFill>
                <a:effectLst/>
                <a:latin typeface="Tw Cen MT (Body)"/>
                <a:ea typeface="Arial" panose="020B0604020202020204" pitchFamily="34" charset="0"/>
              </a:rPr>
              <a:t> = new Date();</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 1000);</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&lt;/script&gt;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&lt;/head&gt;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&lt;body ng-app = "</a:t>
            </a:r>
            <a:r>
              <a:rPr lang="en-GB" sz="1600" dirty="0" err="1">
                <a:solidFill>
                  <a:srgbClr val="0000FF"/>
                </a:solidFill>
                <a:effectLst/>
                <a:latin typeface="Tw Cen MT (Body)"/>
                <a:ea typeface="Arial" panose="020B0604020202020204" pitchFamily="34" charset="0"/>
              </a:rPr>
              <a:t>intervalService</a:t>
            </a:r>
            <a:r>
              <a:rPr lang="en-GB" sz="1600" dirty="0">
                <a:solidFill>
                  <a:srgbClr val="0000FF"/>
                </a:solidFill>
                <a:effectLst/>
                <a:latin typeface="Tw Cen MT (Body)"/>
                <a:ea typeface="Arial" panose="020B0604020202020204" pitchFamily="34" charset="0"/>
              </a:rPr>
              <a:t>", ng-controller = "</a:t>
            </a:r>
            <a:r>
              <a:rPr lang="en-GB" sz="1600" dirty="0" err="1">
                <a:solidFill>
                  <a:srgbClr val="0000FF"/>
                </a:solidFill>
                <a:effectLst/>
                <a:latin typeface="Tw Cen MT (Body)"/>
                <a:ea typeface="Arial" panose="020B0604020202020204" pitchFamily="34" charset="0"/>
              </a:rPr>
              <a:t>intervalSer</a:t>
            </a:r>
            <a:r>
              <a:rPr lang="en-GB" sz="1600" dirty="0">
                <a:solidFill>
                  <a:srgbClr val="0000FF"/>
                </a:solidFill>
                <a:effectLst/>
                <a:latin typeface="Tw Cen MT (Body)"/>
                <a:ea typeface="Arial" panose="020B0604020202020204" pitchFamily="34" charset="0"/>
              </a:rPr>
              <a:t>"&gt;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&lt;h1&gt;The date and time is {{</a:t>
            </a:r>
            <a:r>
              <a:rPr lang="en-GB" sz="1600" dirty="0" err="1">
                <a:solidFill>
                  <a:srgbClr val="0000FF"/>
                </a:solidFill>
                <a:effectLst/>
                <a:latin typeface="Tw Cen MT (Body)"/>
                <a:ea typeface="Arial" panose="020B0604020202020204" pitchFamily="34" charset="0"/>
              </a:rPr>
              <a:t>dateAndTime</a:t>
            </a:r>
            <a:r>
              <a:rPr lang="en-GB" sz="1600" dirty="0">
                <a:solidFill>
                  <a:srgbClr val="0000FF"/>
                </a:solidFill>
                <a:effectLst/>
                <a:latin typeface="Tw Cen MT (Body)"/>
                <a:ea typeface="Arial" panose="020B0604020202020204" pitchFamily="34" charset="0"/>
              </a:rPr>
              <a:t> </a:t>
            </a:r>
            <a:r>
              <a:rPr lang="en-GB" sz="1600" b="1" dirty="0">
                <a:solidFill>
                  <a:srgbClr val="0000FF"/>
                </a:solidFill>
                <a:effectLst/>
                <a:latin typeface="Tw Cen MT (Body)"/>
                <a:ea typeface="Arial" panose="020B0604020202020204" pitchFamily="34" charset="0"/>
              </a:rPr>
              <a:t>| date: "dd-MM-</a:t>
            </a:r>
            <a:r>
              <a:rPr lang="en-GB" sz="1600" b="1" dirty="0" err="1">
                <a:solidFill>
                  <a:srgbClr val="0000FF"/>
                </a:solidFill>
                <a:effectLst/>
                <a:latin typeface="Tw Cen MT (Body)"/>
                <a:ea typeface="Arial" panose="020B0604020202020204" pitchFamily="34" charset="0"/>
              </a:rPr>
              <a:t>yyyy</a:t>
            </a:r>
            <a:r>
              <a:rPr lang="en-GB" sz="1600" b="1" dirty="0">
                <a:solidFill>
                  <a:srgbClr val="0000FF"/>
                </a:solidFill>
                <a:effectLst/>
                <a:latin typeface="Tw Cen MT (Body)"/>
                <a:ea typeface="Arial" panose="020B0604020202020204" pitchFamily="34" charset="0"/>
              </a:rPr>
              <a:t> </a:t>
            </a:r>
            <a:r>
              <a:rPr lang="en-GB" sz="1600" b="1" dirty="0" err="1">
                <a:solidFill>
                  <a:srgbClr val="0000FF"/>
                </a:solidFill>
                <a:effectLst/>
                <a:latin typeface="Tw Cen MT (Body)"/>
                <a:ea typeface="Arial" panose="020B0604020202020204" pitchFamily="34" charset="0"/>
              </a:rPr>
              <a:t>hh:mm:ss</a:t>
            </a:r>
            <a:r>
              <a:rPr lang="en-GB" sz="1600" b="1" dirty="0">
                <a:solidFill>
                  <a:srgbClr val="0000FF"/>
                </a:solidFill>
                <a:effectLst/>
                <a:latin typeface="Tw Cen MT (Body)"/>
                <a:ea typeface="Arial" panose="020B0604020202020204" pitchFamily="34" charset="0"/>
              </a:rPr>
              <a:t> a"</a:t>
            </a:r>
            <a:r>
              <a:rPr lang="en-GB" sz="1600" dirty="0">
                <a:solidFill>
                  <a:srgbClr val="0000FF"/>
                </a:solidFill>
                <a:effectLst/>
                <a:latin typeface="Tw Cen MT (Body)"/>
                <a:ea typeface="Arial" panose="020B0604020202020204" pitchFamily="34" charset="0"/>
              </a:rPr>
              <a:t>}}&lt;/h1&gt;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    &lt;/body&gt;</a:t>
            </a:r>
            <a:endParaRPr lang="en-IN" sz="1600" dirty="0">
              <a:effectLst/>
              <a:latin typeface="Tw Cen MT (Body)"/>
              <a:ea typeface="Arial" panose="020B0604020202020204" pitchFamily="34" charset="0"/>
            </a:endParaRPr>
          </a:p>
          <a:p>
            <a:pPr>
              <a:lnSpc>
                <a:spcPct val="115000"/>
              </a:lnSpc>
            </a:pPr>
            <a:r>
              <a:rPr lang="en-GB" sz="1600" dirty="0">
                <a:solidFill>
                  <a:srgbClr val="0000FF"/>
                </a:solidFill>
                <a:effectLst/>
                <a:latin typeface="Tw Cen MT (Body)"/>
                <a:ea typeface="Arial" panose="020B0604020202020204" pitchFamily="34" charset="0"/>
              </a:rPr>
              <a:t>&lt;/html&gt;</a:t>
            </a:r>
            <a:endParaRPr lang="en-IN" sz="1600" dirty="0">
              <a:effectLst/>
              <a:latin typeface="Tw Cen MT (Body)"/>
              <a:ea typeface="Arial" panose="020B0604020202020204" pitchFamily="34" charset="0"/>
            </a:endParaRPr>
          </a:p>
        </p:txBody>
      </p:sp>
    </p:spTree>
    <p:extLst>
      <p:ext uri="{BB962C8B-B14F-4D97-AF65-F5344CB8AC3E}">
        <p14:creationId xmlns:p14="http://schemas.microsoft.com/office/powerpoint/2010/main" val="3105690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3C8DA14-8E17-6636-FDD9-E7B2D4A1E0BE}"/>
              </a:ext>
            </a:extLst>
          </p:cNvPr>
          <p:cNvSpPr/>
          <p:nvPr/>
        </p:nvSpPr>
        <p:spPr>
          <a:xfrm>
            <a:off x="2888975" y="0"/>
            <a:ext cx="5791200" cy="1722783"/>
          </a:xfrm>
          <a:custGeom>
            <a:avLst/>
            <a:gdLst>
              <a:gd name="connsiteX0" fmla="*/ 4972 w 5791200"/>
              <a:gd name="connsiteY0" fmla="*/ 0 h 1712844"/>
              <a:gd name="connsiteX1" fmla="*/ 5786229 w 5791200"/>
              <a:gd name="connsiteY1" fmla="*/ 0 h 1712844"/>
              <a:gd name="connsiteX2" fmla="*/ 5791200 w 5791200"/>
              <a:gd name="connsiteY2" fmla="*/ 56322 h 1712844"/>
              <a:gd name="connsiteX3" fmla="*/ 2895600 w 5791200"/>
              <a:gd name="connsiteY3" fmla="*/ 1712844 h 1712844"/>
              <a:gd name="connsiteX4" fmla="*/ 0 w 5791200"/>
              <a:gd name="connsiteY4" fmla="*/ 56322 h 1712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00" h="1712844">
                <a:moveTo>
                  <a:pt x="4972" y="0"/>
                </a:moveTo>
                <a:lnTo>
                  <a:pt x="5786229" y="0"/>
                </a:lnTo>
                <a:lnTo>
                  <a:pt x="5791200" y="56322"/>
                </a:lnTo>
                <a:cubicBezTo>
                  <a:pt x="5791200" y="971194"/>
                  <a:pt x="4494796" y="1712844"/>
                  <a:pt x="2895600" y="1712844"/>
                </a:cubicBezTo>
                <a:cubicBezTo>
                  <a:pt x="1296404" y="1712844"/>
                  <a:pt x="0" y="971194"/>
                  <a:pt x="0" y="56322"/>
                </a:cubicBezTo>
                <a:close/>
              </a:path>
            </a:pathLst>
          </a:custGeom>
          <a:ln/>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lang="en-GB" sz="3200" dirty="0">
                <a:solidFill>
                  <a:srgbClr val="FF0000"/>
                </a:solidFill>
                <a:latin typeface="Tw Cen MT (Body)"/>
                <a:ea typeface="Arial" panose="020B0604020202020204" pitchFamily="34" charset="0"/>
              </a:rPr>
              <a:t>$timeout service</a:t>
            </a:r>
            <a:endParaRPr lang="en-IN" sz="3200" dirty="0">
              <a:solidFill>
                <a:srgbClr val="FF0000"/>
              </a:solidFill>
              <a:latin typeface="Tw Cen MT (Body)"/>
            </a:endParaRPr>
          </a:p>
        </p:txBody>
      </p:sp>
      <p:sp>
        <p:nvSpPr>
          <p:cNvPr id="11" name="Content Placeholder 2">
            <a:extLst>
              <a:ext uri="{FF2B5EF4-FFF2-40B4-BE49-F238E27FC236}">
                <a16:creationId xmlns:a16="http://schemas.microsoft.com/office/drawing/2014/main" id="{A944D505-AC28-F66D-1282-EFDD8A9172E4}"/>
              </a:ext>
            </a:extLst>
          </p:cNvPr>
          <p:cNvSpPr txBox="1">
            <a:spLocks/>
          </p:cNvSpPr>
          <p:nvPr/>
        </p:nvSpPr>
        <p:spPr>
          <a:xfrm>
            <a:off x="870013" y="1864825"/>
            <a:ext cx="10320922" cy="2964627"/>
          </a:xfrm>
          <a:prstGeom prst="rect">
            <a:avLst/>
          </a:prstGeom>
          <a:ln>
            <a:solidFill>
              <a:schemeClr val="accent5"/>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GB" dirty="0"/>
              <a:t>$timeout service is used to execute a function or code block after a specified delay or time interval. </a:t>
            </a:r>
            <a:endParaRPr lang="en-IN" dirty="0"/>
          </a:p>
          <a:p>
            <a:r>
              <a:rPr lang="en-GB" dirty="0"/>
              <a:t>$timeout service works similar to $interval service with the only difference being $interval service executes the tasks at specified intervals of time repeatedly whereas $timeout service executes the task only once when the set time is </a:t>
            </a:r>
            <a:r>
              <a:rPr lang="en-GB" dirty="0" err="1"/>
              <a:t>accomplised</a:t>
            </a:r>
            <a:r>
              <a:rPr lang="en-GB" dirty="0"/>
              <a:t>. </a:t>
            </a:r>
            <a:endParaRPr lang="en-IN" dirty="0"/>
          </a:p>
        </p:txBody>
      </p:sp>
    </p:spTree>
    <p:extLst>
      <p:ext uri="{BB962C8B-B14F-4D97-AF65-F5344CB8AC3E}">
        <p14:creationId xmlns:p14="http://schemas.microsoft.com/office/powerpoint/2010/main" val="39648820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3522</TotalTime>
  <Words>12530</Words>
  <Application>Microsoft Office PowerPoint</Application>
  <PresentationFormat>Widescreen</PresentationFormat>
  <Paragraphs>1396</Paragraphs>
  <Slides>188</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188</vt:i4>
      </vt:variant>
    </vt:vector>
  </HeadingPairs>
  <TitlesOfParts>
    <vt:vector size="206" baseType="lpstr">
      <vt:lpstr>Arial</vt:lpstr>
      <vt:lpstr>Calibri</vt:lpstr>
      <vt:lpstr>Century Gothic</vt:lpstr>
      <vt:lpstr>Consolas</vt:lpstr>
      <vt:lpstr>Courier New</vt:lpstr>
      <vt:lpstr>inter-bold</vt:lpstr>
      <vt:lpstr>inter-regular</vt:lpstr>
      <vt:lpstr>Nunito</vt:lpstr>
      <vt:lpstr>Open Sans</vt:lpstr>
      <vt:lpstr>Roboto</vt:lpstr>
      <vt:lpstr>Roboto Light</vt:lpstr>
      <vt:lpstr>Segoe UI</vt:lpstr>
      <vt:lpstr>Söhne</vt:lpstr>
      <vt:lpstr>Times New Roman</vt:lpstr>
      <vt:lpstr>Tw Cen MT</vt:lpstr>
      <vt:lpstr>Tw Cen MT (Body)</vt:lpstr>
      <vt:lpstr>Verdana</vt:lpstr>
      <vt:lpstr>Vapor Trail</vt:lpstr>
      <vt:lpstr>Workshop on AngularJS and NodeJS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sindhu n k</dc:creator>
  <cp:lastModifiedBy>Hitesh Balegar</cp:lastModifiedBy>
  <cp:revision>453</cp:revision>
  <dcterms:created xsi:type="dcterms:W3CDTF">2023-12-11T10:03:48Z</dcterms:created>
  <dcterms:modified xsi:type="dcterms:W3CDTF">2023-12-17T09:48:35Z</dcterms:modified>
</cp:coreProperties>
</file>