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6" r:id="rId3"/>
    <p:sldId id="281" r:id="rId4"/>
    <p:sldId id="284" r:id="rId5"/>
    <p:sldId id="261" r:id="rId6"/>
    <p:sldId id="287" r:id="rId7"/>
    <p:sldId id="288" r:id="rId8"/>
    <p:sldId id="289" r:id="rId9"/>
    <p:sldId id="265" r:id="rId10"/>
    <p:sldId id="264"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www.kaggle.com/datasets/mattop/video-games-released-in-2022"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hyperlink" Target="https://www.kaggle.com/datasets/mattop/video-games-released-in-2022" TargetMode="External"/><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86BDD-E8C2-4813-B56F-4BEC96D09F9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7BCD404-4A6D-4FC3-951E-CB1448E587BC}">
      <dgm:prSet/>
      <dgm:spPr/>
      <dgm:t>
        <a:bodyPr/>
        <a:lstStyle/>
        <a:p>
          <a:pPr>
            <a:lnSpc>
              <a:spcPct val="100000"/>
            </a:lnSpc>
          </a:pPr>
          <a:r>
            <a:rPr lang="en-US"/>
            <a:t>The gaming industry is a rapidly growing market, with revenues expected to reach $196 billion by 2022, according to a recent report by Grand View Research.</a:t>
          </a:r>
        </a:p>
      </dgm:t>
    </dgm:pt>
    <dgm:pt modelId="{A7448613-DB22-4C83-AF8F-7BDE8827AFD8}" type="parTrans" cxnId="{EAB165B3-6346-42DC-BACA-62CD4E0793D5}">
      <dgm:prSet/>
      <dgm:spPr/>
      <dgm:t>
        <a:bodyPr/>
        <a:lstStyle/>
        <a:p>
          <a:endParaRPr lang="en-US"/>
        </a:p>
      </dgm:t>
    </dgm:pt>
    <dgm:pt modelId="{7FB71DB8-985B-4CAB-90D6-D63EB98BF93A}" type="sibTrans" cxnId="{EAB165B3-6346-42DC-BACA-62CD4E0793D5}">
      <dgm:prSet/>
      <dgm:spPr/>
      <dgm:t>
        <a:bodyPr/>
        <a:lstStyle/>
        <a:p>
          <a:endParaRPr lang="en-US"/>
        </a:p>
      </dgm:t>
    </dgm:pt>
    <dgm:pt modelId="{434D1D25-5B9B-4698-AC3B-CD84318362B8}">
      <dgm:prSet/>
      <dgm:spPr/>
      <dgm:t>
        <a:bodyPr/>
        <a:lstStyle/>
        <a:p>
          <a:pPr>
            <a:lnSpc>
              <a:spcPct val="100000"/>
            </a:lnSpc>
          </a:pPr>
          <a:r>
            <a:rPr lang="en-US"/>
            <a:t>The market is driven by the increasing popularity of mobile gaming, the expansion of the esports market, and the growing number of gamers worldwide.</a:t>
          </a:r>
        </a:p>
      </dgm:t>
    </dgm:pt>
    <dgm:pt modelId="{994A1010-C194-41A3-A34C-09598B0003BD}" type="parTrans" cxnId="{D0A79002-B4A1-4D81-93AD-65697BA5495F}">
      <dgm:prSet/>
      <dgm:spPr/>
      <dgm:t>
        <a:bodyPr/>
        <a:lstStyle/>
        <a:p>
          <a:endParaRPr lang="en-US"/>
        </a:p>
      </dgm:t>
    </dgm:pt>
    <dgm:pt modelId="{6D7206A2-8066-41F5-A933-89A340AC1CEC}" type="sibTrans" cxnId="{D0A79002-B4A1-4D81-93AD-65697BA5495F}">
      <dgm:prSet/>
      <dgm:spPr/>
      <dgm:t>
        <a:bodyPr/>
        <a:lstStyle/>
        <a:p>
          <a:endParaRPr lang="en-US"/>
        </a:p>
      </dgm:t>
    </dgm:pt>
    <dgm:pt modelId="{7EB96E1D-B64E-4D5C-92F2-7BF4A7A62D4B}">
      <dgm:prSet/>
      <dgm:spPr/>
      <dgm:t>
        <a:bodyPr/>
        <a:lstStyle/>
        <a:p>
          <a:pPr>
            <a:lnSpc>
              <a:spcPct val="100000"/>
            </a:lnSpc>
          </a:pPr>
          <a:r>
            <a:rPr lang="en-US"/>
            <a:t>The increasing adoption of smartphones and other mobile devices, the growing popularity of streaming platforms and the availability of high-speed internet are among the key factors driving the growth of the gaming industry.</a:t>
          </a:r>
        </a:p>
      </dgm:t>
    </dgm:pt>
    <dgm:pt modelId="{BBD9BA06-E620-4C22-86EB-41507A9F485D}" type="parTrans" cxnId="{C65A6A1F-4401-44A4-A661-FE491CD7F5D5}">
      <dgm:prSet/>
      <dgm:spPr/>
      <dgm:t>
        <a:bodyPr/>
        <a:lstStyle/>
        <a:p>
          <a:endParaRPr lang="en-US"/>
        </a:p>
      </dgm:t>
    </dgm:pt>
    <dgm:pt modelId="{F0F83008-E018-4F65-8828-A63C5F5C23CD}" type="sibTrans" cxnId="{C65A6A1F-4401-44A4-A661-FE491CD7F5D5}">
      <dgm:prSet/>
      <dgm:spPr/>
      <dgm:t>
        <a:bodyPr/>
        <a:lstStyle/>
        <a:p>
          <a:endParaRPr lang="en-US"/>
        </a:p>
      </dgm:t>
    </dgm:pt>
    <dgm:pt modelId="{BB0280AE-904A-4810-80D1-B97632F003EF}" type="pres">
      <dgm:prSet presAssocID="{40286BDD-E8C2-4813-B56F-4BEC96D09F96}" presName="root" presStyleCnt="0">
        <dgm:presLayoutVars>
          <dgm:dir/>
          <dgm:resizeHandles val="exact"/>
        </dgm:presLayoutVars>
      </dgm:prSet>
      <dgm:spPr/>
    </dgm:pt>
    <dgm:pt modelId="{2FC26229-2BEF-4653-A0DF-33537F21967D}" type="pres">
      <dgm:prSet presAssocID="{67BCD404-4A6D-4FC3-951E-CB1448E587BC}" presName="compNode" presStyleCnt="0"/>
      <dgm:spPr/>
    </dgm:pt>
    <dgm:pt modelId="{2FCF2941-035B-42F2-B409-59F41163F8C7}" type="pres">
      <dgm:prSet presAssocID="{67BCD404-4A6D-4FC3-951E-CB1448E587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B2ECC6D-BCC7-4808-B7C2-737535873F3E}" type="pres">
      <dgm:prSet presAssocID="{67BCD404-4A6D-4FC3-951E-CB1448E587BC}" presName="spaceRect" presStyleCnt="0"/>
      <dgm:spPr/>
    </dgm:pt>
    <dgm:pt modelId="{59A07F0E-A9D7-49F5-92D0-B1F0685946CC}" type="pres">
      <dgm:prSet presAssocID="{67BCD404-4A6D-4FC3-951E-CB1448E587BC}" presName="textRect" presStyleLbl="revTx" presStyleIdx="0" presStyleCnt="3">
        <dgm:presLayoutVars>
          <dgm:chMax val="1"/>
          <dgm:chPref val="1"/>
        </dgm:presLayoutVars>
      </dgm:prSet>
      <dgm:spPr/>
    </dgm:pt>
    <dgm:pt modelId="{DF54876E-2A9E-4422-9858-8C98FF62D80B}" type="pres">
      <dgm:prSet presAssocID="{7FB71DB8-985B-4CAB-90D6-D63EB98BF93A}" presName="sibTrans" presStyleCnt="0"/>
      <dgm:spPr/>
    </dgm:pt>
    <dgm:pt modelId="{389B5263-AF1F-4CBE-81E6-728970257F02}" type="pres">
      <dgm:prSet presAssocID="{434D1D25-5B9B-4698-AC3B-CD84318362B8}" presName="compNode" presStyleCnt="0"/>
      <dgm:spPr/>
    </dgm:pt>
    <dgm:pt modelId="{768C4A5F-267C-4925-B150-891A245FBB2A}" type="pres">
      <dgm:prSet presAssocID="{434D1D25-5B9B-4698-AC3B-CD84318362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94EB8F4C-39B9-4535-8879-F0018DFD3A72}" type="pres">
      <dgm:prSet presAssocID="{434D1D25-5B9B-4698-AC3B-CD84318362B8}" presName="spaceRect" presStyleCnt="0"/>
      <dgm:spPr/>
    </dgm:pt>
    <dgm:pt modelId="{B54EA04A-E490-4ABC-BEC6-A3C07F840311}" type="pres">
      <dgm:prSet presAssocID="{434D1D25-5B9B-4698-AC3B-CD84318362B8}" presName="textRect" presStyleLbl="revTx" presStyleIdx="1" presStyleCnt="3">
        <dgm:presLayoutVars>
          <dgm:chMax val="1"/>
          <dgm:chPref val="1"/>
        </dgm:presLayoutVars>
      </dgm:prSet>
      <dgm:spPr/>
    </dgm:pt>
    <dgm:pt modelId="{9679DD8E-E3D8-4A88-8CB9-A3F749BB0355}" type="pres">
      <dgm:prSet presAssocID="{6D7206A2-8066-41F5-A933-89A340AC1CEC}" presName="sibTrans" presStyleCnt="0"/>
      <dgm:spPr/>
    </dgm:pt>
    <dgm:pt modelId="{5319CE31-A6C6-45AA-B57A-2DFAC291DE1A}" type="pres">
      <dgm:prSet presAssocID="{7EB96E1D-B64E-4D5C-92F2-7BF4A7A62D4B}" presName="compNode" presStyleCnt="0"/>
      <dgm:spPr/>
    </dgm:pt>
    <dgm:pt modelId="{B4D9E177-FFE9-42D9-A525-3A3938AB6508}" type="pres">
      <dgm:prSet presAssocID="{7EB96E1D-B64E-4D5C-92F2-7BF4A7A62D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C7363F64-A905-482C-A939-CFA8326BCAD5}" type="pres">
      <dgm:prSet presAssocID="{7EB96E1D-B64E-4D5C-92F2-7BF4A7A62D4B}" presName="spaceRect" presStyleCnt="0"/>
      <dgm:spPr/>
    </dgm:pt>
    <dgm:pt modelId="{0D938D43-53DA-4743-A9CA-1CE5AEFBDFB8}" type="pres">
      <dgm:prSet presAssocID="{7EB96E1D-B64E-4D5C-92F2-7BF4A7A62D4B}" presName="textRect" presStyleLbl="revTx" presStyleIdx="2" presStyleCnt="3">
        <dgm:presLayoutVars>
          <dgm:chMax val="1"/>
          <dgm:chPref val="1"/>
        </dgm:presLayoutVars>
      </dgm:prSet>
      <dgm:spPr/>
    </dgm:pt>
  </dgm:ptLst>
  <dgm:cxnLst>
    <dgm:cxn modelId="{D0A79002-B4A1-4D81-93AD-65697BA5495F}" srcId="{40286BDD-E8C2-4813-B56F-4BEC96D09F96}" destId="{434D1D25-5B9B-4698-AC3B-CD84318362B8}" srcOrd="1" destOrd="0" parTransId="{994A1010-C194-41A3-A34C-09598B0003BD}" sibTransId="{6D7206A2-8066-41F5-A933-89A340AC1CEC}"/>
    <dgm:cxn modelId="{C65A6A1F-4401-44A4-A661-FE491CD7F5D5}" srcId="{40286BDD-E8C2-4813-B56F-4BEC96D09F96}" destId="{7EB96E1D-B64E-4D5C-92F2-7BF4A7A62D4B}" srcOrd="2" destOrd="0" parTransId="{BBD9BA06-E620-4C22-86EB-41507A9F485D}" sibTransId="{F0F83008-E018-4F65-8828-A63C5F5C23CD}"/>
    <dgm:cxn modelId="{7ACF9A4D-2757-40AF-B0FA-5247CAE86B5D}" type="presOf" srcId="{40286BDD-E8C2-4813-B56F-4BEC96D09F96}" destId="{BB0280AE-904A-4810-80D1-B97632F003EF}" srcOrd="0" destOrd="0" presId="urn:microsoft.com/office/officeart/2018/2/layout/IconLabelList"/>
    <dgm:cxn modelId="{5082E54F-4FC0-4D8A-8F2C-162208FCCDEA}" type="presOf" srcId="{7EB96E1D-B64E-4D5C-92F2-7BF4A7A62D4B}" destId="{0D938D43-53DA-4743-A9CA-1CE5AEFBDFB8}" srcOrd="0" destOrd="0" presId="urn:microsoft.com/office/officeart/2018/2/layout/IconLabelList"/>
    <dgm:cxn modelId="{D8E4BD8C-1485-4E79-9288-3E0100EF4151}" type="presOf" srcId="{434D1D25-5B9B-4698-AC3B-CD84318362B8}" destId="{B54EA04A-E490-4ABC-BEC6-A3C07F840311}" srcOrd="0" destOrd="0" presId="urn:microsoft.com/office/officeart/2018/2/layout/IconLabelList"/>
    <dgm:cxn modelId="{E3F020AC-2987-4F5B-9055-EA3DBDAB693E}" type="presOf" srcId="{67BCD404-4A6D-4FC3-951E-CB1448E587BC}" destId="{59A07F0E-A9D7-49F5-92D0-B1F0685946CC}" srcOrd="0" destOrd="0" presId="urn:microsoft.com/office/officeart/2018/2/layout/IconLabelList"/>
    <dgm:cxn modelId="{EAB165B3-6346-42DC-BACA-62CD4E0793D5}" srcId="{40286BDD-E8C2-4813-B56F-4BEC96D09F96}" destId="{67BCD404-4A6D-4FC3-951E-CB1448E587BC}" srcOrd="0" destOrd="0" parTransId="{A7448613-DB22-4C83-AF8F-7BDE8827AFD8}" sibTransId="{7FB71DB8-985B-4CAB-90D6-D63EB98BF93A}"/>
    <dgm:cxn modelId="{ABECA916-6DE4-41BA-9C9E-E1A7E95DB600}" type="presParOf" srcId="{BB0280AE-904A-4810-80D1-B97632F003EF}" destId="{2FC26229-2BEF-4653-A0DF-33537F21967D}" srcOrd="0" destOrd="0" presId="urn:microsoft.com/office/officeart/2018/2/layout/IconLabelList"/>
    <dgm:cxn modelId="{1EAB9C10-F11D-404E-8E57-2A6A3B7A7FEA}" type="presParOf" srcId="{2FC26229-2BEF-4653-A0DF-33537F21967D}" destId="{2FCF2941-035B-42F2-B409-59F41163F8C7}" srcOrd="0" destOrd="0" presId="urn:microsoft.com/office/officeart/2018/2/layout/IconLabelList"/>
    <dgm:cxn modelId="{B0EBC367-528B-43F3-A3CF-28DC70E860E5}" type="presParOf" srcId="{2FC26229-2BEF-4653-A0DF-33537F21967D}" destId="{4B2ECC6D-BCC7-4808-B7C2-737535873F3E}" srcOrd="1" destOrd="0" presId="urn:microsoft.com/office/officeart/2018/2/layout/IconLabelList"/>
    <dgm:cxn modelId="{3A9F6A44-9616-4EA1-A68D-04293DF993F1}" type="presParOf" srcId="{2FC26229-2BEF-4653-A0DF-33537F21967D}" destId="{59A07F0E-A9D7-49F5-92D0-B1F0685946CC}" srcOrd="2" destOrd="0" presId="urn:microsoft.com/office/officeart/2018/2/layout/IconLabelList"/>
    <dgm:cxn modelId="{91E1B11B-0A61-4888-A0F6-3A89E1DA4B5A}" type="presParOf" srcId="{BB0280AE-904A-4810-80D1-B97632F003EF}" destId="{DF54876E-2A9E-4422-9858-8C98FF62D80B}" srcOrd="1" destOrd="0" presId="urn:microsoft.com/office/officeart/2018/2/layout/IconLabelList"/>
    <dgm:cxn modelId="{7BA15C83-C223-4ACB-BBB3-A65942B60875}" type="presParOf" srcId="{BB0280AE-904A-4810-80D1-B97632F003EF}" destId="{389B5263-AF1F-4CBE-81E6-728970257F02}" srcOrd="2" destOrd="0" presId="urn:microsoft.com/office/officeart/2018/2/layout/IconLabelList"/>
    <dgm:cxn modelId="{57446FB5-7BED-4A5C-A1B1-B3957957C703}" type="presParOf" srcId="{389B5263-AF1F-4CBE-81E6-728970257F02}" destId="{768C4A5F-267C-4925-B150-891A245FBB2A}" srcOrd="0" destOrd="0" presId="urn:microsoft.com/office/officeart/2018/2/layout/IconLabelList"/>
    <dgm:cxn modelId="{D7F25A3D-98C7-4D96-82D0-788EC33E2BA0}" type="presParOf" srcId="{389B5263-AF1F-4CBE-81E6-728970257F02}" destId="{94EB8F4C-39B9-4535-8879-F0018DFD3A72}" srcOrd="1" destOrd="0" presId="urn:microsoft.com/office/officeart/2018/2/layout/IconLabelList"/>
    <dgm:cxn modelId="{4F46B1C6-28FC-448D-8483-416E494E8C56}" type="presParOf" srcId="{389B5263-AF1F-4CBE-81E6-728970257F02}" destId="{B54EA04A-E490-4ABC-BEC6-A3C07F840311}" srcOrd="2" destOrd="0" presId="urn:microsoft.com/office/officeart/2018/2/layout/IconLabelList"/>
    <dgm:cxn modelId="{0DCFF311-5CFB-4308-8C48-5B47617AC49D}" type="presParOf" srcId="{BB0280AE-904A-4810-80D1-B97632F003EF}" destId="{9679DD8E-E3D8-4A88-8CB9-A3F749BB0355}" srcOrd="3" destOrd="0" presId="urn:microsoft.com/office/officeart/2018/2/layout/IconLabelList"/>
    <dgm:cxn modelId="{F3141EEA-69DD-46DF-BFC7-3E153769DD6F}" type="presParOf" srcId="{BB0280AE-904A-4810-80D1-B97632F003EF}" destId="{5319CE31-A6C6-45AA-B57A-2DFAC291DE1A}" srcOrd="4" destOrd="0" presId="urn:microsoft.com/office/officeart/2018/2/layout/IconLabelList"/>
    <dgm:cxn modelId="{D11FFB5B-A1F4-43CD-9B6C-C18F3DC6A866}" type="presParOf" srcId="{5319CE31-A6C6-45AA-B57A-2DFAC291DE1A}" destId="{B4D9E177-FFE9-42D9-A525-3A3938AB6508}" srcOrd="0" destOrd="0" presId="urn:microsoft.com/office/officeart/2018/2/layout/IconLabelList"/>
    <dgm:cxn modelId="{48A9640A-4252-4F47-ABB3-3978CE9BE366}" type="presParOf" srcId="{5319CE31-A6C6-45AA-B57A-2DFAC291DE1A}" destId="{C7363F64-A905-482C-A939-CFA8326BCAD5}" srcOrd="1" destOrd="0" presId="urn:microsoft.com/office/officeart/2018/2/layout/IconLabelList"/>
    <dgm:cxn modelId="{AD409432-18E5-4D2D-BA65-83A2B8CE1F86}" type="presParOf" srcId="{5319CE31-A6C6-45AA-B57A-2DFAC291DE1A}" destId="{0D938D43-53DA-4743-A9CA-1CE5AEFBDF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2B96A0-0905-4191-B8C5-E6AF6A8156E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5FC49D-6CF6-443F-B0F3-74FAAC9AF893}">
      <dgm:prSet/>
      <dgm:spPr/>
      <dgm:t>
        <a:bodyPr/>
        <a:lstStyle/>
        <a:p>
          <a:pPr>
            <a:defRPr cap="all"/>
          </a:pPr>
          <a:r>
            <a:rPr lang="en-US"/>
            <a:t>the results of the data we have collected on the games produced in 2022.</a:t>
          </a:r>
        </a:p>
      </dgm:t>
    </dgm:pt>
    <dgm:pt modelId="{32315772-1E56-45C6-A3F1-B42D538C40E5}" type="parTrans" cxnId="{522DA181-5CD0-4799-A106-FEC6EFA07C73}">
      <dgm:prSet/>
      <dgm:spPr/>
      <dgm:t>
        <a:bodyPr/>
        <a:lstStyle/>
        <a:p>
          <a:endParaRPr lang="en-US"/>
        </a:p>
      </dgm:t>
    </dgm:pt>
    <dgm:pt modelId="{6DEFEE62-02A6-4A67-B474-00A8D12E7F72}" type="sibTrans" cxnId="{522DA181-5CD0-4799-A106-FEC6EFA07C73}">
      <dgm:prSet/>
      <dgm:spPr/>
      <dgm:t>
        <a:bodyPr/>
        <a:lstStyle/>
        <a:p>
          <a:endParaRPr lang="en-US"/>
        </a:p>
      </dgm:t>
    </dgm:pt>
    <dgm:pt modelId="{57074CD2-A073-447D-A7D3-B6B1D8FAA0EC}">
      <dgm:prSet/>
      <dgm:spPr/>
      <dgm:t>
        <a:bodyPr/>
        <a:lstStyle/>
        <a:p>
          <a:pPr>
            <a:defRPr cap="all"/>
          </a:pPr>
          <a:r>
            <a:rPr lang="en-US"/>
            <a:t>The data was sourced from a Kaggle:</a:t>
          </a:r>
          <a:br>
            <a:rPr lang="en-US"/>
          </a:br>
          <a:r>
            <a:rPr lang="en-US"/>
            <a:t>Data Source: </a:t>
          </a:r>
          <a:r>
            <a:rPr lang="en-US">
              <a:hlinkClick xmlns:r="http://schemas.openxmlformats.org/officeDocument/2006/relationships" r:id="rId1"/>
            </a:rPr>
            <a:t>https://www.kaggle.com/datasets/mattop/video-games-released-in-2022</a:t>
          </a:r>
          <a:endParaRPr lang="en-US"/>
        </a:p>
      </dgm:t>
    </dgm:pt>
    <dgm:pt modelId="{61540892-FAC8-4D45-B98F-1A91530877C6}" type="parTrans" cxnId="{6CA69C56-3B79-4E5B-ADD4-5EA7E2630A03}">
      <dgm:prSet/>
      <dgm:spPr/>
      <dgm:t>
        <a:bodyPr/>
        <a:lstStyle/>
        <a:p>
          <a:endParaRPr lang="en-US"/>
        </a:p>
      </dgm:t>
    </dgm:pt>
    <dgm:pt modelId="{75785369-DDB4-4FBB-A520-DF3B18021A45}" type="sibTrans" cxnId="{6CA69C56-3B79-4E5B-ADD4-5EA7E2630A03}">
      <dgm:prSet/>
      <dgm:spPr/>
      <dgm:t>
        <a:bodyPr/>
        <a:lstStyle/>
        <a:p>
          <a:endParaRPr lang="en-US"/>
        </a:p>
      </dgm:t>
    </dgm:pt>
    <dgm:pt modelId="{77E9A19B-FE05-4AC2-A2C8-86A245685E96}" type="pres">
      <dgm:prSet presAssocID="{BD2B96A0-0905-4191-B8C5-E6AF6A8156E8}" presName="root" presStyleCnt="0">
        <dgm:presLayoutVars>
          <dgm:dir/>
          <dgm:resizeHandles val="exact"/>
        </dgm:presLayoutVars>
      </dgm:prSet>
      <dgm:spPr/>
    </dgm:pt>
    <dgm:pt modelId="{08DDF249-D0EE-4432-ABFF-BB43E1C5AE46}" type="pres">
      <dgm:prSet presAssocID="{585FC49D-6CF6-443F-B0F3-74FAAC9AF893}" presName="compNode" presStyleCnt="0"/>
      <dgm:spPr/>
    </dgm:pt>
    <dgm:pt modelId="{229CBA9B-AA2F-4D37-870F-565F819C5021}" type="pres">
      <dgm:prSet presAssocID="{585FC49D-6CF6-443F-B0F3-74FAAC9AF893}" presName="iconBgRect" presStyleLbl="bgShp" presStyleIdx="0" presStyleCnt="2"/>
      <dgm:spPr>
        <a:prstGeom prst="round2DiagRect">
          <a:avLst>
            <a:gd name="adj1" fmla="val 29727"/>
            <a:gd name="adj2" fmla="val 0"/>
          </a:avLst>
        </a:prstGeom>
      </dgm:spPr>
    </dgm:pt>
    <dgm:pt modelId="{B5221055-387F-42CE-AD5C-9B388BA53E7D}" type="pres">
      <dgm:prSet presAssocID="{585FC49D-6CF6-443F-B0F3-74FAAC9AF89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ame controller"/>
        </a:ext>
      </dgm:extLst>
    </dgm:pt>
    <dgm:pt modelId="{84265651-7074-4C46-AE71-6C5B40610E50}" type="pres">
      <dgm:prSet presAssocID="{585FC49D-6CF6-443F-B0F3-74FAAC9AF893}" presName="spaceRect" presStyleCnt="0"/>
      <dgm:spPr/>
    </dgm:pt>
    <dgm:pt modelId="{B232EC2D-8504-4CB1-822C-D8B9076FC1C4}" type="pres">
      <dgm:prSet presAssocID="{585FC49D-6CF6-443F-B0F3-74FAAC9AF893}" presName="textRect" presStyleLbl="revTx" presStyleIdx="0" presStyleCnt="2">
        <dgm:presLayoutVars>
          <dgm:chMax val="1"/>
          <dgm:chPref val="1"/>
        </dgm:presLayoutVars>
      </dgm:prSet>
      <dgm:spPr/>
    </dgm:pt>
    <dgm:pt modelId="{AF5551B4-C5DC-4154-8936-9412CDC1F31B}" type="pres">
      <dgm:prSet presAssocID="{6DEFEE62-02A6-4A67-B474-00A8D12E7F72}" presName="sibTrans" presStyleCnt="0"/>
      <dgm:spPr/>
    </dgm:pt>
    <dgm:pt modelId="{3A3311F3-9AD1-4347-A15B-EB965D4224D9}" type="pres">
      <dgm:prSet presAssocID="{57074CD2-A073-447D-A7D3-B6B1D8FAA0EC}" presName="compNode" presStyleCnt="0"/>
      <dgm:spPr/>
    </dgm:pt>
    <dgm:pt modelId="{F9CE7A30-3815-4350-8AD8-E8BF403F7391}" type="pres">
      <dgm:prSet presAssocID="{57074CD2-A073-447D-A7D3-B6B1D8FAA0EC}" presName="iconBgRect" presStyleLbl="bgShp" presStyleIdx="1" presStyleCnt="2"/>
      <dgm:spPr>
        <a:prstGeom prst="round2DiagRect">
          <a:avLst>
            <a:gd name="adj1" fmla="val 29727"/>
            <a:gd name="adj2" fmla="val 0"/>
          </a:avLst>
        </a:prstGeom>
      </dgm:spPr>
    </dgm:pt>
    <dgm:pt modelId="{F4865DE0-9F9D-47D5-99CC-39FCCA834663}" type="pres">
      <dgm:prSet presAssocID="{57074CD2-A073-447D-A7D3-B6B1D8FAA0EC}"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02064F55-6FEA-4506-B9AD-CB7C666FC60C}" type="pres">
      <dgm:prSet presAssocID="{57074CD2-A073-447D-A7D3-B6B1D8FAA0EC}" presName="spaceRect" presStyleCnt="0"/>
      <dgm:spPr/>
    </dgm:pt>
    <dgm:pt modelId="{0E0F274A-CF45-4655-9A6F-C3A0C54FC888}" type="pres">
      <dgm:prSet presAssocID="{57074CD2-A073-447D-A7D3-B6B1D8FAA0EC}" presName="textRect" presStyleLbl="revTx" presStyleIdx="1" presStyleCnt="2">
        <dgm:presLayoutVars>
          <dgm:chMax val="1"/>
          <dgm:chPref val="1"/>
        </dgm:presLayoutVars>
      </dgm:prSet>
      <dgm:spPr/>
    </dgm:pt>
  </dgm:ptLst>
  <dgm:cxnLst>
    <dgm:cxn modelId="{0D868A2A-4FC2-4771-9B84-0012205366BE}" type="presOf" srcId="{585FC49D-6CF6-443F-B0F3-74FAAC9AF893}" destId="{B232EC2D-8504-4CB1-822C-D8B9076FC1C4}" srcOrd="0" destOrd="0" presId="urn:microsoft.com/office/officeart/2018/5/layout/IconLeafLabelList"/>
    <dgm:cxn modelId="{6CA69C56-3B79-4E5B-ADD4-5EA7E2630A03}" srcId="{BD2B96A0-0905-4191-B8C5-E6AF6A8156E8}" destId="{57074CD2-A073-447D-A7D3-B6B1D8FAA0EC}" srcOrd="1" destOrd="0" parTransId="{61540892-FAC8-4D45-B98F-1A91530877C6}" sibTransId="{75785369-DDB4-4FBB-A520-DF3B18021A45}"/>
    <dgm:cxn modelId="{522DA181-5CD0-4799-A106-FEC6EFA07C73}" srcId="{BD2B96A0-0905-4191-B8C5-E6AF6A8156E8}" destId="{585FC49D-6CF6-443F-B0F3-74FAAC9AF893}" srcOrd="0" destOrd="0" parTransId="{32315772-1E56-45C6-A3F1-B42D538C40E5}" sibTransId="{6DEFEE62-02A6-4A67-B474-00A8D12E7F72}"/>
    <dgm:cxn modelId="{ED3B8EBA-BA5C-4249-90C6-B68AC161795B}" type="presOf" srcId="{57074CD2-A073-447D-A7D3-B6B1D8FAA0EC}" destId="{0E0F274A-CF45-4655-9A6F-C3A0C54FC888}" srcOrd="0" destOrd="0" presId="urn:microsoft.com/office/officeart/2018/5/layout/IconLeafLabelList"/>
    <dgm:cxn modelId="{D78B76C3-4F5D-45AE-B10F-981EEC4A9A9B}" type="presOf" srcId="{BD2B96A0-0905-4191-B8C5-E6AF6A8156E8}" destId="{77E9A19B-FE05-4AC2-A2C8-86A245685E96}" srcOrd="0" destOrd="0" presId="urn:microsoft.com/office/officeart/2018/5/layout/IconLeafLabelList"/>
    <dgm:cxn modelId="{D6FD1BD0-B53B-4C64-A247-9F5B2564E900}" type="presParOf" srcId="{77E9A19B-FE05-4AC2-A2C8-86A245685E96}" destId="{08DDF249-D0EE-4432-ABFF-BB43E1C5AE46}" srcOrd="0" destOrd="0" presId="urn:microsoft.com/office/officeart/2018/5/layout/IconLeafLabelList"/>
    <dgm:cxn modelId="{B518DC94-C5DA-4D94-9F87-5A1549144D8D}" type="presParOf" srcId="{08DDF249-D0EE-4432-ABFF-BB43E1C5AE46}" destId="{229CBA9B-AA2F-4D37-870F-565F819C5021}" srcOrd="0" destOrd="0" presId="urn:microsoft.com/office/officeart/2018/5/layout/IconLeafLabelList"/>
    <dgm:cxn modelId="{73F3FDC6-9575-4BD4-B5CD-DEF7F61E6764}" type="presParOf" srcId="{08DDF249-D0EE-4432-ABFF-BB43E1C5AE46}" destId="{B5221055-387F-42CE-AD5C-9B388BA53E7D}" srcOrd="1" destOrd="0" presId="urn:microsoft.com/office/officeart/2018/5/layout/IconLeafLabelList"/>
    <dgm:cxn modelId="{7CAD1C36-CF2E-445E-8CC1-343EE12C0738}" type="presParOf" srcId="{08DDF249-D0EE-4432-ABFF-BB43E1C5AE46}" destId="{84265651-7074-4C46-AE71-6C5B40610E50}" srcOrd="2" destOrd="0" presId="urn:microsoft.com/office/officeart/2018/5/layout/IconLeafLabelList"/>
    <dgm:cxn modelId="{42D25487-A921-454B-8E0D-5BC9241D936C}" type="presParOf" srcId="{08DDF249-D0EE-4432-ABFF-BB43E1C5AE46}" destId="{B232EC2D-8504-4CB1-822C-D8B9076FC1C4}" srcOrd="3" destOrd="0" presId="urn:microsoft.com/office/officeart/2018/5/layout/IconLeafLabelList"/>
    <dgm:cxn modelId="{635A5975-ECF5-4B8B-9629-C8B7AD1572A0}" type="presParOf" srcId="{77E9A19B-FE05-4AC2-A2C8-86A245685E96}" destId="{AF5551B4-C5DC-4154-8936-9412CDC1F31B}" srcOrd="1" destOrd="0" presId="urn:microsoft.com/office/officeart/2018/5/layout/IconLeafLabelList"/>
    <dgm:cxn modelId="{2CC0E91A-4C21-484D-AEFF-AFC692D81BDB}" type="presParOf" srcId="{77E9A19B-FE05-4AC2-A2C8-86A245685E96}" destId="{3A3311F3-9AD1-4347-A15B-EB965D4224D9}" srcOrd="2" destOrd="0" presId="urn:microsoft.com/office/officeart/2018/5/layout/IconLeafLabelList"/>
    <dgm:cxn modelId="{A91DD624-34C6-4315-A711-A746A1783A5C}" type="presParOf" srcId="{3A3311F3-9AD1-4347-A15B-EB965D4224D9}" destId="{F9CE7A30-3815-4350-8AD8-E8BF403F7391}" srcOrd="0" destOrd="0" presId="urn:microsoft.com/office/officeart/2018/5/layout/IconLeafLabelList"/>
    <dgm:cxn modelId="{F55D26A0-A14D-4C0F-BF6D-E7A010B140D5}" type="presParOf" srcId="{3A3311F3-9AD1-4347-A15B-EB965D4224D9}" destId="{F4865DE0-9F9D-47D5-99CC-39FCCA834663}" srcOrd="1" destOrd="0" presId="urn:microsoft.com/office/officeart/2018/5/layout/IconLeafLabelList"/>
    <dgm:cxn modelId="{20EE23E3-E304-4242-BA48-72D8DCC7C364}" type="presParOf" srcId="{3A3311F3-9AD1-4347-A15B-EB965D4224D9}" destId="{02064F55-6FEA-4506-B9AD-CB7C666FC60C}" srcOrd="2" destOrd="0" presId="urn:microsoft.com/office/officeart/2018/5/layout/IconLeafLabelList"/>
    <dgm:cxn modelId="{748002EA-C710-4FFD-949E-5429B99030AB}" type="presParOf" srcId="{3A3311F3-9AD1-4347-A15B-EB965D4224D9}" destId="{0E0F274A-CF45-4655-9A6F-C3A0C54FC88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5FEB7-4E49-488A-89C8-BCA1D7F86AD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3CF2E4F-FA2F-4011-AC8B-82186EBAF1F6}">
      <dgm:prSet/>
      <dgm:spPr/>
      <dgm:t>
        <a:bodyPr/>
        <a:lstStyle/>
        <a:p>
          <a:pPr>
            <a:lnSpc>
              <a:spcPct val="100000"/>
            </a:lnSpc>
          </a:pPr>
          <a:r>
            <a:rPr lang="en-US"/>
            <a:t>Understanding the data on games released in 2022 is crucial for the company's decision-making process as it provides valuable insights into the current trends and patterns in the gaming industry.</a:t>
          </a:r>
        </a:p>
      </dgm:t>
    </dgm:pt>
    <dgm:pt modelId="{FCE9C171-6CD4-4B15-9D06-DD16168134B2}" type="parTrans" cxnId="{5DD8A844-2EB7-4E50-A93E-F6F0CF6EB206}">
      <dgm:prSet/>
      <dgm:spPr/>
      <dgm:t>
        <a:bodyPr/>
        <a:lstStyle/>
        <a:p>
          <a:endParaRPr lang="en-US"/>
        </a:p>
      </dgm:t>
    </dgm:pt>
    <dgm:pt modelId="{BA06F8AE-36D4-4892-8C44-05ED7B5BB7AF}" type="sibTrans" cxnId="{5DD8A844-2EB7-4E50-A93E-F6F0CF6EB206}">
      <dgm:prSet/>
      <dgm:spPr/>
      <dgm:t>
        <a:bodyPr/>
        <a:lstStyle/>
        <a:p>
          <a:pPr>
            <a:lnSpc>
              <a:spcPct val="100000"/>
            </a:lnSpc>
          </a:pPr>
          <a:endParaRPr lang="en-US"/>
        </a:p>
      </dgm:t>
    </dgm:pt>
    <dgm:pt modelId="{C1900E39-7D76-4D6C-B891-F9FFC36088A8}">
      <dgm:prSet/>
      <dgm:spPr/>
      <dgm:t>
        <a:bodyPr/>
        <a:lstStyle/>
        <a:p>
          <a:pPr>
            <a:lnSpc>
              <a:spcPct val="100000"/>
            </a:lnSpc>
          </a:pPr>
          <a:r>
            <a:rPr lang="en-US"/>
            <a:t>This data can inform the company's future game development and distribution plans by identifying the most popular platforms, genres, and developers</a:t>
          </a:r>
        </a:p>
      </dgm:t>
    </dgm:pt>
    <dgm:pt modelId="{1E7ACC4B-E0D8-49F8-9571-1F50E499B90D}" type="parTrans" cxnId="{93B4A5CD-BB28-4A48-91C1-6A1A78B1F8BB}">
      <dgm:prSet/>
      <dgm:spPr/>
      <dgm:t>
        <a:bodyPr/>
        <a:lstStyle/>
        <a:p>
          <a:endParaRPr lang="en-US"/>
        </a:p>
      </dgm:t>
    </dgm:pt>
    <dgm:pt modelId="{017811D1-8A10-4864-81B5-96437E15FB57}" type="sibTrans" cxnId="{93B4A5CD-BB28-4A48-91C1-6A1A78B1F8BB}">
      <dgm:prSet/>
      <dgm:spPr/>
      <dgm:t>
        <a:bodyPr/>
        <a:lstStyle/>
        <a:p>
          <a:pPr>
            <a:lnSpc>
              <a:spcPct val="100000"/>
            </a:lnSpc>
          </a:pPr>
          <a:endParaRPr lang="en-US"/>
        </a:p>
      </dgm:t>
    </dgm:pt>
    <dgm:pt modelId="{43CB3CDA-D98C-43F2-A8B5-5B7080AE9013}">
      <dgm:prSet/>
      <dgm:spPr/>
      <dgm:t>
        <a:bodyPr/>
        <a:lstStyle/>
        <a:p>
          <a:pPr>
            <a:lnSpc>
              <a:spcPct val="100000"/>
            </a:lnSpc>
          </a:pPr>
          <a:r>
            <a:rPr lang="en-US"/>
            <a:t>understanding the data can help the company identify new opportunities and make strategic decisions to increase revenue and market share.</a:t>
          </a:r>
        </a:p>
      </dgm:t>
    </dgm:pt>
    <dgm:pt modelId="{96FF22BB-CCF5-43A1-A963-41E2EF28E59C}" type="parTrans" cxnId="{77AC09F9-CCC3-4E7E-AD37-E82C51632940}">
      <dgm:prSet/>
      <dgm:spPr/>
      <dgm:t>
        <a:bodyPr/>
        <a:lstStyle/>
        <a:p>
          <a:endParaRPr lang="en-US"/>
        </a:p>
      </dgm:t>
    </dgm:pt>
    <dgm:pt modelId="{55F70E43-7E1D-4591-A78F-7B705F17505E}" type="sibTrans" cxnId="{77AC09F9-CCC3-4E7E-AD37-E82C51632940}">
      <dgm:prSet/>
      <dgm:spPr/>
      <dgm:t>
        <a:bodyPr/>
        <a:lstStyle/>
        <a:p>
          <a:pPr>
            <a:lnSpc>
              <a:spcPct val="100000"/>
            </a:lnSpc>
          </a:pPr>
          <a:endParaRPr lang="en-US"/>
        </a:p>
      </dgm:t>
    </dgm:pt>
    <dgm:pt modelId="{79923801-102B-41B2-8AAE-6C3D4500D917}">
      <dgm:prSet/>
      <dgm:spPr/>
      <dgm:t>
        <a:bodyPr/>
        <a:lstStyle/>
        <a:p>
          <a:pPr>
            <a:lnSpc>
              <a:spcPct val="100000"/>
            </a:lnSpc>
          </a:pPr>
          <a:r>
            <a:rPr lang="en-US"/>
            <a:t>Overall, having a deep understanding of the data can help the company stay competitive and make better decisions to achieve its business goals.</a:t>
          </a:r>
        </a:p>
      </dgm:t>
    </dgm:pt>
    <dgm:pt modelId="{430DB97B-0806-47FA-B5DA-0B3BAAED0574}" type="parTrans" cxnId="{14ADFAA4-7F76-494C-B731-736628579D6B}">
      <dgm:prSet/>
      <dgm:spPr/>
      <dgm:t>
        <a:bodyPr/>
        <a:lstStyle/>
        <a:p>
          <a:endParaRPr lang="en-US"/>
        </a:p>
      </dgm:t>
    </dgm:pt>
    <dgm:pt modelId="{0F68459E-CDA7-46E6-8B37-79A4D940F5DB}" type="sibTrans" cxnId="{14ADFAA4-7F76-494C-B731-736628579D6B}">
      <dgm:prSet/>
      <dgm:spPr/>
      <dgm:t>
        <a:bodyPr/>
        <a:lstStyle/>
        <a:p>
          <a:endParaRPr lang="en-US"/>
        </a:p>
      </dgm:t>
    </dgm:pt>
    <dgm:pt modelId="{DB6ADE2C-3BA1-43DA-8B42-A44E01F0BE25}" type="pres">
      <dgm:prSet presAssocID="{9865FEB7-4E49-488A-89C8-BCA1D7F86ADD}" presName="root" presStyleCnt="0">
        <dgm:presLayoutVars>
          <dgm:dir/>
          <dgm:resizeHandles val="exact"/>
        </dgm:presLayoutVars>
      </dgm:prSet>
      <dgm:spPr/>
    </dgm:pt>
    <dgm:pt modelId="{E0135352-5C9F-4E4E-AE30-349FE27B08EB}" type="pres">
      <dgm:prSet presAssocID="{9865FEB7-4E49-488A-89C8-BCA1D7F86ADD}" presName="container" presStyleCnt="0">
        <dgm:presLayoutVars>
          <dgm:dir/>
          <dgm:resizeHandles val="exact"/>
        </dgm:presLayoutVars>
      </dgm:prSet>
      <dgm:spPr/>
    </dgm:pt>
    <dgm:pt modelId="{EE4510B9-BD58-4868-AD95-4A02785F8CC0}" type="pres">
      <dgm:prSet presAssocID="{63CF2E4F-FA2F-4011-AC8B-82186EBAF1F6}" presName="compNode" presStyleCnt="0"/>
      <dgm:spPr/>
    </dgm:pt>
    <dgm:pt modelId="{7B43A841-6C7F-4A32-848E-F0F1574EDBBF}" type="pres">
      <dgm:prSet presAssocID="{63CF2E4F-FA2F-4011-AC8B-82186EBAF1F6}" presName="iconBgRect" presStyleLbl="bgShp" presStyleIdx="0" presStyleCnt="4"/>
      <dgm:spPr/>
    </dgm:pt>
    <dgm:pt modelId="{0F99FFFD-F89A-45FB-916A-013AC0047658}" type="pres">
      <dgm:prSet presAssocID="{63CF2E4F-FA2F-4011-AC8B-82186EBAF1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7E28511-277F-4442-A772-7D17D81A9E2A}" type="pres">
      <dgm:prSet presAssocID="{63CF2E4F-FA2F-4011-AC8B-82186EBAF1F6}" presName="spaceRect" presStyleCnt="0"/>
      <dgm:spPr/>
    </dgm:pt>
    <dgm:pt modelId="{D1D82625-9E7C-4F2B-A4AE-5D1BDA7A909E}" type="pres">
      <dgm:prSet presAssocID="{63CF2E4F-FA2F-4011-AC8B-82186EBAF1F6}" presName="textRect" presStyleLbl="revTx" presStyleIdx="0" presStyleCnt="4">
        <dgm:presLayoutVars>
          <dgm:chMax val="1"/>
          <dgm:chPref val="1"/>
        </dgm:presLayoutVars>
      </dgm:prSet>
      <dgm:spPr/>
    </dgm:pt>
    <dgm:pt modelId="{F37FE4C5-BEEF-4A6E-91A5-78EE787A2A83}" type="pres">
      <dgm:prSet presAssocID="{BA06F8AE-36D4-4892-8C44-05ED7B5BB7AF}" presName="sibTrans" presStyleLbl="sibTrans2D1" presStyleIdx="0" presStyleCnt="0"/>
      <dgm:spPr/>
    </dgm:pt>
    <dgm:pt modelId="{A0394BB6-51DA-447D-9F6F-9A868B8E8586}" type="pres">
      <dgm:prSet presAssocID="{C1900E39-7D76-4D6C-B891-F9FFC36088A8}" presName="compNode" presStyleCnt="0"/>
      <dgm:spPr/>
    </dgm:pt>
    <dgm:pt modelId="{DCA19BBD-BA02-4A17-BD92-E4638799808A}" type="pres">
      <dgm:prSet presAssocID="{C1900E39-7D76-4D6C-B891-F9FFC36088A8}" presName="iconBgRect" presStyleLbl="bgShp" presStyleIdx="1" presStyleCnt="4"/>
      <dgm:spPr/>
    </dgm:pt>
    <dgm:pt modelId="{F6C6D11A-4F37-4F4F-9074-CD1B4E163643}" type="pres">
      <dgm:prSet presAssocID="{C1900E39-7D76-4D6C-B891-F9FFC36088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DE35E5BE-2DE9-4A23-AFA9-F9B461CD8C16}" type="pres">
      <dgm:prSet presAssocID="{C1900E39-7D76-4D6C-B891-F9FFC36088A8}" presName="spaceRect" presStyleCnt="0"/>
      <dgm:spPr/>
    </dgm:pt>
    <dgm:pt modelId="{A7FADA21-E3BD-4F14-9AAE-AD90D7FE9B2B}" type="pres">
      <dgm:prSet presAssocID="{C1900E39-7D76-4D6C-B891-F9FFC36088A8}" presName="textRect" presStyleLbl="revTx" presStyleIdx="1" presStyleCnt="4">
        <dgm:presLayoutVars>
          <dgm:chMax val="1"/>
          <dgm:chPref val="1"/>
        </dgm:presLayoutVars>
      </dgm:prSet>
      <dgm:spPr/>
    </dgm:pt>
    <dgm:pt modelId="{30914AE8-B4F9-4C54-8A59-F564FF9113C6}" type="pres">
      <dgm:prSet presAssocID="{017811D1-8A10-4864-81B5-96437E15FB57}" presName="sibTrans" presStyleLbl="sibTrans2D1" presStyleIdx="0" presStyleCnt="0"/>
      <dgm:spPr/>
    </dgm:pt>
    <dgm:pt modelId="{3A855C36-8B38-4415-88AA-4E3C2E057C87}" type="pres">
      <dgm:prSet presAssocID="{43CB3CDA-D98C-43F2-A8B5-5B7080AE9013}" presName="compNode" presStyleCnt="0"/>
      <dgm:spPr/>
    </dgm:pt>
    <dgm:pt modelId="{32EF6354-8D2E-406B-8261-95CA105C548C}" type="pres">
      <dgm:prSet presAssocID="{43CB3CDA-D98C-43F2-A8B5-5B7080AE9013}" presName="iconBgRect" presStyleLbl="bgShp" presStyleIdx="2" presStyleCnt="4"/>
      <dgm:spPr/>
    </dgm:pt>
    <dgm:pt modelId="{D2CF6E6D-11BF-43E9-A405-529E880F7108}" type="pres">
      <dgm:prSet presAssocID="{43CB3CDA-D98C-43F2-A8B5-5B7080AE90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2AFA400-3813-423A-B3A7-564C372C3C66}" type="pres">
      <dgm:prSet presAssocID="{43CB3CDA-D98C-43F2-A8B5-5B7080AE9013}" presName="spaceRect" presStyleCnt="0"/>
      <dgm:spPr/>
    </dgm:pt>
    <dgm:pt modelId="{9624FF48-44AD-4B20-B37B-F568959496B7}" type="pres">
      <dgm:prSet presAssocID="{43CB3CDA-D98C-43F2-A8B5-5B7080AE9013}" presName="textRect" presStyleLbl="revTx" presStyleIdx="2" presStyleCnt="4">
        <dgm:presLayoutVars>
          <dgm:chMax val="1"/>
          <dgm:chPref val="1"/>
        </dgm:presLayoutVars>
      </dgm:prSet>
      <dgm:spPr/>
    </dgm:pt>
    <dgm:pt modelId="{DAA135A3-8515-4BE3-B0D8-979AFEAC45D3}" type="pres">
      <dgm:prSet presAssocID="{55F70E43-7E1D-4591-A78F-7B705F17505E}" presName="sibTrans" presStyleLbl="sibTrans2D1" presStyleIdx="0" presStyleCnt="0"/>
      <dgm:spPr/>
    </dgm:pt>
    <dgm:pt modelId="{A652BDDA-A47C-4448-A3FD-6C00946A160D}" type="pres">
      <dgm:prSet presAssocID="{79923801-102B-41B2-8AAE-6C3D4500D917}" presName="compNode" presStyleCnt="0"/>
      <dgm:spPr/>
    </dgm:pt>
    <dgm:pt modelId="{F2A4C930-6C93-4A47-BC39-DACB263F6801}" type="pres">
      <dgm:prSet presAssocID="{79923801-102B-41B2-8AAE-6C3D4500D917}" presName="iconBgRect" presStyleLbl="bgShp" presStyleIdx="3" presStyleCnt="4"/>
      <dgm:spPr/>
    </dgm:pt>
    <dgm:pt modelId="{640A1C6C-D7A9-485D-B10C-402AA36593EF}" type="pres">
      <dgm:prSet presAssocID="{79923801-102B-41B2-8AAE-6C3D4500D9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7A0512FE-BE23-4634-952D-43CD021CB727}" type="pres">
      <dgm:prSet presAssocID="{79923801-102B-41B2-8AAE-6C3D4500D917}" presName="spaceRect" presStyleCnt="0"/>
      <dgm:spPr/>
    </dgm:pt>
    <dgm:pt modelId="{7FFEF713-EA9C-4C4C-B26E-1308DAC7EB09}" type="pres">
      <dgm:prSet presAssocID="{79923801-102B-41B2-8AAE-6C3D4500D917}" presName="textRect" presStyleLbl="revTx" presStyleIdx="3" presStyleCnt="4">
        <dgm:presLayoutVars>
          <dgm:chMax val="1"/>
          <dgm:chPref val="1"/>
        </dgm:presLayoutVars>
      </dgm:prSet>
      <dgm:spPr/>
    </dgm:pt>
  </dgm:ptLst>
  <dgm:cxnLst>
    <dgm:cxn modelId="{147E5530-947E-4F4B-8644-BB59504BE8DD}" type="presOf" srcId="{BA06F8AE-36D4-4892-8C44-05ED7B5BB7AF}" destId="{F37FE4C5-BEEF-4A6E-91A5-78EE787A2A83}" srcOrd="0" destOrd="0" presId="urn:microsoft.com/office/officeart/2018/2/layout/IconCircleList"/>
    <dgm:cxn modelId="{13C50C32-5D70-48EE-AF8C-078E579291D2}" type="presOf" srcId="{C1900E39-7D76-4D6C-B891-F9FFC36088A8}" destId="{A7FADA21-E3BD-4F14-9AAE-AD90D7FE9B2B}" srcOrd="0" destOrd="0" presId="urn:microsoft.com/office/officeart/2018/2/layout/IconCircleList"/>
    <dgm:cxn modelId="{5DD8A844-2EB7-4E50-A93E-F6F0CF6EB206}" srcId="{9865FEB7-4E49-488A-89C8-BCA1D7F86ADD}" destId="{63CF2E4F-FA2F-4011-AC8B-82186EBAF1F6}" srcOrd="0" destOrd="0" parTransId="{FCE9C171-6CD4-4B15-9D06-DD16168134B2}" sibTransId="{BA06F8AE-36D4-4892-8C44-05ED7B5BB7AF}"/>
    <dgm:cxn modelId="{14ADFAA4-7F76-494C-B731-736628579D6B}" srcId="{9865FEB7-4E49-488A-89C8-BCA1D7F86ADD}" destId="{79923801-102B-41B2-8AAE-6C3D4500D917}" srcOrd="3" destOrd="0" parTransId="{430DB97B-0806-47FA-B5DA-0B3BAAED0574}" sibTransId="{0F68459E-CDA7-46E6-8B37-79A4D940F5DB}"/>
    <dgm:cxn modelId="{1F202DA7-3E97-4226-9DCD-6268D7F0747F}" type="presOf" srcId="{63CF2E4F-FA2F-4011-AC8B-82186EBAF1F6}" destId="{D1D82625-9E7C-4F2B-A4AE-5D1BDA7A909E}" srcOrd="0" destOrd="0" presId="urn:microsoft.com/office/officeart/2018/2/layout/IconCircleList"/>
    <dgm:cxn modelId="{E1165DC4-41D2-4958-9B01-6C8B9D678D62}" type="presOf" srcId="{79923801-102B-41B2-8AAE-6C3D4500D917}" destId="{7FFEF713-EA9C-4C4C-B26E-1308DAC7EB09}" srcOrd="0" destOrd="0" presId="urn:microsoft.com/office/officeart/2018/2/layout/IconCircleList"/>
    <dgm:cxn modelId="{93B4A5CD-BB28-4A48-91C1-6A1A78B1F8BB}" srcId="{9865FEB7-4E49-488A-89C8-BCA1D7F86ADD}" destId="{C1900E39-7D76-4D6C-B891-F9FFC36088A8}" srcOrd="1" destOrd="0" parTransId="{1E7ACC4B-E0D8-49F8-9571-1F50E499B90D}" sibTransId="{017811D1-8A10-4864-81B5-96437E15FB57}"/>
    <dgm:cxn modelId="{5D0289D3-6050-4345-90E4-2B33F35F43F7}" type="presOf" srcId="{9865FEB7-4E49-488A-89C8-BCA1D7F86ADD}" destId="{DB6ADE2C-3BA1-43DA-8B42-A44E01F0BE25}" srcOrd="0" destOrd="0" presId="urn:microsoft.com/office/officeart/2018/2/layout/IconCircleList"/>
    <dgm:cxn modelId="{A3C988DC-4549-4B54-A9E0-B534F1713652}" type="presOf" srcId="{43CB3CDA-D98C-43F2-A8B5-5B7080AE9013}" destId="{9624FF48-44AD-4B20-B37B-F568959496B7}" srcOrd="0" destOrd="0" presId="urn:microsoft.com/office/officeart/2018/2/layout/IconCircleList"/>
    <dgm:cxn modelId="{FFC0BEF6-9D4D-4FBC-B895-46B11929C15F}" type="presOf" srcId="{55F70E43-7E1D-4591-A78F-7B705F17505E}" destId="{DAA135A3-8515-4BE3-B0D8-979AFEAC45D3}" srcOrd="0" destOrd="0" presId="urn:microsoft.com/office/officeart/2018/2/layout/IconCircleList"/>
    <dgm:cxn modelId="{77AC09F9-CCC3-4E7E-AD37-E82C51632940}" srcId="{9865FEB7-4E49-488A-89C8-BCA1D7F86ADD}" destId="{43CB3CDA-D98C-43F2-A8B5-5B7080AE9013}" srcOrd="2" destOrd="0" parTransId="{96FF22BB-CCF5-43A1-A963-41E2EF28E59C}" sibTransId="{55F70E43-7E1D-4591-A78F-7B705F17505E}"/>
    <dgm:cxn modelId="{2F3444FB-DD74-4481-AC0A-1B26FD4477D0}" type="presOf" srcId="{017811D1-8A10-4864-81B5-96437E15FB57}" destId="{30914AE8-B4F9-4C54-8A59-F564FF9113C6}" srcOrd="0" destOrd="0" presId="urn:microsoft.com/office/officeart/2018/2/layout/IconCircleList"/>
    <dgm:cxn modelId="{D0D4CACF-DEBB-4B62-B0EC-9CBAA43E84CD}" type="presParOf" srcId="{DB6ADE2C-3BA1-43DA-8B42-A44E01F0BE25}" destId="{E0135352-5C9F-4E4E-AE30-349FE27B08EB}" srcOrd="0" destOrd="0" presId="urn:microsoft.com/office/officeart/2018/2/layout/IconCircleList"/>
    <dgm:cxn modelId="{D35553A1-EA12-4458-AEB5-9C81C03B4C5D}" type="presParOf" srcId="{E0135352-5C9F-4E4E-AE30-349FE27B08EB}" destId="{EE4510B9-BD58-4868-AD95-4A02785F8CC0}" srcOrd="0" destOrd="0" presId="urn:microsoft.com/office/officeart/2018/2/layout/IconCircleList"/>
    <dgm:cxn modelId="{04AD7F19-7D56-43B0-8116-FBDB36CC1B01}" type="presParOf" srcId="{EE4510B9-BD58-4868-AD95-4A02785F8CC0}" destId="{7B43A841-6C7F-4A32-848E-F0F1574EDBBF}" srcOrd="0" destOrd="0" presId="urn:microsoft.com/office/officeart/2018/2/layout/IconCircleList"/>
    <dgm:cxn modelId="{315F42D8-8B9A-4252-AA37-3F854C51CF1F}" type="presParOf" srcId="{EE4510B9-BD58-4868-AD95-4A02785F8CC0}" destId="{0F99FFFD-F89A-45FB-916A-013AC0047658}" srcOrd="1" destOrd="0" presId="urn:microsoft.com/office/officeart/2018/2/layout/IconCircleList"/>
    <dgm:cxn modelId="{F190B167-3E19-4689-A5A0-75DDB436715C}" type="presParOf" srcId="{EE4510B9-BD58-4868-AD95-4A02785F8CC0}" destId="{E7E28511-277F-4442-A772-7D17D81A9E2A}" srcOrd="2" destOrd="0" presId="urn:microsoft.com/office/officeart/2018/2/layout/IconCircleList"/>
    <dgm:cxn modelId="{DDC67C91-F28F-477A-873F-D6440F7F7B99}" type="presParOf" srcId="{EE4510B9-BD58-4868-AD95-4A02785F8CC0}" destId="{D1D82625-9E7C-4F2B-A4AE-5D1BDA7A909E}" srcOrd="3" destOrd="0" presId="urn:microsoft.com/office/officeart/2018/2/layout/IconCircleList"/>
    <dgm:cxn modelId="{4A8D9B75-ACAA-428F-AF16-0129582A04D6}" type="presParOf" srcId="{E0135352-5C9F-4E4E-AE30-349FE27B08EB}" destId="{F37FE4C5-BEEF-4A6E-91A5-78EE787A2A83}" srcOrd="1" destOrd="0" presId="urn:microsoft.com/office/officeart/2018/2/layout/IconCircleList"/>
    <dgm:cxn modelId="{C5C9774B-F3CF-4FC3-9EC8-B5E815C97338}" type="presParOf" srcId="{E0135352-5C9F-4E4E-AE30-349FE27B08EB}" destId="{A0394BB6-51DA-447D-9F6F-9A868B8E8586}" srcOrd="2" destOrd="0" presId="urn:microsoft.com/office/officeart/2018/2/layout/IconCircleList"/>
    <dgm:cxn modelId="{3CA92021-DF8D-49B1-8A0F-A6CE727BC789}" type="presParOf" srcId="{A0394BB6-51DA-447D-9F6F-9A868B8E8586}" destId="{DCA19BBD-BA02-4A17-BD92-E4638799808A}" srcOrd="0" destOrd="0" presId="urn:microsoft.com/office/officeart/2018/2/layout/IconCircleList"/>
    <dgm:cxn modelId="{77292278-F3BD-48C1-8831-CFF6E4C8CCE3}" type="presParOf" srcId="{A0394BB6-51DA-447D-9F6F-9A868B8E8586}" destId="{F6C6D11A-4F37-4F4F-9074-CD1B4E163643}" srcOrd="1" destOrd="0" presId="urn:microsoft.com/office/officeart/2018/2/layout/IconCircleList"/>
    <dgm:cxn modelId="{FC27CAD7-E086-4CDC-9533-23C35ED7C709}" type="presParOf" srcId="{A0394BB6-51DA-447D-9F6F-9A868B8E8586}" destId="{DE35E5BE-2DE9-4A23-AFA9-F9B461CD8C16}" srcOrd="2" destOrd="0" presId="urn:microsoft.com/office/officeart/2018/2/layout/IconCircleList"/>
    <dgm:cxn modelId="{D187A3E6-CEC2-44A1-90CD-052E96195E0F}" type="presParOf" srcId="{A0394BB6-51DA-447D-9F6F-9A868B8E8586}" destId="{A7FADA21-E3BD-4F14-9AAE-AD90D7FE9B2B}" srcOrd="3" destOrd="0" presId="urn:microsoft.com/office/officeart/2018/2/layout/IconCircleList"/>
    <dgm:cxn modelId="{AAD7E29D-00CA-4731-A790-530E77FA7BB6}" type="presParOf" srcId="{E0135352-5C9F-4E4E-AE30-349FE27B08EB}" destId="{30914AE8-B4F9-4C54-8A59-F564FF9113C6}" srcOrd="3" destOrd="0" presId="urn:microsoft.com/office/officeart/2018/2/layout/IconCircleList"/>
    <dgm:cxn modelId="{A81C08E0-2F14-4CBA-8F67-49EE2C7F28F3}" type="presParOf" srcId="{E0135352-5C9F-4E4E-AE30-349FE27B08EB}" destId="{3A855C36-8B38-4415-88AA-4E3C2E057C87}" srcOrd="4" destOrd="0" presId="urn:microsoft.com/office/officeart/2018/2/layout/IconCircleList"/>
    <dgm:cxn modelId="{5B326838-8A7D-4702-B8FA-37640001DEE9}" type="presParOf" srcId="{3A855C36-8B38-4415-88AA-4E3C2E057C87}" destId="{32EF6354-8D2E-406B-8261-95CA105C548C}" srcOrd="0" destOrd="0" presId="urn:microsoft.com/office/officeart/2018/2/layout/IconCircleList"/>
    <dgm:cxn modelId="{3494BF85-5D99-403D-A22C-09878060EFE3}" type="presParOf" srcId="{3A855C36-8B38-4415-88AA-4E3C2E057C87}" destId="{D2CF6E6D-11BF-43E9-A405-529E880F7108}" srcOrd="1" destOrd="0" presId="urn:microsoft.com/office/officeart/2018/2/layout/IconCircleList"/>
    <dgm:cxn modelId="{5E4933CF-91A6-44AA-8B0C-514F1F1D083F}" type="presParOf" srcId="{3A855C36-8B38-4415-88AA-4E3C2E057C87}" destId="{42AFA400-3813-423A-B3A7-564C372C3C66}" srcOrd="2" destOrd="0" presId="urn:microsoft.com/office/officeart/2018/2/layout/IconCircleList"/>
    <dgm:cxn modelId="{26D44719-F2D5-4022-BF23-0D6568BB0513}" type="presParOf" srcId="{3A855C36-8B38-4415-88AA-4E3C2E057C87}" destId="{9624FF48-44AD-4B20-B37B-F568959496B7}" srcOrd="3" destOrd="0" presId="urn:microsoft.com/office/officeart/2018/2/layout/IconCircleList"/>
    <dgm:cxn modelId="{8CACFEE1-8B25-4831-BCE8-4471ED1CFA80}" type="presParOf" srcId="{E0135352-5C9F-4E4E-AE30-349FE27B08EB}" destId="{DAA135A3-8515-4BE3-B0D8-979AFEAC45D3}" srcOrd="5" destOrd="0" presId="urn:microsoft.com/office/officeart/2018/2/layout/IconCircleList"/>
    <dgm:cxn modelId="{B7E30E31-3253-4612-9084-66687FF29E42}" type="presParOf" srcId="{E0135352-5C9F-4E4E-AE30-349FE27B08EB}" destId="{A652BDDA-A47C-4448-A3FD-6C00946A160D}" srcOrd="6" destOrd="0" presId="urn:microsoft.com/office/officeart/2018/2/layout/IconCircleList"/>
    <dgm:cxn modelId="{3B36A3F2-50A4-4095-BE8D-8B3C39540FA2}" type="presParOf" srcId="{A652BDDA-A47C-4448-A3FD-6C00946A160D}" destId="{F2A4C930-6C93-4A47-BC39-DACB263F6801}" srcOrd="0" destOrd="0" presId="urn:microsoft.com/office/officeart/2018/2/layout/IconCircleList"/>
    <dgm:cxn modelId="{CA9576CC-D9CF-4904-9231-52482168A384}" type="presParOf" srcId="{A652BDDA-A47C-4448-A3FD-6C00946A160D}" destId="{640A1C6C-D7A9-485D-B10C-402AA36593EF}" srcOrd="1" destOrd="0" presId="urn:microsoft.com/office/officeart/2018/2/layout/IconCircleList"/>
    <dgm:cxn modelId="{CDE97B7C-896D-4508-8433-1B05C5D07544}" type="presParOf" srcId="{A652BDDA-A47C-4448-A3FD-6C00946A160D}" destId="{7A0512FE-BE23-4634-952D-43CD021CB727}" srcOrd="2" destOrd="0" presId="urn:microsoft.com/office/officeart/2018/2/layout/IconCircleList"/>
    <dgm:cxn modelId="{C79645B4-50D0-4017-849A-3B2512BE875D}" type="presParOf" srcId="{A652BDDA-A47C-4448-A3FD-6C00946A160D}" destId="{7FFEF713-EA9C-4C4C-B26E-1308DAC7EB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F2941-035B-42F2-B409-59F41163F8C7}">
      <dsp:nvSpPr>
        <dsp:cNvPr id="0" name=""/>
        <dsp:cNvSpPr/>
      </dsp:nvSpPr>
      <dsp:spPr>
        <a:xfrm>
          <a:off x="1212569" y="907870"/>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07F0E-A9D7-49F5-92D0-B1F0685946CC}">
      <dsp:nvSpPr>
        <dsp:cNvPr id="0" name=""/>
        <dsp:cNvSpPr/>
      </dsp:nvSpPr>
      <dsp:spPr>
        <a:xfrm>
          <a:off x="417971"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gaming industry is a rapidly growing market, with revenues expected to reach $196 billion by 2022, according to a recent report by Grand View Research.</a:t>
          </a:r>
        </a:p>
      </dsp:txBody>
      <dsp:txXfrm>
        <a:off x="417971" y="2588467"/>
        <a:ext cx="2889450" cy="855000"/>
      </dsp:txXfrm>
    </dsp:sp>
    <dsp:sp modelId="{768C4A5F-267C-4925-B150-891A245FBB2A}">
      <dsp:nvSpPr>
        <dsp:cNvPr id="0" name=""/>
        <dsp:cNvSpPr/>
      </dsp:nvSpPr>
      <dsp:spPr>
        <a:xfrm>
          <a:off x="4607673" y="907870"/>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EA04A-E490-4ABC-BEC6-A3C07F840311}">
      <dsp:nvSpPr>
        <dsp:cNvPr id="0" name=""/>
        <dsp:cNvSpPr/>
      </dsp:nvSpPr>
      <dsp:spPr>
        <a:xfrm>
          <a:off x="3813075"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market is driven by the increasing popularity of mobile gaming, the expansion of the esports market, and the growing number of gamers worldwide.</a:t>
          </a:r>
        </a:p>
      </dsp:txBody>
      <dsp:txXfrm>
        <a:off x="3813075" y="2588467"/>
        <a:ext cx="2889450" cy="855000"/>
      </dsp:txXfrm>
    </dsp:sp>
    <dsp:sp modelId="{B4D9E177-FFE9-42D9-A525-3A3938AB6508}">
      <dsp:nvSpPr>
        <dsp:cNvPr id="0" name=""/>
        <dsp:cNvSpPr/>
      </dsp:nvSpPr>
      <dsp:spPr>
        <a:xfrm>
          <a:off x="8002777" y="907870"/>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938D43-53DA-4743-A9CA-1CE5AEFBDFB8}">
      <dsp:nvSpPr>
        <dsp:cNvPr id="0" name=""/>
        <dsp:cNvSpPr/>
      </dsp:nvSpPr>
      <dsp:spPr>
        <a:xfrm>
          <a:off x="7208178"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increasing adoption of smartphones and other mobile devices, the growing popularity of streaming platforms and the availability of high-speed internet are among the key factors driving the growth of the gaming industry.</a:t>
          </a:r>
        </a:p>
      </dsp:txBody>
      <dsp:txXfrm>
        <a:off x="7208178" y="2588467"/>
        <a:ext cx="288945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BA9B-AA2F-4D37-870F-565F819C5021}">
      <dsp:nvSpPr>
        <dsp:cNvPr id="0" name=""/>
        <dsp:cNvSpPr/>
      </dsp:nvSpPr>
      <dsp:spPr>
        <a:xfrm>
          <a:off x="498537" y="259210"/>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21055-387F-42CE-AD5C-9B388BA53E7D}">
      <dsp:nvSpPr>
        <dsp:cNvPr id="0" name=""/>
        <dsp:cNvSpPr/>
      </dsp:nvSpPr>
      <dsp:spPr>
        <a:xfrm>
          <a:off x="812974" y="573647"/>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32EC2D-8504-4CB1-822C-D8B9076FC1C4}">
      <dsp:nvSpPr>
        <dsp:cNvPr id="0" name=""/>
        <dsp:cNvSpPr/>
      </dsp:nvSpPr>
      <dsp:spPr>
        <a:xfrm>
          <a:off x="26880" y="2194210"/>
          <a:ext cx="2418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results of the data we have collected on the games produced in 2022.</a:t>
          </a:r>
        </a:p>
      </dsp:txBody>
      <dsp:txXfrm>
        <a:off x="26880" y="2194210"/>
        <a:ext cx="2418750" cy="922500"/>
      </dsp:txXfrm>
    </dsp:sp>
    <dsp:sp modelId="{F9CE7A30-3815-4350-8AD8-E8BF403F7391}">
      <dsp:nvSpPr>
        <dsp:cNvPr id="0" name=""/>
        <dsp:cNvSpPr/>
      </dsp:nvSpPr>
      <dsp:spPr>
        <a:xfrm>
          <a:off x="3340568" y="259210"/>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65DE0-9F9D-47D5-99CC-39FCCA834663}">
      <dsp:nvSpPr>
        <dsp:cNvPr id="0" name=""/>
        <dsp:cNvSpPr/>
      </dsp:nvSpPr>
      <dsp:spPr>
        <a:xfrm>
          <a:off x="3655005" y="573647"/>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0F274A-CF45-4655-9A6F-C3A0C54FC888}">
      <dsp:nvSpPr>
        <dsp:cNvPr id="0" name=""/>
        <dsp:cNvSpPr/>
      </dsp:nvSpPr>
      <dsp:spPr>
        <a:xfrm>
          <a:off x="2868912" y="2194210"/>
          <a:ext cx="2418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data was sourced from a Kaggle:</a:t>
          </a:r>
          <a:br>
            <a:rPr lang="en-US" sz="1100" kern="1200"/>
          </a:br>
          <a:r>
            <a:rPr lang="en-US" sz="1100" kern="1200"/>
            <a:t>Data Source: </a:t>
          </a:r>
          <a:r>
            <a:rPr lang="en-US" sz="1100" kern="1200">
              <a:hlinkClick xmlns:r="http://schemas.openxmlformats.org/officeDocument/2006/relationships" r:id="rId5"/>
            </a:rPr>
            <a:t>https://www.kaggle.com/datasets/mattop/video-games-released-in-2022</a:t>
          </a:r>
          <a:endParaRPr lang="en-US" sz="1100" kern="1200"/>
        </a:p>
      </dsp:txBody>
      <dsp:txXfrm>
        <a:off x="2868912" y="2194210"/>
        <a:ext cx="2418750" cy="92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3A841-6C7F-4A32-848E-F0F1574EDBBF}">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99FFFD-F89A-45FB-916A-013AC004765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82625-9E7C-4F2B-A4AE-5D1BDA7A909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Understanding the data on games released in 2022 is crucial for the company's decision-making process as it provides valuable insights into the current trends and patterns in the gaming industry.</a:t>
          </a:r>
        </a:p>
      </dsp:txBody>
      <dsp:txXfrm>
        <a:off x="1834517" y="469890"/>
        <a:ext cx="3148942" cy="1335915"/>
      </dsp:txXfrm>
    </dsp:sp>
    <dsp:sp modelId="{DCA19BBD-BA02-4A17-BD92-E4638799808A}">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6D11A-4F37-4F4F-9074-CD1B4E163643}">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ADA21-E3BD-4F14-9AAE-AD90D7FE9B2B}">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This data can inform the company's future game development and distribution plans by identifying the most popular platforms, genres, and developers</a:t>
          </a:r>
        </a:p>
      </dsp:txBody>
      <dsp:txXfrm>
        <a:off x="7154322" y="469890"/>
        <a:ext cx="3148942" cy="1335915"/>
      </dsp:txXfrm>
    </dsp:sp>
    <dsp:sp modelId="{32EF6354-8D2E-406B-8261-95CA105C548C}">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F6E6D-11BF-43E9-A405-529E880F710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4FF48-44AD-4B20-B37B-F568959496B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understanding the data can help the company identify new opportunities and make strategic decisions to increase revenue and market share.</a:t>
          </a:r>
        </a:p>
      </dsp:txBody>
      <dsp:txXfrm>
        <a:off x="1834517" y="2545532"/>
        <a:ext cx="3148942" cy="1335915"/>
      </dsp:txXfrm>
    </dsp:sp>
    <dsp:sp modelId="{F2A4C930-6C93-4A47-BC39-DACB263F680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A1C6C-D7A9-485D-B10C-402AA36593E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EF713-EA9C-4C4C-B26E-1308DAC7EB0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Overall, having a deep understanding of the data can help the company stay competitive and make better decisions to achieve its business goals.</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101C-F6D6-05B6-446B-6BA1E3269D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924685-A1F5-C2F2-81F1-4A2E8D6EB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E8D98-844D-1D9C-696D-CA44D203DC24}"/>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FB732959-17FE-844E-A061-D9D4AA67E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3D231-F52D-77F5-FB2D-28C1F89B25B9}"/>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245079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41E6-E736-5CDB-F7BF-B0EF0DDB6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72FD9-1DC1-4FA2-0823-1359CF4876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AF716-1298-24F5-C67F-BA37FBA2A422}"/>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E6A796A8-7102-4904-501D-1FC214DF3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C345B-8AF8-D61B-78B9-E45C07527458}"/>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415458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8F381-01C3-42F2-850D-35E72AC4D3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E6EC17-0974-C9E5-DED3-D637558A6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5FE46-07D0-DBDC-152A-F1D55D26773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99FCA723-22F5-3831-879E-D97E70B54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75D93-C705-9A50-FB1F-F3AB462A76FA}"/>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12837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743-95DF-CDFF-D9C3-4AA3EB7F0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483B9-3314-5118-A39A-AFA93EC36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8291C-99E3-AA52-D2CC-D69A29E8D596}"/>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F5F86BDE-FEBE-B691-AC62-5FFB40929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7948C-9F63-0A9E-DBDA-9A7D52E9536B}"/>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17683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7FC7-6A8A-5633-9570-2F313DAE7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9E9AB-F14A-4833-8D81-8DBDE4C0E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A8C1E-7BB1-2430-254C-612655D49A96}"/>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F6B3ACDA-1058-0E8B-A568-4DED870F7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D4C1E-A23A-104E-2661-9E0A0F92F472}"/>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404685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99CF-808F-C7C7-7C8D-EA45D0BC4E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93A21-8794-A025-7DF1-926D65C83B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2DA24-E829-CCB9-8E13-739D7A8FC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9D39C0-1DF2-8A58-E35F-2A5A676B4B2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6" name="Footer Placeholder 5">
            <a:extLst>
              <a:ext uri="{FF2B5EF4-FFF2-40B4-BE49-F238E27FC236}">
                <a16:creationId xmlns:a16="http://schemas.microsoft.com/office/drawing/2014/main" id="{0F2DF317-19F3-2B73-3B6A-554688D09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857B2-712A-4E64-1B3E-14331F2C72E6}"/>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267372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94ED-22FD-9245-66D1-1B0E8115BD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A7C8B-2705-0E6F-ECDF-88A1BB5D2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1F1E4-83DE-5FEB-C0B8-1CB608769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683564-1BF2-69F8-88BD-E4A05A7DA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224E8-E859-B1B7-0CC1-DB408D0EB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E36956-D4E3-A2EB-7D43-AB9F37A180F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8" name="Footer Placeholder 7">
            <a:extLst>
              <a:ext uri="{FF2B5EF4-FFF2-40B4-BE49-F238E27FC236}">
                <a16:creationId xmlns:a16="http://schemas.microsoft.com/office/drawing/2014/main" id="{23D54B41-77D5-72BF-0D89-FCEDEA4E1D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0218E0-104A-CCEA-FCA3-E6B7B9B1A931}"/>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00263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F4D7-4E80-E6B9-CF92-054D3086E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95F7DB-2067-1E43-0354-725E77DFAC30}"/>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4" name="Footer Placeholder 3">
            <a:extLst>
              <a:ext uri="{FF2B5EF4-FFF2-40B4-BE49-F238E27FC236}">
                <a16:creationId xmlns:a16="http://schemas.microsoft.com/office/drawing/2014/main" id="{21588B23-BBAE-BC01-17E0-2F1865794C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D1FFC-731C-0551-E6E8-1AC9E7FA4820}"/>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27418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56771C-9CED-0449-6751-F8A59A20DDC8}"/>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3" name="Footer Placeholder 2">
            <a:extLst>
              <a:ext uri="{FF2B5EF4-FFF2-40B4-BE49-F238E27FC236}">
                <a16:creationId xmlns:a16="http://schemas.microsoft.com/office/drawing/2014/main" id="{0CA3D26F-394F-0B2F-F06E-0F5A87761B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9C697-FA0E-D0C9-1236-3F788E3D6220}"/>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67298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6B02-D158-4E6A-D78C-847A06428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4E6D86-3A76-1E5C-338C-285CCEDB6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41D25-4E58-FFB9-7FF5-99A8D260E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C1524-AE89-0D22-8A2D-45792B14FBEC}"/>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6" name="Footer Placeholder 5">
            <a:extLst>
              <a:ext uri="{FF2B5EF4-FFF2-40B4-BE49-F238E27FC236}">
                <a16:creationId xmlns:a16="http://schemas.microsoft.com/office/drawing/2014/main" id="{BCE320B6-449B-621D-BEA7-B4632EEF1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C4DF0-BC08-0C91-57B2-CAFC405E4E2C}"/>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45729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1D29-F8D5-D6C8-5653-35AEE2E75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809E7D-14A9-C92B-8E06-5641C43CD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F76FC-8D24-0CF2-301B-CC1B1F5FB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5D472-1517-E64A-562A-E2F7DAE9DD2A}"/>
              </a:ext>
            </a:extLst>
          </p:cNvPr>
          <p:cNvSpPr>
            <a:spLocks noGrp="1"/>
          </p:cNvSpPr>
          <p:nvPr>
            <p:ph type="dt" sz="half" idx="10"/>
          </p:nvPr>
        </p:nvSpPr>
        <p:spPr/>
        <p:txBody>
          <a:bodyPr/>
          <a:lstStyle/>
          <a:p>
            <a:fld id="{42588529-974C-49A2-A701-ED30BF4B3080}" type="datetimeFigureOut">
              <a:rPr lang="en-US" smtClean="0"/>
              <a:t>1/20/2023</a:t>
            </a:fld>
            <a:endParaRPr lang="en-US"/>
          </a:p>
        </p:txBody>
      </p:sp>
      <p:sp>
        <p:nvSpPr>
          <p:cNvPr id="6" name="Footer Placeholder 5">
            <a:extLst>
              <a:ext uri="{FF2B5EF4-FFF2-40B4-BE49-F238E27FC236}">
                <a16:creationId xmlns:a16="http://schemas.microsoft.com/office/drawing/2014/main" id="{635A07C1-45F1-6713-BB15-E70473D60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6E526-A74B-7ADA-7C88-74766D5BA902}"/>
              </a:ext>
            </a:extLst>
          </p:cNvPr>
          <p:cNvSpPr>
            <a:spLocks noGrp="1"/>
          </p:cNvSpPr>
          <p:nvPr>
            <p:ph type="sldNum" sz="quarter" idx="12"/>
          </p:nvPr>
        </p:nvSpPr>
        <p:spPr/>
        <p:txBody>
          <a:bodyPr/>
          <a:lstStyle/>
          <a:p>
            <a:fld id="{F77B4D30-2E13-4356-9828-7AE8FE7DC9D6}" type="slidenum">
              <a:rPr lang="en-US" smtClean="0"/>
              <a:t>‹#›</a:t>
            </a:fld>
            <a:endParaRPr lang="en-US"/>
          </a:p>
        </p:txBody>
      </p:sp>
    </p:spTree>
    <p:extLst>
      <p:ext uri="{BB962C8B-B14F-4D97-AF65-F5344CB8AC3E}">
        <p14:creationId xmlns:p14="http://schemas.microsoft.com/office/powerpoint/2010/main" val="357604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6A242-F775-2E7E-0E42-A7B3DF465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60659-23D4-1B17-A4D5-E94D2CD92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45098-43B3-849E-6348-EA3CE9CD7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88529-974C-49A2-A701-ED30BF4B3080}" type="datetimeFigureOut">
              <a:rPr lang="en-US" smtClean="0"/>
              <a:t>1/20/2023</a:t>
            </a:fld>
            <a:endParaRPr lang="en-US"/>
          </a:p>
        </p:txBody>
      </p:sp>
      <p:sp>
        <p:nvSpPr>
          <p:cNvPr id="5" name="Footer Placeholder 4">
            <a:extLst>
              <a:ext uri="{FF2B5EF4-FFF2-40B4-BE49-F238E27FC236}">
                <a16:creationId xmlns:a16="http://schemas.microsoft.com/office/drawing/2014/main" id="{1B2CAF3C-C7B2-E821-2CC5-B2166438B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5DBE8A-8A9C-88B0-E01C-8441DC97F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B4D30-2E13-4356-9828-7AE8FE7DC9D6}" type="slidenum">
              <a:rPr lang="en-US" smtClean="0"/>
              <a:t>‹#›</a:t>
            </a:fld>
            <a:endParaRPr lang="en-US"/>
          </a:p>
        </p:txBody>
      </p:sp>
    </p:spTree>
    <p:extLst>
      <p:ext uri="{BB962C8B-B14F-4D97-AF65-F5344CB8AC3E}">
        <p14:creationId xmlns:p14="http://schemas.microsoft.com/office/powerpoint/2010/main" val="67763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129A-611D-1AA8-9BDF-3E1799340976}"/>
              </a:ext>
            </a:extLst>
          </p:cNvPr>
          <p:cNvSpPr>
            <a:spLocks noGrp="1"/>
          </p:cNvSpPr>
          <p:nvPr>
            <p:ph type="ctrTitle"/>
          </p:nvPr>
        </p:nvSpPr>
        <p:spPr>
          <a:xfrm>
            <a:off x="7464614" y="1783959"/>
            <a:ext cx="4087306" cy="2889114"/>
          </a:xfrm>
        </p:spPr>
        <p:txBody>
          <a:bodyPr anchor="b">
            <a:normAutofit/>
          </a:bodyPr>
          <a:lstStyle/>
          <a:p>
            <a:pPr algn="l"/>
            <a:r>
              <a:rPr lang="en-US" sz="5400" b="1"/>
              <a:t>Video Games Released in 2022</a:t>
            </a:r>
            <a:endParaRPr lang="en-US" sz="5400"/>
          </a:p>
        </p:txBody>
      </p:sp>
      <p:sp>
        <p:nvSpPr>
          <p:cNvPr id="3" name="Subtitle 2">
            <a:extLst>
              <a:ext uri="{FF2B5EF4-FFF2-40B4-BE49-F238E27FC236}">
                <a16:creationId xmlns:a16="http://schemas.microsoft.com/office/drawing/2014/main" id="{8CBF3B20-0900-FB68-120D-7A5E096945ED}"/>
              </a:ext>
            </a:extLst>
          </p:cNvPr>
          <p:cNvSpPr>
            <a:spLocks noGrp="1"/>
          </p:cNvSpPr>
          <p:nvPr>
            <p:ph type="subTitle" idx="1"/>
          </p:nvPr>
        </p:nvSpPr>
        <p:spPr>
          <a:xfrm>
            <a:off x="7464612" y="4750893"/>
            <a:ext cx="4087305" cy="1147863"/>
          </a:xfrm>
        </p:spPr>
        <p:txBody>
          <a:bodyPr anchor="t">
            <a:normAutofit/>
          </a:bodyPr>
          <a:lstStyle/>
          <a:p>
            <a:pPr algn="l"/>
            <a:r>
              <a:rPr lang="en-US" sz="2000" dirty="0"/>
              <a:t>A presentation for CEO</a:t>
            </a:r>
          </a:p>
          <a:p>
            <a:pPr algn="l"/>
            <a:r>
              <a:rPr lang="en-US" sz="2000" dirty="0"/>
              <a:t>By: Loai Siwas | loai@hotmail.cl</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adgets on a desk">
            <a:extLst>
              <a:ext uri="{FF2B5EF4-FFF2-40B4-BE49-F238E27FC236}">
                <a16:creationId xmlns:a16="http://schemas.microsoft.com/office/drawing/2014/main" id="{E4A53F8D-9E21-7634-B7ED-F7FB5E822ACD}"/>
              </a:ext>
            </a:extLst>
          </p:cNvPr>
          <p:cNvPicPr>
            <a:picLocks noChangeAspect="1"/>
          </p:cNvPicPr>
          <p:nvPr/>
        </p:nvPicPr>
        <p:blipFill rotWithShape="1">
          <a:blip r:embed="rId2"/>
          <a:srcRect l="2457" r="2067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218363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86C9-816E-9391-634E-7E3D3157645E}"/>
              </a:ext>
            </a:extLst>
          </p:cNvPr>
          <p:cNvSpPr>
            <a:spLocks noGrp="1"/>
          </p:cNvSpPr>
          <p:nvPr>
            <p:ph type="title"/>
          </p:nvPr>
        </p:nvSpPr>
        <p:spPr>
          <a:xfrm>
            <a:off x="4965430" y="629268"/>
            <a:ext cx="6586491" cy="1286160"/>
          </a:xfrm>
        </p:spPr>
        <p:txBody>
          <a:bodyPr anchor="b">
            <a:normAutofit/>
          </a:bodyPr>
          <a:lstStyle/>
          <a:p>
            <a:r>
              <a:rPr lang="en-US" dirty="0"/>
              <a:t>Opportunities</a:t>
            </a:r>
          </a:p>
        </p:txBody>
      </p:sp>
      <p:sp>
        <p:nvSpPr>
          <p:cNvPr id="3" name="Content Placeholder 2">
            <a:extLst>
              <a:ext uri="{FF2B5EF4-FFF2-40B4-BE49-F238E27FC236}">
                <a16:creationId xmlns:a16="http://schemas.microsoft.com/office/drawing/2014/main" id="{0A975F2E-E2C7-3A82-BF9E-D153D43C9927}"/>
              </a:ext>
            </a:extLst>
          </p:cNvPr>
          <p:cNvSpPr>
            <a:spLocks noGrp="1"/>
          </p:cNvSpPr>
          <p:nvPr>
            <p:ph idx="1"/>
          </p:nvPr>
        </p:nvSpPr>
        <p:spPr>
          <a:xfrm>
            <a:off x="4965431" y="2438400"/>
            <a:ext cx="6586489" cy="3785419"/>
          </a:xfrm>
        </p:spPr>
        <p:txBody>
          <a:bodyPr>
            <a:normAutofit/>
          </a:bodyPr>
          <a:lstStyle/>
          <a:p>
            <a:r>
              <a:rPr lang="en-US" sz="2000"/>
              <a:t>The data shows that there are opportunities for the company to increase its market share and revenue by developing and distributing more games on the Nintendo Switch, Adventure, and Action genres.</a:t>
            </a:r>
          </a:p>
          <a:p>
            <a:r>
              <a:rPr lang="en-US" sz="2000"/>
              <a:t>The data also indicates that there is a potential to expand the company's reach by working with Square Enix, or developers and publishers with similar popularity.</a:t>
            </a:r>
          </a:p>
          <a:p>
            <a:r>
              <a:rPr lang="en-US" sz="2000"/>
              <a:t>The data also indicates that the gaming industry is becoming more diverse and inclusive, with a significant increase in the number of releases from independent and smaller developers, which could be a good opportunity for the company to explore.</a:t>
            </a:r>
          </a:p>
        </p:txBody>
      </p:sp>
      <p:pic>
        <p:nvPicPr>
          <p:cNvPr id="5" name="Picture 4" descr="Light bulb on yellow background with sketched light beams and cord">
            <a:extLst>
              <a:ext uri="{FF2B5EF4-FFF2-40B4-BE49-F238E27FC236}">
                <a16:creationId xmlns:a16="http://schemas.microsoft.com/office/drawing/2014/main" id="{2CD1FA1B-F5CE-0DC4-956F-ADC0CDB7ADEA}"/>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75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9">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1">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B568EBD-941D-6256-A1CB-E72049431CA2}"/>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a:solidFill>
                  <a:schemeClr val="tx1"/>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D70F8557-2595-A548-42F6-C62E550DFF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236049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CAE9-98EB-46F8-CACA-6AEF3CC66A67}"/>
              </a:ext>
            </a:extLst>
          </p:cNvPr>
          <p:cNvSpPr>
            <a:spLocks noGrp="1"/>
          </p:cNvSpPr>
          <p:nvPr>
            <p:ph type="title"/>
          </p:nvPr>
        </p:nvSpPr>
        <p:spPr/>
        <p:txBody>
          <a:bodyPr/>
          <a:lstStyle/>
          <a:p>
            <a:r>
              <a:rPr lang="en-US" dirty="0"/>
              <a:t>Introduction</a:t>
            </a:r>
          </a:p>
        </p:txBody>
      </p:sp>
      <p:graphicFrame>
        <p:nvGraphicFramePr>
          <p:cNvPr id="5" name="Content Placeholder 2">
            <a:extLst>
              <a:ext uri="{FF2B5EF4-FFF2-40B4-BE49-F238E27FC236}">
                <a16:creationId xmlns:a16="http://schemas.microsoft.com/office/drawing/2014/main" id="{6C160958-ADA4-0D7A-FAE3-3C641BCA4F7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5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9F44-3FCE-40D7-841D-25166187832D}"/>
              </a:ext>
            </a:extLst>
          </p:cNvPr>
          <p:cNvSpPr>
            <a:spLocks noGrp="1"/>
          </p:cNvSpPr>
          <p:nvPr>
            <p:ph type="title"/>
          </p:nvPr>
        </p:nvSpPr>
        <p:spPr>
          <a:xfrm>
            <a:off x="762001" y="803325"/>
            <a:ext cx="5314536" cy="1325563"/>
          </a:xfrm>
        </p:spPr>
        <p:txBody>
          <a:bodyPr>
            <a:normAutofit/>
          </a:bodyPr>
          <a:lstStyle/>
          <a:p>
            <a:r>
              <a:rPr lang="en-US" dirty="0"/>
              <a:t>The Data</a:t>
            </a:r>
          </a:p>
        </p:txBody>
      </p:sp>
      <p:pic>
        <p:nvPicPr>
          <p:cNvPr id="6" name="Picture 5">
            <a:extLst>
              <a:ext uri="{FF2B5EF4-FFF2-40B4-BE49-F238E27FC236}">
                <a16:creationId xmlns:a16="http://schemas.microsoft.com/office/drawing/2014/main" id="{0B0189DC-8BFF-50BC-D795-152DBE4AE5AC}"/>
              </a:ext>
            </a:extLst>
          </p:cNvPr>
          <p:cNvPicPr>
            <a:picLocks noChangeAspect="1"/>
          </p:cNvPicPr>
          <p:nvPr/>
        </p:nvPicPr>
        <p:blipFill rotWithShape="1">
          <a:blip r:embed="rId2"/>
          <a:srcRect l="9151" r="26616"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6B66EBFE-D8A4-7C5F-CC91-DE4E16723DFD}"/>
              </a:ext>
            </a:extLst>
          </p:cNvPr>
          <p:cNvGraphicFramePr>
            <a:graphicFrameLocks noGrp="1"/>
          </p:cNvGraphicFramePr>
          <p:nvPr>
            <p:ph idx="1"/>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7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A33E-2B2E-D2E3-0314-35059862107A}"/>
              </a:ext>
            </a:extLst>
          </p:cNvPr>
          <p:cNvSpPr>
            <a:spLocks noGrp="1"/>
          </p:cNvSpPr>
          <p:nvPr>
            <p:ph type="title"/>
          </p:nvPr>
        </p:nvSpPr>
        <p:spPr/>
        <p:txBody>
          <a:bodyPr/>
          <a:lstStyle/>
          <a:p>
            <a:r>
              <a:rPr lang="en-US" dirty="0"/>
              <a:t>Why it’s important:</a:t>
            </a:r>
          </a:p>
        </p:txBody>
      </p:sp>
      <p:graphicFrame>
        <p:nvGraphicFramePr>
          <p:cNvPr id="7" name="Content Placeholder 2">
            <a:extLst>
              <a:ext uri="{FF2B5EF4-FFF2-40B4-BE49-F238E27FC236}">
                <a16:creationId xmlns:a16="http://schemas.microsoft.com/office/drawing/2014/main" id="{5610F724-335B-F726-DD51-2D08779F415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90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DE28-DAC0-F0D2-6962-3B20FD21D525}"/>
              </a:ext>
            </a:extLst>
          </p:cNvPr>
          <p:cNvSpPr>
            <a:spLocks noGrp="1"/>
          </p:cNvSpPr>
          <p:nvPr>
            <p:ph type="title"/>
          </p:nvPr>
        </p:nvSpPr>
        <p:spPr>
          <a:xfrm>
            <a:off x="1653363" y="365760"/>
            <a:ext cx="9367203" cy="1188720"/>
          </a:xfrm>
        </p:spPr>
        <p:txBody>
          <a:bodyPr>
            <a:normAutofit/>
          </a:bodyPr>
          <a:lstStyle/>
          <a:p>
            <a:r>
              <a:rPr lang="en-US" dirty="0"/>
              <a:t>Key Findings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FB74C9-E196-A9AB-BF7E-23CE1DD0D033}"/>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000"/>
              <a:t>The most popular platform among the games released in 2022 is the Nintendo Switch.</a:t>
            </a:r>
          </a:p>
          <a:p>
            <a:pPr>
              <a:buFont typeface="Arial" panose="020B0604020202020204" pitchFamily="34" charset="0"/>
              <a:buChar char="•"/>
            </a:pPr>
            <a:r>
              <a:rPr lang="en-US" sz="2000"/>
              <a:t>Adventure and Action games are the most common genres among the games released in 2022.</a:t>
            </a:r>
          </a:p>
          <a:p>
            <a:pPr>
              <a:buFont typeface="Arial" panose="020B0604020202020204" pitchFamily="34" charset="0"/>
              <a:buChar char="•"/>
            </a:pPr>
            <a:r>
              <a:rPr lang="en-US" sz="2000"/>
              <a:t>The developer and publisher with the most releases in 2022 is Square Enix.</a:t>
            </a:r>
          </a:p>
          <a:p>
            <a:pPr>
              <a:buFont typeface="Arial" panose="020B0604020202020204" pitchFamily="34" charset="0"/>
              <a:buChar char="•"/>
            </a:pPr>
            <a:r>
              <a:rPr lang="en-US" sz="2000"/>
              <a:t>The data shows a strong correlation between the popularity of a platform and the number of releases on that platform.</a:t>
            </a:r>
          </a:p>
          <a:p>
            <a:pPr>
              <a:buFont typeface="Arial" panose="020B0604020202020204" pitchFamily="34" charset="0"/>
              <a:buChar char="•"/>
            </a:pPr>
            <a:r>
              <a:rPr lang="en-US" sz="2000"/>
              <a:t>The data indicates that the gaming industry is becoming more diverse and inclusive with a significant increase in the number of releases from independent and smaller developers.</a:t>
            </a:r>
          </a:p>
          <a:p>
            <a:pPr>
              <a:buFont typeface="Arial" panose="020B0604020202020204" pitchFamily="34" charset="0"/>
              <a:buChar char="•"/>
            </a:pPr>
            <a:r>
              <a:rPr lang="en-US" sz="2000"/>
              <a:t>Based on the data we have analyzed; we have identified several opportunities for the company to capitalize on in order to increase revenue and market share." Please note that this is a general example, and the actual results will depend on the data provided.</a:t>
            </a:r>
          </a:p>
        </p:txBody>
      </p:sp>
    </p:spTree>
    <p:extLst>
      <p:ext uri="{BB962C8B-B14F-4D97-AF65-F5344CB8AC3E}">
        <p14:creationId xmlns:p14="http://schemas.microsoft.com/office/powerpoint/2010/main" val="202484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D5BC70-4BAC-0A07-6754-59006BACBD71}"/>
              </a:ext>
            </a:extLst>
          </p:cNvPr>
          <p:cNvSpPr>
            <a:spLocks noGrp="1"/>
          </p:cNvSpPr>
          <p:nvPr>
            <p:ph type="title"/>
          </p:nvPr>
        </p:nvSpPr>
        <p:spPr>
          <a:xfrm>
            <a:off x="1655064" y="365760"/>
            <a:ext cx="9363456" cy="1188720"/>
          </a:xfrm>
        </p:spPr>
        <p:txBody>
          <a:bodyPr>
            <a:normAutofit/>
          </a:bodyPr>
          <a:lstStyle/>
          <a:p>
            <a:r>
              <a:rPr lang="en-US" dirty="0"/>
              <a:t>Genre (Top 10)</a:t>
            </a:r>
          </a:p>
        </p:txBody>
      </p:sp>
      <p:sp>
        <p:nvSpPr>
          <p:cNvPr id="15" name="Freeform: Shape 14">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AC8AAC4C-605A-D2ED-0196-86308266371C}"/>
              </a:ext>
            </a:extLst>
          </p:cNvPr>
          <p:cNvPicPr>
            <a:picLocks noChangeAspect="1"/>
          </p:cNvPicPr>
          <p:nvPr/>
        </p:nvPicPr>
        <p:blipFill>
          <a:blip r:embed="rId2"/>
          <a:stretch>
            <a:fillRect/>
          </a:stretch>
        </p:blipFill>
        <p:spPr>
          <a:xfrm>
            <a:off x="1655064" y="2175922"/>
            <a:ext cx="9358171" cy="4041998"/>
          </a:xfrm>
          <a:prstGeom prst="rect">
            <a:avLst/>
          </a:prstGeom>
        </p:spPr>
      </p:pic>
    </p:spTree>
    <p:extLst>
      <p:ext uri="{BB962C8B-B14F-4D97-AF65-F5344CB8AC3E}">
        <p14:creationId xmlns:p14="http://schemas.microsoft.com/office/powerpoint/2010/main" val="92257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07233C-AE35-9242-3454-EBB93F5B0ECC}"/>
              </a:ext>
            </a:extLst>
          </p:cNvPr>
          <p:cNvSpPr>
            <a:spLocks noGrp="1"/>
          </p:cNvSpPr>
          <p:nvPr>
            <p:ph type="title"/>
          </p:nvPr>
        </p:nvSpPr>
        <p:spPr>
          <a:xfrm>
            <a:off x="1655064" y="365760"/>
            <a:ext cx="9363456" cy="1188720"/>
          </a:xfrm>
        </p:spPr>
        <p:txBody>
          <a:bodyPr>
            <a:normAutofit/>
          </a:bodyPr>
          <a:lstStyle/>
          <a:p>
            <a:r>
              <a:rPr lang="en-US" dirty="0"/>
              <a:t>Developer (Top 10)</a:t>
            </a:r>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5B3D4931-45F0-0936-BFFE-406FB16B2B8A}"/>
              </a:ext>
            </a:extLst>
          </p:cNvPr>
          <p:cNvPicPr>
            <a:picLocks noChangeAspect="1"/>
          </p:cNvPicPr>
          <p:nvPr/>
        </p:nvPicPr>
        <p:blipFill>
          <a:blip r:embed="rId2"/>
          <a:stretch>
            <a:fillRect/>
          </a:stretch>
        </p:blipFill>
        <p:spPr>
          <a:xfrm>
            <a:off x="1655064" y="2175922"/>
            <a:ext cx="9358171" cy="4041998"/>
          </a:xfrm>
          <a:prstGeom prst="rect">
            <a:avLst/>
          </a:prstGeom>
        </p:spPr>
      </p:pic>
    </p:spTree>
    <p:extLst>
      <p:ext uri="{BB962C8B-B14F-4D97-AF65-F5344CB8AC3E}">
        <p14:creationId xmlns:p14="http://schemas.microsoft.com/office/powerpoint/2010/main" val="135394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6DC3F0-3AE5-FD72-C65A-1B7A80E50FAF}"/>
              </a:ext>
            </a:extLst>
          </p:cNvPr>
          <p:cNvSpPr>
            <a:spLocks noGrp="1"/>
          </p:cNvSpPr>
          <p:nvPr>
            <p:ph type="title"/>
          </p:nvPr>
        </p:nvSpPr>
        <p:spPr>
          <a:xfrm>
            <a:off x="1655064" y="365760"/>
            <a:ext cx="9363456" cy="1188720"/>
          </a:xfrm>
        </p:spPr>
        <p:txBody>
          <a:bodyPr>
            <a:normAutofit/>
          </a:bodyPr>
          <a:lstStyle/>
          <a:p>
            <a:r>
              <a:rPr lang="en-US" dirty="0"/>
              <a:t>Publisher (Top 10)</a:t>
            </a:r>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A8B37777-E5BD-CE49-551B-FB7460F66B1B}"/>
              </a:ext>
            </a:extLst>
          </p:cNvPr>
          <p:cNvPicPr>
            <a:picLocks noChangeAspect="1"/>
          </p:cNvPicPr>
          <p:nvPr/>
        </p:nvPicPr>
        <p:blipFill>
          <a:blip r:embed="rId2"/>
          <a:stretch>
            <a:fillRect/>
          </a:stretch>
        </p:blipFill>
        <p:spPr>
          <a:xfrm>
            <a:off x="1655064" y="2175922"/>
            <a:ext cx="9358171" cy="4041998"/>
          </a:xfrm>
          <a:prstGeom prst="rect">
            <a:avLst/>
          </a:prstGeom>
        </p:spPr>
      </p:pic>
    </p:spTree>
    <p:extLst>
      <p:ext uri="{BB962C8B-B14F-4D97-AF65-F5344CB8AC3E}">
        <p14:creationId xmlns:p14="http://schemas.microsoft.com/office/powerpoint/2010/main" val="230003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3F79-A244-4A54-FD4B-159FD6DAB770}"/>
              </a:ext>
            </a:extLst>
          </p:cNvPr>
          <p:cNvSpPr>
            <a:spLocks noGrp="1"/>
          </p:cNvSpPr>
          <p:nvPr>
            <p:ph type="title"/>
          </p:nvPr>
        </p:nvSpPr>
        <p:spPr>
          <a:xfrm>
            <a:off x="4965430" y="629268"/>
            <a:ext cx="6586491" cy="1286160"/>
          </a:xfrm>
        </p:spPr>
        <p:txBody>
          <a:bodyPr anchor="b">
            <a:normAutofit/>
          </a:bodyPr>
          <a:lstStyle/>
          <a:p>
            <a:r>
              <a:rPr lang="en-US" dirty="0"/>
              <a:t>Market Share</a:t>
            </a:r>
          </a:p>
        </p:txBody>
      </p:sp>
      <p:sp>
        <p:nvSpPr>
          <p:cNvPr id="3" name="Content Placeholder 2">
            <a:extLst>
              <a:ext uri="{FF2B5EF4-FFF2-40B4-BE49-F238E27FC236}">
                <a16:creationId xmlns:a16="http://schemas.microsoft.com/office/drawing/2014/main" id="{7BA6D163-5489-547D-0315-AED7FE3424A1}"/>
              </a:ext>
            </a:extLst>
          </p:cNvPr>
          <p:cNvSpPr>
            <a:spLocks noGrp="1"/>
          </p:cNvSpPr>
          <p:nvPr>
            <p:ph idx="1"/>
          </p:nvPr>
        </p:nvSpPr>
        <p:spPr>
          <a:xfrm>
            <a:off x="4965431" y="2438400"/>
            <a:ext cx="6586489" cy="3785419"/>
          </a:xfrm>
        </p:spPr>
        <p:txBody>
          <a:bodyPr>
            <a:normAutofit/>
          </a:bodyPr>
          <a:lstStyle/>
          <a:p>
            <a:r>
              <a:rPr lang="en-US" sz="1700"/>
              <a:t>The data from the exploratory data analysis allows us to determine the company's market share among the different platforms, genres, and developers.</a:t>
            </a:r>
            <a:endParaRPr lang="ar-SY" sz="1700"/>
          </a:p>
          <a:p>
            <a:r>
              <a:rPr lang="en-US" sz="1700"/>
              <a:t>By comparing the company's market share to its competitors, we can identify areas where the company has a strong presence and areas where there is room for growth.</a:t>
            </a:r>
            <a:endParaRPr lang="ar-SY" sz="1700"/>
          </a:p>
          <a:p>
            <a:r>
              <a:rPr lang="en-US" sz="1700"/>
              <a:t>For example, if the company has a relatively low market share among games released on the Nintendo Switch, it could indicate an opportunity to increase market share by developing and distributing more games on that platform.</a:t>
            </a:r>
            <a:endParaRPr lang="ar-SY" sz="1700"/>
          </a:p>
          <a:p>
            <a:r>
              <a:rPr lang="en-US" sz="1700"/>
              <a:t> Additionally, by evaluating the company's market share in specific genres and among specific developers, we can identify areas where the company has a competitive advantage or disadvantage, which can inform our future game development and distribution strategies.</a:t>
            </a:r>
            <a:endParaRPr lang="ar-SY" sz="1700"/>
          </a:p>
        </p:txBody>
      </p:sp>
      <p:pic>
        <p:nvPicPr>
          <p:cNvPr id="15" name="Picture 4" descr="Graphs on a display with reflection of office">
            <a:extLst>
              <a:ext uri="{FF2B5EF4-FFF2-40B4-BE49-F238E27FC236}">
                <a16:creationId xmlns:a16="http://schemas.microsoft.com/office/drawing/2014/main" id="{EE318CFB-26F2-585C-EC25-F53F3E2BC585}"/>
              </a:ext>
            </a:extLst>
          </p:cNvPr>
          <p:cNvPicPr>
            <a:picLocks noChangeAspect="1"/>
          </p:cNvPicPr>
          <p:nvPr/>
        </p:nvPicPr>
        <p:blipFill rotWithShape="1">
          <a:blip r:embed="rId2"/>
          <a:srcRect l="20054" r="34826" b="-1"/>
          <a:stretch/>
        </p:blipFill>
        <p:spPr>
          <a:xfrm>
            <a:off x="20" y="10"/>
            <a:ext cx="4635571" cy="6857990"/>
          </a:xfrm>
          <a:prstGeom prst="rect">
            <a:avLst/>
          </a:prstGeom>
          <a:effec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681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61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662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Video Games Released in 2022</vt:lpstr>
      <vt:lpstr>Introduction</vt:lpstr>
      <vt:lpstr>The Data</vt:lpstr>
      <vt:lpstr>Why it’s important:</vt:lpstr>
      <vt:lpstr>Key Findings</vt:lpstr>
      <vt:lpstr>Genre (Top 10)</vt:lpstr>
      <vt:lpstr>Developer (Top 10)</vt:lpstr>
      <vt:lpstr>Publisher (Top 10)</vt:lpstr>
      <vt:lpstr>Market Share</vt:lpstr>
      <vt:lpstr>Opportunities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 Released in 2022</dc:title>
  <dc:creator>Loai Siwas</dc:creator>
  <cp:lastModifiedBy>Loai Siwas</cp:lastModifiedBy>
  <cp:revision>12</cp:revision>
  <dcterms:created xsi:type="dcterms:W3CDTF">2023-01-20T18:02:18Z</dcterms:created>
  <dcterms:modified xsi:type="dcterms:W3CDTF">2023-01-20T20:36:11Z</dcterms:modified>
</cp:coreProperties>
</file>