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314" r:id="rId6"/>
    <p:sldId id="315" r:id="rId7"/>
    <p:sldId id="287" r:id="rId8"/>
    <p:sldId id="316" r:id="rId9"/>
    <p:sldId id="317" r:id="rId10"/>
    <p:sldId id="318" r:id="rId11"/>
    <p:sldId id="327" r:id="rId12"/>
    <p:sldId id="264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</p:sldIdLst>
  <p:sldSz cx="9144000" cy="5143500" type="screen16x9"/>
  <p:notesSz cx="6858000" cy="9144000"/>
  <p:embeddedFontLst>
    <p:embeddedFont>
      <p:font typeface="PT Sans" charset="0"/>
      <p:regular r:id="rId23"/>
      <p:bold r:id="rId24"/>
      <p:italic r:id="rId25"/>
      <p:boldItalic r:id="rId26"/>
    </p:embeddedFont>
    <p:embeddedFont>
      <p:font typeface="Exo" charset="0"/>
      <p:regular r:id="rId27"/>
      <p:bold r:id="rId28"/>
      <p:italic r:id="rId29"/>
      <p:boldItalic r:id="rId30"/>
    </p:embeddedFont>
    <p:embeddedFont>
      <p:font typeface="Futura-Medium" pitchFamily="34" charset="0"/>
      <p:regular r:id="rId31"/>
    </p:embeddedFont>
    <p:embeddedFont>
      <p:font typeface="Segoe UI Light" pitchFamily="34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78D6"/>
    <a:srgbClr val="D3B5E9"/>
    <a:srgbClr val="FD9803"/>
    <a:srgbClr val="7C35B1"/>
    <a:srgbClr val="8D42C6"/>
    <a:srgbClr val="FFFF65"/>
    <a:srgbClr val="E8BC6E"/>
    <a:srgbClr val="54DFF2"/>
    <a:srgbClr val="4877E0"/>
    <a:srgbClr val="FFD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5D136C6-29F1-486B-A44D-E1BA1EBC20F1}">
  <a:tblStyle styleId="{B5D136C6-29F1-486B-A44D-E1BA1EBC20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216" y="-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1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63229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Google Shape;4378;gedfa3e31c0_2_20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9" name="Google Shape;4379;gedfa3e31c0_2_20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Google Shape;3007;gedfa3e31c0_2_20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8" name="Google Shape;3008;gedfa3e31c0_2_20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6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18"/>
          <p:cNvSpPr txBox="1">
            <a:spLocks noGrp="1"/>
          </p:cNvSpPr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31" name="Google Shape;1431;p18"/>
          <p:cNvSpPr txBox="1">
            <a:spLocks noGrp="1"/>
          </p:cNvSpPr>
          <p:nvPr>
            <p:ph type="subTitle" idx="1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0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1" name="Google Shape;1531;p19"/>
          <p:cNvSpPr txBox="1">
            <a:spLocks noGrp="1"/>
          </p:cNvSpPr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2" name="Google Shape;1532;p19"/>
          <p:cNvSpPr txBox="1">
            <a:spLocks noGrp="1"/>
          </p:cNvSpPr>
          <p:nvPr>
            <p:ph type="subTitle" idx="1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3" name="Google Shape;1533;p19"/>
          <p:cNvSpPr txBox="1">
            <a:spLocks noGrp="1"/>
          </p:cNvSpPr>
          <p:nvPr>
            <p:ph type="title" idx="2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4" name="Google Shape;1534;p19"/>
          <p:cNvSpPr txBox="1">
            <a:spLocks noGrp="1"/>
          </p:cNvSpPr>
          <p:nvPr>
            <p:ph type="subTitle" idx="3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6" name="Google Shape;1566;p19"/>
          <p:cNvSpPr txBox="1">
            <a:spLocks noGrp="1"/>
          </p:cNvSpPr>
          <p:nvPr>
            <p:ph type="title" idx="4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5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7" name="Google Shape;1697;p2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21"/>
          <p:cNvSpPr txBox="1">
            <a:spLocks noGrp="1"/>
          </p:cNvSpPr>
          <p:nvPr>
            <p:ph type="title" idx="2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99" name="Google Shape;1699;p21"/>
          <p:cNvSpPr txBox="1">
            <a:spLocks noGrp="1"/>
          </p:cNvSpPr>
          <p:nvPr>
            <p:ph type="subTitle" idx="1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21"/>
          <p:cNvSpPr txBox="1">
            <a:spLocks noGrp="1"/>
          </p:cNvSpPr>
          <p:nvPr>
            <p:ph type="title" idx="3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1" name="Google Shape;1701;p21"/>
          <p:cNvSpPr txBox="1">
            <a:spLocks noGrp="1"/>
          </p:cNvSpPr>
          <p:nvPr>
            <p:ph type="subTitle" idx="4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21"/>
          <p:cNvSpPr txBox="1">
            <a:spLocks noGrp="1"/>
          </p:cNvSpPr>
          <p:nvPr>
            <p:ph type="title" idx="5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3" name="Google Shape;1703;p21"/>
          <p:cNvSpPr txBox="1">
            <a:spLocks noGrp="1"/>
          </p:cNvSpPr>
          <p:nvPr>
            <p:ph type="subTitle" idx="6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rot="5400000" flipH="1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rot="-5400000" flipH="1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1" r:id="rId8"/>
    <p:sldLayoutId id="2147483663" r:id="rId9"/>
    <p:sldLayoutId id="2147483664" r:id="rId10"/>
    <p:sldLayoutId id="2147483665" r:id="rId11"/>
    <p:sldLayoutId id="2147483667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094118" y="2981518"/>
            <a:ext cx="4882500" cy="3999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877E0">
                  <a:shade val="30000"/>
                  <a:satMod val="115000"/>
                  <a:lumMod val="32000"/>
                </a:srgbClr>
              </a:gs>
              <a:gs pos="50000">
                <a:srgbClr val="4877E0">
                  <a:shade val="67500"/>
                  <a:satMod val="115000"/>
                </a:srgbClr>
              </a:gs>
              <a:gs pos="100000">
                <a:srgbClr val="4877E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61518" y="3028318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n-CL" dirty="0" smtClean="0">
                <a:latin typeface="Futura-Medium" pitchFamily="34" charset="0"/>
              </a:rPr>
              <a:t>Your</a:t>
            </a:r>
            <a:r>
              <a:rPr lang="en" dirty="0" smtClean="0">
                <a:latin typeface="Futura-Medium" pitchFamily="34" charset="0"/>
              </a:rPr>
              <a:t> road map starts from here..</a:t>
            </a:r>
            <a:endParaRPr dirty="0">
              <a:latin typeface="Futura-Medium" pitchFamily="34" charset="0"/>
            </a:endParaRPr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126948" y="1352550"/>
            <a:ext cx="6861569" cy="1901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smtClean="0">
                <a:solidFill>
                  <a:schemeClr val="accent2"/>
                </a:solidFill>
              </a:rPr>
              <a:t>FULL STACK DEVELOPER</a:t>
            </a:r>
            <a:r>
              <a:rPr lang="en" sz="4400" dirty="0">
                <a:solidFill>
                  <a:schemeClr val="accent2"/>
                </a:solidFill>
              </a:rPr>
              <a:t/>
            </a:r>
            <a:br>
              <a:rPr lang="en" sz="4400" dirty="0">
                <a:solidFill>
                  <a:schemeClr val="accent2"/>
                </a:solidFill>
              </a:rPr>
            </a:br>
            <a:r>
              <a:rPr lang="en" sz="2000" dirty="0" smtClean="0"/>
              <a:t>BEYOND YOUR IMAGINATION</a:t>
            </a: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81150"/>
            <a:ext cx="7566300" cy="841800"/>
          </a:xfrm>
          <a:effectLst>
            <a:outerShdw blurRad="142875" algn="bl" rotWithShape="0">
              <a:srgbClr val="FFC000">
                <a:alpha val="40000"/>
              </a:srgbClr>
            </a:outerShdw>
          </a:effectLst>
        </p:spPr>
        <p:txBody>
          <a:bodyPr/>
          <a:lstStyle/>
          <a:p>
            <a:r>
              <a:rPr lang="en-US" sz="4800" dirty="0" smtClean="0"/>
              <a:t>JavaScript</a:t>
            </a:r>
            <a:endParaRPr lang="ar-E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02605"/>
            <a:ext cx="4644000" cy="1600200"/>
          </a:xfrm>
        </p:spPr>
        <p:txBody>
          <a:bodyPr/>
          <a:lstStyle/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en-US" dirty="0" smtClean="0"/>
              <a:t>It’s used for </a:t>
            </a:r>
            <a:r>
              <a:rPr lang="en-US" dirty="0" smtClean="0">
                <a:solidFill>
                  <a:srgbClr val="FFC000"/>
                </a:solidFill>
              </a:rPr>
              <a:t>frontend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C000"/>
                </a:solidFill>
              </a:rPr>
              <a:t>backend</a:t>
            </a:r>
            <a:r>
              <a:rPr lang="en-US" dirty="0" smtClean="0"/>
              <a:t> web development. </a:t>
            </a:r>
          </a:p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en-US" dirty="0" smtClean="0"/>
              <a:t>Its allows you to </a:t>
            </a:r>
            <a:r>
              <a:rPr lang="en-US" dirty="0" smtClean="0">
                <a:solidFill>
                  <a:srgbClr val="FFC000"/>
                </a:solidFill>
              </a:rPr>
              <a:t>add interactivity </a:t>
            </a:r>
            <a:r>
              <a:rPr lang="en-US" dirty="0" smtClean="0"/>
              <a:t>and dynamic behavior to your web pages.</a:t>
            </a:r>
          </a:p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en-US" dirty="0" smtClean="0"/>
              <a:t>It’s an essential skill for any web developer.</a:t>
            </a:r>
            <a:endParaRPr lang="ar-EG" dirty="0"/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6934200" y="1234722"/>
            <a:ext cx="533400" cy="920700"/>
          </a:xfrm>
          <a:effectLst>
            <a:outerShdw blurRad="57150" algn="bl" rotWithShape="0">
              <a:srgbClr val="FFFF00"/>
            </a:outerShdw>
          </a:effectLst>
        </p:spPr>
        <p:txBody>
          <a:bodyPr/>
          <a:lstStyle/>
          <a:p>
            <a:r>
              <a:rPr lang="en-US" sz="4800" dirty="0" smtClean="0">
                <a:solidFill>
                  <a:srgbClr val="FFC000"/>
                </a:solidFill>
              </a:rPr>
              <a:t>3</a:t>
            </a:r>
            <a:endParaRPr lang="ar-EG" sz="4800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2"/>
          <a:stretch/>
        </p:blipFill>
        <p:spPr>
          <a:xfrm>
            <a:off x="6934200" y="1234722"/>
            <a:ext cx="1106272" cy="1295400"/>
          </a:xfrm>
          <a:prstGeom prst="rect">
            <a:avLst/>
          </a:prstGeom>
          <a:ln>
            <a:noFill/>
          </a:ln>
          <a:effectLst>
            <a:outerShdw blurRad="190500" dist="88900" dir="85800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4313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39858E-6 L -0.6375 -0.06669 " pathEditMode="relative" rAng="0" ptsTypes="AA">
                                      <p:cBhvr>
                                        <p:cTn id="12" dur="1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875" y="-333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8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00150"/>
            <a:ext cx="7717800" cy="965550"/>
          </a:xfrm>
          <a:effectLst>
            <a:outerShdw blurRad="142875" algn="bl" rotWithShape="0">
              <a:srgbClr val="AE78D6">
                <a:alpha val="40000"/>
              </a:srgbClr>
            </a:outerShdw>
          </a:effectLst>
        </p:spPr>
        <p:txBody>
          <a:bodyPr/>
          <a:lstStyle/>
          <a:p>
            <a:r>
              <a:rPr lang="en-US" dirty="0" smtClean="0"/>
              <a:t>After learning all of these languages</a:t>
            </a:r>
            <a:br>
              <a:rPr lang="en-US" dirty="0" smtClean="0"/>
            </a:br>
            <a:r>
              <a:rPr lang="en-US" dirty="0" smtClean="0"/>
              <a:t>you can be called a </a:t>
            </a:r>
            <a:r>
              <a:rPr lang="en-US" dirty="0" smtClean="0">
                <a:solidFill>
                  <a:srgbClr val="AE78D6"/>
                </a:solidFill>
              </a:rPr>
              <a:t>frontend developer.</a:t>
            </a:r>
            <a:endParaRPr lang="ar-EG" dirty="0">
              <a:solidFill>
                <a:srgbClr val="AE78D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62"/>
          <a:stretch/>
        </p:blipFill>
        <p:spPr>
          <a:xfrm>
            <a:off x="4403526" y="3080247"/>
            <a:ext cx="762000" cy="892271"/>
          </a:xfrm>
          <a:prstGeom prst="rect">
            <a:avLst/>
          </a:prstGeom>
          <a:ln>
            <a:noFill/>
          </a:ln>
          <a:effectLst>
            <a:outerShdw blurRad="190500" dist="88900" dir="85800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8"/>
          <a:stretch/>
        </p:blipFill>
        <p:spPr>
          <a:xfrm>
            <a:off x="3867652" y="2766824"/>
            <a:ext cx="1143000" cy="928484"/>
          </a:xfrm>
          <a:prstGeom prst="rect">
            <a:avLst/>
          </a:prstGeom>
          <a:ln>
            <a:noFill/>
          </a:ln>
          <a:effectLst>
            <a:outerShdw blurRad="190500" dist="76200" dir="75000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682" b="80238" l="11087" r="44348">
                        <a14:foregroundMark x1="26957" y1="47103" x2="35978" y2="46657"/>
                        <a14:foregroundMark x1="27174" y1="57207" x2="33370" y2="57207"/>
                        <a14:foregroundMark x1="27391" y1="80238" x2="27391" y2="80238"/>
                        <a14:foregroundMark x1="16848" y1="28232" x2="17283" y2="18276"/>
                        <a14:foregroundMark x1="18478" y1="23626" x2="20109" y2="23180"/>
                        <a14:foregroundMark x1="24239" y1="28380" x2="24348" y2="17682"/>
                        <a14:foregroundMark x1="30543" y1="26597" x2="32065" y2="18722"/>
                        <a14:foregroundMark x1="35978" y1="19019" x2="36087" y2="28380"/>
                        <a14:foregroundMark x1="21848" y1="47697" x2="26304" y2="45914"/>
                        <a14:foregroundMark x1="22283" y1="56315" x2="31739" y2="55572"/>
                        <a14:foregroundMark x1="20652" y1="48143" x2="21304" y2="54532"/>
                        <a14:foregroundMark x1="33370" y1="58990" x2="34022" y2="68202"/>
                        <a14:foregroundMark x1="21630" y1="65676" x2="25870" y2="70134"/>
                        <a14:foregroundMark x1="20978" y1="64785" x2="32935" y2="701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72" t="32042" r="51445" b="15282"/>
          <a:stretch/>
        </p:blipFill>
        <p:spPr>
          <a:xfrm>
            <a:off x="3639052" y="2538224"/>
            <a:ext cx="914400" cy="847349"/>
          </a:xfrm>
          <a:prstGeom prst="rect">
            <a:avLst/>
          </a:prstGeom>
          <a:ln>
            <a:noFill/>
          </a:ln>
          <a:effectLst>
            <a:glow>
              <a:schemeClr val="accent6">
                <a:satMod val="175000"/>
                <a:alpha val="30000"/>
              </a:schemeClr>
            </a:glow>
            <a:outerShdw blurRad="190500" dist="101600" dir="6540000" algn="tl" rotWithShape="0">
              <a:srgbClr val="000000">
                <a:alpha val="70000"/>
              </a:srgbClr>
            </a:outerShdw>
            <a:softEdge rad="0"/>
          </a:effectLst>
        </p:spPr>
      </p:pic>
      <p:grpSp>
        <p:nvGrpSpPr>
          <p:cNvPr id="6" name="Google Shape;2797;p36"/>
          <p:cNvGrpSpPr/>
          <p:nvPr/>
        </p:nvGrpSpPr>
        <p:grpSpPr>
          <a:xfrm>
            <a:off x="3581400" y="4400550"/>
            <a:ext cx="1105976" cy="133969"/>
            <a:chOff x="8183182" y="663852"/>
            <a:chExt cx="1475028" cy="178673"/>
          </a:xfrm>
          <a:solidFill>
            <a:srgbClr val="AE78D6"/>
          </a:solidFill>
        </p:grpSpPr>
        <p:grpSp>
          <p:nvGrpSpPr>
            <p:cNvPr id="7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  <a:grpFill/>
          </p:grpSpPr>
          <p:sp>
            <p:nvSpPr>
              <p:cNvPr id="1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  <a:grpFill/>
          </p:grpSpPr>
          <p:sp>
            <p:nvSpPr>
              <p:cNvPr id="9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solidFill>
            <a:srgbClr val="AE78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solidFill>
            <a:srgbClr val="AE78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5367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3" name="Google Shape;3013;p41"/>
          <p:cNvSpPr txBox="1">
            <a:spLocks noGrp="1"/>
          </p:cNvSpPr>
          <p:nvPr>
            <p:ph type="title"/>
          </p:nvPr>
        </p:nvSpPr>
        <p:spPr>
          <a:xfrm>
            <a:off x="762000" y="1393556"/>
            <a:ext cx="5992500" cy="448482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</a:t>
            </a:r>
            <a:r>
              <a:rPr lang="en" dirty="0" smtClean="0">
                <a:solidFill>
                  <a:schemeClr val="accent6"/>
                </a:solidFill>
              </a:rPr>
              <a:t/>
            </a:r>
            <a:br>
              <a:rPr lang="en" dirty="0" smtClean="0">
                <a:solidFill>
                  <a:schemeClr val="accent6"/>
                </a:solidFill>
              </a:rPr>
            </a:br>
            <a:r>
              <a:rPr lang="en" dirty="0" smtClean="0">
                <a:solidFill>
                  <a:schemeClr val="accent6"/>
                </a:solidFill>
              </a:rPr>
              <a:t>BACKEND</a:t>
            </a:r>
            <a:r>
              <a:rPr lang="en" dirty="0" smtClean="0"/>
              <a:t> </a:t>
            </a:r>
            <a:r>
              <a:rPr lang="en" dirty="0" smtClean="0">
                <a:solidFill>
                  <a:schemeClr val="accent2"/>
                </a:solidFill>
              </a:rPr>
              <a:t>DEVELOPER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019" name="Google Shape;3019;p41"/>
          <p:cNvSpPr txBox="1">
            <a:spLocks noGrp="1"/>
          </p:cNvSpPr>
          <p:nvPr>
            <p:ph type="subTitle" idx="1"/>
          </p:nvPr>
        </p:nvSpPr>
        <p:spPr>
          <a:xfrm>
            <a:off x="533400" y="1906694"/>
            <a:ext cx="41661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Is someone who focuses on the server-side of a website.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They are handling the </a:t>
            </a:r>
            <a:r>
              <a:rPr lang="en-US" dirty="0" smtClean="0">
                <a:solidFill>
                  <a:schemeClr val="accent2"/>
                </a:solidFill>
              </a:rPr>
              <a:t>logic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/>
                </a:solidFill>
              </a:rPr>
              <a:t>data storage</a:t>
            </a:r>
            <a:r>
              <a:rPr lang="en-US" dirty="0" smtClean="0"/>
              <a:t> and communication with the frontend.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64" r="23332"/>
          <a:stretch/>
        </p:blipFill>
        <p:spPr>
          <a:xfrm>
            <a:off x="5513246" y="1504950"/>
            <a:ext cx="3438668" cy="2744158"/>
          </a:xfrm>
          <a:prstGeom prst="ellipse">
            <a:avLst/>
          </a:prstGeom>
          <a:ln>
            <a:noFill/>
          </a:ln>
          <a:effectLst>
            <a:outerShdw blurRad="736600" dist="190500" dir="7380000" sx="109000" sy="109000" algn="ctr" rotWithShape="0">
              <a:srgbClr val="000000">
                <a:alpha val="35000"/>
              </a:srgbClr>
            </a:outerShdw>
            <a:softEdge rad="457200"/>
          </a:effectLst>
        </p:spPr>
      </p:pic>
      <p:grpSp>
        <p:nvGrpSpPr>
          <p:cNvPr id="3020" name="Google Shape;3020;p41"/>
          <p:cNvGrpSpPr/>
          <p:nvPr/>
        </p:nvGrpSpPr>
        <p:grpSpPr>
          <a:xfrm>
            <a:off x="4970725" y="4400061"/>
            <a:ext cx="1105976" cy="133969"/>
            <a:chOff x="8183182" y="663852"/>
            <a:chExt cx="1475028" cy="178673"/>
          </a:xfrm>
        </p:grpSpPr>
        <p:grpSp>
          <p:nvGrpSpPr>
            <p:cNvPr id="3021" name="Google Shape;3021;p4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22" name="Google Shape;3022;p4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4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4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4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4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4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4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4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4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4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2" name="Google Shape;3032;p4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33" name="Google Shape;3033;p4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4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4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4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4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4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4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4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4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4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" name="Google Shape;2777;p36"/>
          <p:cNvGrpSpPr/>
          <p:nvPr/>
        </p:nvGrpSpPr>
        <p:grpSpPr>
          <a:xfrm rot="10800000">
            <a:off x="7548067" y="3583306"/>
            <a:ext cx="822324" cy="237088"/>
            <a:chOff x="2300350" y="2601250"/>
            <a:chExt cx="2275275" cy="623625"/>
          </a:xfrm>
        </p:grpSpPr>
        <p:sp>
          <p:nvSpPr>
            <p:cNvPr id="55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2784;p36"/>
          <p:cNvGrpSpPr/>
          <p:nvPr/>
        </p:nvGrpSpPr>
        <p:grpSpPr>
          <a:xfrm rot="5400000">
            <a:off x="5195028" y="211056"/>
            <a:ext cx="98902" cy="553090"/>
            <a:chOff x="4898850" y="4820550"/>
            <a:chExt cx="98902" cy="553090"/>
          </a:xfrm>
        </p:grpSpPr>
        <p:sp>
          <p:nvSpPr>
            <p:cNvPr id="62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4730;p70"/>
          <p:cNvSpPr/>
          <p:nvPr/>
        </p:nvSpPr>
        <p:spPr>
          <a:xfrm>
            <a:off x="5342458" y="1683557"/>
            <a:ext cx="358856" cy="316962"/>
          </a:xfrm>
          <a:custGeom>
            <a:avLst/>
            <a:gdLst/>
            <a:ahLst/>
            <a:cxnLst/>
            <a:rect l="l" t="t" r="r" b="b"/>
            <a:pathLst>
              <a:path w="11670" h="11622" extrusionOk="0">
                <a:moveTo>
                  <a:pt x="5145" y="1358"/>
                </a:moveTo>
                <a:cubicBezTo>
                  <a:pt x="5335" y="1358"/>
                  <a:pt x="5502" y="1501"/>
                  <a:pt x="5502" y="1691"/>
                </a:cubicBezTo>
                <a:cubicBezTo>
                  <a:pt x="5502" y="1882"/>
                  <a:pt x="5335" y="2024"/>
                  <a:pt x="5145" y="2024"/>
                </a:cubicBezTo>
                <a:cubicBezTo>
                  <a:pt x="4954" y="2024"/>
                  <a:pt x="4811" y="1882"/>
                  <a:pt x="4811" y="1691"/>
                </a:cubicBezTo>
                <a:cubicBezTo>
                  <a:pt x="4811" y="1501"/>
                  <a:pt x="4954" y="1358"/>
                  <a:pt x="5145" y="1358"/>
                </a:cubicBezTo>
                <a:close/>
                <a:moveTo>
                  <a:pt x="6526" y="1358"/>
                </a:moveTo>
                <a:cubicBezTo>
                  <a:pt x="6716" y="1358"/>
                  <a:pt x="6859" y="1501"/>
                  <a:pt x="6859" y="1691"/>
                </a:cubicBezTo>
                <a:cubicBezTo>
                  <a:pt x="6859" y="1882"/>
                  <a:pt x="6716" y="2024"/>
                  <a:pt x="6526" y="2024"/>
                </a:cubicBezTo>
                <a:cubicBezTo>
                  <a:pt x="6335" y="2024"/>
                  <a:pt x="6169" y="1882"/>
                  <a:pt x="6169" y="1691"/>
                </a:cubicBezTo>
                <a:cubicBezTo>
                  <a:pt x="6169" y="1501"/>
                  <a:pt x="6335" y="1358"/>
                  <a:pt x="6526" y="1358"/>
                </a:cubicBezTo>
                <a:close/>
                <a:moveTo>
                  <a:pt x="8907" y="6144"/>
                </a:moveTo>
                <a:lnTo>
                  <a:pt x="8907" y="7073"/>
                </a:lnTo>
                <a:lnTo>
                  <a:pt x="7193" y="7073"/>
                </a:lnTo>
                <a:cubicBezTo>
                  <a:pt x="7002" y="7073"/>
                  <a:pt x="6859" y="7216"/>
                  <a:pt x="6859" y="7406"/>
                </a:cubicBezTo>
                <a:lnTo>
                  <a:pt x="6859" y="8430"/>
                </a:lnTo>
                <a:lnTo>
                  <a:pt x="4811" y="8430"/>
                </a:lnTo>
                <a:lnTo>
                  <a:pt x="4811" y="7406"/>
                </a:lnTo>
                <a:cubicBezTo>
                  <a:pt x="4811" y="7216"/>
                  <a:pt x="4668" y="7073"/>
                  <a:pt x="4478" y="7073"/>
                </a:cubicBezTo>
                <a:lnTo>
                  <a:pt x="2763" y="7073"/>
                </a:lnTo>
                <a:lnTo>
                  <a:pt x="2763" y="6144"/>
                </a:lnTo>
                <a:close/>
                <a:moveTo>
                  <a:pt x="1739" y="8430"/>
                </a:moveTo>
                <a:cubicBezTo>
                  <a:pt x="1930" y="8430"/>
                  <a:pt x="2073" y="8597"/>
                  <a:pt x="2073" y="8764"/>
                </a:cubicBezTo>
                <a:cubicBezTo>
                  <a:pt x="2073" y="8954"/>
                  <a:pt x="1930" y="9121"/>
                  <a:pt x="1739" y="9121"/>
                </a:cubicBezTo>
                <a:cubicBezTo>
                  <a:pt x="1549" y="9121"/>
                  <a:pt x="1382" y="8954"/>
                  <a:pt x="1382" y="8764"/>
                </a:cubicBezTo>
                <a:cubicBezTo>
                  <a:pt x="1382" y="8597"/>
                  <a:pt x="1549" y="8430"/>
                  <a:pt x="1739" y="8430"/>
                </a:cubicBezTo>
                <a:close/>
                <a:moveTo>
                  <a:pt x="3097" y="8430"/>
                </a:moveTo>
                <a:cubicBezTo>
                  <a:pt x="3287" y="8430"/>
                  <a:pt x="3430" y="8597"/>
                  <a:pt x="3430" y="8764"/>
                </a:cubicBezTo>
                <a:cubicBezTo>
                  <a:pt x="3430" y="8954"/>
                  <a:pt x="3287" y="9121"/>
                  <a:pt x="3097" y="9121"/>
                </a:cubicBezTo>
                <a:cubicBezTo>
                  <a:pt x="2906" y="9121"/>
                  <a:pt x="2763" y="8954"/>
                  <a:pt x="2763" y="8764"/>
                </a:cubicBezTo>
                <a:cubicBezTo>
                  <a:pt x="2763" y="8597"/>
                  <a:pt x="2906" y="8430"/>
                  <a:pt x="3097" y="8430"/>
                </a:cubicBezTo>
                <a:close/>
                <a:moveTo>
                  <a:pt x="8574" y="8430"/>
                </a:moveTo>
                <a:cubicBezTo>
                  <a:pt x="8764" y="8430"/>
                  <a:pt x="8907" y="8597"/>
                  <a:pt x="8907" y="8764"/>
                </a:cubicBezTo>
                <a:cubicBezTo>
                  <a:pt x="8907" y="8954"/>
                  <a:pt x="8764" y="9121"/>
                  <a:pt x="8574" y="9121"/>
                </a:cubicBezTo>
                <a:cubicBezTo>
                  <a:pt x="8383" y="9121"/>
                  <a:pt x="8241" y="8954"/>
                  <a:pt x="8241" y="8764"/>
                </a:cubicBezTo>
                <a:cubicBezTo>
                  <a:pt x="8241" y="8597"/>
                  <a:pt x="8383" y="8430"/>
                  <a:pt x="8574" y="8430"/>
                </a:cubicBezTo>
                <a:close/>
                <a:moveTo>
                  <a:pt x="9931" y="8430"/>
                </a:moveTo>
                <a:cubicBezTo>
                  <a:pt x="10122" y="8430"/>
                  <a:pt x="10289" y="8597"/>
                  <a:pt x="10289" y="8764"/>
                </a:cubicBezTo>
                <a:cubicBezTo>
                  <a:pt x="10289" y="8954"/>
                  <a:pt x="10122" y="9121"/>
                  <a:pt x="9931" y="9121"/>
                </a:cubicBezTo>
                <a:cubicBezTo>
                  <a:pt x="9741" y="9121"/>
                  <a:pt x="9598" y="8954"/>
                  <a:pt x="9598" y="8764"/>
                </a:cubicBezTo>
                <a:cubicBezTo>
                  <a:pt x="9598" y="8597"/>
                  <a:pt x="9741" y="8430"/>
                  <a:pt x="9931" y="8430"/>
                </a:cubicBezTo>
                <a:close/>
                <a:moveTo>
                  <a:pt x="3787" y="0"/>
                </a:moveTo>
                <a:cubicBezTo>
                  <a:pt x="3597" y="0"/>
                  <a:pt x="3430" y="143"/>
                  <a:pt x="3430" y="334"/>
                </a:cubicBezTo>
                <a:lnTo>
                  <a:pt x="3430" y="3048"/>
                </a:lnTo>
                <a:cubicBezTo>
                  <a:pt x="3430" y="3239"/>
                  <a:pt x="3597" y="3406"/>
                  <a:pt x="3787" y="3406"/>
                </a:cubicBezTo>
                <a:lnTo>
                  <a:pt x="5502" y="3406"/>
                </a:lnTo>
                <a:lnTo>
                  <a:pt x="5502" y="3882"/>
                </a:lnTo>
                <a:lnTo>
                  <a:pt x="5002" y="3882"/>
                </a:lnTo>
                <a:cubicBezTo>
                  <a:pt x="4835" y="3882"/>
                  <a:pt x="4668" y="4025"/>
                  <a:pt x="4668" y="4215"/>
                </a:cubicBezTo>
                <a:cubicBezTo>
                  <a:pt x="4668" y="4406"/>
                  <a:pt x="4835" y="4549"/>
                  <a:pt x="5002" y="4549"/>
                </a:cubicBezTo>
                <a:lnTo>
                  <a:pt x="5502" y="4549"/>
                </a:lnTo>
                <a:lnTo>
                  <a:pt x="5502" y="5478"/>
                </a:lnTo>
                <a:lnTo>
                  <a:pt x="2406" y="5478"/>
                </a:lnTo>
                <a:cubicBezTo>
                  <a:pt x="2215" y="5478"/>
                  <a:pt x="2073" y="5620"/>
                  <a:pt x="2073" y="5811"/>
                </a:cubicBezTo>
                <a:lnTo>
                  <a:pt x="2073" y="7073"/>
                </a:lnTo>
                <a:lnTo>
                  <a:pt x="358" y="7073"/>
                </a:lnTo>
                <a:cubicBezTo>
                  <a:pt x="167" y="7073"/>
                  <a:pt x="1" y="7216"/>
                  <a:pt x="1" y="7406"/>
                </a:cubicBezTo>
                <a:lnTo>
                  <a:pt x="1" y="10145"/>
                </a:lnTo>
                <a:cubicBezTo>
                  <a:pt x="1" y="10336"/>
                  <a:pt x="167" y="10479"/>
                  <a:pt x="358" y="10479"/>
                </a:cubicBezTo>
                <a:lnTo>
                  <a:pt x="2073" y="10479"/>
                </a:lnTo>
                <a:lnTo>
                  <a:pt x="2073" y="10955"/>
                </a:lnTo>
                <a:lnTo>
                  <a:pt x="1596" y="10955"/>
                </a:lnTo>
                <a:cubicBezTo>
                  <a:pt x="1406" y="10955"/>
                  <a:pt x="1239" y="11098"/>
                  <a:pt x="1239" y="11288"/>
                </a:cubicBezTo>
                <a:cubicBezTo>
                  <a:pt x="1239" y="11479"/>
                  <a:pt x="1406" y="11622"/>
                  <a:pt x="1596" y="11622"/>
                </a:cubicBezTo>
                <a:lnTo>
                  <a:pt x="3240" y="11622"/>
                </a:lnTo>
                <a:cubicBezTo>
                  <a:pt x="3430" y="11622"/>
                  <a:pt x="3573" y="11479"/>
                  <a:pt x="3573" y="11288"/>
                </a:cubicBezTo>
                <a:cubicBezTo>
                  <a:pt x="3573" y="11098"/>
                  <a:pt x="3430" y="10955"/>
                  <a:pt x="3240" y="10955"/>
                </a:cubicBezTo>
                <a:lnTo>
                  <a:pt x="2763" y="10955"/>
                </a:lnTo>
                <a:lnTo>
                  <a:pt x="2763" y="10479"/>
                </a:lnTo>
                <a:lnTo>
                  <a:pt x="4478" y="10479"/>
                </a:lnTo>
                <a:cubicBezTo>
                  <a:pt x="4668" y="10479"/>
                  <a:pt x="4811" y="10336"/>
                  <a:pt x="4811" y="10145"/>
                </a:cubicBezTo>
                <a:lnTo>
                  <a:pt x="4811" y="9121"/>
                </a:lnTo>
                <a:lnTo>
                  <a:pt x="6859" y="9121"/>
                </a:lnTo>
                <a:lnTo>
                  <a:pt x="6859" y="10145"/>
                </a:lnTo>
                <a:cubicBezTo>
                  <a:pt x="6859" y="10336"/>
                  <a:pt x="7002" y="10479"/>
                  <a:pt x="7193" y="10479"/>
                </a:cubicBezTo>
                <a:lnTo>
                  <a:pt x="8907" y="10479"/>
                </a:lnTo>
                <a:lnTo>
                  <a:pt x="8907" y="10955"/>
                </a:lnTo>
                <a:lnTo>
                  <a:pt x="8431" y="10955"/>
                </a:lnTo>
                <a:cubicBezTo>
                  <a:pt x="8241" y="10955"/>
                  <a:pt x="8098" y="11098"/>
                  <a:pt x="8098" y="11288"/>
                </a:cubicBezTo>
                <a:cubicBezTo>
                  <a:pt x="8098" y="11479"/>
                  <a:pt x="8241" y="11622"/>
                  <a:pt x="8431" y="11622"/>
                </a:cubicBezTo>
                <a:lnTo>
                  <a:pt x="10074" y="11622"/>
                </a:lnTo>
                <a:cubicBezTo>
                  <a:pt x="10265" y="11622"/>
                  <a:pt x="10431" y="11479"/>
                  <a:pt x="10431" y="11288"/>
                </a:cubicBezTo>
                <a:cubicBezTo>
                  <a:pt x="10431" y="11098"/>
                  <a:pt x="10265" y="10955"/>
                  <a:pt x="10074" y="10955"/>
                </a:cubicBezTo>
                <a:lnTo>
                  <a:pt x="9598" y="10955"/>
                </a:lnTo>
                <a:lnTo>
                  <a:pt x="9598" y="10479"/>
                </a:lnTo>
                <a:lnTo>
                  <a:pt x="11313" y="10479"/>
                </a:lnTo>
                <a:cubicBezTo>
                  <a:pt x="11503" y="10479"/>
                  <a:pt x="11646" y="10336"/>
                  <a:pt x="11646" y="10145"/>
                </a:cubicBezTo>
                <a:lnTo>
                  <a:pt x="11646" y="7406"/>
                </a:lnTo>
                <a:cubicBezTo>
                  <a:pt x="11670" y="7216"/>
                  <a:pt x="11503" y="7073"/>
                  <a:pt x="11313" y="7073"/>
                </a:cubicBezTo>
                <a:lnTo>
                  <a:pt x="9598" y="7073"/>
                </a:lnTo>
                <a:lnTo>
                  <a:pt x="9598" y="5811"/>
                </a:lnTo>
                <a:cubicBezTo>
                  <a:pt x="9598" y="5620"/>
                  <a:pt x="9455" y="5478"/>
                  <a:pt x="9265" y="5478"/>
                </a:cubicBezTo>
                <a:lnTo>
                  <a:pt x="6169" y="5478"/>
                </a:lnTo>
                <a:lnTo>
                  <a:pt x="6169" y="4549"/>
                </a:lnTo>
                <a:lnTo>
                  <a:pt x="6669" y="4549"/>
                </a:lnTo>
                <a:cubicBezTo>
                  <a:pt x="6836" y="4549"/>
                  <a:pt x="7002" y="4406"/>
                  <a:pt x="7002" y="4215"/>
                </a:cubicBezTo>
                <a:cubicBezTo>
                  <a:pt x="7002" y="4025"/>
                  <a:pt x="6836" y="3882"/>
                  <a:pt x="6669" y="3882"/>
                </a:cubicBezTo>
                <a:lnTo>
                  <a:pt x="6169" y="3882"/>
                </a:lnTo>
                <a:lnTo>
                  <a:pt x="6169" y="3406"/>
                </a:lnTo>
                <a:lnTo>
                  <a:pt x="7883" y="3406"/>
                </a:lnTo>
                <a:cubicBezTo>
                  <a:pt x="8074" y="3406"/>
                  <a:pt x="8241" y="3239"/>
                  <a:pt x="8241" y="3048"/>
                </a:cubicBezTo>
                <a:lnTo>
                  <a:pt x="8241" y="334"/>
                </a:lnTo>
                <a:cubicBezTo>
                  <a:pt x="8241" y="143"/>
                  <a:pt x="8074" y="0"/>
                  <a:pt x="78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90500" dir="5400000" sx="137000" sy="137000" algn="ctr" rotWithShape="0">
              <a:schemeClr val="accent2">
                <a:alpha val="4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2343150"/>
            <a:ext cx="6553200" cy="1676400"/>
          </a:xfrm>
        </p:spPr>
        <p:txBody>
          <a:bodyPr/>
          <a:lstStyle/>
          <a:p>
            <a:r>
              <a:rPr lang="en-US" sz="1600" dirty="0" smtClean="0"/>
              <a:t>To become a backend developer, you need to learn programing languages like </a:t>
            </a:r>
            <a:r>
              <a:rPr lang="en-US" sz="1600" b="1" dirty="0" smtClean="0">
                <a:solidFill>
                  <a:srgbClr val="E8BC6E"/>
                </a:solidFill>
              </a:rPr>
              <a:t>Python</a:t>
            </a:r>
            <a:r>
              <a:rPr lang="en-US" sz="1600" dirty="0" smtClean="0"/>
              <a:t>, </a:t>
            </a:r>
            <a:r>
              <a:rPr lang="en-US" sz="1600" b="1" dirty="0" smtClean="0">
                <a:solidFill>
                  <a:srgbClr val="E8BC6E"/>
                </a:solidFill>
              </a:rPr>
              <a:t>java</a:t>
            </a:r>
            <a:r>
              <a:rPr lang="en-US" sz="1600" dirty="0" smtClean="0"/>
              <a:t> or </a:t>
            </a:r>
            <a:r>
              <a:rPr lang="en-US" sz="1600" b="1" dirty="0" smtClean="0">
                <a:solidFill>
                  <a:srgbClr val="E8BC6E"/>
                </a:solidFill>
              </a:rPr>
              <a:t>c#</a:t>
            </a:r>
            <a:r>
              <a:rPr lang="en-US" sz="1600" dirty="0" smtClean="0"/>
              <a:t>...etc. </a:t>
            </a:r>
          </a:p>
          <a:p>
            <a:r>
              <a:rPr lang="en-US" sz="1600" dirty="0" smtClean="0"/>
              <a:t>It’s also important to understand databases and server-side frameworks.</a:t>
            </a:r>
            <a:endParaRPr lang="ar-EG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1200150"/>
            <a:ext cx="6934200" cy="924900"/>
          </a:xfr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/>
          <a:lstStyle/>
          <a:p>
            <a:r>
              <a:rPr lang="en-US" sz="2400" dirty="0" smtClean="0"/>
              <a:t>HOW TO BECOME A </a:t>
            </a:r>
            <a:r>
              <a:rPr lang="en-US" sz="2400" u="sng" dirty="0" smtClean="0">
                <a:solidFill>
                  <a:srgbClr val="E8BC6E"/>
                </a:solidFill>
              </a:rPr>
              <a:t>BACKEND</a:t>
            </a:r>
            <a:r>
              <a:rPr lang="en-US" sz="2400" dirty="0" smtClean="0"/>
              <a:t> DEVELOPER ?</a:t>
            </a:r>
            <a:endParaRPr lang="ar-E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9" r="9749"/>
          <a:stretch/>
        </p:blipFill>
        <p:spPr>
          <a:xfrm rot="228471">
            <a:off x="4903847" y="3040996"/>
            <a:ext cx="3395133" cy="2372283"/>
          </a:xfrm>
          <a:prstGeom prst="ellipse">
            <a:avLst/>
          </a:prstGeom>
          <a:ln>
            <a:noFill/>
          </a:ln>
          <a:effectLst>
            <a:outerShdw blurRad="50800" dist="139700" dir="9180000" algn="ctr" rotWithShape="0">
              <a:srgbClr val="000000">
                <a:alpha val="70000"/>
              </a:srgbClr>
            </a:outerShdw>
            <a:softEdge rad="546100"/>
          </a:effectLst>
        </p:spPr>
      </p:pic>
    </p:spTree>
    <p:extLst>
      <p:ext uri="{BB962C8B-B14F-4D97-AF65-F5344CB8AC3E}">
        <p14:creationId xmlns:p14="http://schemas.microsoft.com/office/powerpoint/2010/main" val="27720242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428750"/>
            <a:ext cx="7566300" cy="841800"/>
          </a:xfrm>
        </p:spPr>
        <p:txBody>
          <a:bodyPr/>
          <a:lstStyle/>
          <a:p>
            <a:r>
              <a:rPr lang="en-US" sz="4800" dirty="0" smtClean="0"/>
              <a:t>Python</a:t>
            </a:r>
            <a:endParaRPr lang="ar-EG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762000" y="2266950"/>
            <a:ext cx="4644000" cy="1905000"/>
          </a:xfrm>
        </p:spPr>
        <p:txBody>
          <a:bodyPr/>
          <a:lstStyle/>
          <a:p>
            <a:pPr>
              <a:buClr>
                <a:srgbClr val="FFD85D"/>
              </a:buClr>
              <a:buFont typeface="Arial" pitchFamily="34" charset="0"/>
              <a:buChar char="•"/>
            </a:pPr>
            <a:r>
              <a:rPr lang="en-US" sz="1600" dirty="0" smtClean="0"/>
              <a:t>It provides a </a:t>
            </a:r>
            <a:r>
              <a:rPr lang="en-US" sz="1600" dirty="0" smtClean="0">
                <a:solidFill>
                  <a:srgbClr val="FFD85D"/>
                </a:solidFill>
              </a:rPr>
              <a:t>wide range of libraries and frameworks</a:t>
            </a:r>
            <a:r>
              <a:rPr lang="en-US" sz="1600" dirty="0" smtClean="0"/>
              <a:t> such as flask and DJANGO that make is easier to handle server-side logic, interact with databases like MYSQL and process data.</a:t>
            </a:r>
          </a:p>
          <a:p>
            <a:pPr>
              <a:buClr>
                <a:srgbClr val="FFD85D"/>
              </a:buClr>
              <a:buFont typeface="Arial" pitchFamily="34" charset="0"/>
              <a:buChar char="•"/>
            </a:pPr>
            <a:r>
              <a:rPr lang="en-US" sz="1600" dirty="0" smtClean="0"/>
              <a:t>Python is the </a:t>
            </a:r>
            <a:r>
              <a:rPr lang="en-US" sz="1600" dirty="0" smtClean="0">
                <a:solidFill>
                  <a:srgbClr val="FFD85D"/>
                </a:solidFill>
              </a:rPr>
              <a:t>most simple programing language</a:t>
            </a:r>
            <a:r>
              <a:rPr lang="en-US" sz="1600" dirty="0" smtClean="0"/>
              <a:t> that’s why you can choose it for the backend development.</a:t>
            </a:r>
            <a:endParaRPr lang="ar-EG" sz="1600" dirty="0"/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6477000" y="839045"/>
            <a:ext cx="457200" cy="920700"/>
          </a:xfrm>
          <a:effectLst>
            <a:outerShdw blurRad="57150" algn="bl" rotWithShape="0">
              <a:srgbClr val="FFFF00"/>
            </a:outerShdw>
          </a:effectLst>
        </p:spPr>
        <p:txBody>
          <a:bodyPr/>
          <a:lstStyle/>
          <a:p>
            <a:r>
              <a:rPr lang="en-US" sz="4800" dirty="0" smtClean="0">
                <a:solidFill>
                  <a:srgbClr val="FFD85D"/>
                </a:solidFill>
              </a:rPr>
              <a:t>1</a:t>
            </a:r>
            <a:endParaRPr lang="ar-EG" sz="4800" dirty="0">
              <a:solidFill>
                <a:srgbClr val="FFD85D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047750"/>
            <a:ext cx="1447800" cy="1442298"/>
          </a:xfrm>
          <a:prstGeom prst="rect">
            <a:avLst/>
          </a:prstGeom>
          <a:effectLst>
            <a:outerShdw blurRad="139700" dist="114300" dir="7140000" sx="106000" sy="106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09247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1803E-6 L -0.58333 -0.0194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67" y="-98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4" grpId="0"/>
      <p:bldP spid="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646767"/>
            <a:ext cx="7566300" cy="841800"/>
          </a:xfrm>
        </p:spPr>
        <p:txBody>
          <a:bodyPr/>
          <a:lstStyle/>
          <a:p>
            <a:r>
              <a:rPr lang="en-US" sz="4800" dirty="0" smtClean="0"/>
              <a:t>Java</a:t>
            </a:r>
            <a:endParaRPr lang="ar-E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43150"/>
            <a:ext cx="4644000" cy="1905000"/>
          </a:xfrm>
        </p:spPr>
        <p:txBody>
          <a:bodyPr/>
          <a:lstStyle/>
          <a:p>
            <a:pPr>
              <a:buClr>
                <a:srgbClr val="FD9803"/>
              </a:buClr>
              <a:buFont typeface="Arial" pitchFamily="34" charset="0"/>
              <a:buChar char="•"/>
            </a:pPr>
            <a:r>
              <a:rPr lang="en-US" dirty="0" smtClean="0"/>
              <a:t>It provides </a:t>
            </a:r>
            <a:r>
              <a:rPr lang="en-US" dirty="0" smtClean="0">
                <a:solidFill>
                  <a:srgbClr val="FFC000"/>
                </a:solidFill>
              </a:rPr>
              <a:t>variety of frameworks and libraries</a:t>
            </a:r>
            <a:r>
              <a:rPr lang="en-US" dirty="0" smtClean="0"/>
              <a:t> such as Spring which make it easier to handle server-side logic and interact with databases like MYSQL.</a:t>
            </a:r>
          </a:p>
          <a:p>
            <a:pPr>
              <a:buClr>
                <a:srgbClr val="FD9803"/>
              </a:buClr>
              <a:buFont typeface="Arial" pitchFamily="34" charset="0"/>
              <a:buChar char="•"/>
            </a:pPr>
            <a:r>
              <a:rPr lang="en-US" dirty="0" smtClean="0"/>
              <a:t>Java’s </a:t>
            </a:r>
            <a:r>
              <a:rPr lang="en-US" dirty="0" smtClean="0">
                <a:solidFill>
                  <a:srgbClr val="FFC000"/>
                </a:solidFill>
              </a:rPr>
              <a:t>strong typing</a:t>
            </a:r>
            <a:r>
              <a:rPr lang="en-US" dirty="0" smtClean="0"/>
              <a:t> make it a popular choice for backend development.</a:t>
            </a:r>
            <a:endParaRPr lang="ar-EG" dirty="0"/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6462751" y="971550"/>
            <a:ext cx="533400" cy="920700"/>
          </a:xfrm>
          <a:effectLst>
            <a:outerShdw blurRad="57150" algn="bl" rotWithShape="0">
              <a:srgbClr val="FFFF65"/>
            </a:outerShdw>
          </a:effectLst>
        </p:spPr>
        <p:txBody>
          <a:bodyPr/>
          <a:lstStyle/>
          <a:p>
            <a:r>
              <a:rPr lang="en-US" sz="4800" dirty="0" smtClean="0">
                <a:solidFill>
                  <a:srgbClr val="FD9803"/>
                </a:solidFill>
              </a:rPr>
              <a:t>2</a:t>
            </a:r>
            <a:endParaRPr lang="ar-EG" sz="4800" dirty="0">
              <a:solidFill>
                <a:srgbClr val="FD980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522" y="211667"/>
            <a:ext cx="4305300" cy="2870200"/>
          </a:xfrm>
          <a:prstGeom prst="rect">
            <a:avLst/>
          </a:prstGeom>
          <a:effectLst>
            <a:outerShdw blurRad="101600" dist="50800" dir="8040000" sx="106000" sy="106000" algn="ctr" rotWithShape="0">
              <a:srgbClr val="000000">
                <a:alpha val="5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12709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01266E-6 L -0.57761 -0.0006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89" y="-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710900"/>
            <a:ext cx="4240875" cy="841800"/>
          </a:xfrm>
          <a:effectLst>
            <a:outerShdw blurRad="142875" algn="bl" rotWithShape="0">
              <a:srgbClr val="AE78D6">
                <a:alpha val="40000"/>
              </a:srgbClr>
            </a:outerShdw>
          </a:effectLst>
        </p:spPr>
        <p:txBody>
          <a:bodyPr/>
          <a:lstStyle/>
          <a:p>
            <a:r>
              <a:rPr lang="en-US" sz="4800" dirty="0" smtClean="0"/>
              <a:t>C#   (sharp)</a:t>
            </a:r>
            <a:endParaRPr lang="ar-E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419350"/>
            <a:ext cx="4644000" cy="1828800"/>
          </a:xfrm>
        </p:spPr>
        <p:txBody>
          <a:bodyPr/>
          <a:lstStyle/>
          <a:p>
            <a:pPr>
              <a:buClr>
                <a:srgbClr val="AE78D6"/>
              </a:buClr>
              <a:buFont typeface="Arial" pitchFamily="34" charset="0"/>
              <a:buChar char="•"/>
            </a:pPr>
            <a:r>
              <a:rPr lang="en-US" dirty="0" smtClean="0"/>
              <a:t>It’s commonly used in backend development.</a:t>
            </a:r>
          </a:p>
          <a:p>
            <a:pPr>
              <a:buClr>
                <a:srgbClr val="AE78D6"/>
              </a:buClr>
              <a:buFont typeface="Arial" pitchFamily="34" charset="0"/>
              <a:buChar char="•"/>
            </a:pPr>
            <a:r>
              <a:rPr lang="en-US" dirty="0" smtClean="0"/>
              <a:t>It’s part of </a:t>
            </a:r>
            <a:r>
              <a:rPr lang="en-US" dirty="0" smtClean="0">
                <a:solidFill>
                  <a:srgbClr val="AE78D6"/>
                </a:solidFill>
              </a:rPr>
              <a:t>.NET framework</a:t>
            </a:r>
            <a:r>
              <a:rPr lang="en-US" dirty="0" smtClean="0"/>
              <a:t> and provides a scalable web applications.</a:t>
            </a:r>
          </a:p>
          <a:p>
            <a:pPr>
              <a:buClr>
                <a:srgbClr val="AE78D6"/>
              </a:buClr>
              <a:buFont typeface="Arial" pitchFamily="34" charset="0"/>
              <a:buChar char="•"/>
            </a:pPr>
            <a:r>
              <a:rPr lang="en-US" dirty="0" smtClean="0"/>
              <a:t>With c# you can </a:t>
            </a:r>
            <a:r>
              <a:rPr lang="en-US" dirty="0" smtClean="0">
                <a:solidFill>
                  <a:srgbClr val="AE78D6"/>
                </a:solidFill>
              </a:rPr>
              <a:t>handle data processing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AE78D6"/>
                </a:solidFill>
              </a:rPr>
              <a:t>server-side logic </a:t>
            </a:r>
            <a:r>
              <a:rPr lang="en-US" dirty="0" smtClean="0"/>
              <a:t>and more.</a:t>
            </a:r>
            <a:endParaRPr lang="ar-EG" dirty="0"/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6172200" y="954479"/>
            <a:ext cx="533400" cy="920700"/>
          </a:xfrm>
          <a:effectLst>
            <a:outerShdw blurRad="57150" algn="bl" rotWithShape="0">
              <a:srgbClr val="D3B5E9"/>
            </a:outerShdw>
          </a:effectLst>
        </p:spPr>
        <p:txBody>
          <a:bodyPr/>
          <a:lstStyle/>
          <a:p>
            <a:r>
              <a:rPr lang="en-US" sz="4800" dirty="0" smtClean="0">
                <a:solidFill>
                  <a:srgbClr val="AE78D6"/>
                </a:solidFill>
              </a:rPr>
              <a:t>3</a:t>
            </a:r>
            <a:endParaRPr lang="ar-EG" sz="4800" dirty="0">
              <a:solidFill>
                <a:srgbClr val="AE78D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971550"/>
            <a:ext cx="1594222" cy="1600200"/>
          </a:xfrm>
          <a:prstGeom prst="rect">
            <a:avLst/>
          </a:prstGeom>
          <a:effectLst>
            <a:outerShdw blurRad="190500" dist="50800" dir="8520000" sx="104000" sy="104000" algn="ctr" rotWithShape="0">
              <a:srgbClr val="000000">
                <a:alpha val="4313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561632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90275E-6 L -0.55417 0.0027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08" y="1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5400" y="1562100"/>
            <a:ext cx="6508800" cy="1724400"/>
          </a:xfrm>
          <a:effectLst>
            <a:outerShdw blurRad="142875" algn="bl" rotWithShape="0">
              <a:srgbClr val="FFC000">
                <a:alpha val="38000"/>
              </a:srgbClr>
            </a:outerShdw>
          </a:effectLst>
        </p:spPr>
        <p:txBody>
          <a:bodyPr/>
          <a:lstStyle/>
          <a:p>
            <a:r>
              <a:rPr lang="en-US" sz="2800" dirty="0" smtClean="0"/>
              <a:t>Also java script works in backend as we said. It’s an essential skill for any web developer.</a:t>
            </a:r>
            <a:endParaRPr lang="ar-EG" sz="2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2952750"/>
            <a:ext cx="7074450" cy="1142999"/>
          </a:xfrm>
        </p:spPr>
        <p:txBody>
          <a:bodyPr/>
          <a:lstStyle/>
          <a:p>
            <a:r>
              <a:rPr lang="en-US" sz="1600" b="1" dirty="0" smtClean="0"/>
              <a:t>Note</a:t>
            </a:r>
            <a:r>
              <a:rPr lang="en-US" sz="1600" dirty="0" smtClean="0"/>
              <a:t> : There are </a:t>
            </a:r>
            <a:r>
              <a:rPr lang="en-US" sz="1600" dirty="0" smtClean="0">
                <a:solidFill>
                  <a:srgbClr val="FD9803"/>
                </a:solidFill>
              </a:rPr>
              <a:t>more 20 languages </a:t>
            </a:r>
            <a:r>
              <a:rPr lang="en-US" sz="1600" dirty="0" smtClean="0"/>
              <a:t>to choose from in this career</a:t>
            </a:r>
            <a:endParaRPr lang="ar-EG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03"/>
          <a:stretch/>
        </p:blipFill>
        <p:spPr>
          <a:xfrm>
            <a:off x="4038600" y="590550"/>
            <a:ext cx="838325" cy="990600"/>
          </a:xfrm>
          <a:prstGeom prst="rect">
            <a:avLst/>
          </a:prstGeom>
          <a:effectLst>
            <a:outerShdw blurRad="342900" dir="5400000" sx="92000" sy="92000" algn="ctr" rotWithShape="0">
              <a:srgbClr val="FFC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6691656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90550"/>
            <a:ext cx="4876800" cy="3928534"/>
          </a:xfrm>
          <a:prstGeom prst="rect">
            <a:avLst/>
          </a:prstGeom>
          <a:ln>
            <a:noFill/>
          </a:ln>
          <a:effectLst>
            <a:outerShdw blurRad="431800" dir="8640000" sx="104000" sy="1040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1696934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8" r="11164"/>
          <a:stretch/>
        </p:blipFill>
        <p:spPr>
          <a:xfrm>
            <a:off x="5356266" y="2038350"/>
            <a:ext cx="2819400" cy="2256035"/>
          </a:xfrm>
          <a:prstGeom prst="ellipse">
            <a:avLst/>
          </a:prstGeom>
          <a:ln>
            <a:noFill/>
          </a:ln>
          <a:effectLst>
            <a:glow rad="50800">
              <a:schemeClr val="accent2"/>
            </a:glow>
            <a:outerShdw blurRad="635000" dir="5400000" sx="115000" sy="115000" algn="ctr" rotWithShape="0">
              <a:schemeClr val="bg1">
                <a:alpha val="10000"/>
              </a:schemeClr>
            </a:outerShdw>
            <a:softEdge rad="0"/>
          </a:effectLst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08066" y="2313185"/>
            <a:ext cx="4648200" cy="1981200"/>
          </a:xfrm>
        </p:spPr>
        <p:txBody>
          <a:bodyPr/>
          <a:lstStyle/>
          <a:p>
            <a:pPr algn="l"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800" dirty="0" smtClean="0"/>
              <a:t>You need to have both skills: </a:t>
            </a:r>
            <a:r>
              <a:rPr lang="en-US" sz="1800" u="sng" dirty="0" smtClean="0">
                <a:solidFill>
                  <a:schemeClr val="accent2"/>
                </a:solidFill>
              </a:rPr>
              <a:t>frontend</a:t>
            </a:r>
            <a:r>
              <a:rPr lang="en-US" sz="1800" dirty="0" smtClean="0"/>
              <a:t> and </a:t>
            </a:r>
            <a:r>
              <a:rPr lang="en-US" sz="1800" u="sng" dirty="0" smtClean="0">
                <a:solidFill>
                  <a:schemeClr val="accent2"/>
                </a:solidFill>
              </a:rPr>
              <a:t>backend</a:t>
            </a:r>
            <a:r>
              <a:rPr lang="en-US" sz="1800" dirty="0" smtClean="0"/>
              <a:t> to be called a full stack developer.</a:t>
            </a:r>
          </a:p>
          <a:p>
            <a:pPr algn="l"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1800" dirty="0" smtClean="0"/>
              <a:t>The opportunity to work will be much easier for you !</a:t>
            </a:r>
            <a:endParaRPr lang="ar-EG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43000" y="1777530"/>
            <a:ext cx="4344300" cy="572700"/>
          </a:xfrm>
        </p:spPr>
        <p:txBody>
          <a:bodyPr/>
          <a:lstStyle/>
          <a:p>
            <a:pPr algn="l"/>
            <a:r>
              <a:rPr lang="en-US" dirty="0" smtClean="0"/>
              <a:t>TO SUM UP</a:t>
            </a:r>
            <a:endParaRPr lang="ar-EG" dirty="0"/>
          </a:p>
        </p:txBody>
      </p:sp>
      <p:grpSp>
        <p:nvGrpSpPr>
          <p:cNvPr id="5" name="Google Shape;2777;p36"/>
          <p:cNvGrpSpPr/>
          <p:nvPr/>
        </p:nvGrpSpPr>
        <p:grpSpPr>
          <a:xfrm rot="10800000">
            <a:off x="5943642" y="4175841"/>
            <a:ext cx="822324" cy="237088"/>
            <a:chOff x="2300350" y="2601250"/>
            <a:chExt cx="2275275" cy="623625"/>
          </a:xfrm>
        </p:grpSpPr>
        <p:sp>
          <p:nvSpPr>
            <p:cNvPr id="6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2797;p36"/>
          <p:cNvGrpSpPr/>
          <p:nvPr/>
        </p:nvGrpSpPr>
        <p:grpSpPr>
          <a:xfrm>
            <a:off x="5597068" y="2038350"/>
            <a:ext cx="1105976" cy="133969"/>
            <a:chOff x="8183182" y="663852"/>
            <a:chExt cx="1475028" cy="178673"/>
          </a:xfrm>
        </p:grpSpPr>
        <p:grpSp>
          <p:nvGrpSpPr>
            <p:cNvPr id="13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5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622369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35"/>
          <p:cNvSpPr/>
          <p:nvPr/>
        </p:nvSpPr>
        <p:spPr>
          <a:xfrm>
            <a:off x="3391800" y="3554992"/>
            <a:ext cx="2360400" cy="3999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67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8" name="Google Shape;2738;p35"/>
          <p:cNvSpPr/>
          <p:nvPr/>
        </p:nvSpPr>
        <p:spPr>
          <a:xfrm>
            <a:off x="6070500" y="3554992"/>
            <a:ext cx="2360400" cy="3999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32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39" name="Google Shape;2739;p35"/>
          <p:cNvSpPr/>
          <p:nvPr/>
        </p:nvSpPr>
        <p:spPr>
          <a:xfrm>
            <a:off x="713100" y="3554992"/>
            <a:ext cx="2360400" cy="3999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32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0" name="Google Shape;2740;p35"/>
          <p:cNvSpPr/>
          <p:nvPr/>
        </p:nvSpPr>
        <p:spPr>
          <a:xfrm>
            <a:off x="3391800" y="1919607"/>
            <a:ext cx="2360400" cy="3999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67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1" name="Google Shape;2741;p35"/>
          <p:cNvSpPr/>
          <p:nvPr/>
        </p:nvSpPr>
        <p:spPr>
          <a:xfrm>
            <a:off x="6070500" y="1919607"/>
            <a:ext cx="2360400" cy="3999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32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2" name="Google Shape;2742;p35"/>
          <p:cNvSpPr/>
          <p:nvPr/>
        </p:nvSpPr>
        <p:spPr>
          <a:xfrm>
            <a:off x="713100" y="1919607"/>
            <a:ext cx="2360400" cy="3999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32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609600" y="53861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TEAM </a:t>
            </a:r>
            <a:r>
              <a:rPr lang="en" sz="3200" dirty="0" smtClean="0">
                <a:solidFill>
                  <a:schemeClr val="accent2"/>
                </a:solidFill>
              </a:rPr>
              <a:t>MEMBERS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2744" name="Google Shape;2744;p35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Mamon</a:t>
            </a:r>
            <a:r>
              <a:rPr lang="en-US" dirty="0" smtClean="0"/>
              <a:t> Mohamed</a:t>
            </a:r>
            <a:endParaRPr dirty="0"/>
          </a:p>
        </p:txBody>
      </p:sp>
      <p:sp>
        <p:nvSpPr>
          <p:cNvPr id="2745" name="Google Shape;2745;p35"/>
          <p:cNvSpPr txBox="1">
            <a:spLocks noGrp="1"/>
          </p:cNvSpPr>
          <p:nvPr>
            <p:ph type="subTitle" idx="1"/>
          </p:nvPr>
        </p:nvSpPr>
        <p:spPr>
          <a:xfrm>
            <a:off x="776550" y="2291990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egoe UI Light" pitchFamily="34" charset="0"/>
                <a:cs typeface="Segoe UI Light" pitchFamily="34" charset="0"/>
              </a:rPr>
              <a:t>Leader</a:t>
            </a:r>
            <a:endParaRPr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46" name="Google Shape;2746;p35"/>
          <p:cNvSpPr txBox="1">
            <a:spLocks noGrp="1"/>
          </p:cNvSpPr>
          <p:nvPr>
            <p:ph type="title" idx="3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</a:t>
            </a:r>
            <a:endParaRPr dirty="0"/>
          </a:p>
        </p:txBody>
      </p:sp>
      <p:sp>
        <p:nvSpPr>
          <p:cNvPr id="2747" name="Google Shape;2747;p35"/>
          <p:cNvSpPr txBox="1">
            <a:spLocks noGrp="1"/>
          </p:cNvSpPr>
          <p:nvPr>
            <p:ph type="title" idx="4"/>
          </p:nvPr>
        </p:nvSpPr>
        <p:spPr>
          <a:xfrm>
            <a:off x="3391800" y="1913603"/>
            <a:ext cx="2360400" cy="4368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Karim Mostafa Amin</a:t>
            </a:r>
            <a:endParaRPr sz="1600" dirty="0"/>
          </a:p>
        </p:txBody>
      </p:sp>
      <p:sp>
        <p:nvSpPr>
          <p:cNvPr id="2748" name="Google Shape;2748;p35"/>
          <p:cNvSpPr txBox="1">
            <a:spLocks noGrp="1"/>
          </p:cNvSpPr>
          <p:nvPr>
            <p:ph type="subTitle" idx="5"/>
          </p:nvPr>
        </p:nvSpPr>
        <p:spPr>
          <a:xfrm>
            <a:off x="3471150" y="2266950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egoe UI Light" pitchFamily="34" charset="0"/>
                <a:cs typeface="Segoe UI Light" pitchFamily="34" charset="0"/>
              </a:rPr>
              <a:t>Team member</a:t>
            </a:r>
            <a:endParaRPr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49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</a:t>
            </a:r>
            <a:endParaRPr dirty="0"/>
          </a:p>
        </p:txBody>
      </p:sp>
      <p:sp>
        <p:nvSpPr>
          <p:cNvPr id="2750" name="Google Shape;2750;p35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Mazen El Basyone</a:t>
            </a:r>
            <a:endParaRPr dirty="0"/>
          </a:p>
        </p:txBody>
      </p:sp>
      <p:sp>
        <p:nvSpPr>
          <p:cNvPr id="2751" name="Google Shape;2751;p35"/>
          <p:cNvSpPr txBox="1">
            <a:spLocks noGrp="1"/>
          </p:cNvSpPr>
          <p:nvPr>
            <p:ph type="subTitle" idx="8"/>
          </p:nvPr>
        </p:nvSpPr>
        <p:spPr>
          <a:xfrm>
            <a:off x="6149850" y="2266950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egoe UI Light" pitchFamily="34" charset="0"/>
                <a:cs typeface="Segoe UI Light" pitchFamily="34" charset="0"/>
              </a:rPr>
              <a:t>Team member</a:t>
            </a:r>
            <a:endParaRPr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52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</a:t>
            </a:r>
            <a:endParaRPr dirty="0"/>
          </a:p>
        </p:txBody>
      </p:sp>
      <p:sp>
        <p:nvSpPr>
          <p:cNvPr id="2753" name="Google Shape;2753;p35"/>
          <p:cNvSpPr txBox="1">
            <a:spLocks noGrp="1"/>
          </p:cNvSpPr>
          <p:nvPr>
            <p:ph type="title" idx="13"/>
          </p:nvPr>
        </p:nvSpPr>
        <p:spPr>
          <a:xfrm>
            <a:off x="681375" y="3586418"/>
            <a:ext cx="2423850" cy="3370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/>
              <a:t>Mohamed Ahmed Amin</a:t>
            </a:r>
            <a:endParaRPr sz="1600" dirty="0"/>
          </a:p>
        </p:txBody>
      </p:sp>
      <p:sp>
        <p:nvSpPr>
          <p:cNvPr id="2754" name="Google Shape;2754;p35"/>
          <p:cNvSpPr txBox="1">
            <a:spLocks noGrp="1"/>
          </p:cNvSpPr>
          <p:nvPr>
            <p:ph type="subTitle" idx="14"/>
          </p:nvPr>
        </p:nvSpPr>
        <p:spPr>
          <a:xfrm>
            <a:off x="776550" y="3954892"/>
            <a:ext cx="2233500" cy="3970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egoe UI Light" pitchFamily="34" charset="0"/>
                <a:cs typeface="Segoe UI Light" pitchFamily="34" charset="0"/>
              </a:rPr>
              <a:t>Team member</a:t>
            </a:r>
            <a:endParaRPr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55" name="Google Shape;2755;p35"/>
          <p:cNvSpPr txBox="1">
            <a:spLocks noGrp="1"/>
          </p:cNvSpPr>
          <p:nvPr>
            <p:ph type="title" idx="15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4</a:t>
            </a:r>
            <a:endParaRPr dirty="0"/>
          </a:p>
        </p:txBody>
      </p:sp>
      <p:sp>
        <p:nvSpPr>
          <p:cNvPr id="2756" name="Google Shape;2756;p35"/>
          <p:cNvSpPr txBox="1">
            <a:spLocks noGrp="1"/>
          </p:cNvSpPr>
          <p:nvPr>
            <p:ph type="title" idx="16"/>
          </p:nvPr>
        </p:nvSpPr>
        <p:spPr>
          <a:xfrm>
            <a:off x="3221475" y="3586418"/>
            <a:ext cx="2701050" cy="3370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smtClean="0"/>
              <a:t>Mhamed Ibrahim Mosbah</a:t>
            </a:r>
            <a:endParaRPr sz="1500" dirty="0"/>
          </a:p>
        </p:txBody>
      </p:sp>
      <p:sp>
        <p:nvSpPr>
          <p:cNvPr id="2757" name="Google Shape;2757;p35"/>
          <p:cNvSpPr txBox="1">
            <a:spLocks noGrp="1"/>
          </p:cNvSpPr>
          <p:nvPr>
            <p:ph type="subTitle" idx="17"/>
          </p:nvPr>
        </p:nvSpPr>
        <p:spPr>
          <a:xfrm>
            <a:off x="3471150" y="3954892"/>
            <a:ext cx="2201700" cy="3970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egoe UI Light" pitchFamily="34" charset="0"/>
                <a:cs typeface="Segoe UI Light" pitchFamily="34" charset="0"/>
              </a:rPr>
              <a:t>Team member</a:t>
            </a:r>
            <a:endParaRPr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58" name="Google Shape;2758;p35"/>
          <p:cNvSpPr txBox="1">
            <a:spLocks noGrp="1"/>
          </p:cNvSpPr>
          <p:nvPr>
            <p:ph type="title" idx="18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5</a:t>
            </a:r>
            <a:endParaRPr dirty="0"/>
          </a:p>
        </p:txBody>
      </p:sp>
      <p:sp>
        <p:nvSpPr>
          <p:cNvPr id="2759" name="Google Shape;2759;p35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Loai Wael Hassan</a:t>
            </a:r>
            <a:endParaRPr dirty="0"/>
          </a:p>
        </p:txBody>
      </p:sp>
      <p:sp>
        <p:nvSpPr>
          <p:cNvPr id="2760" name="Google Shape;2760;p35"/>
          <p:cNvSpPr txBox="1">
            <a:spLocks noGrp="1"/>
          </p:cNvSpPr>
          <p:nvPr>
            <p:ph type="subTitle" idx="20"/>
          </p:nvPr>
        </p:nvSpPr>
        <p:spPr>
          <a:xfrm>
            <a:off x="6149850" y="3954892"/>
            <a:ext cx="2201700" cy="3970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Segoe UI Light" pitchFamily="34" charset="0"/>
                <a:cs typeface="Segoe UI Light" pitchFamily="34" charset="0"/>
              </a:rPr>
              <a:t>Author</a:t>
            </a:r>
            <a:endParaRPr dirty="0">
              <a:latin typeface="Segoe UI Light" pitchFamily="34" charset="0"/>
              <a:cs typeface="Segoe UI Light" pitchFamily="34" charset="0"/>
            </a:endParaRPr>
          </a:p>
        </p:txBody>
      </p:sp>
      <p:sp>
        <p:nvSpPr>
          <p:cNvPr id="2761" name="Google Shape;2761;p35"/>
          <p:cNvSpPr txBox="1">
            <a:spLocks noGrp="1"/>
          </p:cNvSpPr>
          <p:nvPr>
            <p:ph type="title" idx="2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6</a:t>
            </a:r>
            <a:endParaRPr dirty="0"/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10721;p85"/>
          <p:cNvGrpSpPr/>
          <p:nvPr/>
        </p:nvGrpSpPr>
        <p:grpSpPr>
          <a:xfrm>
            <a:off x="6342000" y="597780"/>
            <a:ext cx="350079" cy="350079"/>
            <a:chOff x="3497300" y="3227275"/>
            <a:chExt cx="296175" cy="296175"/>
          </a:xfrm>
          <a:solidFill>
            <a:schemeClr val="accent2"/>
          </a:solidFill>
          <a:effectLst>
            <a:outerShdw blurRad="368300" dir="5400000" sx="88000" sy="88000" algn="ctr" rotWithShape="0">
              <a:schemeClr val="accent2">
                <a:alpha val="87000"/>
              </a:schemeClr>
            </a:outerShdw>
          </a:effectLst>
        </p:grpSpPr>
        <p:sp>
          <p:nvSpPr>
            <p:cNvPr id="34" name="Google Shape;10722;p85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723;p85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724;p85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725;p85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726;p85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727;p85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728;p85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729;p85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217" y="2305050"/>
            <a:ext cx="7717800" cy="841800"/>
          </a:xfrm>
        </p:spPr>
        <p:txBody>
          <a:bodyPr/>
          <a:lstStyle/>
          <a:p>
            <a:r>
              <a:rPr lang="en-US" sz="4000" dirty="0" smtClean="0"/>
              <a:t>CHAOS TEAM</a:t>
            </a:r>
            <a:endParaRPr lang="ar-E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90950"/>
            <a:ext cx="5426700" cy="393600"/>
          </a:xfrm>
        </p:spPr>
        <p:txBody>
          <a:bodyPr/>
          <a:lstStyle/>
          <a:p>
            <a:r>
              <a:rPr lang="en-US" sz="1400" dirty="0" smtClean="0"/>
              <a:t>Slides by </a:t>
            </a:r>
            <a:r>
              <a:rPr lang="en-US" sz="1400" dirty="0" err="1" smtClean="0">
                <a:solidFill>
                  <a:schemeClr val="accent2"/>
                </a:solidFill>
              </a:rPr>
              <a:t>Loai</a:t>
            </a:r>
            <a:endParaRPr lang="ar-EG" sz="1400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2689051" y="1733550"/>
            <a:ext cx="4182752" cy="920700"/>
          </a:xfrm>
          <a:effectLst>
            <a:outerShdw blurRad="393700" algn="bl" rotWithShape="0">
              <a:schemeClr val="accent2"/>
            </a:outerShdw>
          </a:effectLst>
        </p:spPr>
        <p:txBody>
          <a:bodyPr/>
          <a:lstStyle/>
          <a:p>
            <a:r>
              <a:rPr lang="en-US" dirty="0" smtClean="0"/>
              <a:t>THANKS</a:t>
            </a:r>
            <a:endParaRPr lang="ar-E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053" r="90000">
                        <a14:foregroundMark x1="18632" y1="22158" x2="18632" y2="22158"/>
                        <a14:foregroundMark x1="16632" y1="25474" x2="16632" y2="25474"/>
                        <a14:foregroundMark x1="11368" y1="38421" x2="11368" y2="38421"/>
                        <a14:foregroundMark x1="5421" y1="38632" x2="5421" y2="38632"/>
                        <a14:foregroundMark x1="7842" y1="45632" x2="7842" y2="45632"/>
                        <a14:foregroundMark x1="9421" y1="53316" x2="9421" y2="53316"/>
                        <a14:foregroundMark x1="9421" y1="58368" x2="9421" y2="58368"/>
                        <a14:foregroundMark x1="12053" y1="60158" x2="12053" y2="60158"/>
                        <a14:foregroundMark x1="4368" y1="53579" x2="4368" y2="53579"/>
                        <a14:foregroundMark x1="12684" y1="67579" x2="12684" y2="67579"/>
                        <a14:foregroundMark x1="10263" y1="25895" x2="10263" y2="25895"/>
                        <a14:foregroundMark x1="5000" y1="22158" x2="5000" y2="22158"/>
                        <a14:foregroundMark x1="3053" y1="25474" x2="3053" y2="25474"/>
                        <a14:foregroundMark x1="4579" y1="29632" x2="4579" y2="29632"/>
                        <a14:backgroundMark x1="10263" y1="23947" x2="10263" y2="23947"/>
                        <a14:backgroundMark x1="11368" y1="27895" x2="11368" y2="278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9012"/>
          <a:stretch/>
        </p:blipFill>
        <p:spPr>
          <a:xfrm>
            <a:off x="2155651" y="971550"/>
            <a:ext cx="559741" cy="2667000"/>
          </a:xfrm>
          <a:prstGeom prst="rect">
            <a:avLst/>
          </a:prstGeom>
          <a:effectLst>
            <a:outerShdw blurRad="203200" dir="5400000" algn="ctr" rotWithShape="0">
              <a:schemeClr val="bg1">
                <a:alpha val="90000"/>
              </a:scheme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199" b="45390" l="52162" r="7108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7119" r="26414" b="52154"/>
          <a:stretch/>
        </p:blipFill>
        <p:spPr>
          <a:xfrm rot="5400000">
            <a:off x="8192019" y="-233085"/>
            <a:ext cx="838201" cy="1211250"/>
          </a:xfrm>
          <a:prstGeom prst="rect">
            <a:avLst/>
          </a:prstGeom>
          <a:ln>
            <a:noFill/>
          </a:ln>
          <a:effectLst>
            <a:innerShdw blurRad="228600" dist="266700" dir="19920000">
              <a:prstClr val="black">
                <a:alpha val="56000"/>
              </a:prstClr>
            </a:innerShdw>
          </a:effectLst>
        </p:spPr>
      </p:pic>
      <p:grpSp>
        <p:nvGrpSpPr>
          <p:cNvPr id="7" name="Google Shape;2797;p36"/>
          <p:cNvGrpSpPr/>
          <p:nvPr/>
        </p:nvGrpSpPr>
        <p:grpSpPr>
          <a:xfrm>
            <a:off x="7481332" y="580778"/>
            <a:ext cx="1105976" cy="133969"/>
            <a:chOff x="8183182" y="663852"/>
            <a:chExt cx="1475028" cy="178673"/>
          </a:xfrm>
        </p:grpSpPr>
        <p:grpSp>
          <p:nvGrpSpPr>
            <p:cNvPr id="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" name="Google Shape;2784;p36"/>
          <p:cNvGrpSpPr/>
          <p:nvPr/>
        </p:nvGrpSpPr>
        <p:grpSpPr>
          <a:xfrm rot="5400000">
            <a:off x="2347127" y="46544"/>
            <a:ext cx="98902" cy="553090"/>
            <a:chOff x="4898850" y="4820550"/>
            <a:chExt cx="98902" cy="553090"/>
          </a:xfrm>
        </p:grpSpPr>
        <p:sp>
          <p:nvSpPr>
            <p:cNvPr id="68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039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indent="-228600">
              <a:spcAft>
                <a:spcPts val="1200"/>
              </a:spcAft>
              <a:buClr>
                <a:schemeClr val="accent2"/>
              </a:buClr>
              <a:buSzPct val="70000"/>
            </a:pPr>
            <a:r>
              <a:rPr lang="en-US" sz="2400" dirty="0" smtClean="0">
                <a:latin typeface="Segoe UI Light" pitchFamily="34" charset="0"/>
                <a:cs typeface="Segoe UI Light" pitchFamily="34" charset="0"/>
              </a:rPr>
              <a:t>The definition of </a:t>
            </a:r>
            <a:r>
              <a:rPr lang="en-US" sz="2400" b="1" dirty="0" smtClean="0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rPr>
              <a:t>full stack developer</a:t>
            </a:r>
            <a:r>
              <a:rPr lang="en-US" sz="2400" dirty="0" smtClean="0">
                <a:latin typeface="Segoe UI Light" pitchFamily="34" charset="0"/>
                <a:cs typeface="Segoe UI Light" pitchFamily="34" charset="0"/>
              </a:rPr>
              <a:t>.</a:t>
            </a:r>
          </a:p>
          <a:p>
            <a:pPr marL="228600" indent="-228600">
              <a:spcAft>
                <a:spcPts val="1200"/>
              </a:spcAft>
              <a:buClr>
                <a:schemeClr val="accent2"/>
              </a:buClr>
              <a:buSzPct val="70000"/>
            </a:pPr>
            <a:r>
              <a:rPr lang="en-US" sz="2400" dirty="0" smtClean="0">
                <a:latin typeface="Segoe UI Light" pitchFamily="34" charset="0"/>
                <a:cs typeface="Segoe UI Light" pitchFamily="34" charset="0"/>
              </a:rPr>
              <a:t>How this developer works.</a:t>
            </a:r>
          </a:p>
          <a:p>
            <a:pPr marL="228600" indent="-228600">
              <a:spcAft>
                <a:spcPts val="1200"/>
              </a:spcAft>
              <a:buClr>
                <a:schemeClr val="accent2"/>
              </a:buClr>
              <a:buSzPct val="70000"/>
            </a:pPr>
            <a:r>
              <a:rPr lang="en-US" sz="2400" dirty="0" smtClean="0">
                <a:latin typeface="Segoe UI Light" pitchFamily="34" charset="0"/>
                <a:cs typeface="Segoe UI Light" pitchFamily="34" charset="0"/>
              </a:rPr>
              <a:t>The meaning of </a:t>
            </a:r>
            <a:r>
              <a:rPr lang="en-US" sz="2400" b="1" dirty="0" smtClean="0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rPr>
              <a:t>frontend</a:t>
            </a:r>
            <a:r>
              <a:rPr lang="en-US" sz="2400" dirty="0" smtClean="0">
                <a:latin typeface="Segoe UI Light" pitchFamily="34" charset="0"/>
                <a:cs typeface="Segoe UI Light" pitchFamily="34" charset="0"/>
              </a:rPr>
              <a:t> and </a:t>
            </a:r>
            <a:r>
              <a:rPr lang="en-US" sz="2400" b="1" dirty="0" smtClean="0">
                <a:solidFill>
                  <a:schemeClr val="accent2"/>
                </a:solidFill>
                <a:latin typeface="Segoe UI Light" pitchFamily="34" charset="0"/>
                <a:cs typeface="Segoe UI Light" pitchFamily="34" charset="0"/>
              </a:rPr>
              <a:t>backend</a:t>
            </a:r>
            <a:r>
              <a:rPr lang="en-US" sz="2400" dirty="0" smtClean="0">
                <a:latin typeface="Segoe UI Light" pitchFamily="34" charset="0"/>
                <a:cs typeface="Segoe UI Light" pitchFamily="34" charset="0"/>
              </a:rPr>
              <a:t>.</a:t>
            </a:r>
          </a:p>
          <a:p>
            <a:pPr marL="228600" indent="-228600">
              <a:spcAft>
                <a:spcPts val="1200"/>
              </a:spcAft>
              <a:buClr>
                <a:schemeClr val="accent2"/>
              </a:buClr>
              <a:buSzPct val="70000"/>
            </a:pPr>
            <a:r>
              <a:rPr lang="en-US" sz="2400" dirty="0" smtClean="0">
                <a:latin typeface="Segoe UI Light" pitchFamily="34" charset="0"/>
                <a:cs typeface="Segoe UI Light" pitchFamily="34" charset="0"/>
              </a:rPr>
              <a:t>The required programming languages for this roadmap.</a:t>
            </a:r>
          </a:p>
          <a:p>
            <a:pPr marL="228600" indent="-228600">
              <a:spcAft>
                <a:spcPts val="1200"/>
              </a:spcAft>
              <a:buClr>
                <a:schemeClr val="accent2"/>
              </a:buClr>
              <a:buSzPct val="70000"/>
            </a:pPr>
            <a:r>
              <a:rPr lang="en-US" sz="2400" dirty="0" smtClean="0">
                <a:latin typeface="Segoe UI Light" pitchFamily="34" charset="0"/>
                <a:cs typeface="Segoe UI Light" pitchFamily="34" charset="0"/>
              </a:rPr>
              <a:t>Opportunities in the labor market.</a:t>
            </a:r>
            <a:endParaRPr sz="2400" dirty="0">
              <a:latin typeface="Segoe UI Light" pitchFamily="34" charset="0"/>
              <a:cs typeface="Segoe UI Light" pitchFamily="34" charset="0"/>
            </a:endParaRPr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731681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673751" y="1347086"/>
            <a:ext cx="5611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FULL STACK </a:t>
            </a:r>
            <a:r>
              <a:rPr lang="en" dirty="0" smtClean="0">
                <a:solidFill>
                  <a:schemeClr val="accent2"/>
                </a:solidFill>
              </a:rPr>
              <a:t>DEVELOPER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439346" y="1983888"/>
            <a:ext cx="5155068" cy="18125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itchFamily="34" charset="0"/>
              <a:buChar char="•"/>
            </a:pPr>
            <a:r>
              <a:rPr lang="en" dirty="0" smtClean="0"/>
              <a:t>It’s a term used to describe a developer who is skilled in both </a:t>
            </a:r>
            <a:r>
              <a:rPr lang="en" b="1" dirty="0" smtClean="0">
                <a:solidFill>
                  <a:schemeClr val="accent2"/>
                </a:solidFill>
              </a:rPr>
              <a:t>front-end</a:t>
            </a:r>
            <a:r>
              <a:rPr lang="en" dirty="0" smtClean="0"/>
              <a:t> and </a:t>
            </a:r>
            <a:r>
              <a:rPr lang="en" b="1" dirty="0" smtClean="0">
                <a:solidFill>
                  <a:schemeClr val="accent2"/>
                </a:solidFill>
              </a:rPr>
              <a:t>back-end</a:t>
            </a:r>
            <a:r>
              <a:rPr lang="en" dirty="0" smtClean="0"/>
              <a:t> development.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itchFamily="34" charset="0"/>
              <a:buChar char="•"/>
            </a:pPr>
            <a:endParaRPr lang="en" dirty="0"/>
          </a:p>
          <a:p>
            <a:pPr marL="285750" lvl="0" indent="-285750"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/>
              <a:t>A combination of the front end and the back end is required from the company when you need </a:t>
            </a:r>
            <a:r>
              <a:rPr lang="en-US" dirty="0">
                <a:solidFill>
                  <a:schemeClr val="accent2"/>
                </a:solidFill>
              </a:rPr>
              <a:t>only one person</a:t>
            </a:r>
            <a:r>
              <a:rPr lang="en-US" dirty="0"/>
              <a:t>, and you do not need to combine the code or establish rules for understanding the code from the </a:t>
            </a:r>
            <a:r>
              <a:rPr lang="en-US" dirty="0" smtClean="0"/>
              <a:t>frontend </a:t>
            </a:r>
            <a:r>
              <a:rPr lang="en-US" dirty="0"/>
              <a:t>and the </a:t>
            </a:r>
            <a:r>
              <a:rPr lang="en-US" dirty="0" smtClean="0"/>
              <a:t>backend </a:t>
            </a:r>
            <a:r>
              <a:rPr lang="en-US" dirty="0"/>
              <a:t>like HTML</a:t>
            </a:r>
            <a:r>
              <a:rPr lang="en-US" dirty="0" smtClean="0"/>
              <a:t>, Python</a:t>
            </a:r>
            <a:r>
              <a:rPr lang="en-US" dirty="0"/>
              <a:t> and </a:t>
            </a:r>
            <a:r>
              <a:rPr lang="en-US" dirty="0" smtClean="0"/>
              <a:t>JavaScript</a:t>
            </a:r>
            <a:endParaRPr dirty="0"/>
          </a:p>
        </p:txBody>
      </p:sp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213" y="2114551"/>
            <a:ext cx="2457764" cy="1948268"/>
          </a:xfrm>
          <a:prstGeom prst="ellipse">
            <a:avLst/>
          </a:prstGeom>
          <a:ln>
            <a:noFill/>
          </a:ln>
          <a:effectLst>
            <a:outerShdw blurRad="1270000" sx="106000" sy="106000" algn="r" rotWithShape="0">
              <a:prstClr val="black">
                <a:alpha val="54000"/>
              </a:prstClr>
            </a:outerShdw>
            <a:softEdge rad="393700"/>
          </a:effectLst>
        </p:spPr>
      </p:pic>
      <p:grpSp>
        <p:nvGrpSpPr>
          <p:cNvPr id="2777" name="Google Shape;2777;p36"/>
          <p:cNvGrpSpPr/>
          <p:nvPr/>
        </p:nvGrpSpPr>
        <p:grpSpPr>
          <a:xfrm rot="10800000">
            <a:off x="7473933" y="3588724"/>
            <a:ext cx="822324" cy="237088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596239" y="3956215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" name="Google Shape;10947;p86"/>
          <p:cNvGrpSpPr/>
          <p:nvPr/>
        </p:nvGrpSpPr>
        <p:grpSpPr>
          <a:xfrm>
            <a:off x="5719660" y="1380695"/>
            <a:ext cx="354616" cy="381001"/>
            <a:chOff x="-30354000" y="3569100"/>
            <a:chExt cx="292250" cy="292225"/>
          </a:xfrm>
          <a:solidFill>
            <a:schemeClr val="accent2"/>
          </a:solidFill>
          <a:effectLst>
            <a:outerShdw blurRad="381000" dir="5400000" sx="125000" sy="125000" algn="ctr" rotWithShape="0">
              <a:schemeClr val="accent2">
                <a:alpha val="43000"/>
              </a:schemeClr>
            </a:outerShdw>
          </a:effectLst>
        </p:grpSpPr>
        <p:sp>
          <p:nvSpPr>
            <p:cNvPr id="51" name="Google Shape;10948;p86"/>
            <p:cNvSpPr/>
            <p:nvPr/>
          </p:nvSpPr>
          <p:spPr>
            <a:xfrm>
              <a:off x="-30354000" y="3604550"/>
              <a:ext cx="137875" cy="256000"/>
            </a:xfrm>
            <a:custGeom>
              <a:avLst/>
              <a:gdLst/>
              <a:ahLst/>
              <a:cxnLst/>
              <a:rect l="l" t="t" r="r" b="b"/>
              <a:pathLst>
                <a:path w="5515" h="10240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lnTo>
                    <a:pt x="1" y="4411"/>
                  </a:lnTo>
                  <a:cubicBezTo>
                    <a:pt x="1" y="4632"/>
                    <a:pt x="64" y="4884"/>
                    <a:pt x="190" y="5073"/>
                  </a:cubicBezTo>
                  <a:lnTo>
                    <a:pt x="1639" y="7467"/>
                  </a:lnTo>
                  <a:cubicBezTo>
                    <a:pt x="1891" y="7877"/>
                    <a:pt x="2049" y="8097"/>
                    <a:pt x="2049" y="8538"/>
                  </a:cubicBezTo>
                  <a:lnTo>
                    <a:pt x="2049" y="9861"/>
                  </a:lnTo>
                  <a:cubicBezTo>
                    <a:pt x="2049" y="10082"/>
                    <a:pt x="2206" y="10239"/>
                    <a:pt x="2395" y="10239"/>
                  </a:cubicBezTo>
                  <a:lnTo>
                    <a:pt x="5514" y="10239"/>
                  </a:lnTo>
                  <a:lnTo>
                    <a:pt x="5514" y="6364"/>
                  </a:lnTo>
                  <a:cubicBezTo>
                    <a:pt x="5514" y="5986"/>
                    <a:pt x="5357" y="5671"/>
                    <a:pt x="5168" y="5419"/>
                  </a:cubicBezTo>
                  <a:cubicBezTo>
                    <a:pt x="5167" y="5420"/>
                    <a:pt x="5165" y="5421"/>
                    <a:pt x="5163" y="5421"/>
                  </a:cubicBezTo>
                  <a:cubicBezTo>
                    <a:pt x="5042" y="5421"/>
                    <a:pt x="3214" y="3623"/>
                    <a:pt x="3183" y="3592"/>
                  </a:cubicBezTo>
                  <a:cubicBezTo>
                    <a:pt x="3041" y="3432"/>
                    <a:pt x="2828" y="3332"/>
                    <a:pt x="2613" y="3332"/>
                  </a:cubicBezTo>
                  <a:cubicBezTo>
                    <a:pt x="2448" y="3332"/>
                    <a:pt x="2280" y="3392"/>
                    <a:pt x="2143" y="3529"/>
                  </a:cubicBezTo>
                  <a:cubicBezTo>
                    <a:pt x="1891" y="3812"/>
                    <a:pt x="1923" y="4285"/>
                    <a:pt x="2112" y="4442"/>
                  </a:cubicBezTo>
                  <a:lnTo>
                    <a:pt x="3970" y="6301"/>
                  </a:lnTo>
                  <a:cubicBezTo>
                    <a:pt x="4097" y="6427"/>
                    <a:pt x="4097" y="6648"/>
                    <a:pt x="3970" y="6774"/>
                  </a:cubicBezTo>
                  <a:cubicBezTo>
                    <a:pt x="3907" y="6821"/>
                    <a:pt x="3821" y="6845"/>
                    <a:pt x="3734" y="6845"/>
                  </a:cubicBezTo>
                  <a:cubicBezTo>
                    <a:pt x="3648" y="6845"/>
                    <a:pt x="3561" y="6821"/>
                    <a:pt x="3498" y="6774"/>
                  </a:cubicBezTo>
                  <a:lnTo>
                    <a:pt x="1639" y="4915"/>
                  </a:lnTo>
                  <a:cubicBezTo>
                    <a:pt x="1450" y="4726"/>
                    <a:pt x="1324" y="4442"/>
                    <a:pt x="1324" y="4190"/>
                  </a:cubicBezTo>
                  <a:lnTo>
                    <a:pt x="1324" y="662"/>
                  </a:lnTo>
                  <a:cubicBezTo>
                    <a:pt x="1324" y="252"/>
                    <a:pt x="1009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949;p86"/>
            <p:cNvSpPr/>
            <p:nvPr/>
          </p:nvSpPr>
          <p:spPr>
            <a:xfrm>
              <a:off x="-30198825" y="3604550"/>
              <a:ext cx="137075" cy="256775"/>
            </a:xfrm>
            <a:custGeom>
              <a:avLst/>
              <a:gdLst/>
              <a:ahLst/>
              <a:cxnLst/>
              <a:rect l="l" t="t" r="r" b="b"/>
              <a:pathLst>
                <a:path w="5483" h="10271" extrusionOk="0">
                  <a:moveTo>
                    <a:pt x="4758" y="0"/>
                  </a:moveTo>
                  <a:cubicBezTo>
                    <a:pt x="4380" y="0"/>
                    <a:pt x="4096" y="315"/>
                    <a:pt x="4096" y="662"/>
                  </a:cubicBezTo>
                  <a:lnTo>
                    <a:pt x="4096" y="4190"/>
                  </a:lnTo>
                  <a:cubicBezTo>
                    <a:pt x="4096" y="4474"/>
                    <a:pt x="3970" y="4758"/>
                    <a:pt x="3781" y="4915"/>
                  </a:cubicBezTo>
                  <a:lnTo>
                    <a:pt x="1922" y="6774"/>
                  </a:lnTo>
                  <a:cubicBezTo>
                    <a:pt x="1875" y="6821"/>
                    <a:pt x="1788" y="6845"/>
                    <a:pt x="1698" y="6845"/>
                  </a:cubicBezTo>
                  <a:cubicBezTo>
                    <a:pt x="1607" y="6845"/>
                    <a:pt x="1513" y="6821"/>
                    <a:pt x="1450" y="6774"/>
                  </a:cubicBezTo>
                  <a:cubicBezTo>
                    <a:pt x="1355" y="6648"/>
                    <a:pt x="1355" y="6427"/>
                    <a:pt x="1450" y="6301"/>
                  </a:cubicBezTo>
                  <a:lnTo>
                    <a:pt x="3308" y="4442"/>
                  </a:lnTo>
                  <a:cubicBezTo>
                    <a:pt x="3497" y="4285"/>
                    <a:pt x="3560" y="3812"/>
                    <a:pt x="3277" y="3529"/>
                  </a:cubicBezTo>
                  <a:cubicBezTo>
                    <a:pt x="3140" y="3392"/>
                    <a:pt x="2972" y="3332"/>
                    <a:pt x="2807" y="3332"/>
                  </a:cubicBezTo>
                  <a:cubicBezTo>
                    <a:pt x="2592" y="3332"/>
                    <a:pt x="2379" y="3432"/>
                    <a:pt x="2237" y="3592"/>
                  </a:cubicBezTo>
                  <a:cubicBezTo>
                    <a:pt x="2237" y="3592"/>
                    <a:pt x="347" y="5419"/>
                    <a:pt x="347" y="5482"/>
                  </a:cubicBezTo>
                  <a:cubicBezTo>
                    <a:pt x="158" y="5671"/>
                    <a:pt x="0" y="6018"/>
                    <a:pt x="0" y="6427"/>
                  </a:cubicBezTo>
                  <a:lnTo>
                    <a:pt x="0" y="8129"/>
                  </a:lnTo>
                  <a:lnTo>
                    <a:pt x="0" y="8412"/>
                  </a:lnTo>
                  <a:lnTo>
                    <a:pt x="0" y="10271"/>
                  </a:lnTo>
                  <a:lnTo>
                    <a:pt x="3088" y="10271"/>
                  </a:lnTo>
                  <a:cubicBezTo>
                    <a:pt x="3277" y="10271"/>
                    <a:pt x="3434" y="10113"/>
                    <a:pt x="3434" y="9924"/>
                  </a:cubicBezTo>
                  <a:lnTo>
                    <a:pt x="3434" y="8570"/>
                  </a:lnTo>
                  <a:cubicBezTo>
                    <a:pt x="3434" y="8129"/>
                    <a:pt x="3623" y="7908"/>
                    <a:pt x="3812" y="7530"/>
                  </a:cubicBezTo>
                  <a:lnTo>
                    <a:pt x="5293" y="5104"/>
                  </a:lnTo>
                  <a:cubicBezTo>
                    <a:pt x="5388" y="4915"/>
                    <a:pt x="5482" y="4663"/>
                    <a:pt x="5482" y="4411"/>
                  </a:cubicBezTo>
                  <a:lnTo>
                    <a:pt x="5482" y="662"/>
                  </a:lnTo>
                  <a:cubicBezTo>
                    <a:pt x="5451" y="284"/>
                    <a:pt x="5136" y="0"/>
                    <a:pt x="47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950;p86"/>
            <p:cNvSpPr/>
            <p:nvPr/>
          </p:nvSpPr>
          <p:spPr>
            <a:xfrm>
              <a:off x="-30139750" y="3636850"/>
              <a:ext cx="26000" cy="37825"/>
            </a:xfrm>
            <a:custGeom>
              <a:avLst/>
              <a:gdLst/>
              <a:ahLst/>
              <a:cxnLst/>
              <a:rect l="l" t="t" r="r" b="b"/>
              <a:pathLst>
                <a:path w="1040" h="1513" extrusionOk="0">
                  <a:moveTo>
                    <a:pt x="504" y="0"/>
                  </a:moveTo>
                  <a:cubicBezTo>
                    <a:pt x="252" y="32"/>
                    <a:pt x="0" y="284"/>
                    <a:pt x="0" y="567"/>
                  </a:cubicBezTo>
                  <a:lnTo>
                    <a:pt x="0" y="1418"/>
                  </a:lnTo>
                  <a:cubicBezTo>
                    <a:pt x="126" y="1386"/>
                    <a:pt x="252" y="1355"/>
                    <a:pt x="410" y="1355"/>
                  </a:cubicBezTo>
                  <a:cubicBezTo>
                    <a:pt x="630" y="1355"/>
                    <a:pt x="819" y="1386"/>
                    <a:pt x="1040" y="1512"/>
                  </a:cubicBezTo>
                  <a:lnTo>
                    <a:pt x="1040" y="504"/>
                  </a:lnTo>
                  <a:cubicBezTo>
                    <a:pt x="1040" y="252"/>
                    <a:pt x="788" y="0"/>
                    <a:pt x="5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951;p86"/>
            <p:cNvSpPr/>
            <p:nvPr/>
          </p:nvSpPr>
          <p:spPr>
            <a:xfrm>
              <a:off x="-30302800" y="3638950"/>
              <a:ext cx="25225" cy="36500"/>
            </a:xfrm>
            <a:custGeom>
              <a:avLst/>
              <a:gdLst/>
              <a:ahLst/>
              <a:cxnLst/>
              <a:rect l="l" t="t" r="r" b="b"/>
              <a:pathLst>
                <a:path w="1009" h="1460" extrusionOk="0">
                  <a:moveTo>
                    <a:pt x="418" y="1"/>
                  </a:moveTo>
                  <a:cubicBezTo>
                    <a:pt x="177" y="1"/>
                    <a:pt x="1" y="229"/>
                    <a:pt x="1" y="483"/>
                  </a:cubicBezTo>
                  <a:lnTo>
                    <a:pt x="1" y="1460"/>
                  </a:lnTo>
                  <a:cubicBezTo>
                    <a:pt x="190" y="1334"/>
                    <a:pt x="379" y="1302"/>
                    <a:pt x="631" y="1302"/>
                  </a:cubicBezTo>
                  <a:cubicBezTo>
                    <a:pt x="725" y="1302"/>
                    <a:pt x="883" y="1334"/>
                    <a:pt x="1009" y="1365"/>
                  </a:cubicBezTo>
                  <a:lnTo>
                    <a:pt x="1009" y="515"/>
                  </a:lnTo>
                  <a:cubicBezTo>
                    <a:pt x="1009" y="231"/>
                    <a:pt x="788" y="11"/>
                    <a:pt x="505" y="11"/>
                  </a:cubicBezTo>
                  <a:cubicBezTo>
                    <a:pt x="475" y="4"/>
                    <a:pt x="446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952;p86"/>
            <p:cNvSpPr/>
            <p:nvPr/>
          </p:nvSpPr>
          <p:spPr>
            <a:xfrm>
              <a:off x="-30242925" y="3569100"/>
              <a:ext cx="68525" cy="68550"/>
            </a:xfrm>
            <a:custGeom>
              <a:avLst/>
              <a:gdLst/>
              <a:ahLst/>
              <a:cxnLst/>
              <a:rect l="l" t="t" r="r" b="b"/>
              <a:pathLst>
                <a:path w="2741" h="2742" extrusionOk="0">
                  <a:moveTo>
                    <a:pt x="1386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74"/>
                    <a:pt x="630" y="2742"/>
                    <a:pt x="1386" y="2742"/>
                  </a:cubicBezTo>
                  <a:cubicBezTo>
                    <a:pt x="2111" y="2742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953;p86"/>
            <p:cNvSpPr/>
            <p:nvPr/>
          </p:nvSpPr>
          <p:spPr>
            <a:xfrm>
              <a:off x="-30262625" y="3654950"/>
              <a:ext cx="107925" cy="68550"/>
            </a:xfrm>
            <a:custGeom>
              <a:avLst/>
              <a:gdLst/>
              <a:ahLst/>
              <a:cxnLst/>
              <a:rect l="l" t="t" r="r" b="b"/>
              <a:pathLst>
                <a:path w="4317" h="2742" extrusionOk="0">
                  <a:moveTo>
                    <a:pt x="2174" y="1"/>
                  </a:moveTo>
                  <a:cubicBezTo>
                    <a:pt x="1292" y="1"/>
                    <a:pt x="505" y="379"/>
                    <a:pt x="0" y="1040"/>
                  </a:cubicBezTo>
                  <a:lnTo>
                    <a:pt x="32" y="1103"/>
                  </a:lnTo>
                  <a:cubicBezTo>
                    <a:pt x="946" y="1985"/>
                    <a:pt x="1450" y="2458"/>
                    <a:pt x="1702" y="2742"/>
                  </a:cubicBezTo>
                  <a:lnTo>
                    <a:pt x="2647" y="2742"/>
                  </a:lnTo>
                  <a:lnTo>
                    <a:pt x="4254" y="1135"/>
                  </a:lnTo>
                  <a:lnTo>
                    <a:pt x="4317" y="1040"/>
                  </a:lnTo>
                  <a:cubicBezTo>
                    <a:pt x="3813" y="410"/>
                    <a:pt x="3025" y="1"/>
                    <a:pt x="217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2" grpId="0"/>
      <p:bldP spid="277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4535;p68"/>
          <p:cNvPicPr preferRelativeResize="0"/>
          <p:nvPr/>
        </p:nvPicPr>
        <p:blipFill rotWithShape="1">
          <a:blip r:embed="rId2">
            <a:alphaModFix/>
          </a:blip>
          <a:srcRect l="17128" r="17121"/>
          <a:stretch/>
        </p:blipFill>
        <p:spPr>
          <a:xfrm>
            <a:off x="5747625" y="1505206"/>
            <a:ext cx="2368296" cy="2368296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pic>
        <p:nvPicPr>
          <p:cNvPr id="36" name="Google Shape;2774;p36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835378" y="1504950"/>
            <a:ext cx="2368296" cy="2368552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77" name="Google Shape;4013;p59"/>
          <p:cNvSpPr/>
          <p:nvPr/>
        </p:nvSpPr>
        <p:spPr>
          <a:xfrm>
            <a:off x="2213601" y="3257550"/>
            <a:ext cx="1520199" cy="457200"/>
          </a:xfrm>
          <a:custGeom>
            <a:avLst/>
            <a:gdLst>
              <a:gd name="connsiteX0" fmla="*/ 0 w 4343400"/>
              <a:gd name="connsiteY0" fmla="*/ 202901 h 405802"/>
              <a:gd name="connsiteX1" fmla="*/ 202901 w 4343400"/>
              <a:gd name="connsiteY1" fmla="*/ 0 h 405802"/>
              <a:gd name="connsiteX2" fmla="*/ 4140499 w 4343400"/>
              <a:gd name="connsiteY2" fmla="*/ 0 h 405802"/>
              <a:gd name="connsiteX3" fmla="*/ 4343400 w 4343400"/>
              <a:gd name="connsiteY3" fmla="*/ 202901 h 405802"/>
              <a:gd name="connsiteX4" fmla="*/ 4343400 w 4343400"/>
              <a:gd name="connsiteY4" fmla="*/ 202901 h 405802"/>
              <a:gd name="connsiteX5" fmla="*/ 4140499 w 4343400"/>
              <a:gd name="connsiteY5" fmla="*/ 405802 h 405802"/>
              <a:gd name="connsiteX6" fmla="*/ 202901 w 4343400"/>
              <a:gd name="connsiteY6" fmla="*/ 405802 h 405802"/>
              <a:gd name="connsiteX7" fmla="*/ 0 w 4343400"/>
              <a:gd name="connsiteY7" fmla="*/ 202901 h 405802"/>
              <a:gd name="connsiteX0" fmla="*/ 0 w 4343400"/>
              <a:gd name="connsiteY0" fmla="*/ 202901 h 405802"/>
              <a:gd name="connsiteX1" fmla="*/ 202901 w 4343400"/>
              <a:gd name="connsiteY1" fmla="*/ 0 h 405802"/>
              <a:gd name="connsiteX2" fmla="*/ 4140499 w 4343400"/>
              <a:gd name="connsiteY2" fmla="*/ 0 h 405802"/>
              <a:gd name="connsiteX3" fmla="*/ 4343400 w 4343400"/>
              <a:gd name="connsiteY3" fmla="*/ 202901 h 405802"/>
              <a:gd name="connsiteX4" fmla="*/ 4343400 w 4343400"/>
              <a:gd name="connsiteY4" fmla="*/ 202901 h 405802"/>
              <a:gd name="connsiteX5" fmla="*/ 4140499 w 4343400"/>
              <a:gd name="connsiteY5" fmla="*/ 405802 h 405802"/>
              <a:gd name="connsiteX6" fmla="*/ 202901 w 4343400"/>
              <a:gd name="connsiteY6" fmla="*/ 405802 h 405802"/>
              <a:gd name="connsiteX7" fmla="*/ 0 w 4343400"/>
              <a:gd name="connsiteY7" fmla="*/ 202901 h 405802"/>
              <a:gd name="connsiteX0" fmla="*/ 0 w 4343400"/>
              <a:gd name="connsiteY0" fmla="*/ 202901 h 405802"/>
              <a:gd name="connsiteX1" fmla="*/ 202901 w 4343400"/>
              <a:gd name="connsiteY1" fmla="*/ 0 h 405802"/>
              <a:gd name="connsiteX2" fmla="*/ 4140499 w 4343400"/>
              <a:gd name="connsiteY2" fmla="*/ 0 h 405802"/>
              <a:gd name="connsiteX3" fmla="*/ 4343400 w 4343400"/>
              <a:gd name="connsiteY3" fmla="*/ 202901 h 405802"/>
              <a:gd name="connsiteX4" fmla="*/ 4343400 w 4343400"/>
              <a:gd name="connsiteY4" fmla="*/ 202901 h 405802"/>
              <a:gd name="connsiteX5" fmla="*/ 4140499 w 4343400"/>
              <a:gd name="connsiteY5" fmla="*/ 405802 h 405802"/>
              <a:gd name="connsiteX6" fmla="*/ 202901 w 4343400"/>
              <a:gd name="connsiteY6" fmla="*/ 405802 h 405802"/>
              <a:gd name="connsiteX7" fmla="*/ 0 w 4343400"/>
              <a:gd name="connsiteY7" fmla="*/ 202901 h 40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43400" h="405802">
                <a:moveTo>
                  <a:pt x="0" y="202901"/>
                </a:moveTo>
                <a:cubicBezTo>
                  <a:pt x="0" y="90842"/>
                  <a:pt x="90842" y="0"/>
                  <a:pt x="202901" y="0"/>
                </a:cubicBezTo>
                <a:lnTo>
                  <a:pt x="4140499" y="0"/>
                </a:lnTo>
                <a:cubicBezTo>
                  <a:pt x="4252558" y="0"/>
                  <a:pt x="4343400" y="90842"/>
                  <a:pt x="4343400" y="202901"/>
                </a:cubicBezTo>
                <a:lnTo>
                  <a:pt x="4343400" y="202901"/>
                </a:lnTo>
                <a:cubicBezTo>
                  <a:pt x="4343400" y="314960"/>
                  <a:pt x="4252558" y="405802"/>
                  <a:pt x="4140499" y="405802"/>
                </a:cubicBezTo>
                <a:lnTo>
                  <a:pt x="202901" y="405802"/>
                </a:lnTo>
                <a:cubicBezTo>
                  <a:pt x="90842" y="405802"/>
                  <a:pt x="0" y="314960"/>
                  <a:pt x="0" y="20290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shade val="30000"/>
                  <a:satMod val="115000"/>
                  <a:alpha val="23000"/>
                  <a:lumMod val="75000"/>
                </a:schemeClr>
              </a:gs>
              <a:gs pos="85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6" name="Google Shape;4013;p59"/>
          <p:cNvSpPr/>
          <p:nvPr/>
        </p:nvSpPr>
        <p:spPr>
          <a:xfrm>
            <a:off x="2411264" y="602520"/>
            <a:ext cx="4343400" cy="405802"/>
          </a:xfrm>
          <a:custGeom>
            <a:avLst/>
            <a:gdLst>
              <a:gd name="connsiteX0" fmla="*/ 0 w 4343400"/>
              <a:gd name="connsiteY0" fmla="*/ 202901 h 405802"/>
              <a:gd name="connsiteX1" fmla="*/ 202901 w 4343400"/>
              <a:gd name="connsiteY1" fmla="*/ 0 h 405802"/>
              <a:gd name="connsiteX2" fmla="*/ 4140499 w 4343400"/>
              <a:gd name="connsiteY2" fmla="*/ 0 h 405802"/>
              <a:gd name="connsiteX3" fmla="*/ 4343400 w 4343400"/>
              <a:gd name="connsiteY3" fmla="*/ 202901 h 405802"/>
              <a:gd name="connsiteX4" fmla="*/ 4343400 w 4343400"/>
              <a:gd name="connsiteY4" fmla="*/ 202901 h 405802"/>
              <a:gd name="connsiteX5" fmla="*/ 4140499 w 4343400"/>
              <a:gd name="connsiteY5" fmla="*/ 405802 h 405802"/>
              <a:gd name="connsiteX6" fmla="*/ 202901 w 4343400"/>
              <a:gd name="connsiteY6" fmla="*/ 405802 h 405802"/>
              <a:gd name="connsiteX7" fmla="*/ 0 w 4343400"/>
              <a:gd name="connsiteY7" fmla="*/ 202901 h 405802"/>
              <a:gd name="connsiteX0" fmla="*/ 0 w 4343400"/>
              <a:gd name="connsiteY0" fmla="*/ 202901 h 405802"/>
              <a:gd name="connsiteX1" fmla="*/ 202901 w 4343400"/>
              <a:gd name="connsiteY1" fmla="*/ 0 h 405802"/>
              <a:gd name="connsiteX2" fmla="*/ 4140499 w 4343400"/>
              <a:gd name="connsiteY2" fmla="*/ 0 h 405802"/>
              <a:gd name="connsiteX3" fmla="*/ 4343400 w 4343400"/>
              <a:gd name="connsiteY3" fmla="*/ 202901 h 405802"/>
              <a:gd name="connsiteX4" fmla="*/ 4343400 w 4343400"/>
              <a:gd name="connsiteY4" fmla="*/ 202901 h 405802"/>
              <a:gd name="connsiteX5" fmla="*/ 4140499 w 4343400"/>
              <a:gd name="connsiteY5" fmla="*/ 405802 h 405802"/>
              <a:gd name="connsiteX6" fmla="*/ 202901 w 4343400"/>
              <a:gd name="connsiteY6" fmla="*/ 405802 h 405802"/>
              <a:gd name="connsiteX7" fmla="*/ 0 w 4343400"/>
              <a:gd name="connsiteY7" fmla="*/ 202901 h 405802"/>
              <a:gd name="connsiteX0" fmla="*/ 0 w 4343400"/>
              <a:gd name="connsiteY0" fmla="*/ 202901 h 405802"/>
              <a:gd name="connsiteX1" fmla="*/ 202901 w 4343400"/>
              <a:gd name="connsiteY1" fmla="*/ 0 h 405802"/>
              <a:gd name="connsiteX2" fmla="*/ 4140499 w 4343400"/>
              <a:gd name="connsiteY2" fmla="*/ 0 h 405802"/>
              <a:gd name="connsiteX3" fmla="*/ 4343400 w 4343400"/>
              <a:gd name="connsiteY3" fmla="*/ 202901 h 405802"/>
              <a:gd name="connsiteX4" fmla="*/ 4343400 w 4343400"/>
              <a:gd name="connsiteY4" fmla="*/ 202901 h 405802"/>
              <a:gd name="connsiteX5" fmla="*/ 4140499 w 4343400"/>
              <a:gd name="connsiteY5" fmla="*/ 405802 h 405802"/>
              <a:gd name="connsiteX6" fmla="*/ 202901 w 4343400"/>
              <a:gd name="connsiteY6" fmla="*/ 405802 h 405802"/>
              <a:gd name="connsiteX7" fmla="*/ 0 w 4343400"/>
              <a:gd name="connsiteY7" fmla="*/ 202901 h 40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43400" h="405802">
                <a:moveTo>
                  <a:pt x="0" y="202901"/>
                </a:moveTo>
                <a:cubicBezTo>
                  <a:pt x="0" y="90842"/>
                  <a:pt x="90842" y="0"/>
                  <a:pt x="202901" y="0"/>
                </a:cubicBezTo>
                <a:lnTo>
                  <a:pt x="4140499" y="0"/>
                </a:lnTo>
                <a:cubicBezTo>
                  <a:pt x="4252558" y="0"/>
                  <a:pt x="4343400" y="90842"/>
                  <a:pt x="4343400" y="202901"/>
                </a:cubicBezTo>
                <a:lnTo>
                  <a:pt x="4343400" y="202901"/>
                </a:lnTo>
                <a:cubicBezTo>
                  <a:pt x="4343400" y="314960"/>
                  <a:pt x="4252558" y="405802"/>
                  <a:pt x="4140499" y="405802"/>
                </a:cubicBezTo>
                <a:lnTo>
                  <a:pt x="202901" y="405802"/>
                </a:lnTo>
                <a:cubicBezTo>
                  <a:pt x="90842" y="405802"/>
                  <a:pt x="0" y="314960"/>
                  <a:pt x="0" y="20290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shade val="30000"/>
                  <a:satMod val="115000"/>
                  <a:alpha val="23000"/>
                  <a:lumMod val="75000"/>
                </a:schemeClr>
              </a:gs>
              <a:gs pos="85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2093166" y="3257550"/>
            <a:ext cx="1761067" cy="457199"/>
          </a:xfrm>
        </p:spPr>
        <p:txBody>
          <a:bodyPr/>
          <a:lstStyle/>
          <a:p>
            <a:r>
              <a:rPr lang="en-US" sz="1900" dirty="0" smtClean="0">
                <a:solidFill>
                  <a:schemeClr val="bg1"/>
                </a:solidFill>
              </a:rPr>
              <a:t>FRONT-END</a:t>
            </a:r>
            <a:endParaRPr lang="ar-EG" sz="1900" dirty="0">
              <a:solidFill>
                <a:schemeClr val="bg1"/>
              </a:solidFill>
            </a:endParaRPr>
          </a:p>
        </p:txBody>
      </p:sp>
      <p:sp>
        <p:nvSpPr>
          <p:cNvPr id="78" name="Google Shape;4013;p59"/>
          <p:cNvSpPr/>
          <p:nvPr/>
        </p:nvSpPr>
        <p:spPr>
          <a:xfrm>
            <a:off x="7239000" y="3257550"/>
            <a:ext cx="1520199" cy="457200"/>
          </a:xfrm>
          <a:custGeom>
            <a:avLst/>
            <a:gdLst>
              <a:gd name="connsiteX0" fmla="*/ 0 w 4343400"/>
              <a:gd name="connsiteY0" fmla="*/ 202901 h 405802"/>
              <a:gd name="connsiteX1" fmla="*/ 202901 w 4343400"/>
              <a:gd name="connsiteY1" fmla="*/ 0 h 405802"/>
              <a:gd name="connsiteX2" fmla="*/ 4140499 w 4343400"/>
              <a:gd name="connsiteY2" fmla="*/ 0 h 405802"/>
              <a:gd name="connsiteX3" fmla="*/ 4343400 w 4343400"/>
              <a:gd name="connsiteY3" fmla="*/ 202901 h 405802"/>
              <a:gd name="connsiteX4" fmla="*/ 4343400 w 4343400"/>
              <a:gd name="connsiteY4" fmla="*/ 202901 h 405802"/>
              <a:gd name="connsiteX5" fmla="*/ 4140499 w 4343400"/>
              <a:gd name="connsiteY5" fmla="*/ 405802 h 405802"/>
              <a:gd name="connsiteX6" fmla="*/ 202901 w 4343400"/>
              <a:gd name="connsiteY6" fmla="*/ 405802 h 405802"/>
              <a:gd name="connsiteX7" fmla="*/ 0 w 4343400"/>
              <a:gd name="connsiteY7" fmla="*/ 202901 h 405802"/>
              <a:gd name="connsiteX0" fmla="*/ 0 w 4343400"/>
              <a:gd name="connsiteY0" fmla="*/ 202901 h 405802"/>
              <a:gd name="connsiteX1" fmla="*/ 202901 w 4343400"/>
              <a:gd name="connsiteY1" fmla="*/ 0 h 405802"/>
              <a:gd name="connsiteX2" fmla="*/ 4140499 w 4343400"/>
              <a:gd name="connsiteY2" fmla="*/ 0 h 405802"/>
              <a:gd name="connsiteX3" fmla="*/ 4343400 w 4343400"/>
              <a:gd name="connsiteY3" fmla="*/ 202901 h 405802"/>
              <a:gd name="connsiteX4" fmla="*/ 4343400 w 4343400"/>
              <a:gd name="connsiteY4" fmla="*/ 202901 h 405802"/>
              <a:gd name="connsiteX5" fmla="*/ 4140499 w 4343400"/>
              <a:gd name="connsiteY5" fmla="*/ 405802 h 405802"/>
              <a:gd name="connsiteX6" fmla="*/ 202901 w 4343400"/>
              <a:gd name="connsiteY6" fmla="*/ 405802 h 405802"/>
              <a:gd name="connsiteX7" fmla="*/ 0 w 4343400"/>
              <a:gd name="connsiteY7" fmla="*/ 202901 h 405802"/>
              <a:gd name="connsiteX0" fmla="*/ 0 w 4343400"/>
              <a:gd name="connsiteY0" fmla="*/ 202901 h 405802"/>
              <a:gd name="connsiteX1" fmla="*/ 202901 w 4343400"/>
              <a:gd name="connsiteY1" fmla="*/ 0 h 405802"/>
              <a:gd name="connsiteX2" fmla="*/ 4140499 w 4343400"/>
              <a:gd name="connsiteY2" fmla="*/ 0 h 405802"/>
              <a:gd name="connsiteX3" fmla="*/ 4343400 w 4343400"/>
              <a:gd name="connsiteY3" fmla="*/ 202901 h 405802"/>
              <a:gd name="connsiteX4" fmla="*/ 4343400 w 4343400"/>
              <a:gd name="connsiteY4" fmla="*/ 202901 h 405802"/>
              <a:gd name="connsiteX5" fmla="*/ 4140499 w 4343400"/>
              <a:gd name="connsiteY5" fmla="*/ 405802 h 405802"/>
              <a:gd name="connsiteX6" fmla="*/ 202901 w 4343400"/>
              <a:gd name="connsiteY6" fmla="*/ 405802 h 405802"/>
              <a:gd name="connsiteX7" fmla="*/ 0 w 4343400"/>
              <a:gd name="connsiteY7" fmla="*/ 202901 h 40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43400" h="405802">
                <a:moveTo>
                  <a:pt x="0" y="202901"/>
                </a:moveTo>
                <a:cubicBezTo>
                  <a:pt x="0" y="90842"/>
                  <a:pt x="90842" y="0"/>
                  <a:pt x="202901" y="0"/>
                </a:cubicBezTo>
                <a:lnTo>
                  <a:pt x="4140499" y="0"/>
                </a:lnTo>
                <a:cubicBezTo>
                  <a:pt x="4252558" y="0"/>
                  <a:pt x="4343400" y="90842"/>
                  <a:pt x="4343400" y="202901"/>
                </a:cubicBezTo>
                <a:lnTo>
                  <a:pt x="4343400" y="202901"/>
                </a:lnTo>
                <a:cubicBezTo>
                  <a:pt x="4343400" y="314960"/>
                  <a:pt x="4252558" y="405802"/>
                  <a:pt x="4140499" y="405802"/>
                </a:cubicBezTo>
                <a:lnTo>
                  <a:pt x="202901" y="405802"/>
                </a:lnTo>
                <a:cubicBezTo>
                  <a:pt x="90842" y="405802"/>
                  <a:pt x="0" y="314960"/>
                  <a:pt x="0" y="20290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shade val="30000"/>
                  <a:satMod val="115000"/>
                  <a:alpha val="23000"/>
                  <a:lumMod val="75000"/>
                </a:schemeClr>
              </a:gs>
              <a:gs pos="85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" name="Subtitle 31"/>
          <p:cNvSpPr>
            <a:spLocks noGrp="1"/>
          </p:cNvSpPr>
          <p:nvPr>
            <p:ph type="subTitle" idx="1"/>
          </p:nvPr>
        </p:nvSpPr>
        <p:spPr>
          <a:xfrm>
            <a:off x="1341543" y="3486150"/>
            <a:ext cx="3085200" cy="874702"/>
          </a:xfrm>
          <a:effectLst>
            <a:glow rad="63500">
              <a:schemeClr val="accent2">
                <a:alpha val="20000"/>
              </a:schemeClr>
            </a:glow>
          </a:effectLst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Languages</a:t>
            </a:r>
          </a:p>
          <a:p>
            <a:r>
              <a:rPr lang="en-US" dirty="0" smtClean="0"/>
              <a:t>HTML + CSS + JavaScript</a:t>
            </a:r>
            <a:endParaRPr lang="ar-EG" dirty="0"/>
          </a:p>
        </p:txBody>
      </p:sp>
      <p:sp>
        <p:nvSpPr>
          <p:cNvPr id="33" name="Title 32"/>
          <p:cNvSpPr>
            <a:spLocks noGrp="1"/>
          </p:cNvSpPr>
          <p:nvPr>
            <p:ph type="title" idx="2"/>
          </p:nvPr>
        </p:nvSpPr>
        <p:spPr>
          <a:xfrm>
            <a:off x="7056199" y="3349200"/>
            <a:ext cx="1885800" cy="273900"/>
          </a:xfrm>
        </p:spPr>
        <p:txBody>
          <a:bodyPr/>
          <a:lstStyle/>
          <a:p>
            <a:r>
              <a:rPr lang="en-US" sz="1900" dirty="0" smtClean="0"/>
              <a:t>BACK-END</a:t>
            </a:r>
            <a:endParaRPr lang="ar-EG" sz="1900" dirty="0"/>
          </a:p>
        </p:txBody>
      </p:sp>
      <p:sp>
        <p:nvSpPr>
          <p:cNvPr id="34" name="Subtitle 33"/>
          <p:cNvSpPr>
            <a:spLocks noGrp="1"/>
          </p:cNvSpPr>
          <p:nvPr>
            <p:ph type="subTitle" idx="3"/>
          </p:nvPr>
        </p:nvSpPr>
        <p:spPr>
          <a:xfrm>
            <a:off x="6324600" y="3486150"/>
            <a:ext cx="3085200" cy="874702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Languages</a:t>
            </a:r>
          </a:p>
          <a:p>
            <a:r>
              <a:rPr lang="en-US" dirty="0" smtClean="0"/>
              <a:t>Python || PHP || java ...</a:t>
            </a:r>
            <a:r>
              <a:rPr lang="en-US" dirty="0" err="1" smtClean="0"/>
              <a:t>etc</a:t>
            </a:r>
            <a:endParaRPr lang="ar-EG" dirty="0"/>
          </a:p>
        </p:txBody>
      </p:sp>
      <p:sp>
        <p:nvSpPr>
          <p:cNvPr id="35" name="Title 34"/>
          <p:cNvSpPr>
            <a:spLocks noGrp="1"/>
          </p:cNvSpPr>
          <p:nvPr>
            <p:ph type="title" idx="4"/>
          </p:nvPr>
        </p:nvSpPr>
        <p:spPr>
          <a:xfrm>
            <a:off x="1381152" y="602520"/>
            <a:ext cx="6414911" cy="451021"/>
          </a:xfrm>
        </p:spPr>
        <p:txBody>
          <a:bodyPr/>
          <a:lstStyle/>
          <a:p>
            <a:r>
              <a:rPr lang="en-US" sz="2000" dirty="0" smtClean="0"/>
              <a:t>FULL STACK DEVELOPER</a:t>
            </a:r>
            <a:endParaRPr lang="ar-EG" sz="2000" dirty="0"/>
          </a:p>
        </p:txBody>
      </p:sp>
      <p:grpSp>
        <p:nvGrpSpPr>
          <p:cNvPr id="42" name="Google Shape;11708;p87"/>
          <p:cNvGrpSpPr/>
          <p:nvPr/>
        </p:nvGrpSpPr>
        <p:grpSpPr>
          <a:xfrm>
            <a:off x="2547816" y="707591"/>
            <a:ext cx="261817" cy="218823"/>
            <a:chOff x="-45673275" y="3199325"/>
            <a:chExt cx="299325" cy="302075"/>
          </a:xfrm>
          <a:solidFill>
            <a:schemeClr val="accent2"/>
          </a:solidFill>
          <a:effectLst>
            <a:glow rad="63500">
              <a:schemeClr val="accent2">
                <a:alpha val="20000"/>
              </a:schemeClr>
            </a:glow>
          </a:effectLst>
        </p:grpSpPr>
        <p:sp>
          <p:nvSpPr>
            <p:cNvPr id="43" name="Google Shape;11709;p87"/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4" name="Google Shape;11710;p87"/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45" name="Google Shape;11711;p87"/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cxnSp>
        <p:nvCxnSpPr>
          <p:cNvPr id="48" name="Straight Connector 47"/>
          <p:cNvCxnSpPr/>
          <p:nvPr/>
        </p:nvCxnSpPr>
        <p:spPr>
          <a:xfrm>
            <a:off x="4424362" y="1008322"/>
            <a:ext cx="4763" cy="95382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37" idx="2"/>
          </p:cNvCxnSpPr>
          <p:nvPr/>
        </p:nvCxnSpPr>
        <p:spPr>
          <a:xfrm>
            <a:off x="4438650" y="1962150"/>
            <a:ext cx="1308975" cy="7272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36" idx="6"/>
          </p:cNvCxnSpPr>
          <p:nvPr/>
        </p:nvCxnSpPr>
        <p:spPr>
          <a:xfrm flipH="1">
            <a:off x="3203674" y="1962150"/>
            <a:ext cx="1215926" cy="7270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73" name="Google Shape;11708;p87"/>
          <p:cNvGrpSpPr/>
          <p:nvPr/>
        </p:nvGrpSpPr>
        <p:grpSpPr>
          <a:xfrm>
            <a:off x="6396580" y="707591"/>
            <a:ext cx="261817" cy="218823"/>
            <a:chOff x="-45673275" y="3199325"/>
            <a:chExt cx="299325" cy="302075"/>
          </a:xfrm>
          <a:solidFill>
            <a:schemeClr val="accent2"/>
          </a:solidFill>
          <a:effectLst>
            <a:glow rad="63500">
              <a:schemeClr val="accent2">
                <a:alpha val="20000"/>
              </a:schemeClr>
            </a:glow>
          </a:effectLst>
        </p:grpSpPr>
        <p:sp>
          <p:nvSpPr>
            <p:cNvPr id="74" name="Google Shape;11709;p87"/>
            <p:cNvSpPr/>
            <p:nvPr/>
          </p:nvSpPr>
          <p:spPr>
            <a:xfrm>
              <a:off x="-45672500" y="3199325"/>
              <a:ext cx="298550" cy="194175"/>
            </a:xfrm>
            <a:custGeom>
              <a:avLst/>
              <a:gdLst/>
              <a:ahLst/>
              <a:cxnLst/>
              <a:rect l="l" t="t" r="r" b="b"/>
              <a:pathLst>
                <a:path w="11942" h="7767" extrusionOk="0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" name="Google Shape;11710;p87"/>
            <p:cNvSpPr/>
            <p:nvPr/>
          </p:nvSpPr>
          <p:spPr>
            <a:xfrm>
              <a:off x="-45673275" y="3387150"/>
              <a:ext cx="299325" cy="114250"/>
            </a:xfrm>
            <a:custGeom>
              <a:avLst/>
              <a:gdLst/>
              <a:ahLst/>
              <a:cxnLst/>
              <a:rect l="l" t="t" r="r" b="b"/>
              <a:pathLst>
                <a:path w="11973" h="4570" extrusionOk="0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6" name="Google Shape;11711;p87"/>
            <p:cNvSpPr/>
            <p:nvPr/>
          </p:nvSpPr>
          <p:spPr>
            <a:xfrm>
              <a:off x="-45673275" y="3334400"/>
              <a:ext cx="299325" cy="113425"/>
            </a:xfrm>
            <a:custGeom>
              <a:avLst/>
              <a:gdLst/>
              <a:ahLst/>
              <a:cxnLst/>
              <a:rect l="l" t="t" r="r" b="b"/>
              <a:pathLst>
                <a:path w="11973" h="4537" extrusionOk="0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1612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31" grpId="0"/>
      <p:bldP spid="78" grpId="0" animBg="1"/>
      <p:bldP spid="32" grpId="0" uiExpand="1" build="p"/>
      <p:bldP spid="33" grpId="0"/>
      <p:bldP spid="3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685800" y="1448805"/>
            <a:ext cx="5382900" cy="572700"/>
          </a:xfrm>
          <a:prstGeom prst="rect">
            <a:avLst/>
          </a:prstGeom>
          <a:effectLst>
            <a:outerShdw blurRad="157163" algn="bl" rotWithShape="0">
              <a:srgbClr val="D3B5E9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AE78D6"/>
                </a:solidFill>
              </a:rPr>
              <a:t>1.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dirty="0" smtClean="0"/>
              <a:t>FRONTEND </a:t>
            </a:r>
            <a:r>
              <a:rPr lang="en" dirty="0" smtClean="0">
                <a:solidFill>
                  <a:srgbClr val="AE78D6"/>
                </a:solidFill>
              </a:rPr>
              <a:t>DEVELOPER</a:t>
            </a:r>
            <a:endParaRPr dirty="0">
              <a:solidFill>
                <a:srgbClr val="AE78D6"/>
              </a:solidFill>
            </a:endParaRPr>
          </a:p>
        </p:txBody>
      </p:sp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437065" y="24193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AE78D6"/>
              </a:buClr>
              <a:buFont typeface="Arial" pitchFamily="34" charset="0"/>
              <a:buChar char="•"/>
            </a:pPr>
            <a:r>
              <a:rPr lang="en-US" dirty="0" smtClean="0"/>
              <a:t>Is someone who specializes in creating the presentation layer ( user interface ) such as the menu, text, images and videos in the web page.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AE78D6"/>
              </a:buClr>
              <a:buFont typeface="Arial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AE78D6"/>
              </a:buClr>
              <a:buFont typeface="Arial" pitchFamily="34" charset="0"/>
              <a:buChar char="•"/>
            </a:pPr>
            <a:r>
              <a:rPr lang="en-US" dirty="0" smtClean="0"/>
              <a:t>They are focusing on how the website </a:t>
            </a:r>
            <a:r>
              <a:rPr lang="en-US" dirty="0" smtClean="0">
                <a:solidFill>
                  <a:srgbClr val="AE78D6"/>
                </a:solidFill>
              </a:rPr>
              <a:t>looks</a:t>
            </a:r>
            <a:r>
              <a:rPr lang="en-US" dirty="0" smtClean="0"/>
              <a:t> and how users can </a:t>
            </a:r>
            <a:r>
              <a:rPr lang="en-US" dirty="0" smtClean="0">
                <a:solidFill>
                  <a:srgbClr val="AE78D6"/>
                </a:solidFill>
              </a:rPr>
              <a:t>interact with it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solidFill>
            <a:srgbClr val="AE78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solidFill>
            <a:srgbClr val="AE78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4641629" y="4032477"/>
            <a:ext cx="822324" cy="237088"/>
            <a:chOff x="2300350" y="2601250"/>
            <a:chExt cx="2275275" cy="623625"/>
          </a:xfrm>
          <a:solidFill>
            <a:srgbClr val="AE78D6"/>
          </a:solidFill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068655" y="206450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" t="3236" r="1716" b="2531"/>
          <a:stretch/>
        </p:blipFill>
        <p:spPr>
          <a:xfrm>
            <a:off x="5591534" y="1590731"/>
            <a:ext cx="3299710" cy="2610734"/>
          </a:xfrm>
          <a:prstGeom prst="ellipse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368300" dist="317500" dir="4380000" sx="98000" sy="98000" algn="ctr" rotWithShape="0">
              <a:srgbClr val="000000">
                <a:alpha val="67000"/>
              </a:srgbClr>
            </a:outerShdw>
            <a:softEdge rad="533400"/>
          </a:effectLst>
        </p:spPr>
      </p:pic>
      <p:grpSp>
        <p:nvGrpSpPr>
          <p:cNvPr id="2790" name="Google Shape;2790;p36"/>
          <p:cNvGrpSpPr/>
          <p:nvPr/>
        </p:nvGrpSpPr>
        <p:grpSpPr>
          <a:xfrm>
            <a:off x="6655343" y="361950"/>
            <a:ext cx="883262" cy="242091"/>
            <a:chOff x="2300350" y="2601250"/>
            <a:chExt cx="2275275" cy="623625"/>
          </a:xfrm>
          <a:solidFill>
            <a:srgbClr val="AE78D6"/>
          </a:solidFill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7105444" y="378819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" name="Google Shape;4869;p70"/>
          <p:cNvGrpSpPr/>
          <p:nvPr/>
        </p:nvGrpSpPr>
        <p:grpSpPr>
          <a:xfrm>
            <a:off x="5540671" y="1784531"/>
            <a:ext cx="321973" cy="321283"/>
            <a:chOff x="3338019" y="1437970"/>
            <a:chExt cx="416490" cy="416501"/>
          </a:xfrm>
          <a:solidFill>
            <a:srgbClr val="AE78D6"/>
          </a:solidFill>
          <a:effectLst>
            <a:outerShdw blurRad="139700" dir="5400000" sx="96000" sy="96000" algn="ctr" rotWithShape="0">
              <a:srgbClr val="D3B5E9">
                <a:alpha val="43000"/>
              </a:srgbClr>
            </a:outerShdw>
          </a:effectLst>
        </p:grpSpPr>
        <p:sp>
          <p:nvSpPr>
            <p:cNvPr id="51" name="Google Shape;4870;p70"/>
            <p:cNvSpPr/>
            <p:nvPr/>
          </p:nvSpPr>
          <p:spPr>
            <a:xfrm>
              <a:off x="3338019" y="1538466"/>
              <a:ext cx="416490" cy="190793"/>
            </a:xfrm>
            <a:custGeom>
              <a:avLst/>
              <a:gdLst/>
              <a:ahLst/>
              <a:cxnLst/>
              <a:rect l="l" t="t" r="r" b="b"/>
              <a:pathLst>
                <a:path w="11646" h="5335" extrusionOk="0">
                  <a:moveTo>
                    <a:pt x="334" y="0"/>
                  </a:moveTo>
                  <a:cubicBezTo>
                    <a:pt x="144" y="0"/>
                    <a:pt x="1" y="167"/>
                    <a:pt x="1" y="358"/>
                  </a:cubicBezTo>
                  <a:lnTo>
                    <a:pt x="1" y="5335"/>
                  </a:lnTo>
                  <a:lnTo>
                    <a:pt x="11646" y="5335"/>
                  </a:lnTo>
                  <a:lnTo>
                    <a:pt x="11646" y="358"/>
                  </a:lnTo>
                  <a:cubicBezTo>
                    <a:pt x="11646" y="167"/>
                    <a:pt x="11479" y="0"/>
                    <a:pt x="11289" y="0"/>
                  </a:cubicBezTo>
                  <a:lnTo>
                    <a:pt x="9693" y="0"/>
                  </a:lnTo>
                  <a:lnTo>
                    <a:pt x="9693" y="905"/>
                  </a:lnTo>
                  <a:cubicBezTo>
                    <a:pt x="9693" y="1262"/>
                    <a:pt x="9503" y="1596"/>
                    <a:pt x="9193" y="1763"/>
                  </a:cubicBezTo>
                  <a:cubicBezTo>
                    <a:pt x="9288" y="2096"/>
                    <a:pt x="9193" y="2453"/>
                    <a:pt x="8931" y="2715"/>
                  </a:cubicBezTo>
                  <a:lnTo>
                    <a:pt x="8193" y="3477"/>
                  </a:lnTo>
                  <a:cubicBezTo>
                    <a:pt x="7997" y="3673"/>
                    <a:pt x="7736" y="3775"/>
                    <a:pt x="7477" y="3775"/>
                  </a:cubicBezTo>
                  <a:cubicBezTo>
                    <a:pt x="7389" y="3775"/>
                    <a:pt x="7301" y="3763"/>
                    <a:pt x="7216" y="3739"/>
                  </a:cubicBezTo>
                  <a:cubicBezTo>
                    <a:pt x="7050" y="4049"/>
                    <a:pt x="6716" y="4239"/>
                    <a:pt x="6359" y="4239"/>
                  </a:cubicBezTo>
                  <a:lnTo>
                    <a:pt x="5287" y="4239"/>
                  </a:lnTo>
                  <a:cubicBezTo>
                    <a:pt x="4906" y="4239"/>
                    <a:pt x="4597" y="4049"/>
                    <a:pt x="4430" y="3739"/>
                  </a:cubicBezTo>
                  <a:cubicBezTo>
                    <a:pt x="4344" y="3764"/>
                    <a:pt x="4255" y="3776"/>
                    <a:pt x="4165" y="3776"/>
                  </a:cubicBezTo>
                  <a:cubicBezTo>
                    <a:pt x="3909" y="3776"/>
                    <a:pt x="3654" y="3678"/>
                    <a:pt x="3478" y="3501"/>
                  </a:cubicBezTo>
                  <a:lnTo>
                    <a:pt x="2715" y="2739"/>
                  </a:lnTo>
                  <a:cubicBezTo>
                    <a:pt x="2454" y="2477"/>
                    <a:pt x="2358" y="2096"/>
                    <a:pt x="2454" y="1763"/>
                  </a:cubicBezTo>
                  <a:cubicBezTo>
                    <a:pt x="2144" y="1596"/>
                    <a:pt x="1953" y="1262"/>
                    <a:pt x="1953" y="905"/>
                  </a:cubicBezTo>
                  <a:lnTo>
                    <a:pt x="195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E78D6"/>
                </a:solidFill>
              </a:endParaRPr>
            </a:p>
          </p:txBody>
        </p:sp>
        <p:sp>
          <p:nvSpPr>
            <p:cNvPr id="52" name="Google Shape;4871;p70"/>
            <p:cNvSpPr/>
            <p:nvPr/>
          </p:nvSpPr>
          <p:spPr>
            <a:xfrm>
              <a:off x="3338019" y="1753084"/>
              <a:ext cx="416490" cy="101387"/>
            </a:xfrm>
            <a:custGeom>
              <a:avLst/>
              <a:gdLst/>
              <a:ahLst/>
              <a:cxnLst/>
              <a:rect l="l" t="t" r="r" b="b"/>
              <a:pathLst>
                <a:path w="11646" h="2835" extrusionOk="0">
                  <a:moveTo>
                    <a:pt x="1" y="1"/>
                  </a:moveTo>
                  <a:lnTo>
                    <a:pt x="1" y="1025"/>
                  </a:lnTo>
                  <a:cubicBezTo>
                    <a:pt x="1" y="1215"/>
                    <a:pt x="144" y="1382"/>
                    <a:pt x="334" y="1382"/>
                  </a:cubicBezTo>
                  <a:lnTo>
                    <a:pt x="4787" y="1382"/>
                  </a:lnTo>
                  <a:lnTo>
                    <a:pt x="4787" y="2144"/>
                  </a:lnTo>
                  <a:lnTo>
                    <a:pt x="3740" y="2144"/>
                  </a:lnTo>
                  <a:cubicBezTo>
                    <a:pt x="3549" y="2144"/>
                    <a:pt x="3382" y="2287"/>
                    <a:pt x="3382" y="2477"/>
                  </a:cubicBezTo>
                  <a:cubicBezTo>
                    <a:pt x="3382" y="2668"/>
                    <a:pt x="3549" y="2834"/>
                    <a:pt x="3740" y="2834"/>
                  </a:cubicBezTo>
                  <a:lnTo>
                    <a:pt x="7907" y="2834"/>
                  </a:lnTo>
                  <a:cubicBezTo>
                    <a:pt x="8098" y="2834"/>
                    <a:pt x="8240" y="2668"/>
                    <a:pt x="8240" y="2477"/>
                  </a:cubicBezTo>
                  <a:cubicBezTo>
                    <a:pt x="8240" y="2287"/>
                    <a:pt x="8098" y="2144"/>
                    <a:pt x="7907" y="2144"/>
                  </a:cubicBezTo>
                  <a:lnTo>
                    <a:pt x="6835" y="2144"/>
                  </a:lnTo>
                  <a:lnTo>
                    <a:pt x="6835" y="1382"/>
                  </a:lnTo>
                  <a:lnTo>
                    <a:pt x="11289" y="1382"/>
                  </a:lnTo>
                  <a:cubicBezTo>
                    <a:pt x="11479" y="1382"/>
                    <a:pt x="11646" y="1215"/>
                    <a:pt x="11646" y="1025"/>
                  </a:cubicBezTo>
                  <a:lnTo>
                    <a:pt x="116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E78D6"/>
                </a:solidFill>
              </a:endParaRPr>
            </a:p>
          </p:txBody>
        </p:sp>
        <p:sp>
          <p:nvSpPr>
            <p:cNvPr id="53" name="Google Shape;4872;p70"/>
            <p:cNvSpPr/>
            <p:nvPr/>
          </p:nvSpPr>
          <p:spPr>
            <a:xfrm>
              <a:off x="3431720" y="1437970"/>
              <a:ext cx="228272" cy="227414"/>
            </a:xfrm>
            <a:custGeom>
              <a:avLst/>
              <a:gdLst/>
              <a:ahLst/>
              <a:cxnLst/>
              <a:rect l="l" t="t" r="r" b="b"/>
              <a:pathLst>
                <a:path w="6383" h="6359" extrusionOk="0">
                  <a:moveTo>
                    <a:pt x="3191" y="2001"/>
                  </a:moveTo>
                  <a:cubicBezTo>
                    <a:pt x="3834" y="2001"/>
                    <a:pt x="4358" y="2525"/>
                    <a:pt x="4358" y="3168"/>
                  </a:cubicBezTo>
                  <a:cubicBezTo>
                    <a:pt x="4358" y="3810"/>
                    <a:pt x="3834" y="4358"/>
                    <a:pt x="3191" y="4358"/>
                  </a:cubicBezTo>
                  <a:lnTo>
                    <a:pt x="3168" y="4358"/>
                  </a:lnTo>
                  <a:cubicBezTo>
                    <a:pt x="2525" y="4334"/>
                    <a:pt x="2024" y="3810"/>
                    <a:pt x="2024" y="3168"/>
                  </a:cubicBezTo>
                  <a:cubicBezTo>
                    <a:pt x="2024" y="2548"/>
                    <a:pt x="2525" y="2024"/>
                    <a:pt x="3168" y="2001"/>
                  </a:cubicBezTo>
                  <a:close/>
                  <a:moveTo>
                    <a:pt x="2667" y="0"/>
                  </a:moveTo>
                  <a:cubicBezTo>
                    <a:pt x="2501" y="0"/>
                    <a:pt x="2358" y="119"/>
                    <a:pt x="2334" y="262"/>
                  </a:cubicBezTo>
                  <a:lnTo>
                    <a:pt x="2263" y="953"/>
                  </a:lnTo>
                  <a:lnTo>
                    <a:pt x="1739" y="524"/>
                  </a:lnTo>
                  <a:cubicBezTo>
                    <a:pt x="1682" y="479"/>
                    <a:pt x="1610" y="455"/>
                    <a:pt x="1537" y="455"/>
                  </a:cubicBezTo>
                  <a:cubicBezTo>
                    <a:pt x="1456" y="455"/>
                    <a:pt x="1373" y="485"/>
                    <a:pt x="1310" y="548"/>
                  </a:cubicBezTo>
                  <a:lnTo>
                    <a:pt x="548" y="1310"/>
                  </a:lnTo>
                  <a:cubicBezTo>
                    <a:pt x="453" y="1429"/>
                    <a:pt x="429" y="1596"/>
                    <a:pt x="548" y="1739"/>
                  </a:cubicBezTo>
                  <a:lnTo>
                    <a:pt x="953" y="2263"/>
                  </a:lnTo>
                  <a:lnTo>
                    <a:pt x="286" y="2334"/>
                  </a:lnTo>
                  <a:cubicBezTo>
                    <a:pt x="119" y="2334"/>
                    <a:pt x="0" y="2477"/>
                    <a:pt x="0" y="2644"/>
                  </a:cubicBezTo>
                  <a:lnTo>
                    <a:pt x="0" y="3715"/>
                  </a:lnTo>
                  <a:cubicBezTo>
                    <a:pt x="0" y="3882"/>
                    <a:pt x="119" y="4025"/>
                    <a:pt x="286" y="4025"/>
                  </a:cubicBezTo>
                  <a:lnTo>
                    <a:pt x="977" y="4096"/>
                  </a:lnTo>
                  <a:lnTo>
                    <a:pt x="548" y="4644"/>
                  </a:lnTo>
                  <a:cubicBezTo>
                    <a:pt x="453" y="4763"/>
                    <a:pt x="453" y="4954"/>
                    <a:pt x="572" y="5049"/>
                  </a:cubicBezTo>
                  <a:lnTo>
                    <a:pt x="1334" y="5811"/>
                  </a:lnTo>
                  <a:cubicBezTo>
                    <a:pt x="1397" y="5874"/>
                    <a:pt x="1473" y="5903"/>
                    <a:pt x="1552" y="5903"/>
                  </a:cubicBezTo>
                  <a:cubicBezTo>
                    <a:pt x="1622" y="5903"/>
                    <a:pt x="1695" y="5880"/>
                    <a:pt x="1763" y="5835"/>
                  </a:cubicBezTo>
                  <a:lnTo>
                    <a:pt x="2263" y="5430"/>
                  </a:lnTo>
                  <a:lnTo>
                    <a:pt x="2334" y="6073"/>
                  </a:lnTo>
                  <a:cubicBezTo>
                    <a:pt x="2358" y="6240"/>
                    <a:pt x="2501" y="6359"/>
                    <a:pt x="2667" y="6359"/>
                  </a:cubicBezTo>
                  <a:lnTo>
                    <a:pt x="3739" y="6359"/>
                  </a:lnTo>
                  <a:cubicBezTo>
                    <a:pt x="3906" y="6359"/>
                    <a:pt x="4025" y="6240"/>
                    <a:pt x="4049" y="6073"/>
                  </a:cubicBezTo>
                  <a:lnTo>
                    <a:pt x="4120" y="5406"/>
                  </a:lnTo>
                  <a:lnTo>
                    <a:pt x="4644" y="5835"/>
                  </a:lnTo>
                  <a:cubicBezTo>
                    <a:pt x="4712" y="5880"/>
                    <a:pt x="4784" y="5903"/>
                    <a:pt x="4855" y="5903"/>
                  </a:cubicBezTo>
                  <a:cubicBezTo>
                    <a:pt x="4934" y="5903"/>
                    <a:pt x="5010" y="5874"/>
                    <a:pt x="5073" y="5811"/>
                  </a:cubicBezTo>
                  <a:lnTo>
                    <a:pt x="5835" y="5049"/>
                  </a:lnTo>
                  <a:cubicBezTo>
                    <a:pt x="5954" y="4930"/>
                    <a:pt x="5954" y="4739"/>
                    <a:pt x="5859" y="4620"/>
                  </a:cubicBezTo>
                  <a:lnTo>
                    <a:pt x="5430" y="4096"/>
                  </a:lnTo>
                  <a:lnTo>
                    <a:pt x="6097" y="4025"/>
                  </a:lnTo>
                  <a:cubicBezTo>
                    <a:pt x="6263" y="4001"/>
                    <a:pt x="6383" y="3882"/>
                    <a:pt x="6383" y="3715"/>
                  </a:cubicBezTo>
                  <a:lnTo>
                    <a:pt x="6383" y="2644"/>
                  </a:lnTo>
                  <a:cubicBezTo>
                    <a:pt x="6383" y="2477"/>
                    <a:pt x="6263" y="2334"/>
                    <a:pt x="6097" y="2334"/>
                  </a:cubicBezTo>
                  <a:lnTo>
                    <a:pt x="5430" y="2239"/>
                  </a:lnTo>
                  <a:lnTo>
                    <a:pt x="5859" y="1715"/>
                  </a:lnTo>
                  <a:cubicBezTo>
                    <a:pt x="5954" y="1596"/>
                    <a:pt x="5954" y="1405"/>
                    <a:pt x="5835" y="1286"/>
                  </a:cubicBezTo>
                  <a:lnTo>
                    <a:pt x="5073" y="548"/>
                  </a:lnTo>
                  <a:cubicBezTo>
                    <a:pt x="5007" y="482"/>
                    <a:pt x="4920" y="446"/>
                    <a:pt x="4835" y="446"/>
                  </a:cubicBezTo>
                  <a:cubicBezTo>
                    <a:pt x="4766" y="446"/>
                    <a:pt x="4698" y="470"/>
                    <a:pt x="4644" y="524"/>
                  </a:cubicBezTo>
                  <a:lnTo>
                    <a:pt x="4120" y="929"/>
                  </a:lnTo>
                  <a:lnTo>
                    <a:pt x="4049" y="262"/>
                  </a:lnTo>
                  <a:cubicBezTo>
                    <a:pt x="4025" y="119"/>
                    <a:pt x="3906" y="0"/>
                    <a:pt x="37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E78D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0382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76" r="14568"/>
          <a:stretch/>
        </p:blipFill>
        <p:spPr>
          <a:xfrm rot="20937651">
            <a:off x="-55853" y="3072441"/>
            <a:ext cx="2760134" cy="2071060"/>
          </a:xfrm>
          <a:prstGeom prst="ellipse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softEdge rad="584200"/>
          </a:effectLst>
        </p:spPr>
      </p:pic>
      <p:sp>
        <p:nvSpPr>
          <p:cNvPr id="4381" name="Google Shape;4381;p64"/>
          <p:cNvSpPr txBox="1">
            <a:spLocks noGrp="1"/>
          </p:cNvSpPr>
          <p:nvPr>
            <p:ph type="title"/>
          </p:nvPr>
        </p:nvSpPr>
        <p:spPr>
          <a:xfrm>
            <a:off x="797763" y="17335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HOW TO BECOME A </a:t>
            </a:r>
            <a:r>
              <a:rPr lang="en" sz="2400" u="sng" dirty="0" smtClean="0">
                <a:solidFill>
                  <a:schemeClr val="accent2"/>
                </a:solidFill>
              </a:rPr>
              <a:t>FRONTEND</a:t>
            </a:r>
            <a:r>
              <a:rPr lang="en" sz="2400" dirty="0" smtClean="0"/>
              <a:t> DEVELOPER ?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4382" name="Google Shape;4382;p64"/>
          <p:cNvSpPr txBox="1"/>
          <p:nvPr/>
        </p:nvSpPr>
        <p:spPr>
          <a:xfrm>
            <a:off x="1967088" y="2190750"/>
            <a:ext cx="5043311" cy="144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To become a frontend developer, you will have to learn </a:t>
            </a:r>
            <a:r>
              <a:rPr lang="en-US" sz="1600" b="1" dirty="0" smtClean="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HTML</a:t>
            </a:r>
            <a:r>
              <a:rPr lang="en-US" sz="16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</a:t>
            </a:r>
            <a:r>
              <a:rPr lang="en-US" sz="1600" b="1" dirty="0" smtClean="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CSS</a:t>
            </a:r>
            <a:r>
              <a:rPr lang="en-US" sz="16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 and </a:t>
            </a:r>
            <a:r>
              <a:rPr lang="en-US" sz="1600" b="1" dirty="0" smtClean="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JavaScript</a:t>
            </a:r>
            <a:r>
              <a:rPr lang="en-US" sz="16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These are the building blocks of web development.</a:t>
            </a:r>
            <a:endParaRPr sz="1600" dirty="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grpSp>
        <p:nvGrpSpPr>
          <p:cNvPr id="4389" name="Google Shape;4389;p64"/>
          <p:cNvGrpSpPr/>
          <p:nvPr/>
        </p:nvGrpSpPr>
        <p:grpSpPr>
          <a:xfrm>
            <a:off x="8123855" y="135466"/>
            <a:ext cx="883262" cy="304800"/>
            <a:chOff x="2300350" y="2601250"/>
            <a:chExt cx="2275275" cy="623625"/>
          </a:xfrm>
        </p:grpSpPr>
        <p:sp>
          <p:nvSpPr>
            <p:cNvPr id="4390" name="Google Shape;4390;p6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6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6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6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6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6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114550"/>
            <a:ext cx="4419600" cy="304800"/>
          </a:xfrm>
          <a:effectLst>
            <a:outerShdw blurRad="142875" algn="bl" rotWithShape="0">
              <a:srgbClr val="FFFF00">
                <a:alpha val="40000"/>
              </a:srgbClr>
            </a:outerShdw>
          </a:effectLst>
        </p:spPr>
        <p:txBody>
          <a:bodyPr/>
          <a:lstStyle/>
          <a:p>
            <a:r>
              <a:rPr lang="en-US" sz="4800" dirty="0" smtClean="0"/>
              <a:t>HTML</a:t>
            </a:r>
            <a:endParaRPr lang="ar-EG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571750"/>
            <a:ext cx="4644000" cy="1523999"/>
          </a:xfrm>
        </p:spPr>
        <p:txBody>
          <a:bodyPr/>
          <a:lstStyle/>
          <a:p>
            <a:pPr>
              <a:buClr>
                <a:srgbClr val="FFC000"/>
              </a:buClr>
              <a:buFont typeface="Arial" pitchFamily="34" charset="0"/>
              <a:buChar char="•"/>
            </a:pPr>
            <a:r>
              <a:rPr lang="en-US" dirty="0" smtClean="0"/>
              <a:t>It’s like the skeleton of the webpage that </a:t>
            </a:r>
            <a:r>
              <a:rPr lang="en-US" dirty="0" smtClean="0">
                <a:solidFill>
                  <a:srgbClr val="FFC000"/>
                </a:solidFill>
              </a:rPr>
              <a:t>holds all the content together</a:t>
            </a:r>
            <a:r>
              <a:rPr lang="en-US" dirty="0" smtClean="0"/>
              <a:t> and the most important language for the frontend career.</a:t>
            </a:r>
            <a:endParaRPr lang="ar-EG" dirty="0"/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5943600" y="1199414"/>
            <a:ext cx="1524000" cy="920700"/>
          </a:xfrm>
          <a:effectLst>
            <a:outerShdw blurRad="57150" algn="bl" rotWithShape="0">
              <a:srgbClr val="FFC000"/>
            </a:outerShdw>
          </a:effectLst>
        </p:spPr>
        <p:txBody>
          <a:bodyPr/>
          <a:lstStyle/>
          <a:p>
            <a:r>
              <a:rPr lang="en-US" sz="4800" dirty="0" smtClean="0">
                <a:solidFill>
                  <a:srgbClr val="FFC000"/>
                </a:solidFill>
              </a:rPr>
              <a:t>1</a:t>
            </a:r>
            <a:endParaRPr lang="ar-EG" sz="4800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682" b="80238" l="11087" r="44348">
                        <a14:foregroundMark x1="26957" y1="47103" x2="35978" y2="46657"/>
                        <a14:foregroundMark x1="27174" y1="57207" x2="33370" y2="57207"/>
                        <a14:foregroundMark x1="27391" y1="80238" x2="27391" y2="80238"/>
                        <a14:foregroundMark x1="16848" y1="28232" x2="17283" y2="18276"/>
                        <a14:foregroundMark x1="18478" y1="23626" x2="20109" y2="23180"/>
                        <a14:foregroundMark x1="24239" y1="28380" x2="24348" y2="17682"/>
                        <a14:foregroundMark x1="30543" y1="26597" x2="32065" y2="18722"/>
                        <a14:foregroundMark x1="35978" y1="19019" x2="36087" y2="28380"/>
                        <a14:foregroundMark x1="21848" y1="47697" x2="26304" y2="45914"/>
                        <a14:foregroundMark x1="22283" y1="56315" x2="31739" y2="55572"/>
                        <a14:foregroundMark x1="20652" y1="48143" x2="21304" y2="54532"/>
                        <a14:foregroundMark x1="33370" y1="58990" x2="34022" y2="68202"/>
                        <a14:foregroundMark x1="21630" y1="65676" x2="25870" y2="70134"/>
                        <a14:foregroundMark x1="20978" y1="64785" x2="32935" y2="7013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72" t="32042" r="51445" b="15282"/>
          <a:stretch/>
        </p:blipFill>
        <p:spPr>
          <a:xfrm>
            <a:off x="6324600" y="1343378"/>
            <a:ext cx="1676400" cy="1553473"/>
          </a:xfrm>
          <a:prstGeom prst="rect">
            <a:avLst/>
          </a:prstGeom>
          <a:ln>
            <a:noFill/>
          </a:ln>
          <a:effectLst>
            <a:glow>
              <a:schemeClr val="accent6">
                <a:satMod val="175000"/>
                <a:alpha val="30000"/>
              </a:schemeClr>
            </a:glow>
            <a:outerShdw blurRad="190500" dist="101600" dir="6540000" algn="tl" rotWithShape="0">
              <a:srgbClr val="000000">
                <a:alpha val="70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827443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8.57231E-7 L -0.55 -0.00062 " pathEditMode="relative" rAng="0" ptsTypes="AA">
                                      <p:cBhvr>
                                        <p:cTn id="12" dur="1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00" y="-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CSS</a:t>
            </a:r>
            <a:br>
              <a:rPr lang="en-US" sz="4800" dirty="0" smtClean="0"/>
            </a:br>
            <a:endParaRPr lang="ar-EG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71750"/>
            <a:ext cx="4644000" cy="1514827"/>
          </a:xfrm>
        </p:spPr>
        <p:txBody>
          <a:bodyPr/>
          <a:lstStyle/>
          <a:p>
            <a:pPr>
              <a:buClr>
                <a:schemeClr val="accent2"/>
              </a:buClr>
              <a:buFont typeface="Arial" pitchFamily="34" charset="0"/>
              <a:buChar char="•"/>
            </a:pPr>
            <a:r>
              <a:rPr lang="en-US" dirty="0" smtClean="0"/>
              <a:t>It works hand in hand with HTML to </a:t>
            </a:r>
            <a:r>
              <a:rPr lang="en-US" dirty="0" smtClean="0">
                <a:solidFill>
                  <a:schemeClr val="accent2"/>
                </a:solidFill>
              </a:rPr>
              <a:t>control the visual appearance </a:t>
            </a:r>
            <a:r>
              <a:rPr lang="en-US" dirty="0" smtClean="0"/>
              <a:t>of the webpage.</a:t>
            </a:r>
            <a:endParaRPr lang="ar-EG" dirty="0"/>
          </a:p>
        </p:txBody>
      </p:sp>
      <p:sp>
        <p:nvSpPr>
          <p:cNvPr id="4" name="Title 3"/>
          <p:cNvSpPr>
            <a:spLocks noGrp="1"/>
          </p:cNvSpPr>
          <p:nvPr>
            <p:ph type="title" idx="2"/>
          </p:nvPr>
        </p:nvSpPr>
        <p:spPr>
          <a:xfrm>
            <a:off x="6477000" y="1352550"/>
            <a:ext cx="533400" cy="920700"/>
          </a:xfrm>
        </p:spPr>
        <p:txBody>
          <a:bodyPr/>
          <a:lstStyle/>
          <a:p>
            <a:r>
              <a:rPr lang="en-US" sz="4800" dirty="0" smtClean="0"/>
              <a:t>2</a:t>
            </a:r>
            <a:endParaRPr lang="ar-EG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8"/>
          <a:stretch/>
        </p:blipFill>
        <p:spPr>
          <a:xfrm>
            <a:off x="6172200" y="1200150"/>
            <a:ext cx="1981200" cy="1609372"/>
          </a:xfrm>
          <a:prstGeom prst="rect">
            <a:avLst/>
          </a:prstGeom>
          <a:ln>
            <a:noFill/>
          </a:ln>
          <a:effectLst>
            <a:outerShdw blurRad="190500" dist="76200" dir="75000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2622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2.04384E-6 L -0.6125 -0.00062 " pathEditMode="relative" rAng="0" ptsTypes="AA">
                                      <p:cBhvr>
                                        <p:cTn id="12" dur="1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25" y="-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4" grpId="1"/>
    </p:bldLst>
  </p:timing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595</Words>
  <Application>Microsoft Office PowerPoint</Application>
  <PresentationFormat>On-screen Show (16:9)</PresentationFormat>
  <Paragraphs>85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PT Sans</vt:lpstr>
      <vt:lpstr>Exo</vt:lpstr>
      <vt:lpstr>Roboto Condensed Light</vt:lpstr>
      <vt:lpstr>Futura-Medium</vt:lpstr>
      <vt:lpstr>Segoe UI Light</vt:lpstr>
      <vt:lpstr>Data Center Business Plan by Slidesgo</vt:lpstr>
      <vt:lpstr>FULL STACK DEVELOPER BEYOND YOUR IMAGINATION</vt:lpstr>
      <vt:lpstr>TEAM MEMBERS</vt:lpstr>
      <vt:lpstr>Introduction</vt:lpstr>
      <vt:lpstr>FULL STACK DEVELOPER</vt:lpstr>
      <vt:lpstr>FRONT-END</vt:lpstr>
      <vt:lpstr>1. FRONTEND DEVELOPER</vt:lpstr>
      <vt:lpstr>HOW TO BECOME A FRONTEND DEVELOPER ?</vt:lpstr>
      <vt:lpstr>HTML</vt:lpstr>
      <vt:lpstr>CSS </vt:lpstr>
      <vt:lpstr>JavaScript</vt:lpstr>
      <vt:lpstr>After learning all of these languages you can be called a frontend developer.</vt:lpstr>
      <vt:lpstr>2. BACKEND DEVELOPER</vt:lpstr>
      <vt:lpstr>HOW TO BECOME A BACKEND DEVELOPER ?</vt:lpstr>
      <vt:lpstr>Python</vt:lpstr>
      <vt:lpstr>Java</vt:lpstr>
      <vt:lpstr>C#   (sharp)</vt:lpstr>
      <vt:lpstr>Also java script works in backend as we said. It’s an essential skill for any web developer.</vt:lpstr>
      <vt:lpstr>PowerPoint Presentation</vt:lpstr>
      <vt:lpstr>TO SUM UP</vt:lpstr>
      <vt:lpstr>CHAOS TEAM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DEVELOPER BEYOND YOUR IMAGINATION</dc:title>
  <cp:lastModifiedBy>Loai</cp:lastModifiedBy>
  <cp:revision>104</cp:revision>
  <dcterms:modified xsi:type="dcterms:W3CDTF">2023-12-03T05:03:33Z</dcterms:modified>
</cp:coreProperties>
</file>