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82281cb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2e82281cbb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08c930a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3408c930a0f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08c930a0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g3408c930a0f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08c930a0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g3408c930a0f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08c930a0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3408c930a0f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hyperlink" Target="https://github.com/Loan-ZKML/Ezkl-ML" TargetMode="External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hyperlink" Target="https://github.com/Loan-ZKML/Ezkl-ML/tree/main/synthetic_dat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hyperlink" Target="https://github.com/Loan-ZKML/Ezkl-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hyperlink" Target="https://github.com/Loan-ZKML/Ezkl-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hyperlink" Target="https://github.com/Loan-ZKML/Ezkl-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CC2E5">
            <a:alpha val="9411"/>
          </a:srgbClr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5595750" y="4084325"/>
            <a:ext cx="60846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Group </a:t>
            </a:r>
            <a:r>
              <a:rPr b="1" lang="en-GB" sz="28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GB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Team</a:t>
            </a:r>
            <a:endParaRPr b="0" i="0" sz="2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V6ixnR - @blewater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XcDfTp - @Panos Matsinopoulos 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xW7r5t - @vivi 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RbWStu - @SarthiB7 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nw4Mit - @arcadiogm# 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TxDLjI - @Horlarmmy 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YC9ZTb - @Haseeb Raja 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3"/>
          <p:cNvGrpSpPr/>
          <p:nvPr/>
        </p:nvGrpSpPr>
        <p:grpSpPr>
          <a:xfrm>
            <a:off x="2533527" y="685330"/>
            <a:ext cx="6921981" cy="3354407"/>
            <a:chOff x="2914650" y="1144150"/>
            <a:chExt cx="6362700" cy="2906513"/>
          </a:xfrm>
        </p:grpSpPr>
        <p:sp>
          <p:nvSpPr>
            <p:cNvPr id="86" name="Google Shape;86;p13"/>
            <p:cNvSpPr txBox="1"/>
            <p:nvPr/>
          </p:nvSpPr>
          <p:spPr>
            <a:xfrm>
              <a:off x="2914650" y="3597363"/>
              <a:ext cx="6362700" cy="45330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GB" sz="2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Encode Club – </a:t>
              </a:r>
              <a:r>
                <a:rPr b="1" lang="en-GB" sz="2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zk</a:t>
              </a:r>
              <a:r>
                <a:rPr b="1" i="0" lang="en-GB" sz="2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ML Bootcamp – </a:t>
              </a:r>
              <a:r>
                <a:rPr b="1" i="0" lang="en-GB" sz="28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r>
                <a:rPr b="1" lang="en-GB" sz="28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b="1" i="0" lang="en-GB" sz="28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 - 2</a:t>
              </a:r>
              <a:r>
                <a:rPr b="1" lang="en-GB" sz="28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7" name="Google Shape;8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62450" y="1144150"/>
              <a:ext cx="3531925" cy="2453225"/>
            </a:xfrm>
            <a:prstGeom prst="rect">
              <a:avLst/>
            </a:prstGeom>
            <a:noFill/>
            <a:ln>
              <a:noFill/>
            </a:ln>
            <a:effectLst>
              <a:outerShdw blurRad="63500" rotWithShape="0" algn="tl" dir="2700000" dist="127000">
                <a:srgbClr val="000000">
                  <a:alpha val="40000"/>
                </a:srgbClr>
              </a:outerShdw>
            </a:effec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707825" y="107625"/>
            <a:ext cx="9360000" cy="729900"/>
          </a:xfrm>
          <a:prstGeom prst="rect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47810">
                <a:srgbClr val="DFEBF7"/>
              </a:gs>
              <a:gs pos="100000">
                <a:srgbClr val="5A9BD5"/>
              </a:gs>
            </a:gsLst>
            <a:path path="circle">
              <a:fillToRect b="100%" r="100%"/>
            </a:path>
            <a:tileRect l="-100%" t="-100%"/>
          </a:gra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PoC – Proof of Concept &gt;&gt;&gt; </a:t>
            </a:r>
            <a:r>
              <a:rPr lang="en-GB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707825" y="1223250"/>
            <a:ext cx="9360000" cy="5293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Logic: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ABC…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3850" y="107625"/>
            <a:ext cx="1842850" cy="9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/>
        </p:nvSpPr>
        <p:spPr>
          <a:xfrm>
            <a:off x="3084897" y="4671409"/>
            <a:ext cx="5964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GB" sz="4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p23"/>
          <p:cNvGrpSpPr/>
          <p:nvPr/>
        </p:nvGrpSpPr>
        <p:grpSpPr>
          <a:xfrm>
            <a:off x="2914650" y="1144150"/>
            <a:ext cx="6362700" cy="2976413"/>
            <a:chOff x="2914650" y="1144150"/>
            <a:chExt cx="6362700" cy="2976413"/>
          </a:xfrm>
        </p:grpSpPr>
        <p:sp>
          <p:nvSpPr>
            <p:cNvPr id="162" name="Google Shape;162;p23"/>
            <p:cNvSpPr txBox="1"/>
            <p:nvPr/>
          </p:nvSpPr>
          <p:spPr>
            <a:xfrm>
              <a:off x="2914650" y="3597363"/>
              <a:ext cx="6362700" cy="52320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GB" sz="2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Encode Club – </a:t>
              </a:r>
              <a:r>
                <a:rPr b="1" lang="en-GB" sz="2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zk</a:t>
              </a:r>
              <a:r>
                <a:rPr b="1" i="0" lang="en-GB" sz="2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ML Bootcamp – </a:t>
              </a:r>
              <a:r>
                <a:rPr b="1" i="0" lang="en-GB" sz="28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r>
                <a:rPr b="1" lang="en-GB" sz="28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b="1" i="0" lang="en-GB" sz="28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 - 2</a:t>
              </a:r>
              <a:r>
                <a:rPr b="1" lang="en-GB" sz="28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3" name="Google Shape;163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62450" y="1144150"/>
              <a:ext cx="3531925" cy="2453225"/>
            </a:xfrm>
            <a:prstGeom prst="rect">
              <a:avLst/>
            </a:prstGeom>
            <a:noFill/>
            <a:ln>
              <a:noFill/>
            </a:ln>
            <a:effectLst>
              <a:outerShdw blurRad="63500" rotWithShape="0" algn="tl" dir="2700000" dist="127000">
                <a:srgbClr val="000000">
                  <a:alpha val="40000"/>
                </a:srgbClr>
              </a:outerShdw>
            </a:effec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726650" y="107625"/>
            <a:ext cx="9341400" cy="729900"/>
          </a:xfrm>
          <a:prstGeom prst="rect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47805">
                <a:srgbClr val="DFEBF7"/>
              </a:gs>
              <a:gs pos="100000">
                <a:srgbClr val="5A9BD5"/>
              </a:gs>
            </a:gsLst>
            <a:path path="circle">
              <a:fillToRect b="100%" r="100%"/>
            </a:path>
            <a:tileRect l="-100%" t="-100%"/>
          </a:gra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PoC – Proof of Concept &gt;&gt;&gt; </a:t>
            </a:r>
            <a:r>
              <a:rPr b="0" i="0" lang="en-GB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Summary / Purpose statements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726525" y="1295075"/>
            <a:ext cx="9341400" cy="48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endParaRPr sz="2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GB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b="1" i="0" lang="en-GB" sz="2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GB" sz="2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is a game of where a user can select 6 numbers of their choice during the duration of the current Lotto </a:t>
            </a:r>
            <a:r>
              <a:rPr b="1" i="0" lang="en-GB" sz="2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Game week</a:t>
            </a:r>
            <a:r>
              <a:rPr b="0" i="0" lang="en-GB" sz="2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2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 the end of the Game week, the game ends by end of day 6 of the start of the current game and the Lottery Winning numbers are randomly generated. </a:t>
            </a:r>
            <a:endParaRPr b="0" i="0" sz="2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user with the winning lotto entry will verify their valid lotto numbers and be able to claim their winnings. </a:t>
            </a:r>
            <a:endParaRPr b="0" i="0" sz="2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New game starts at end of day 7 of previous game week start</a:t>
            </a:r>
            <a:endParaRPr b="0" i="0" sz="2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3850" y="107625"/>
            <a:ext cx="1842850" cy="9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726650" y="1175225"/>
            <a:ext cx="9341400" cy="5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rgbClr val="FF0000"/>
                </a:solidFill>
              </a:rPr>
              <a:t>EXAMPLE</a:t>
            </a:r>
            <a:endParaRPr sz="1800" u="sng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rgbClr val="FF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➔"/>
            </a:pPr>
            <a:r>
              <a:rPr lang="en-GB" sz="1800" u="sng">
                <a:solidFill>
                  <a:srgbClr val="FF0000"/>
                </a:solidFill>
              </a:rPr>
              <a:t>Constant-Sized Blockchain</a:t>
            </a:r>
            <a:r>
              <a:rPr lang="en-GB" sz="1800">
                <a:solidFill>
                  <a:srgbClr val="FF0000"/>
                </a:solidFill>
              </a:rPr>
              <a:t> (22k)</a:t>
            </a:r>
            <a:br>
              <a:rPr lang="en-GB" sz="1800">
                <a:solidFill>
                  <a:srgbClr val="FF0000"/>
                </a:solidFill>
              </a:rPr>
            </a:br>
            <a:endParaRPr sz="1800">
              <a:solidFill>
                <a:srgbClr val="FF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➔"/>
            </a:pPr>
            <a:r>
              <a:rPr lang="en-GB" sz="1800" u="sng">
                <a:solidFill>
                  <a:srgbClr val="FF0000"/>
                </a:solidFill>
              </a:rPr>
              <a:t>Efficient verification</a:t>
            </a:r>
            <a:br>
              <a:rPr lang="en-GB" sz="1800">
                <a:solidFill>
                  <a:srgbClr val="FF0000"/>
                </a:solidFill>
              </a:rPr>
            </a:br>
            <a:endParaRPr sz="1800">
              <a:solidFill>
                <a:srgbClr val="FF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➔"/>
            </a:pPr>
            <a:r>
              <a:rPr lang="en-GB" sz="1800" u="sng">
                <a:solidFill>
                  <a:srgbClr val="FF0000"/>
                </a:solidFill>
              </a:rPr>
              <a:t>Decentralization</a:t>
            </a:r>
            <a:br>
              <a:rPr lang="en-GB" sz="1800">
                <a:solidFill>
                  <a:srgbClr val="FF0000"/>
                </a:solidFill>
              </a:rPr>
            </a:br>
            <a:endParaRPr sz="1800">
              <a:solidFill>
                <a:srgbClr val="FF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➔"/>
            </a:pPr>
            <a:r>
              <a:rPr lang="en-GB" sz="1800" u="sng">
                <a:solidFill>
                  <a:srgbClr val="FF0000"/>
                </a:solidFill>
              </a:rPr>
              <a:t>Security and Privacy</a:t>
            </a:r>
            <a:br>
              <a:rPr lang="en-GB" sz="1800">
                <a:solidFill>
                  <a:srgbClr val="FF0000"/>
                </a:solidFill>
              </a:rPr>
            </a:br>
            <a:endParaRPr sz="18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726650" y="107625"/>
            <a:ext cx="9341400" cy="729900"/>
          </a:xfrm>
          <a:prstGeom prst="rect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47810">
                <a:srgbClr val="DFEBF7"/>
              </a:gs>
              <a:gs pos="100000">
                <a:srgbClr val="5A9BD5"/>
              </a:gs>
            </a:gsLst>
            <a:path path="circle">
              <a:fillToRect b="100%" r="100%"/>
            </a:path>
            <a:tileRect l="-100%" t="-100%"/>
          </a:gra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r>
              <a:rPr b="0" i="0" lang="en-GB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&gt;&gt;&gt;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3850" y="107625"/>
            <a:ext cx="1842850" cy="9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>
            <a:off x="707825" y="107625"/>
            <a:ext cx="9360300" cy="729900"/>
          </a:xfrm>
          <a:prstGeom prst="rect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47805">
                <a:srgbClr val="DFEBF7"/>
              </a:gs>
              <a:gs pos="100000">
                <a:srgbClr val="5A9BD5"/>
              </a:gs>
            </a:gsLst>
            <a:path path="circle">
              <a:fillToRect b="100%" r="100%"/>
            </a:path>
            <a:tileRect l="-100%" t="-100%"/>
          </a:gra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PoC – Proof of Concept &gt;&gt;&gt; </a:t>
            </a:r>
            <a:r>
              <a:rPr b="0" i="0" lang="en-GB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Diagram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3850" y="107625"/>
            <a:ext cx="1842850" cy="9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707825" y="1197550"/>
            <a:ext cx="6280200" cy="53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</a:rPr>
              <a:t>Comments: </a:t>
            </a:r>
            <a:endParaRPr sz="18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</a:rPr>
              <a:t>The idea is to provide a general description of the entire process in blocks, without needing to go into detail... this will be done in the following slides...</a:t>
            </a:r>
            <a:endParaRPr sz="18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GB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GitHub Repo: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GB" sz="1800" u="sng">
                <a:solidFill>
                  <a:schemeClr val="hlink"/>
                </a:solidFill>
                <a:hlinkClick r:id="rId4"/>
              </a:rPr>
              <a:t>https://github.com/Loan-ZKML/Ezkl-ML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5750" y="1072100"/>
            <a:ext cx="4270450" cy="5620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707825" y="107625"/>
            <a:ext cx="9360300" cy="729900"/>
          </a:xfrm>
          <a:prstGeom prst="rect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47810">
                <a:srgbClr val="DFEBF7"/>
              </a:gs>
              <a:gs pos="100000">
                <a:srgbClr val="5A9BD5"/>
              </a:gs>
            </a:gsLst>
            <a:path path="circle">
              <a:fillToRect b="100%" r="100%"/>
            </a:path>
            <a:tileRect l="-100%" t="-100%"/>
          </a:gra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PoC – Proof of Concept &gt;&gt;&gt; </a:t>
            </a:r>
            <a:r>
              <a:rPr b="0" i="0" lang="en-GB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Diagram </a:t>
            </a:r>
            <a:r>
              <a:rPr lang="en-GB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&gt;&gt;&gt; Data </a:t>
            </a:r>
            <a:r>
              <a:rPr lang="en-GB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layer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3850" y="107625"/>
            <a:ext cx="1842850" cy="9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0875" y="1314725"/>
            <a:ext cx="451485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707825" y="1197550"/>
            <a:ext cx="6280200" cy="53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</a:rPr>
              <a:t>Comments: </a:t>
            </a:r>
            <a:endParaRPr sz="18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</a:rPr>
              <a:t>The idea is to provide a more detailed description of this part of the process, including its functionality, including the main (software) features, and where it can be found in the GitHub repository...</a:t>
            </a:r>
            <a:r>
              <a:rPr lang="en-GB" sz="1800">
                <a:solidFill>
                  <a:srgbClr val="FF0000"/>
                </a:solidFill>
              </a:rPr>
              <a:t>...</a:t>
            </a:r>
            <a:endParaRPr sz="18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GB" sz="1800">
                <a:solidFill>
                  <a:srgbClr val="FF0000"/>
                </a:solidFill>
              </a:rPr>
              <a:t>EXAMPLE </a:t>
            </a:r>
            <a:r>
              <a:rPr lang="en-GB" sz="1800">
                <a:solidFill>
                  <a:srgbClr val="FF0000"/>
                </a:solidFill>
              </a:rPr>
              <a:t>Functions: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Char char="●"/>
            </a:pPr>
            <a:r>
              <a:rPr b="1" lang="en-GB" sz="1800">
                <a:solidFill>
                  <a:srgbClr val="FF0000"/>
                </a:solidFill>
              </a:rPr>
              <a:t>init()</a:t>
            </a:r>
            <a:r>
              <a:rPr lang="en-GB" sz="1800">
                <a:solidFill>
                  <a:srgbClr val="FF0000"/>
                </a:solidFill>
              </a:rPr>
              <a:t> -&gt; initialize ZKLottoGame contract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Char char="●"/>
            </a:pPr>
            <a:r>
              <a:rPr b="1" lang="en-GB" sz="1800">
                <a:solidFill>
                  <a:srgbClr val="FF0000"/>
                </a:solidFill>
              </a:rPr>
              <a:t>startLottoWeek()</a:t>
            </a:r>
            <a:r>
              <a:rPr lang="en-GB" sz="1800">
                <a:solidFill>
                  <a:srgbClr val="FF0000"/>
                </a:solidFill>
              </a:rPr>
              <a:t> -&gt; start new lotto week</a:t>
            </a:r>
            <a:endParaRPr sz="18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GitHub Repo: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5"/>
              </a:rPr>
              <a:t>https://github.com/Loan-ZKML/Ezkl-ML/tree/main/synthetic_data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GB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707825" y="107625"/>
            <a:ext cx="9360300" cy="729900"/>
          </a:xfrm>
          <a:prstGeom prst="rect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47810">
                <a:srgbClr val="DFEBF7"/>
              </a:gs>
              <a:gs pos="100000">
                <a:srgbClr val="5A9BD5"/>
              </a:gs>
            </a:gsLst>
            <a:path path="circle">
              <a:fillToRect b="100%" r="100%"/>
            </a:path>
            <a:tileRect l="-100%" t="-100%"/>
          </a:gra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PoC – Proof of Concept &gt;&gt;&gt; </a:t>
            </a:r>
            <a:r>
              <a:rPr b="0" i="0" lang="en-GB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Diagram &gt;&gt;&gt; ZK </a:t>
            </a:r>
            <a:r>
              <a:rPr b="0" i="0" lang="en-GB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</a:t>
            </a:r>
            <a:r>
              <a:rPr lang="en-GB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yer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3850" y="107625"/>
            <a:ext cx="1842850" cy="9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3175" y="1353400"/>
            <a:ext cx="4514850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707825" y="1197550"/>
            <a:ext cx="6280200" cy="53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F0000"/>
                </a:solidFill>
              </a:rPr>
              <a:t>Comments: 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F0000"/>
                </a:solidFill>
              </a:rPr>
              <a:t>The idea is to provide a more detailed description of this part of the process, including its functionality, including the main (software) features, and where it can be found in the GitHub repository......</a:t>
            </a:r>
            <a:endParaRPr sz="18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GB" sz="1300">
                <a:solidFill>
                  <a:schemeClr val="dk1"/>
                </a:solidFill>
              </a:rPr>
            </a:br>
            <a:r>
              <a:rPr lang="en-GB" sz="1800">
                <a:solidFill>
                  <a:srgbClr val="FF0000"/>
                </a:solidFill>
              </a:rPr>
              <a:t>EXAMPLE Functions: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Char char="●"/>
            </a:pPr>
            <a:r>
              <a:rPr b="1" lang="en-GB" sz="1800">
                <a:solidFill>
                  <a:srgbClr val="FF0000"/>
                </a:solidFill>
              </a:rPr>
              <a:t>init()</a:t>
            </a:r>
            <a:r>
              <a:rPr lang="en-GB" sz="1800">
                <a:solidFill>
                  <a:srgbClr val="FF0000"/>
                </a:solidFill>
              </a:rPr>
              <a:t> -&gt; initialize ZKLottoGame contract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Char char="●"/>
            </a:pPr>
            <a:r>
              <a:rPr b="1" lang="en-GB" sz="1800">
                <a:solidFill>
                  <a:srgbClr val="FF0000"/>
                </a:solidFill>
              </a:rPr>
              <a:t>startLottoWeek()</a:t>
            </a:r>
            <a:r>
              <a:rPr lang="en-GB" sz="1800">
                <a:solidFill>
                  <a:srgbClr val="FF0000"/>
                </a:solidFill>
              </a:rPr>
              <a:t> -&gt; start new lotto week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GitHub Repo: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GB" sz="1800" u="sng">
                <a:solidFill>
                  <a:schemeClr val="hlink"/>
                </a:solidFill>
                <a:hlinkClick r:id="rId5"/>
              </a:rPr>
              <a:t>https://github.com/Loan-ZKML/Ezkl-ML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707825" y="107625"/>
            <a:ext cx="9360300" cy="729900"/>
          </a:xfrm>
          <a:prstGeom prst="rect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47810">
                <a:srgbClr val="DFEBF7"/>
              </a:gs>
              <a:gs pos="100000">
                <a:srgbClr val="5A9BD5"/>
              </a:gs>
            </a:gsLst>
            <a:path path="circle">
              <a:fillToRect b="100%" r="100%"/>
            </a:path>
            <a:tileRect l="-100%" t="-100%"/>
          </a:gra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PoC – Proof of Concept &gt;&gt;&gt; </a:t>
            </a:r>
            <a:r>
              <a:rPr b="0" i="0" lang="en-GB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Diagram &gt;&gt;</a:t>
            </a:r>
            <a:r>
              <a:rPr lang="en-GB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 Smart Contract </a:t>
            </a:r>
            <a:r>
              <a:rPr lang="en-GB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Layer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3850" y="107625"/>
            <a:ext cx="1842850" cy="9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9850" y="1366300"/>
            <a:ext cx="5743575" cy="4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707825" y="1197550"/>
            <a:ext cx="5158800" cy="53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F0000"/>
                </a:solidFill>
              </a:rPr>
              <a:t>Comments: 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</a:rPr>
              <a:t>The idea is to provide a more detailed description of this part of the process, including its functionality, including the main (software) features, and where it can be found in the GitHub repository......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</a:rPr>
              <a:t>EXAMPLE Functions: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Char char="●"/>
            </a:pPr>
            <a:r>
              <a:rPr b="1" lang="en-GB" sz="1800">
                <a:solidFill>
                  <a:srgbClr val="FF0000"/>
                </a:solidFill>
              </a:rPr>
              <a:t>init()</a:t>
            </a:r>
            <a:r>
              <a:rPr lang="en-GB" sz="1800">
                <a:solidFill>
                  <a:srgbClr val="FF0000"/>
                </a:solidFill>
              </a:rPr>
              <a:t> -&gt; initialize ZKLottoGame contract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Char char="●"/>
            </a:pPr>
            <a:r>
              <a:rPr b="1" lang="en-GB" sz="1800">
                <a:solidFill>
                  <a:srgbClr val="FF0000"/>
                </a:solidFill>
              </a:rPr>
              <a:t>startLottoWeek()</a:t>
            </a:r>
            <a:r>
              <a:rPr lang="en-GB" sz="1800">
                <a:solidFill>
                  <a:srgbClr val="FF0000"/>
                </a:solidFill>
              </a:rPr>
              <a:t> -&gt; start new lotto week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GitHub Repo: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GB" sz="1800" u="sng">
                <a:solidFill>
                  <a:schemeClr val="hlink"/>
                </a:solidFill>
                <a:hlinkClick r:id="rId5"/>
              </a:rPr>
              <a:t>https://github.com/Loan-ZKML/Ezkl-ML</a:t>
            </a:r>
            <a:endParaRPr sz="18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GB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>
            <a:off x="707825" y="107625"/>
            <a:ext cx="9360300" cy="729900"/>
          </a:xfrm>
          <a:prstGeom prst="rect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47810">
                <a:srgbClr val="DFEBF7"/>
              </a:gs>
              <a:gs pos="100000">
                <a:srgbClr val="5A9BD5"/>
              </a:gs>
            </a:gsLst>
            <a:path path="circle">
              <a:fillToRect b="100%" r="100%"/>
            </a:path>
            <a:tileRect l="-100%" t="-100%"/>
          </a:gra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PoC – Proof of Concept &gt;&gt;&gt; </a:t>
            </a:r>
            <a:r>
              <a:rPr b="0" i="0" lang="en-GB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Diagram &gt;&gt;&gt; Client </a:t>
            </a:r>
            <a:r>
              <a:rPr b="0" i="0" lang="en-GB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Layer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3850" y="107625"/>
            <a:ext cx="1842850" cy="9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2000" y="3016350"/>
            <a:ext cx="5909900" cy="121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707825" y="1197550"/>
            <a:ext cx="5232300" cy="53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F0000"/>
                </a:solidFill>
              </a:rPr>
              <a:t>Comments: 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F0000"/>
                </a:solidFill>
              </a:rPr>
              <a:t>The idea is to provide a more detailed description of this part of the process, including its functionality, including the main (software) features, and where it can be found in the GitHub repository......</a:t>
            </a:r>
            <a:endParaRPr sz="18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GB" sz="1300">
                <a:solidFill>
                  <a:schemeClr val="dk1"/>
                </a:solidFill>
              </a:rPr>
            </a:br>
            <a:r>
              <a:rPr lang="en-GB" sz="1800">
                <a:solidFill>
                  <a:srgbClr val="FF0000"/>
                </a:solidFill>
              </a:rPr>
              <a:t>EXAMPLE Functions: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Char char="●"/>
            </a:pPr>
            <a:r>
              <a:rPr b="1" lang="en-GB" sz="1800">
                <a:solidFill>
                  <a:srgbClr val="FF0000"/>
                </a:solidFill>
              </a:rPr>
              <a:t>init()</a:t>
            </a:r>
            <a:r>
              <a:rPr lang="en-GB" sz="1800">
                <a:solidFill>
                  <a:srgbClr val="FF0000"/>
                </a:solidFill>
              </a:rPr>
              <a:t> -&gt; initialize ZKLottoGame contract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Char char="●"/>
            </a:pPr>
            <a:r>
              <a:rPr b="1" lang="en-GB" sz="1800">
                <a:solidFill>
                  <a:srgbClr val="FF0000"/>
                </a:solidFill>
              </a:rPr>
              <a:t>startLottoWeek()</a:t>
            </a:r>
            <a:r>
              <a:rPr lang="en-GB" sz="1800">
                <a:solidFill>
                  <a:srgbClr val="FF0000"/>
                </a:solidFill>
              </a:rPr>
              <a:t> -&gt; start new lotto week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GitHub Repo: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GB" sz="1800" u="sng">
                <a:solidFill>
                  <a:schemeClr val="hlink"/>
                </a:solidFill>
                <a:hlinkClick r:id="rId5"/>
              </a:rPr>
              <a:t>https://github.com/Loan-ZKML/Ezkl-ML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707825" y="107625"/>
            <a:ext cx="9360300" cy="729900"/>
          </a:xfrm>
          <a:prstGeom prst="rect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47805">
                <a:srgbClr val="DFEBF7"/>
              </a:gs>
              <a:gs pos="100000">
                <a:srgbClr val="5A9BD5"/>
              </a:gs>
            </a:gsLst>
            <a:path path="circle">
              <a:fillToRect b="100%" r="100%"/>
            </a:path>
            <a:tileRect l="-100%" t="-100%"/>
          </a:gra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PoC – Proof of Concept &gt;&gt;&gt; </a:t>
            </a:r>
            <a:r>
              <a:rPr lang="en-GB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Front-End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7976" y="1072093"/>
            <a:ext cx="2887450" cy="1890349"/>
          </a:xfrm>
          <a:prstGeom prst="rect">
            <a:avLst/>
          </a:prstGeom>
          <a:noFill/>
          <a:ln>
            <a:noFill/>
          </a:ln>
          <a:effectLst>
            <a:outerShdw blurRad="71438" rotWithShape="0" algn="tl" dir="2700000" dist="190500">
              <a:srgbClr val="000000">
                <a:alpha val="40000"/>
              </a:srgbClr>
            </a:outerShdw>
          </a:effectLst>
        </p:spPr>
      </p:pic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83850" y="107625"/>
            <a:ext cx="1842850" cy="9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