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7" autoAdjust="0"/>
    <p:restoredTop sz="94660"/>
  </p:normalViewPr>
  <p:slideViewPr>
    <p:cSldViewPr snapToGrid="0">
      <p:cViewPr>
        <p:scale>
          <a:sx n="62" d="100"/>
          <a:sy n="62" d="100"/>
        </p:scale>
        <p:origin x="5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5" descr="Colorful confetti on pink background">
            <a:extLst>
              <a:ext uri="{FF2B5EF4-FFF2-40B4-BE49-F238E27FC236}">
                <a16:creationId xmlns:a16="http://schemas.microsoft.com/office/drawing/2014/main" id="{6D89FC20-FD0A-FDEB-1614-6150E36FD5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822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chemeClr val="accent6">
                  <a:lumMod val="5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464590" y="2351366"/>
            <a:ext cx="59181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BIAS VARIANCE TRADE-OFF</a:t>
            </a:r>
            <a:endParaRPr lang="ru-RU" sz="4900" b="1" dirty="0">
              <a:solidFill>
                <a:schemeClr val="accent6">
                  <a:lumMod val="5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6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75286" y="302678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BIAS AND VARIANCE: INTUITION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97157" y="1361377"/>
            <a:ext cx="52015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Let’s assume that we want to get the relationship between the employee salary and number of years of experience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Fresh graduates tend to have low salaries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years of experience increase, the salaries tend to increase as well.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number of years go beyond a certain limit, salaries tend to plateau and they do not increase anymore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94903" y="52474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096000" y="15954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312284" y="30419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7933512" y="24827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6533337" y="46805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429649" y="44643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8690016" y="21486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6628118" y="4078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8652530" y="27562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/>
          <p:cNvSpPr txBox="1"/>
          <p:nvPr/>
        </p:nvSpPr>
        <p:spPr>
          <a:xfrm>
            <a:off x="6265760" y="5342607"/>
            <a:ext cx="47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# YEARS OF EXPERIENCE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4962078" y="2961816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SALARY</a:t>
            </a:r>
          </a:p>
        </p:txBody>
      </p:sp>
      <p:sp>
        <p:nvSpPr>
          <p:cNvPr id="54" name="Oval 53"/>
          <p:cNvSpPr/>
          <p:nvPr/>
        </p:nvSpPr>
        <p:spPr>
          <a:xfrm>
            <a:off x="8208512" y="30563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7606525" y="35188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352615" y="17637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0888478" y="222018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9878897" y="238299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296400" y="2482772"/>
            <a:ext cx="0" cy="276472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56149" y="2502038"/>
            <a:ext cx="3184950" cy="1826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7060831" y="201880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Curved Connector 61"/>
          <p:cNvCxnSpPr/>
          <p:nvPr/>
        </p:nvCxnSpPr>
        <p:spPr>
          <a:xfrm rot="10800000">
            <a:off x="8823134" y="183584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41851" y="135260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PERFECT (TRUE) MODEL!</a:t>
            </a:r>
          </a:p>
        </p:txBody>
      </p:sp>
      <p:sp>
        <p:nvSpPr>
          <p:cNvPr id="64" name="Oval 63"/>
          <p:cNvSpPr/>
          <p:nvPr/>
        </p:nvSpPr>
        <p:spPr>
          <a:xfrm>
            <a:off x="9656884" y="17637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1228703" y="16272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11394940" y="22329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90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75286" y="302678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BIAS AND VARIANCE: TRAINING VS. TESTING DATASETS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883655" y="50950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884752" y="14430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101036" y="288956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7722264" y="23303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6322089" y="45281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218401" y="431194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478768" y="199624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6416870" y="392560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441282" y="26038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/>
          <p:cNvSpPr txBox="1"/>
          <p:nvPr/>
        </p:nvSpPr>
        <p:spPr>
          <a:xfrm>
            <a:off x="6054512" y="5190207"/>
            <a:ext cx="47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# YEARS OF EXPERIENCE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4750830" y="2809416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SALARY</a:t>
            </a:r>
          </a:p>
        </p:txBody>
      </p:sp>
      <p:sp>
        <p:nvSpPr>
          <p:cNvPr id="43" name="Oval 42"/>
          <p:cNvSpPr/>
          <p:nvPr/>
        </p:nvSpPr>
        <p:spPr>
          <a:xfrm>
            <a:off x="7997264" y="290393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395277" y="33664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141367" y="16113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0677230" y="20677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9667649" y="223059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reeform 68"/>
          <p:cNvSpPr/>
          <p:nvPr/>
        </p:nvSpPr>
        <p:spPr>
          <a:xfrm>
            <a:off x="6849583" y="186640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0" name="Curved Connector 69"/>
          <p:cNvCxnSpPr>
            <a:stCxn id="38" idx="2"/>
          </p:cNvCxnSpPr>
          <p:nvPr/>
        </p:nvCxnSpPr>
        <p:spPr>
          <a:xfrm rot="10800000" flipV="1">
            <a:off x="4684504" y="4075666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445636" y="161133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1017455" y="14748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1183692" y="208053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/>
          <p:cNvSpPr txBox="1"/>
          <p:nvPr/>
        </p:nvSpPr>
        <p:spPr>
          <a:xfrm>
            <a:off x="2580256" y="5127803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TRAINING DATASET</a:t>
            </a:r>
          </a:p>
        </p:txBody>
      </p:sp>
      <p:cxnSp>
        <p:nvCxnSpPr>
          <p:cNvPr id="75" name="Curved Connector 74"/>
          <p:cNvCxnSpPr>
            <a:stCxn id="39" idx="6"/>
          </p:cNvCxnSpPr>
          <p:nvPr/>
        </p:nvCxnSpPr>
        <p:spPr>
          <a:xfrm>
            <a:off x="8725481" y="2753876"/>
            <a:ext cx="1574565" cy="1622789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302392" y="4328647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TESTING DATASET</a:t>
            </a:r>
          </a:p>
        </p:txBody>
      </p:sp>
      <p:cxnSp>
        <p:nvCxnSpPr>
          <p:cNvPr id="77" name="Curved Connector 76"/>
          <p:cNvCxnSpPr>
            <a:endCxn id="74" idx="3"/>
          </p:cNvCxnSpPr>
          <p:nvPr/>
        </p:nvCxnSpPr>
        <p:spPr>
          <a:xfrm rot="10800000" flipV="1">
            <a:off x="4826604" y="4535237"/>
            <a:ext cx="2461158" cy="777232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1" idx="4"/>
          </p:cNvCxnSpPr>
          <p:nvPr/>
        </p:nvCxnSpPr>
        <p:spPr>
          <a:xfrm rot="16200000" flipH="1">
            <a:off x="8845727" y="2653464"/>
            <a:ext cx="2400484" cy="91646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9843" y="1364828"/>
            <a:ext cx="46286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Dataset is divided to training and testing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Testing datasets have never been seen by the model before</a:t>
            </a:r>
          </a:p>
        </p:txBody>
      </p:sp>
    </p:spTree>
    <p:extLst>
      <p:ext uri="{BB962C8B-B14F-4D97-AF65-F5344CB8AC3E}">
        <p14:creationId xmlns:p14="http://schemas.microsoft.com/office/powerpoint/2010/main" val="89970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5586" y="62427"/>
            <a:ext cx="11856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BIAS AND VARIANCE: MODEL #1– LINEAR REGRESSION (SIMPLE)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904403" y="52347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05500" y="15827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121784" y="302926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7239149" y="445164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499516" y="213594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6437618" y="406530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5947654" y="5203093"/>
            <a:ext cx="47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# YEARS OF EXPERIENCE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4915224" y="2853743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SALARY</a:t>
            </a:r>
          </a:p>
        </p:txBody>
      </p:sp>
      <p:sp>
        <p:nvSpPr>
          <p:cNvPr id="51" name="Oval 50"/>
          <p:cNvSpPr/>
          <p:nvPr/>
        </p:nvSpPr>
        <p:spPr>
          <a:xfrm>
            <a:off x="8018012" y="304363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0162115" y="17510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9688397" y="237029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Freeform 53"/>
          <p:cNvSpPr/>
          <p:nvPr/>
        </p:nvSpPr>
        <p:spPr>
          <a:xfrm>
            <a:off x="6870331" y="200610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Curved Connector 54"/>
          <p:cNvCxnSpPr>
            <a:stCxn id="48" idx="2"/>
          </p:cNvCxnSpPr>
          <p:nvPr/>
        </p:nvCxnSpPr>
        <p:spPr>
          <a:xfrm rot="10800000" flipV="1">
            <a:off x="4705252" y="4215366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204440" y="222023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2601004" y="5267503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TRAINING DATASET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7929" y="1268904"/>
            <a:ext cx="6573739" cy="3281326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0800000">
            <a:off x="8632634" y="182314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51351" y="133990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PERFECT (TRUE) MODEL!</a:t>
            </a:r>
          </a:p>
        </p:txBody>
      </p:sp>
      <p:cxnSp>
        <p:nvCxnSpPr>
          <p:cNvPr id="61" name="Curved Connector 60"/>
          <p:cNvCxnSpPr/>
          <p:nvPr/>
        </p:nvCxnSpPr>
        <p:spPr>
          <a:xfrm>
            <a:off x="8553664" y="2946607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754458" y="4251503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LINEAR REGRESSION MODEL</a:t>
            </a:r>
          </a:p>
        </p:txBody>
      </p:sp>
      <p:cxnSp>
        <p:nvCxnSpPr>
          <p:cNvPr id="63" name="Curved Connector 62"/>
          <p:cNvCxnSpPr/>
          <p:nvPr/>
        </p:nvCxnSpPr>
        <p:spPr>
          <a:xfrm rot="10800000" flipV="1">
            <a:off x="4992721" y="4639709"/>
            <a:ext cx="2320605" cy="847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5909" y="1380131"/>
            <a:ext cx="54579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Linear Regression model uses a straight line to fit the training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Linear regression model lacks flexibility so it cannot properly fit the data (as the true perfect model does!)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linear model has a large “bias” which indicates that the model is unable to accurately capture the true relationship between salary and # years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23646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60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5586" y="62427"/>
            <a:ext cx="11856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BIAS AND VARIANCE: MODEL #2 – HIGH ORDER POLYNOMIAL REGRESSION (COMPLEX)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031403" y="5034973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032500" y="1382955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248784" y="282945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7366149" y="425182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8626516" y="193612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6564618" y="386548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6202260" y="5130088"/>
            <a:ext cx="47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# YEARS OF EXPERIENCE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4898578" y="2749297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SALARY</a:t>
            </a:r>
          </a:p>
        </p:txBody>
      </p:sp>
      <p:sp>
        <p:nvSpPr>
          <p:cNvPr id="36" name="Oval 35"/>
          <p:cNvSpPr/>
          <p:nvPr/>
        </p:nvSpPr>
        <p:spPr>
          <a:xfrm>
            <a:off x="8145012" y="2843816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10289115" y="155121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9815397" y="217047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reeform 38"/>
          <p:cNvSpPr/>
          <p:nvPr/>
        </p:nvSpPr>
        <p:spPr>
          <a:xfrm>
            <a:off x="6997331" y="1806288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Curved Connector 40"/>
          <p:cNvCxnSpPr>
            <a:stCxn id="31" idx="2"/>
          </p:cNvCxnSpPr>
          <p:nvPr/>
        </p:nvCxnSpPr>
        <p:spPr>
          <a:xfrm rot="10800000" flipV="1">
            <a:off x="4832252" y="4015547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1331440" y="202041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/>
          <p:cNvSpPr txBox="1"/>
          <p:nvPr/>
        </p:nvSpPr>
        <p:spPr>
          <a:xfrm>
            <a:off x="2728004" y="5067684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TRAINING DATASET</a:t>
            </a:r>
          </a:p>
        </p:txBody>
      </p:sp>
      <p:cxnSp>
        <p:nvCxnSpPr>
          <p:cNvPr id="44" name="Curved Connector 43"/>
          <p:cNvCxnSpPr/>
          <p:nvPr/>
        </p:nvCxnSpPr>
        <p:spPr>
          <a:xfrm rot="10800000">
            <a:off x="8759634" y="1623321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78351" y="1140089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PERFECT (TRUE) MODEL!</a:t>
            </a:r>
          </a:p>
        </p:txBody>
      </p:sp>
      <p:cxnSp>
        <p:nvCxnSpPr>
          <p:cNvPr id="64" name="Curved Connector 63"/>
          <p:cNvCxnSpPr/>
          <p:nvPr/>
        </p:nvCxnSpPr>
        <p:spPr>
          <a:xfrm>
            <a:off x="7478351" y="3865489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1458" y="4051684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HIGH ORDER POLYNOMIAL MODEL</a:t>
            </a:r>
          </a:p>
        </p:txBody>
      </p:sp>
      <p:sp>
        <p:nvSpPr>
          <p:cNvPr id="66" name="Freeform 65"/>
          <p:cNvSpPr/>
          <p:nvPr/>
        </p:nvSpPr>
        <p:spPr>
          <a:xfrm>
            <a:off x="6566417" y="1681152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Curved Connector 66"/>
          <p:cNvCxnSpPr>
            <a:stCxn id="29" idx="4"/>
          </p:cNvCxnSpPr>
          <p:nvPr/>
        </p:nvCxnSpPr>
        <p:spPr>
          <a:xfrm rot="5400000">
            <a:off x="5895648" y="3723950"/>
            <a:ext cx="784613" cy="2440591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822" y="1794119"/>
            <a:ext cx="4363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High order polynomial model is able to have a very small bias and can perfectly fit the training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High-order polynomial model is very flexible </a:t>
            </a:r>
          </a:p>
        </p:txBody>
      </p:sp>
    </p:spTree>
    <p:extLst>
      <p:ext uri="{BB962C8B-B14F-4D97-AF65-F5344CB8AC3E}">
        <p14:creationId xmlns:p14="http://schemas.microsoft.com/office/powerpoint/2010/main" val="115946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/>
      <p:bldP spid="45" grpId="0"/>
      <p:bldP spid="65" grpId="0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5586" y="62427"/>
            <a:ext cx="11856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BIAS AND VARIANCE: MODEL #1 Vs. MODEL #2 DURING TRAINING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54289" y="5123278"/>
            <a:ext cx="4795616" cy="327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355386" y="1471260"/>
            <a:ext cx="18138" cy="370695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571670" y="291775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7689035" y="4340126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949402" y="202443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6887504" y="395379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7467004" y="5150793"/>
            <a:ext cx="274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# YEARS OF EXPERIENCE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5630632" y="3093692"/>
            <a:ext cx="99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SALARY</a:t>
            </a:r>
          </a:p>
        </p:txBody>
      </p:sp>
      <p:sp>
        <p:nvSpPr>
          <p:cNvPr id="51" name="Oval 50"/>
          <p:cNvSpPr/>
          <p:nvPr/>
        </p:nvSpPr>
        <p:spPr>
          <a:xfrm>
            <a:off x="8467898" y="293212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0612001" y="163952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138283" y="225878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Freeform 53"/>
          <p:cNvSpPr/>
          <p:nvPr/>
        </p:nvSpPr>
        <p:spPr>
          <a:xfrm>
            <a:off x="7320217" y="1894593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1654326" y="210872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6" name="Curved Connector 55"/>
          <p:cNvCxnSpPr/>
          <p:nvPr/>
        </p:nvCxnSpPr>
        <p:spPr>
          <a:xfrm rot="10800000">
            <a:off x="8738126" y="1583994"/>
            <a:ext cx="1234263" cy="661772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31836" y="1179223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PERFECT (TRUE) MODEL!</a:t>
            </a:r>
          </a:p>
        </p:txBody>
      </p:sp>
      <p:cxnSp>
        <p:nvCxnSpPr>
          <p:cNvPr id="58" name="Curved Connector 57"/>
          <p:cNvCxnSpPr/>
          <p:nvPr/>
        </p:nvCxnSpPr>
        <p:spPr>
          <a:xfrm>
            <a:off x="7801237" y="3953794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04344" y="4139989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HIGH ORDER POLYNOMIAL MODEL</a:t>
            </a:r>
          </a:p>
        </p:txBody>
      </p:sp>
      <p:sp>
        <p:nvSpPr>
          <p:cNvPr id="60" name="Freeform 59"/>
          <p:cNvSpPr/>
          <p:nvPr/>
        </p:nvSpPr>
        <p:spPr>
          <a:xfrm>
            <a:off x="6889303" y="1769457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902060" y="5118082"/>
            <a:ext cx="4795616" cy="327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903157" y="1466064"/>
            <a:ext cx="18138" cy="370695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119441" y="291255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2236806" y="433493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497173" y="20192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TextBox 69"/>
          <p:cNvSpPr txBox="1"/>
          <p:nvPr/>
        </p:nvSpPr>
        <p:spPr>
          <a:xfrm>
            <a:off x="1861269" y="5205175"/>
            <a:ext cx="274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# YEARS OF EXPERIENCE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156580" y="3026987"/>
            <a:ext cx="99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SALARY</a:t>
            </a:r>
          </a:p>
        </p:txBody>
      </p:sp>
      <p:sp>
        <p:nvSpPr>
          <p:cNvPr id="72" name="Oval 71"/>
          <p:cNvSpPr/>
          <p:nvPr/>
        </p:nvSpPr>
        <p:spPr>
          <a:xfrm>
            <a:off x="3015669" y="292692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5159772" y="163432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4686054" y="225358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reeform 74"/>
          <p:cNvSpPr/>
          <p:nvPr/>
        </p:nvSpPr>
        <p:spPr>
          <a:xfrm>
            <a:off x="1867988" y="188939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335586" y="1750465"/>
            <a:ext cx="5362090" cy="2683056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0800000">
            <a:off x="3630291" y="170643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49008" y="122319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PERFECT (TRUE) MODEL!</a:t>
            </a:r>
          </a:p>
        </p:txBody>
      </p:sp>
      <p:cxnSp>
        <p:nvCxnSpPr>
          <p:cNvPr id="79" name="Curved Connector 78"/>
          <p:cNvCxnSpPr/>
          <p:nvPr/>
        </p:nvCxnSpPr>
        <p:spPr>
          <a:xfrm>
            <a:off x="3551321" y="2829897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752115" y="4134793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LINEAR REGRESSION MODEL</a:t>
            </a:r>
          </a:p>
        </p:txBody>
      </p:sp>
      <p:cxnSp>
        <p:nvCxnSpPr>
          <p:cNvPr id="81" name="Straight Connector 80"/>
          <p:cNvCxnSpPr>
            <a:stCxn id="63" idx="4"/>
          </p:cNvCxnSpPr>
          <p:nvPr/>
        </p:nvCxnSpPr>
        <p:spPr>
          <a:xfrm flipH="1">
            <a:off x="2261127" y="3212677"/>
            <a:ext cx="414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5" idx="1"/>
          </p:cNvCxnSpPr>
          <p:nvPr/>
        </p:nvCxnSpPr>
        <p:spPr>
          <a:xfrm flipH="1">
            <a:off x="2377186" y="3566056"/>
            <a:ext cx="27120" cy="7889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9" idx="4"/>
          </p:cNvCxnSpPr>
          <p:nvPr/>
        </p:nvCxnSpPr>
        <p:spPr>
          <a:xfrm>
            <a:off x="3639273" y="2319355"/>
            <a:ext cx="0" cy="4481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143973" y="2904699"/>
            <a:ext cx="901" cy="15490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601232" y="3783319"/>
            <a:ext cx="416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435275" y="394859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827142" y="2158467"/>
            <a:ext cx="416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73" idx="4"/>
          </p:cNvCxnSpPr>
          <p:nvPr/>
        </p:nvCxnSpPr>
        <p:spPr>
          <a:xfrm>
            <a:off x="5301872" y="1722778"/>
            <a:ext cx="0" cy="21166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53911" y="5545131"/>
            <a:ext cx="340937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SUM OF SQUARES (LARGE)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161232" y="5548683"/>
            <a:ext cx="31343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SUM OF SQUARES (SMALL ~0)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5560" y="5250051"/>
            <a:ext cx="803737" cy="7566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9513" y="5321246"/>
            <a:ext cx="784893" cy="81710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2197160" y="5943022"/>
            <a:ext cx="7862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/>
              <a:t>THIS IS NOT THE WHOLE STORY!!</a:t>
            </a:r>
          </a:p>
        </p:txBody>
      </p:sp>
    </p:spTree>
    <p:extLst>
      <p:ext uri="{BB962C8B-B14F-4D97-AF65-F5344CB8AC3E}">
        <p14:creationId xmlns:p14="http://schemas.microsoft.com/office/powerpoint/2010/main" val="20197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5586" y="62427"/>
            <a:ext cx="11856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BIAS AND VARIANCE: MODEL #1 Vs. MODEL #2 DURING TESTING 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531564" y="5266484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532661" y="1614466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44279" y="5293999"/>
            <a:ext cx="274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# YEARS OF EXPERIENCE</a:t>
            </a:r>
          </a:p>
        </p:txBody>
      </p:sp>
      <p:sp>
        <p:nvSpPr>
          <p:cNvPr id="67" name="TextBox 66"/>
          <p:cNvSpPr txBox="1"/>
          <p:nvPr/>
        </p:nvSpPr>
        <p:spPr>
          <a:xfrm rot="16200000">
            <a:off x="5807907" y="3236898"/>
            <a:ext cx="99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SALARY</a:t>
            </a:r>
          </a:p>
        </p:txBody>
      </p:sp>
      <p:sp>
        <p:nvSpPr>
          <p:cNvPr id="94" name="Freeform 93"/>
          <p:cNvSpPr/>
          <p:nvPr/>
        </p:nvSpPr>
        <p:spPr>
          <a:xfrm>
            <a:off x="7497492" y="2037799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Curved Connector 94"/>
          <p:cNvCxnSpPr/>
          <p:nvPr/>
        </p:nvCxnSpPr>
        <p:spPr>
          <a:xfrm rot="10800000">
            <a:off x="9259795" y="1854832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8512" y="1371600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PERFECT (TRUE) MODEL!</a:t>
            </a:r>
          </a:p>
        </p:txBody>
      </p:sp>
      <p:cxnSp>
        <p:nvCxnSpPr>
          <p:cNvPr id="97" name="Curved Connector 96"/>
          <p:cNvCxnSpPr/>
          <p:nvPr/>
        </p:nvCxnSpPr>
        <p:spPr>
          <a:xfrm>
            <a:off x="7978512" y="4097000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381619" y="4283195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HIGH ORDER POLYNOMIAL MODEL</a:t>
            </a:r>
          </a:p>
        </p:txBody>
      </p:sp>
      <p:sp>
        <p:nvSpPr>
          <p:cNvPr id="99" name="Freeform 98"/>
          <p:cNvSpPr/>
          <p:nvPr/>
        </p:nvSpPr>
        <p:spPr>
          <a:xfrm>
            <a:off x="7066578" y="1912663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1079335" y="5261288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1080432" y="1609270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917612" y="32028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3214109" y="39405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3407577" y="23441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TextBox 104"/>
          <p:cNvSpPr txBox="1"/>
          <p:nvPr/>
        </p:nvSpPr>
        <p:spPr>
          <a:xfrm>
            <a:off x="2038544" y="5348381"/>
            <a:ext cx="274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# YEARS OF EXPERIENCE</a:t>
            </a: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33855" y="3170193"/>
            <a:ext cx="99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SALARY</a:t>
            </a:r>
          </a:p>
        </p:txBody>
      </p:sp>
      <p:sp>
        <p:nvSpPr>
          <p:cNvPr id="107" name="Oval 106"/>
          <p:cNvSpPr/>
          <p:nvPr/>
        </p:nvSpPr>
        <p:spPr>
          <a:xfrm>
            <a:off x="5046030" y="16232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4862317" y="257217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reeform 108"/>
          <p:cNvSpPr/>
          <p:nvPr/>
        </p:nvSpPr>
        <p:spPr>
          <a:xfrm>
            <a:off x="2045263" y="2032603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512861" y="1893671"/>
            <a:ext cx="5362090" cy="2683055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>
            <a:off x="3807566" y="1849636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26283" y="1366404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PERFECT (TRUE) MODEL!</a:t>
            </a:r>
          </a:p>
        </p:txBody>
      </p:sp>
      <p:cxnSp>
        <p:nvCxnSpPr>
          <p:cNvPr id="113" name="Curved Connector 112"/>
          <p:cNvCxnSpPr/>
          <p:nvPr/>
        </p:nvCxnSpPr>
        <p:spPr>
          <a:xfrm>
            <a:off x="3728596" y="2973103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929390" y="4277999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LINEAR REGRESSION MODEL</a:t>
            </a:r>
          </a:p>
        </p:txBody>
      </p:sp>
      <p:cxnSp>
        <p:nvCxnSpPr>
          <p:cNvPr id="115" name="Straight Connector 114"/>
          <p:cNvCxnSpPr>
            <a:stCxn id="102" idx="4"/>
          </p:cNvCxnSpPr>
          <p:nvPr/>
        </p:nvCxnSpPr>
        <p:spPr>
          <a:xfrm flipH="1">
            <a:off x="2059297" y="3502926"/>
            <a:ext cx="415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3" idx="0"/>
          </p:cNvCxnSpPr>
          <p:nvPr/>
        </p:nvCxnSpPr>
        <p:spPr>
          <a:xfrm flipH="1">
            <a:off x="3356209" y="3154386"/>
            <a:ext cx="949" cy="78613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4" idx="4"/>
          </p:cNvCxnSpPr>
          <p:nvPr/>
        </p:nvCxnSpPr>
        <p:spPr>
          <a:xfrm flipH="1">
            <a:off x="3549676" y="2644234"/>
            <a:ext cx="1" cy="4481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9" idx="0"/>
          </p:cNvCxnSpPr>
          <p:nvPr/>
        </p:nvCxnSpPr>
        <p:spPr>
          <a:xfrm flipH="1">
            <a:off x="1527664" y="4107814"/>
            <a:ext cx="3715" cy="38652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385564" y="449433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5004417" y="2301673"/>
            <a:ext cx="415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7" idx="4"/>
          </p:cNvCxnSpPr>
          <p:nvPr/>
        </p:nvCxnSpPr>
        <p:spPr>
          <a:xfrm flipH="1">
            <a:off x="5179142" y="1923318"/>
            <a:ext cx="8988" cy="38209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35821" y="5668376"/>
            <a:ext cx="340937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SUM OF SQUARES (SMALL)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474105" y="5667255"/>
            <a:ext cx="31343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SUM OF SQUARES (LARGE)</a:t>
            </a: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2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6516" y="5389928"/>
            <a:ext cx="803737" cy="756649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5908" y="5410030"/>
            <a:ext cx="784893" cy="817102"/>
          </a:xfrm>
          <a:prstGeom prst="rect">
            <a:avLst/>
          </a:prstGeom>
        </p:spPr>
      </p:pic>
      <p:sp>
        <p:nvSpPr>
          <p:cNvPr id="126" name="Oval 125"/>
          <p:cNvSpPr/>
          <p:nvPr/>
        </p:nvSpPr>
        <p:spPr>
          <a:xfrm>
            <a:off x="8421515" y="255821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Oval 126"/>
          <p:cNvSpPr/>
          <p:nvPr/>
        </p:nvSpPr>
        <p:spPr>
          <a:xfrm>
            <a:off x="7335908" y="35592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8323358" y="37343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9340836" y="27194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Oval 129"/>
          <p:cNvSpPr/>
          <p:nvPr/>
        </p:nvSpPr>
        <p:spPr>
          <a:xfrm>
            <a:off x="10183836" y="1768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8457402" y="3254839"/>
            <a:ext cx="16110" cy="52240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7" idx="4"/>
          </p:cNvCxnSpPr>
          <p:nvPr/>
        </p:nvCxnSpPr>
        <p:spPr>
          <a:xfrm flipH="1">
            <a:off x="7474105" y="3859321"/>
            <a:ext cx="3903" cy="49695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583393" y="2873314"/>
            <a:ext cx="16110" cy="33859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29" idx="0"/>
          </p:cNvCxnSpPr>
          <p:nvPr/>
        </p:nvCxnSpPr>
        <p:spPr>
          <a:xfrm>
            <a:off x="9477230" y="2334586"/>
            <a:ext cx="5706" cy="3848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4"/>
          </p:cNvCxnSpPr>
          <p:nvPr/>
        </p:nvCxnSpPr>
        <p:spPr>
          <a:xfrm>
            <a:off x="10325936" y="2069029"/>
            <a:ext cx="5705" cy="5148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033401" y="6276188"/>
            <a:ext cx="922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polynomial model performs poorly on the testing dataset and therefore it has large variance</a:t>
            </a:r>
          </a:p>
        </p:txBody>
      </p:sp>
    </p:spTree>
    <p:extLst>
      <p:ext uri="{BB962C8B-B14F-4D97-AF65-F5344CB8AC3E}">
        <p14:creationId xmlns:p14="http://schemas.microsoft.com/office/powerpoint/2010/main" val="47861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MODEL COMPLEXITY VS. ERROR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688503" y="4989958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689600" y="1337940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90030" y="5044895"/>
            <a:ext cx="418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MODEL COMPLEXITY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4620310" y="2704282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ERROR</a:t>
            </a:r>
          </a:p>
        </p:txBody>
      </p:sp>
      <p:sp>
        <p:nvSpPr>
          <p:cNvPr id="55" name="Freeform 54"/>
          <p:cNvSpPr/>
          <p:nvPr/>
        </p:nvSpPr>
        <p:spPr>
          <a:xfrm>
            <a:off x="5870832" y="1497125"/>
            <a:ext cx="4374292" cy="3453409"/>
          </a:xfrm>
          <a:custGeom>
            <a:avLst/>
            <a:gdLst>
              <a:gd name="connsiteX0" fmla="*/ 0 w 4374292"/>
              <a:gd name="connsiteY0" fmla="*/ 0 h 3453409"/>
              <a:gd name="connsiteX1" fmla="*/ 436606 w 4374292"/>
              <a:gd name="connsiteY1" fmla="*/ 2166552 h 3453409"/>
              <a:gd name="connsiteX2" fmla="*/ 1515763 w 4374292"/>
              <a:gd name="connsiteY2" fmla="*/ 3171568 h 3453409"/>
              <a:gd name="connsiteX3" fmla="*/ 4374292 w 4374292"/>
              <a:gd name="connsiteY3" fmla="*/ 3361038 h 34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292" h="3453409">
                <a:moveTo>
                  <a:pt x="0" y="0"/>
                </a:moveTo>
                <a:cubicBezTo>
                  <a:pt x="91989" y="818978"/>
                  <a:pt x="183979" y="1637957"/>
                  <a:pt x="436606" y="2166552"/>
                </a:cubicBezTo>
                <a:cubicBezTo>
                  <a:pt x="689233" y="2695147"/>
                  <a:pt x="859482" y="2972487"/>
                  <a:pt x="1515763" y="3171568"/>
                </a:cubicBezTo>
                <a:cubicBezTo>
                  <a:pt x="2172044" y="3370649"/>
                  <a:pt x="4153244" y="3577968"/>
                  <a:pt x="4374292" y="3361038"/>
                </a:cubicBez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Freeform 55"/>
          <p:cNvSpPr/>
          <p:nvPr/>
        </p:nvSpPr>
        <p:spPr>
          <a:xfrm flipH="1">
            <a:off x="5663776" y="1497125"/>
            <a:ext cx="4374292" cy="3453409"/>
          </a:xfrm>
          <a:custGeom>
            <a:avLst/>
            <a:gdLst>
              <a:gd name="connsiteX0" fmla="*/ 0 w 4374292"/>
              <a:gd name="connsiteY0" fmla="*/ 0 h 3453409"/>
              <a:gd name="connsiteX1" fmla="*/ 436606 w 4374292"/>
              <a:gd name="connsiteY1" fmla="*/ 2166552 h 3453409"/>
              <a:gd name="connsiteX2" fmla="*/ 1515763 w 4374292"/>
              <a:gd name="connsiteY2" fmla="*/ 3171568 h 3453409"/>
              <a:gd name="connsiteX3" fmla="*/ 4374292 w 4374292"/>
              <a:gd name="connsiteY3" fmla="*/ 3361038 h 34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292" h="3453409">
                <a:moveTo>
                  <a:pt x="0" y="0"/>
                </a:moveTo>
                <a:cubicBezTo>
                  <a:pt x="91989" y="818978"/>
                  <a:pt x="183979" y="1637957"/>
                  <a:pt x="436606" y="2166552"/>
                </a:cubicBezTo>
                <a:cubicBezTo>
                  <a:pt x="689233" y="2695147"/>
                  <a:pt x="859482" y="2972487"/>
                  <a:pt x="1515763" y="3171568"/>
                </a:cubicBezTo>
                <a:cubicBezTo>
                  <a:pt x="2172044" y="3370649"/>
                  <a:pt x="4153244" y="3577968"/>
                  <a:pt x="4374292" y="3361038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9969285" y="2011163"/>
            <a:ext cx="11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97764" y="453327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</a:rPr>
              <a:t>BIAS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52859" y="5636550"/>
            <a:ext cx="8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LINEAR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460579" y="5636550"/>
            <a:ext cx="15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POLYNOMIAL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6627201" y="5691226"/>
            <a:ext cx="2833378" cy="254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Straight Connector 61"/>
          <p:cNvCxnSpPr/>
          <p:nvPr/>
        </p:nvCxnSpPr>
        <p:spPr>
          <a:xfrm>
            <a:off x="7899400" y="1952266"/>
            <a:ext cx="0" cy="3037692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6004448" y="1510976"/>
            <a:ext cx="1899139" cy="3272339"/>
          </a:xfrm>
          <a:custGeom>
            <a:avLst/>
            <a:gdLst>
              <a:gd name="connsiteX0" fmla="*/ 0 w 1899139"/>
              <a:gd name="connsiteY0" fmla="*/ 0 h 3272339"/>
              <a:gd name="connsiteX1" fmla="*/ 321548 w 1899139"/>
              <a:gd name="connsiteY1" fmla="*/ 1798655 h 3272339"/>
              <a:gd name="connsiteX2" fmla="*/ 894304 w 1899139"/>
              <a:gd name="connsiteY2" fmla="*/ 2773345 h 3272339"/>
              <a:gd name="connsiteX3" fmla="*/ 1798655 w 1899139"/>
              <a:gd name="connsiteY3" fmla="*/ 3195376 h 3272339"/>
              <a:gd name="connsiteX4" fmla="*/ 1899139 w 1899139"/>
              <a:gd name="connsiteY4" fmla="*/ 3215472 h 32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9139" h="3272339">
                <a:moveTo>
                  <a:pt x="0" y="0"/>
                </a:moveTo>
                <a:cubicBezTo>
                  <a:pt x="86248" y="668215"/>
                  <a:pt x="172497" y="1336431"/>
                  <a:pt x="321548" y="1798655"/>
                </a:cubicBezTo>
                <a:cubicBezTo>
                  <a:pt x="470599" y="2260879"/>
                  <a:pt x="648120" y="2540558"/>
                  <a:pt x="894304" y="2773345"/>
                </a:cubicBezTo>
                <a:cubicBezTo>
                  <a:pt x="1140488" y="3006132"/>
                  <a:pt x="1631183" y="3121688"/>
                  <a:pt x="1798655" y="3195376"/>
                </a:cubicBezTo>
                <a:cubicBezTo>
                  <a:pt x="1966128" y="3269064"/>
                  <a:pt x="1637882" y="3314281"/>
                  <a:pt x="1899139" y="3215472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reeform 67"/>
          <p:cNvSpPr/>
          <p:nvPr/>
        </p:nvSpPr>
        <p:spPr>
          <a:xfrm flipH="1">
            <a:off x="7899400" y="1510976"/>
            <a:ext cx="1899139" cy="3272339"/>
          </a:xfrm>
          <a:custGeom>
            <a:avLst/>
            <a:gdLst>
              <a:gd name="connsiteX0" fmla="*/ 0 w 1899139"/>
              <a:gd name="connsiteY0" fmla="*/ 0 h 3272339"/>
              <a:gd name="connsiteX1" fmla="*/ 321548 w 1899139"/>
              <a:gd name="connsiteY1" fmla="*/ 1798655 h 3272339"/>
              <a:gd name="connsiteX2" fmla="*/ 894304 w 1899139"/>
              <a:gd name="connsiteY2" fmla="*/ 2773345 h 3272339"/>
              <a:gd name="connsiteX3" fmla="*/ 1798655 w 1899139"/>
              <a:gd name="connsiteY3" fmla="*/ 3195376 h 3272339"/>
              <a:gd name="connsiteX4" fmla="*/ 1899139 w 1899139"/>
              <a:gd name="connsiteY4" fmla="*/ 3215472 h 32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9139" h="3272339">
                <a:moveTo>
                  <a:pt x="0" y="0"/>
                </a:moveTo>
                <a:cubicBezTo>
                  <a:pt x="86248" y="668215"/>
                  <a:pt x="172497" y="1336431"/>
                  <a:pt x="321548" y="1798655"/>
                </a:cubicBezTo>
                <a:cubicBezTo>
                  <a:pt x="470599" y="2260879"/>
                  <a:pt x="648120" y="2540558"/>
                  <a:pt x="894304" y="2773345"/>
                </a:cubicBezTo>
                <a:cubicBezTo>
                  <a:pt x="1140488" y="3006132"/>
                  <a:pt x="1631183" y="3121688"/>
                  <a:pt x="1798655" y="3195376"/>
                </a:cubicBezTo>
                <a:cubicBezTo>
                  <a:pt x="1966128" y="3269064"/>
                  <a:pt x="1637882" y="3314281"/>
                  <a:pt x="1899139" y="3215472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/>
          <p:cNvSpPr txBox="1"/>
          <p:nvPr/>
        </p:nvSpPr>
        <p:spPr>
          <a:xfrm>
            <a:off x="8928324" y="1607997"/>
            <a:ext cx="101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TOTAL ERROR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1036" y="1360166"/>
            <a:ext cx="155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OPTIMUM MODEL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586" y="1630965"/>
            <a:ext cx="4663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Regularization works by reducing the variance at the cost of adding some bias to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 trade-off between variance and bias occurs</a:t>
            </a:r>
          </a:p>
        </p:txBody>
      </p:sp>
    </p:spTree>
    <p:extLst>
      <p:ext uri="{BB962C8B-B14F-4D97-AF65-F5344CB8AC3E}">
        <p14:creationId xmlns:p14="http://schemas.microsoft.com/office/powerpoint/2010/main" val="65449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MODEL COMPLEXITY VS. ERROR</a:t>
            </a:r>
          </a:p>
        </p:txBody>
      </p:sp>
      <p:graphicFrame>
        <p:nvGraphicFramePr>
          <p:cNvPr id="21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41090"/>
              </p:ext>
            </p:extLst>
          </p:nvPr>
        </p:nvGraphicFramePr>
        <p:xfrm>
          <a:off x="533400" y="1321435"/>
          <a:ext cx="109728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MODEL #1 (LINEAR</a:t>
                      </a:r>
                      <a:r>
                        <a:rPr lang="en-CA" baseline="0" dirty="0"/>
                        <a:t> REGRESSION) (SIMPLE)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MODEL #2 (HIGH</a:t>
                      </a:r>
                      <a:r>
                        <a:rPr lang="en-CA" baseline="0" dirty="0"/>
                        <a:t> ORDER POLYNOMIAL) (COMPLEX)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Model has </a:t>
                      </a:r>
                      <a:r>
                        <a:rPr lang="en-CA" b="1" dirty="0"/>
                        <a:t>High</a:t>
                      </a:r>
                      <a:r>
                        <a:rPr lang="en-CA" b="1" baseline="0" dirty="0"/>
                        <a:t> bias </a:t>
                      </a:r>
                      <a:r>
                        <a:rPr lang="en-CA" baseline="0" dirty="0"/>
                        <a:t>because it is very rigid (not flexible) and cannot fit the training dataset well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Model has </a:t>
                      </a:r>
                      <a:r>
                        <a:rPr lang="en-CA" b="1" dirty="0"/>
                        <a:t>small</a:t>
                      </a:r>
                      <a:r>
                        <a:rPr lang="en-CA" b="1" baseline="0" dirty="0"/>
                        <a:t> bias </a:t>
                      </a:r>
                      <a:r>
                        <a:rPr lang="en-CA" baseline="0" dirty="0"/>
                        <a:t>because it is flexible and can fit the training dataset very well.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Has </a:t>
                      </a:r>
                      <a:r>
                        <a:rPr lang="en-CA" b="1" dirty="0"/>
                        <a:t>small variance</a:t>
                      </a:r>
                      <a:r>
                        <a:rPr lang="en-CA" b="1" baseline="0" dirty="0"/>
                        <a:t> (variability) </a:t>
                      </a:r>
                      <a:r>
                        <a:rPr lang="en-CA" baseline="0" dirty="0"/>
                        <a:t>because it can fit the training data and the testing data with similar level (the model is able to generalize better) and avoids overfitting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Has </a:t>
                      </a:r>
                      <a:r>
                        <a:rPr lang="en-CA" b="1" dirty="0"/>
                        <a:t>large</a:t>
                      </a:r>
                      <a:r>
                        <a:rPr lang="en-CA" b="1" baseline="0" dirty="0"/>
                        <a:t> variance (variability) </a:t>
                      </a:r>
                      <a:r>
                        <a:rPr lang="en-CA" baseline="0" dirty="0"/>
                        <a:t>because the model over fitted the training dataset and it performs poorly on the testing dataset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aseline="0" dirty="0"/>
                        <a:t>Performance is consistent between the training dataset and the testing dataset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Performance</a:t>
                      </a:r>
                      <a:r>
                        <a:rPr lang="en-CA" baseline="0" dirty="0"/>
                        <a:t> varies greatly between the training dataset and the testing dataset (high variability)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Good</a:t>
                      </a:r>
                      <a:r>
                        <a:rPr lang="en-CA" baseline="0" dirty="0"/>
                        <a:t> generalization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 fitted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8200" y="425767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/>
              <a:t>Variance measures the difference in fits between the training dataset and the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/>
              <a:t>If the model generalizes better, the model has small variance which means the model performance is consistent among the training and testing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/>
              <a:t>If the model over fits the training dataset, the model has large variance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9471" y="5458004"/>
            <a:ext cx="9328644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PERFECT REGRESSION MODEL SHALL HAVE SMALL BIAS AND SMALL VARIABILITY!</a:t>
            </a:r>
          </a:p>
          <a:p>
            <a:pPr algn="ctr"/>
            <a:r>
              <a:rPr lang="en-CA" b="1" dirty="0"/>
              <a:t>A TRADEOFF BETWEEN THE BIAS AND VARIANCE SHALL BE PERFORMED FOR ULTIMATE RESULTS</a:t>
            </a:r>
          </a:p>
        </p:txBody>
      </p:sp>
    </p:spTree>
    <p:extLst>
      <p:ext uri="{BB962C8B-B14F-4D97-AF65-F5344CB8AC3E}">
        <p14:creationId xmlns:p14="http://schemas.microsoft.com/office/powerpoint/2010/main" val="32644591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c3ba50a-93e8-411f-aceb-87183474575f}" enabled="1" method="Standard" siteId="{3bfeb222-e42c-4535-aace-ea6f7751369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664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Doan, Loan</cp:lastModifiedBy>
  <cp:revision>81</cp:revision>
  <dcterms:created xsi:type="dcterms:W3CDTF">2019-05-23T09:27:58Z</dcterms:created>
  <dcterms:modified xsi:type="dcterms:W3CDTF">2024-05-23T22:12:21Z</dcterms:modified>
</cp:coreProperties>
</file>