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64" r:id="rId3"/>
    <p:sldId id="265" r:id="rId4"/>
    <p:sldId id="266" r:id="rId5"/>
    <p:sldId id="293" r:id="rId6"/>
    <p:sldId id="287" r:id="rId7"/>
    <p:sldId id="256" r:id="rId8"/>
    <p:sldId id="295" r:id="rId9"/>
    <p:sldId id="29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olorful confetti on pink background">
            <a:extLst>
              <a:ext uri="{FF2B5EF4-FFF2-40B4-BE49-F238E27FC236}">
                <a16:creationId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82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chemeClr val="accent6">
                  <a:lumMod val="5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SIMPLE LINEAR REGRESSION</a:t>
            </a:r>
            <a:endParaRPr lang="ru-RU" sz="4900" b="1" dirty="0">
              <a:solidFill>
                <a:schemeClr val="accent6">
                  <a:lumMod val="5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SIMPLE LINEAR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In simple linear regression, we predict the value 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simple? Because it examines relationship between two variables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linear? when the independent variable increases (or decreases), the dependent variable increases (or decreases) in a linear fashion.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Slide Number Placeholder 4"/>
          <p:cNvSpPr txBox="1">
            <a:spLocks/>
          </p:cNvSpPr>
          <p:nvPr/>
        </p:nvSpPr>
        <p:spPr>
          <a:xfrm>
            <a:off x="8910783" y="552911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829" y="5602551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847354" y="3050978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38233" y="44136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19925" y="41106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280858" y="44909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710901" y="35651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393783" y="27331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5450482" y="32366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5592581" y="37428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787339" y="40259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6190060" y="32430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3538233" y="5656414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666352" y="402983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885282" y="3135368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ice cream st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28" y="3382936"/>
            <a:ext cx="1873904" cy="18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696" y="2724277"/>
            <a:ext cx="1891807" cy="3258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898852" y="6232106"/>
            <a:ext cx="34828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/>
              <a:t>Source: </a:t>
            </a:r>
            <a:r>
              <a:rPr lang="en-CA" sz="1100" dirty="0"/>
              <a:t>https://www.goodfreephotos.com/vector-images/ice-cream-stand-vector-clipart.png.php</a:t>
            </a:r>
          </a:p>
        </p:txBody>
      </p:sp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SIMPLE LINEAR REGRESSION: SOME MATH!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Goal is to obtain a relationship (model) between outside air temperature and ice cream sales revenue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1409700" y="1573394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1618684" y="5479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595250" y="2565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323088" y="4290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804780" y="3987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065713" y="43676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5953863" y="2848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495756" y="3441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3495757" y="2955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235337" y="3113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377436" y="3619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974914" y="2529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933240" y="4020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5525704" y="2347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974915" y="3119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4377436" y="5558305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422575" y="256928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1670137" y="2497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5633985" y="369672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60796" y="4706980"/>
            <a:ext cx="216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REVENUE ($)</a:t>
            </a: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8024318" y="358614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97171" y="4736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INDEPENDENT VARIABLE</a:t>
            </a:r>
          </a:p>
          <a:p>
            <a:r>
              <a:rPr lang="en-CA" sz="1600" b="1" dirty="0">
                <a:solidFill>
                  <a:srgbClr val="FF0000"/>
                </a:solidFill>
              </a:rPr>
              <a:t>TEMPERATURE (</a:t>
            </a:r>
            <a:r>
              <a:rPr lang="en-CA" sz="1600" b="1" dirty="0" err="1">
                <a:solidFill>
                  <a:srgbClr val="FF0000"/>
                </a:solidFill>
              </a:rPr>
              <a:t>DegC</a:t>
            </a:r>
            <a:r>
              <a:rPr lang="en-CA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277100" y="2886153"/>
            <a:ext cx="465941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ounded Rectangle 86"/>
          <p:cNvSpPr/>
          <p:nvPr/>
        </p:nvSpPr>
        <p:spPr>
          <a:xfrm>
            <a:off x="8101280" y="2886153"/>
            <a:ext cx="507757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/>
          <p:cNvSpPr txBox="1"/>
          <p:nvPr/>
        </p:nvSpPr>
        <p:spPr>
          <a:xfrm>
            <a:off x="969734" y="362456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$20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037214" y="550739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+10 </a:t>
            </a:r>
            <a:r>
              <a:rPr lang="en-CA" sz="2400" b="1" dirty="0" err="1">
                <a:solidFill>
                  <a:srgbClr val="FF0000"/>
                </a:solidFill>
              </a:rPr>
              <a:t>degC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237723" y="4100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49964" y="3546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649342" y="4115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649342" y="3580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237723" y="3550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276015" y="5472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37612" y="3580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flipV="1">
            <a:off x="8572500" y="209674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flipV="1">
            <a:off x="7581900" y="202992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847371" y="1867393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MODEL! (GOAL)</a:t>
            </a:r>
          </a:p>
        </p:txBody>
      </p:sp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/>
      <p:bldP spid="85" grpId="0"/>
      <p:bldP spid="86" grpId="0" animBg="1"/>
      <p:bldP spid="87" grpId="0" animBg="1"/>
      <p:bldP spid="88" grpId="0"/>
      <p:bldP spid="89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HOW ARE WE GOING TO USE THE MODEL?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Once the coefficients m and b are obtained, you have obtained a simple linear regression model!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“trained” model can be later used to predict any Revenue (dollars) based on the outside air Temperature.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ounded Rectangle 64"/>
          <p:cNvSpPr/>
          <p:nvPr/>
        </p:nvSpPr>
        <p:spPr>
          <a:xfrm>
            <a:off x="9779000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824" y="2493341"/>
            <a:ext cx="6244711" cy="3532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e 71"/>
          <p:cNvSpPr/>
          <p:nvPr/>
        </p:nvSpPr>
        <p:spPr>
          <a:xfrm>
            <a:off x="2321883" y="4785259"/>
            <a:ext cx="250091" cy="755424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Triangle 70"/>
          <p:cNvSpPr/>
          <p:nvPr/>
        </p:nvSpPr>
        <p:spPr>
          <a:xfrm rot="16200000">
            <a:off x="4901185" y="3371627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8400536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/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2469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/>
      <p:bldP spid="72" grpId="0" animBg="1"/>
      <p:bldP spid="73" grpId="0"/>
      <p:bldP spid="74" grpId="0"/>
      <p:bldP spid="71" grpId="0" animBg="1"/>
      <p:bldP spid="6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SIMPLE LINEAR REGRESSION: QUIZ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Match the equations to the figures: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26554" y="1420861"/>
                <a:ext cx="2512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=15−10∗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54" y="1420861"/>
                <a:ext cx="251216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03283" y="1905000"/>
            <a:ext cx="3159" cy="34953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51458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005344" y="49361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492683" y="247712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906164" y="42814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32" idx="0"/>
          </p:cNvCxnSpPr>
          <p:nvPr/>
        </p:nvCxnSpPr>
        <p:spPr>
          <a:xfrm flipH="1">
            <a:off x="1310107" y="2992784"/>
            <a:ext cx="3464008" cy="236649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61629" y="1388506"/>
                <a:ext cx="1488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629" y="1388506"/>
                <a:ext cx="14886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6432546" y="5297143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438165" y="1905000"/>
            <a:ext cx="25039" cy="344024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58922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9293160" y="39813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9914482" y="37510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177970" y="3421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7462628" y="22681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6902264" y="20796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6850242" y="26256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200839" y="297812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582635" y="38702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441800" y="29412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616820" y="32714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042832" y="34509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 flipV="1">
            <a:off x="6463205" y="2268154"/>
            <a:ext cx="4433395" cy="283575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9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15" descr="Colorful confetti on pink background">
            <a:extLst>
              <a:ext uri="{FF2B5EF4-FFF2-40B4-BE49-F238E27FC236}">
                <a16:creationId xmlns:a16="http://schemas.microsoft.com/office/drawing/2014/main" id="{AB175179-9F4C-2871-EFA1-A1F6C4D8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324890" y="1576666"/>
            <a:ext cx="5918103" cy="88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LEAST SQUARES</a:t>
            </a:r>
            <a:endParaRPr lang="ru-RU" sz="4900" b="1" dirty="0">
              <a:solidFill>
                <a:schemeClr val="accent6">
                  <a:lumMod val="5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3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41307" y="173046"/>
            <a:ext cx="112498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SIMPLE LINEAR REGRESSION: HOW TO OBTAIN MODEL PARAMETERS? LEAST SUM OF SQUARES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32952" y="1361327"/>
            <a:ext cx="112582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squares fitting is a way to find the best fit curve or line for a set of points.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sum of the squares of the offsets (residuals) are used to estimate the best fit curve or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squares method is used to obtain the coefficients m and b.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645591" y="4418439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58347" y="5949886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134913" y="30360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09813" y="5088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3486542" y="34205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512860" y="5088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5378363" y="27091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6588815" y="291460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3555395" y="5523821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962238" y="337062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209800" y="3298462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9213539" y="4736476"/>
            <a:ext cx="948543" cy="94773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69031" y="5764927"/>
            <a:ext cx="41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</a:rPr>
              <a:t>MINIMUM (LEAST) SUM OF SQUARES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28192" y="2989444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63104" y="3686384"/>
            <a:ext cx="0" cy="12451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 (actual)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395" t="-24286" r="-12253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(estimated/fitted)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3944" r="-2362" b="-50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5425911" y="2768284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443008" y="3789435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41307" y="173046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SIMPLE LINEAR REGRESSION: TRAINING VS. TESTING DATASET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32952" y="1361327"/>
            <a:ext cx="104061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 set is divided into 75% for training and 25% for testing.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Training set: used for model training.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Testing set: used for testing trained model. Make sure that the testing dataset has never been seen by the trained model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9947447">
            <a:off x="5834127" y="3607364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44157">
            <a:off x="5896694" y="4549891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>
            <a:off x="2925569" y="2905124"/>
            <a:ext cx="418011" cy="3095487"/>
          </a:xfrm>
          <a:prstGeom prst="leftBrace">
            <a:avLst>
              <a:gd name="adj1" fmla="val 8569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299225" y="4201203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100 SAMPLES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8291" y="3243573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75 TRAINING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0669" y="4740391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25 TESTING SAMPLES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94" y="2832813"/>
            <a:ext cx="1839125" cy="31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MULTIPLE LINEAR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Multiple Linear Regression: examines relationship between more than two variables.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Recall that Simple Linear regression is a statistical model that examines linear relationship between two variables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Each independent variable has its own corresponding coefficient.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37237" y="2908519"/>
                <a:ext cx="72465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37" y="2908519"/>
                <a:ext cx="7246599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/>
          <p:cNvCxnSpPr/>
          <p:nvPr/>
        </p:nvCxnSpPr>
        <p:spPr>
          <a:xfrm rot="16200000" flipV="1">
            <a:off x="5822306" y="3434462"/>
            <a:ext cx="1264494" cy="126409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83590" y="4775924"/>
            <a:ext cx="348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INDEPENDENT VARIABLES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6937801" y="3806147"/>
            <a:ext cx="1270008" cy="51521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flipV="1">
            <a:off x="7572805" y="3581401"/>
            <a:ext cx="2409395" cy="111735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8201" y="4699118"/>
            <a:ext cx="323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DEPENDANT VARIABLES</a:t>
            </a: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2223134" y="3570277"/>
            <a:ext cx="1161226" cy="94570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395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c3ba50a-93e8-411f-aceb-87183474575f}" enabled="1" method="Standar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487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Doan, Loan</cp:lastModifiedBy>
  <cp:revision>45</cp:revision>
  <dcterms:created xsi:type="dcterms:W3CDTF">2019-05-23T09:27:58Z</dcterms:created>
  <dcterms:modified xsi:type="dcterms:W3CDTF">2024-05-23T22:16:11Z</dcterms:modified>
</cp:coreProperties>
</file>