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59" r:id="rId4"/>
    <p:sldId id="295" r:id="rId5"/>
    <p:sldId id="293" r:id="rId6"/>
    <p:sldId id="296" r:id="rId7"/>
    <p:sldId id="261" r:id="rId8"/>
    <p:sldId id="263" r:id="rId9"/>
    <p:sldId id="294" r:id="rId10"/>
    <p:sldId id="292" r:id="rId11"/>
    <p:sldId id="305" r:id="rId12"/>
    <p:sldId id="269" r:id="rId13"/>
    <p:sldId id="306" r:id="rId14"/>
    <p:sldId id="304" r:id="rId15"/>
    <p:sldId id="284" r:id="rId16"/>
    <p:sldId id="267" r:id="rId17"/>
    <p:sldId id="301" r:id="rId18"/>
    <p:sldId id="279" r:id="rId19"/>
    <p:sldId id="288" r:id="rId20"/>
    <p:sldId id="298" r:id="rId21"/>
    <p:sldId id="299" r:id="rId22"/>
    <p:sldId id="300" r:id="rId23"/>
    <p:sldId id="280" r:id="rId24"/>
    <p:sldId id="281" r:id="rId25"/>
    <p:sldId id="297" r:id="rId26"/>
    <p:sldId id="273" r:id="rId27"/>
    <p:sldId id="303" r:id="rId28"/>
    <p:sldId id="302"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5"/>
    <p:restoredTop sz="79487"/>
  </p:normalViewPr>
  <p:slideViewPr>
    <p:cSldViewPr snapToGrid="0" snapToObjects="1">
      <p:cViewPr varScale="1">
        <p:scale>
          <a:sx n="84" d="100"/>
          <a:sy n="84"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30C2D-E422-B147-81E9-0C805F13B75B}"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3FD65-A8D5-AE4E-BF67-EC828D837F08}" type="slidenum">
              <a:rPr lang="en-US" smtClean="0"/>
              <a:t>‹#›</a:t>
            </a:fld>
            <a:endParaRPr lang="en-US"/>
          </a:p>
        </p:txBody>
      </p:sp>
    </p:spTree>
    <p:extLst>
      <p:ext uri="{BB962C8B-B14F-4D97-AF65-F5344CB8AC3E}">
        <p14:creationId xmlns:p14="http://schemas.microsoft.com/office/powerpoint/2010/main" val="205851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1</a:t>
            </a:fld>
            <a:endParaRPr lang="en-US"/>
          </a:p>
        </p:txBody>
      </p:sp>
    </p:spTree>
    <p:extLst>
      <p:ext uri="{BB962C8B-B14F-4D97-AF65-F5344CB8AC3E}">
        <p14:creationId xmlns:p14="http://schemas.microsoft.com/office/powerpoint/2010/main" val="30599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24</a:t>
            </a:fld>
            <a:endParaRPr lang="en-US"/>
          </a:p>
        </p:txBody>
      </p:sp>
    </p:spTree>
    <p:extLst>
      <p:ext uri="{BB962C8B-B14F-4D97-AF65-F5344CB8AC3E}">
        <p14:creationId xmlns:p14="http://schemas.microsoft.com/office/powerpoint/2010/main" val="70654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25</a:t>
            </a:fld>
            <a:endParaRPr lang="en-US"/>
          </a:p>
        </p:txBody>
      </p:sp>
    </p:spTree>
    <p:extLst>
      <p:ext uri="{BB962C8B-B14F-4D97-AF65-F5344CB8AC3E}">
        <p14:creationId xmlns:p14="http://schemas.microsoft.com/office/powerpoint/2010/main" val="137589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26</a:t>
            </a:fld>
            <a:endParaRPr lang="en-US"/>
          </a:p>
        </p:txBody>
      </p:sp>
    </p:spTree>
    <p:extLst>
      <p:ext uri="{BB962C8B-B14F-4D97-AF65-F5344CB8AC3E}">
        <p14:creationId xmlns:p14="http://schemas.microsoft.com/office/powerpoint/2010/main" val="65591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27</a:t>
            </a:fld>
            <a:endParaRPr lang="en-US"/>
          </a:p>
        </p:txBody>
      </p:sp>
    </p:spTree>
    <p:extLst>
      <p:ext uri="{BB962C8B-B14F-4D97-AF65-F5344CB8AC3E}">
        <p14:creationId xmlns:p14="http://schemas.microsoft.com/office/powerpoint/2010/main" val="13493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28</a:t>
            </a:fld>
            <a:endParaRPr lang="en-US"/>
          </a:p>
        </p:txBody>
      </p:sp>
    </p:spTree>
    <p:extLst>
      <p:ext uri="{BB962C8B-B14F-4D97-AF65-F5344CB8AC3E}">
        <p14:creationId xmlns:p14="http://schemas.microsoft.com/office/powerpoint/2010/main" val="164168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3</a:t>
            </a:fld>
            <a:endParaRPr lang="en-US"/>
          </a:p>
        </p:txBody>
      </p:sp>
    </p:spTree>
    <p:extLst>
      <p:ext uri="{BB962C8B-B14F-4D97-AF65-F5344CB8AC3E}">
        <p14:creationId xmlns:p14="http://schemas.microsoft.com/office/powerpoint/2010/main" val="47305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4</a:t>
            </a:fld>
            <a:endParaRPr lang="en-US"/>
          </a:p>
        </p:txBody>
      </p:sp>
    </p:spTree>
    <p:extLst>
      <p:ext uri="{BB962C8B-B14F-4D97-AF65-F5344CB8AC3E}">
        <p14:creationId xmlns:p14="http://schemas.microsoft.com/office/powerpoint/2010/main" val="71367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5</a:t>
            </a:fld>
            <a:endParaRPr lang="en-US"/>
          </a:p>
        </p:txBody>
      </p:sp>
    </p:spTree>
    <p:extLst>
      <p:ext uri="{BB962C8B-B14F-4D97-AF65-F5344CB8AC3E}">
        <p14:creationId xmlns:p14="http://schemas.microsoft.com/office/powerpoint/2010/main" val="42186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6</a:t>
            </a:fld>
            <a:endParaRPr lang="en-US"/>
          </a:p>
        </p:txBody>
      </p:sp>
    </p:spTree>
    <p:extLst>
      <p:ext uri="{BB962C8B-B14F-4D97-AF65-F5344CB8AC3E}">
        <p14:creationId xmlns:p14="http://schemas.microsoft.com/office/powerpoint/2010/main" val="5869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8</a:t>
            </a:fld>
            <a:endParaRPr lang="en-US"/>
          </a:p>
        </p:txBody>
      </p:sp>
    </p:spTree>
    <p:extLst>
      <p:ext uri="{BB962C8B-B14F-4D97-AF65-F5344CB8AC3E}">
        <p14:creationId xmlns:p14="http://schemas.microsoft.com/office/powerpoint/2010/main" val="208428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9</a:t>
            </a:fld>
            <a:endParaRPr lang="en-US"/>
          </a:p>
        </p:txBody>
      </p:sp>
    </p:spTree>
    <p:extLst>
      <p:ext uri="{BB962C8B-B14F-4D97-AF65-F5344CB8AC3E}">
        <p14:creationId xmlns:p14="http://schemas.microsoft.com/office/powerpoint/2010/main" val="16094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10</a:t>
            </a:fld>
            <a:endParaRPr lang="en-US"/>
          </a:p>
        </p:txBody>
      </p:sp>
    </p:spTree>
    <p:extLst>
      <p:ext uri="{BB962C8B-B14F-4D97-AF65-F5344CB8AC3E}">
        <p14:creationId xmlns:p14="http://schemas.microsoft.com/office/powerpoint/2010/main" val="29367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11</a:t>
            </a:fld>
            <a:endParaRPr lang="en-US"/>
          </a:p>
        </p:txBody>
      </p:sp>
    </p:spTree>
    <p:extLst>
      <p:ext uri="{BB962C8B-B14F-4D97-AF65-F5344CB8AC3E}">
        <p14:creationId xmlns:p14="http://schemas.microsoft.com/office/powerpoint/2010/main" val="7367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4/12/18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4/12/18</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hyperlink" Target="https://jenkins.io/" TargetMode="External"/><Relationship Id="rId4" Type="http://schemas.openxmlformats.org/officeDocument/2006/relationships/hyperlink" Target="https://maven.apache.org/" TargetMode="External"/><Relationship Id="rId5" Type="http://schemas.openxmlformats.org/officeDocument/2006/relationships/hyperlink" Target="https://junit.org/" TargetMode="External"/><Relationship Id="rId6"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hyperlink" Target="https://www.mulesof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83999"/>
            <a:ext cx="10515600" cy="2511835"/>
          </a:xfrm>
        </p:spPr>
        <p:txBody>
          <a:bodyPr>
            <a:noAutofit/>
          </a:bodyPr>
          <a:lstStyle/>
          <a:p>
            <a:pPr algn="ctr"/>
            <a:r>
              <a:rPr lang="en-US" dirty="0" err="1">
                <a:latin typeface="Arial (Headings)"/>
                <a:ea typeface="Arial" charset="0"/>
                <a:cs typeface="Arial" charset="0"/>
              </a:rPr>
              <a:t>Tìm</a:t>
            </a:r>
            <a:r>
              <a:rPr lang="en-US" dirty="0">
                <a:latin typeface="Arial (Headings)"/>
                <a:ea typeface="Arial" charset="0"/>
                <a:cs typeface="Arial" charset="0"/>
              </a:rPr>
              <a:t> </a:t>
            </a:r>
            <a:r>
              <a:rPr lang="en-US" dirty="0" err="1">
                <a:latin typeface="Arial (Headings)"/>
                <a:ea typeface="Arial" charset="0"/>
                <a:cs typeface="Arial" charset="0"/>
              </a:rPr>
              <a:t>hiểu</a:t>
            </a:r>
            <a:r>
              <a:rPr lang="en-US" dirty="0">
                <a:latin typeface="Arial (Headings)"/>
                <a:ea typeface="Arial" charset="0"/>
                <a:cs typeface="Arial" charset="0"/>
              </a:rPr>
              <a:t> </a:t>
            </a:r>
            <a:r>
              <a:rPr lang="en-US" dirty="0" err="1">
                <a:latin typeface="Arial (Headings)"/>
                <a:ea typeface="Arial" charset="0"/>
                <a:cs typeface="Arial" charset="0"/>
              </a:rPr>
              <a:t>và</a:t>
            </a:r>
            <a:r>
              <a:rPr lang="en-US" dirty="0">
                <a:latin typeface="Arial (Headings)"/>
                <a:ea typeface="Arial" charset="0"/>
                <a:cs typeface="Arial" charset="0"/>
              </a:rPr>
              <a:t> </a:t>
            </a:r>
            <a:r>
              <a:rPr lang="en-US" dirty="0" err="1">
                <a:latin typeface="Arial (Headings)"/>
                <a:ea typeface="Arial" charset="0"/>
                <a:cs typeface="Arial" charset="0"/>
              </a:rPr>
              <a:t>xây</a:t>
            </a:r>
            <a:r>
              <a:rPr lang="en-US" dirty="0">
                <a:latin typeface="Arial (Headings)"/>
                <a:ea typeface="Arial" charset="0"/>
                <a:cs typeface="Arial" charset="0"/>
              </a:rPr>
              <a:t> </a:t>
            </a:r>
            <a:r>
              <a:rPr lang="en-US" dirty="0" err="1">
                <a:latin typeface="Arial (Headings)"/>
                <a:ea typeface="Arial" charset="0"/>
                <a:cs typeface="Arial" charset="0"/>
              </a:rPr>
              <a:t>dựng</a:t>
            </a:r>
            <a:r>
              <a:rPr lang="en-US" dirty="0">
                <a:latin typeface="Arial (Headings)"/>
                <a:ea typeface="Arial" charset="0"/>
                <a:cs typeface="Arial" charset="0"/>
              </a:rPr>
              <a:t> </a:t>
            </a:r>
            <a:r>
              <a:rPr lang="en-US" dirty="0" err="1">
                <a:latin typeface="Arial (Headings)"/>
                <a:ea typeface="Arial" charset="0"/>
                <a:cs typeface="Arial" charset="0"/>
              </a:rPr>
              <a:t>công</a:t>
            </a:r>
            <a:r>
              <a:rPr lang="en-US" dirty="0">
                <a:latin typeface="Arial (Headings)"/>
                <a:ea typeface="Arial" charset="0"/>
                <a:cs typeface="Arial" charset="0"/>
              </a:rPr>
              <a:t> </a:t>
            </a:r>
            <a:r>
              <a:rPr lang="en-US" dirty="0" err="1">
                <a:latin typeface="Arial (Headings)"/>
                <a:ea typeface="Arial" charset="0"/>
                <a:cs typeface="Arial" charset="0"/>
              </a:rPr>
              <a:t>cụ</a:t>
            </a:r>
            <a:r>
              <a:rPr lang="en-US" dirty="0">
                <a:latin typeface="Arial (Headings)"/>
                <a:ea typeface="Arial" charset="0"/>
                <a:cs typeface="Arial" charset="0"/>
              </a:rPr>
              <a:t> </a:t>
            </a:r>
            <a:r>
              <a:rPr lang="en-US" dirty="0" err="1">
                <a:latin typeface="Arial (Headings)"/>
                <a:ea typeface="Arial" charset="0"/>
                <a:cs typeface="Arial" charset="0"/>
              </a:rPr>
              <a:t>hỗ</a:t>
            </a:r>
            <a:r>
              <a:rPr lang="en-US" dirty="0">
                <a:latin typeface="Arial (Headings)"/>
                <a:ea typeface="Arial" charset="0"/>
                <a:cs typeface="Arial" charset="0"/>
              </a:rPr>
              <a:t> </a:t>
            </a:r>
            <a:r>
              <a:rPr lang="en-US" dirty="0" err="1">
                <a:latin typeface="Arial (Headings)"/>
                <a:ea typeface="Arial" charset="0"/>
                <a:cs typeface="Arial" charset="0"/>
              </a:rPr>
              <a:t>trợ</a:t>
            </a:r>
            <a:r>
              <a:rPr lang="en-US" dirty="0">
                <a:latin typeface="Arial (Headings)"/>
                <a:ea typeface="Arial" charset="0"/>
                <a:cs typeface="Arial" charset="0"/>
              </a:rPr>
              <a:t> </a:t>
            </a:r>
            <a:r>
              <a:rPr lang="en-US" dirty="0" err="1">
                <a:latin typeface="Arial (Headings)"/>
                <a:ea typeface="Arial" charset="0"/>
                <a:cs typeface="Arial" charset="0"/>
              </a:rPr>
              <a:t>kiểm</a:t>
            </a:r>
            <a:r>
              <a:rPr lang="en-US" dirty="0">
                <a:latin typeface="Arial (Headings)"/>
                <a:ea typeface="Arial" charset="0"/>
                <a:cs typeface="Arial" charset="0"/>
              </a:rPr>
              <a:t> </a:t>
            </a:r>
            <a:r>
              <a:rPr lang="en-US" dirty="0" err="1">
                <a:latin typeface="Arial (Headings)"/>
                <a:ea typeface="Arial" charset="0"/>
                <a:cs typeface="Arial" charset="0"/>
              </a:rPr>
              <a:t>thử</a:t>
            </a:r>
            <a:r>
              <a:rPr lang="en-US" dirty="0">
                <a:latin typeface="Arial (Headings)"/>
                <a:ea typeface="Arial" charset="0"/>
                <a:cs typeface="Arial" charset="0"/>
              </a:rPr>
              <a:t> </a:t>
            </a:r>
            <a:r>
              <a:rPr lang="en-US" dirty="0" err="1">
                <a:latin typeface="Arial (Headings)"/>
                <a:ea typeface="Arial" charset="0"/>
                <a:cs typeface="Arial" charset="0"/>
              </a:rPr>
              <a:t>các</a:t>
            </a:r>
            <a:r>
              <a:rPr lang="en-US" dirty="0">
                <a:latin typeface="Arial (Headings)"/>
                <a:ea typeface="Arial" charset="0"/>
                <a:cs typeface="Arial" charset="0"/>
              </a:rPr>
              <a:t> </a:t>
            </a:r>
            <a:r>
              <a:rPr lang="en-US" dirty="0" err="1">
                <a:latin typeface="Arial (Headings)"/>
                <a:ea typeface="Arial" charset="0"/>
                <a:cs typeface="Arial" charset="0"/>
              </a:rPr>
              <a:t>hệ</a:t>
            </a:r>
            <a:r>
              <a:rPr lang="en-US" dirty="0">
                <a:latin typeface="Arial (Headings)"/>
                <a:ea typeface="Arial" charset="0"/>
                <a:cs typeface="Arial" charset="0"/>
              </a:rPr>
              <a:t> </a:t>
            </a:r>
            <a:r>
              <a:rPr lang="en-US" dirty="0" err="1">
                <a:latin typeface="Arial (Headings)"/>
                <a:ea typeface="Arial" charset="0"/>
                <a:cs typeface="Arial" charset="0"/>
              </a:rPr>
              <a:t>thống</a:t>
            </a:r>
            <a:r>
              <a:rPr lang="en-US" dirty="0">
                <a:latin typeface="Arial (Headings)"/>
                <a:ea typeface="Arial" charset="0"/>
                <a:cs typeface="Arial" charset="0"/>
              </a:rPr>
              <a:t> </a:t>
            </a:r>
            <a:r>
              <a:rPr lang="en-US" dirty="0" err="1">
                <a:latin typeface="Arial (Headings)"/>
                <a:ea typeface="Arial" charset="0"/>
                <a:cs typeface="Arial" charset="0"/>
              </a:rPr>
              <a:t>hướng</a:t>
            </a:r>
            <a:r>
              <a:rPr lang="en-US" dirty="0">
                <a:latin typeface="Arial (Headings)"/>
                <a:ea typeface="Arial" charset="0"/>
                <a:cs typeface="Arial" charset="0"/>
              </a:rPr>
              <a:t> </a:t>
            </a:r>
            <a:r>
              <a:rPr lang="en-US" dirty="0" err="1">
                <a:latin typeface="Arial (Headings)"/>
                <a:ea typeface="Arial" charset="0"/>
                <a:cs typeface="Arial" charset="0"/>
              </a:rPr>
              <a:t>dịch</a:t>
            </a:r>
            <a:r>
              <a:rPr lang="en-US" dirty="0">
                <a:latin typeface="Arial (Headings)"/>
                <a:ea typeface="Arial" charset="0"/>
                <a:cs typeface="Arial" charset="0"/>
              </a:rPr>
              <a:t> </a:t>
            </a:r>
            <a:r>
              <a:rPr lang="en-US" dirty="0" err="1" smtClean="0">
                <a:latin typeface="Arial (Headings)"/>
                <a:ea typeface="Arial" charset="0"/>
                <a:cs typeface="Arial" charset="0"/>
              </a:rPr>
              <a:t>vụ</a:t>
            </a:r>
            <a:endParaRPr lang="en-US" dirty="0">
              <a:latin typeface="Arial (Headings)"/>
              <a:ea typeface="Arial" charset="0"/>
              <a:cs typeface="Arial" charset="0"/>
            </a:endParaRPr>
          </a:p>
        </p:txBody>
      </p:sp>
      <p:sp>
        <p:nvSpPr>
          <p:cNvPr id="3" name="Text Placeholder 2"/>
          <p:cNvSpPr>
            <a:spLocks noGrp="1"/>
          </p:cNvSpPr>
          <p:nvPr>
            <p:ph type="body" sz="half" idx="2"/>
          </p:nvPr>
        </p:nvSpPr>
        <p:spPr>
          <a:xfrm>
            <a:off x="5400675" y="4850580"/>
            <a:ext cx="6172199" cy="1607369"/>
          </a:xfrm>
        </p:spPr>
        <p:txBody>
          <a:bodyPr>
            <a:noAutofit/>
          </a:bodyPr>
          <a:lstStyle/>
          <a:p>
            <a:r>
              <a:rPr lang="en-US" sz="2800" dirty="0" err="1">
                <a:latin typeface="Arial (Body)"/>
                <a:ea typeface="Arial" charset="0"/>
                <a:cs typeface="Arial" charset="0"/>
              </a:rPr>
              <a:t>Học</a:t>
            </a:r>
            <a:r>
              <a:rPr lang="en-US" sz="2800" dirty="0">
                <a:latin typeface="Arial (Body)"/>
                <a:ea typeface="Arial" charset="0"/>
                <a:cs typeface="Arial" charset="0"/>
              </a:rPr>
              <a:t> </a:t>
            </a:r>
            <a:r>
              <a:rPr lang="en-US" sz="2800" dirty="0" err="1">
                <a:latin typeface="Arial (Body)"/>
                <a:ea typeface="Arial" charset="0"/>
                <a:cs typeface="Arial" charset="0"/>
              </a:rPr>
              <a:t>viên</a:t>
            </a:r>
            <a:r>
              <a:rPr lang="en-US" sz="2800" dirty="0">
                <a:latin typeface="Arial (Body)"/>
                <a:ea typeface="Arial" charset="0"/>
                <a:cs typeface="Arial" charset="0"/>
              </a:rPr>
              <a:t>: </a:t>
            </a:r>
            <a:r>
              <a:rPr lang="en-US" sz="2800" dirty="0" err="1">
                <a:latin typeface="Arial (Body)"/>
                <a:ea typeface="Arial" charset="0"/>
                <a:cs typeface="Arial" charset="0"/>
              </a:rPr>
              <a:t>Đinh</a:t>
            </a:r>
            <a:r>
              <a:rPr lang="en-US" sz="2800" dirty="0">
                <a:latin typeface="Arial (Body)"/>
                <a:ea typeface="Arial" charset="0"/>
                <a:cs typeface="Arial" charset="0"/>
              </a:rPr>
              <a:t> </a:t>
            </a:r>
            <a:r>
              <a:rPr lang="en-US" sz="2800" dirty="0" err="1">
                <a:latin typeface="Arial (Body)"/>
                <a:ea typeface="Arial" charset="0"/>
                <a:cs typeface="Arial" charset="0"/>
              </a:rPr>
              <a:t>Thị</a:t>
            </a:r>
            <a:r>
              <a:rPr lang="en-US" sz="2800" dirty="0">
                <a:latin typeface="Arial (Body)"/>
                <a:ea typeface="Arial" charset="0"/>
                <a:cs typeface="Arial" charset="0"/>
              </a:rPr>
              <a:t> Loan</a:t>
            </a:r>
          </a:p>
          <a:p>
            <a:r>
              <a:rPr lang="en-US" sz="2800" dirty="0" err="1">
                <a:latin typeface="Arial (Body)"/>
                <a:ea typeface="Arial" charset="0"/>
                <a:cs typeface="Arial" charset="0"/>
              </a:rPr>
              <a:t>Khoa</a:t>
            </a:r>
            <a:r>
              <a:rPr lang="en-US" sz="2800" dirty="0">
                <a:latin typeface="Arial (Body)"/>
                <a:ea typeface="Arial" charset="0"/>
                <a:cs typeface="Arial" charset="0"/>
              </a:rPr>
              <a:t> </a:t>
            </a:r>
            <a:r>
              <a:rPr lang="en-US" sz="2800" dirty="0" err="1">
                <a:latin typeface="Arial (Body)"/>
                <a:ea typeface="Arial" charset="0"/>
                <a:cs typeface="Arial" charset="0"/>
              </a:rPr>
              <a:t>công</a:t>
            </a:r>
            <a:r>
              <a:rPr lang="en-US" sz="2800" dirty="0">
                <a:latin typeface="Arial (Body)"/>
                <a:ea typeface="Arial" charset="0"/>
                <a:cs typeface="Arial" charset="0"/>
              </a:rPr>
              <a:t> </a:t>
            </a:r>
            <a:r>
              <a:rPr lang="en-US" sz="2800" dirty="0" err="1">
                <a:latin typeface="Arial (Body)"/>
                <a:ea typeface="Arial" charset="0"/>
                <a:cs typeface="Arial" charset="0"/>
              </a:rPr>
              <a:t>nghệ</a:t>
            </a:r>
            <a:r>
              <a:rPr lang="en-US" sz="2800" dirty="0">
                <a:latin typeface="Arial (Body)"/>
                <a:ea typeface="Arial" charset="0"/>
                <a:cs typeface="Arial" charset="0"/>
              </a:rPr>
              <a:t> </a:t>
            </a:r>
            <a:r>
              <a:rPr lang="en-US" sz="2800" dirty="0" err="1">
                <a:latin typeface="Arial (Body)"/>
                <a:ea typeface="Arial" charset="0"/>
                <a:cs typeface="Arial" charset="0"/>
              </a:rPr>
              <a:t>thông</a:t>
            </a:r>
            <a:r>
              <a:rPr lang="en-US" sz="2800" dirty="0">
                <a:latin typeface="Arial (Body)"/>
                <a:ea typeface="Arial" charset="0"/>
                <a:cs typeface="Arial" charset="0"/>
              </a:rPr>
              <a:t> tin</a:t>
            </a:r>
          </a:p>
          <a:p>
            <a:r>
              <a:rPr lang="en-US" sz="2800" dirty="0" err="1">
                <a:latin typeface="Arial (Body)"/>
                <a:ea typeface="Arial" charset="0"/>
                <a:cs typeface="Arial" charset="0"/>
              </a:rPr>
              <a:t>Người</a:t>
            </a:r>
            <a:r>
              <a:rPr lang="en-US" sz="2800" dirty="0">
                <a:latin typeface="Arial (Body)"/>
                <a:ea typeface="Arial" charset="0"/>
                <a:cs typeface="Arial" charset="0"/>
              </a:rPr>
              <a:t> </a:t>
            </a:r>
            <a:r>
              <a:rPr lang="en-US" sz="2800" dirty="0" err="1">
                <a:latin typeface="Arial (Body)"/>
                <a:ea typeface="Arial" charset="0"/>
                <a:cs typeface="Arial" charset="0"/>
              </a:rPr>
              <a:t>hướng</a:t>
            </a:r>
            <a:r>
              <a:rPr lang="en-US" sz="2800" dirty="0">
                <a:latin typeface="Arial (Body)"/>
                <a:ea typeface="Arial" charset="0"/>
                <a:cs typeface="Arial" charset="0"/>
              </a:rPr>
              <a:t> </a:t>
            </a:r>
            <a:r>
              <a:rPr lang="en-US" sz="2800" dirty="0" err="1">
                <a:latin typeface="Arial (Body)"/>
                <a:ea typeface="Arial" charset="0"/>
                <a:cs typeface="Arial" charset="0"/>
              </a:rPr>
              <a:t>dẫn</a:t>
            </a:r>
            <a:r>
              <a:rPr lang="en-US" sz="2800" dirty="0">
                <a:latin typeface="Arial (Body)"/>
                <a:ea typeface="Arial" charset="0"/>
                <a:cs typeface="Arial" charset="0"/>
              </a:rPr>
              <a:t>:  TS. </a:t>
            </a:r>
            <a:r>
              <a:rPr lang="en-US" sz="2800" dirty="0" err="1" smtClean="0">
                <a:latin typeface="Arial (Body)"/>
                <a:ea typeface="Arial" charset="0"/>
                <a:cs typeface="Arial" charset="0"/>
              </a:rPr>
              <a:t>Võ</a:t>
            </a:r>
            <a:r>
              <a:rPr lang="en-US" sz="2800" dirty="0" smtClean="0">
                <a:latin typeface="Arial (Body)"/>
                <a:ea typeface="Arial" charset="0"/>
                <a:cs typeface="Arial" charset="0"/>
              </a:rPr>
              <a:t> </a:t>
            </a:r>
            <a:r>
              <a:rPr lang="en-US" sz="2800" dirty="0" err="1" smtClean="0">
                <a:latin typeface="Arial (Body)"/>
                <a:ea typeface="Arial" charset="0"/>
                <a:cs typeface="Arial" charset="0"/>
              </a:rPr>
              <a:t>Đình</a:t>
            </a:r>
            <a:r>
              <a:rPr lang="en-US" sz="2800" dirty="0" smtClean="0">
                <a:latin typeface="Arial (Body)"/>
                <a:ea typeface="Arial" charset="0"/>
                <a:cs typeface="Arial" charset="0"/>
              </a:rPr>
              <a:t> </a:t>
            </a:r>
            <a:r>
              <a:rPr lang="en-US" sz="2800" dirty="0" err="1" smtClean="0">
                <a:latin typeface="Arial (Body)"/>
                <a:ea typeface="Arial" charset="0"/>
                <a:cs typeface="Arial" charset="0"/>
              </a:rPr>
              <a:t>Hiếu</a:t>
            </a:r>
            <a:endParaRPr lang="en-US" sz="2800"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6952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30680" y="1825625"/>
            <a:ext cx="8930640" cy="4612960"/>
          </a:xfrm>
          <a:prstGeom prst="rect">
            <a:avLst/>
          </a:prstGeom>
        </p:spPr>
      </p:pic>
    </p:spTree>
    <p:extLst>
      <p:ext uri="{BB962C8B-B14F-4D97-AF65-F5344CB8AC3E}">
        <p14:creationId xmlns:p14="http://schemas.microsoft.com/office/powerpoint/2010/main" val="1174794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Body)"/>
                <a:ea typeface="Arial" charset="0"/>
                <a:cs typeface="Arial" charset="0"/>
              </a:rPr>
              <a:t>CI</a:t>
            </a:r>
          </a:p>
          <a:p>
            <a:pPr lvl="1"/>
            <a:r>
              <a:rPr lang="en-US"/>
              <a:t>Continuous Intergration là phương pháp phát triển phần mềm đòi hỏi các lập trình viên trong nhóm tích hợp ứng dụng thường xuyên. </a:t>
            </a:r>
          </a:p>
          <a:p>
            <a:pPr lvl="1"/>
            <a:r>
              <a:rPr lang="en-US"/>
              <a:t>để đảm bảo mã nguồn của toàn dự án luôn dịch được và chạy đúng</a:t>
            </a:r>
          </a:p>
          <a:p>
            <a:pPr lvl="1"/>
            <a:r>
              <a:rPr lang="en-US"/>
              <a:t>Đây là một thực tiễn phát triển yêu cầu các lập trình viên tích hợp mã vào một kho lưu trữ được chia sẻ trong các khoảng thời gian đều đặn, giúp loại bỏ các vấn đề của việc tìm lỗi xảy ra trong pha lập trình.</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a:t> tự động cập nhật và biên dịch mã nguồn, chạy các ca kiểm thử đã được định nghĩa trước cho mỗi một commit.</a:t>
            </a:r>
            <a:r>
              <a:rPr lang="en-US">
                <a:effectLst/>
              </a:rPr>
              <a:t> </a:t>
            </a:r>
          </a:p>
          <a:p>
            <a:pPr lvl="1"/>
            <a:r>
              <a:rPr lang="en-US"/>
              <a:t>đóng gói phần mềm dễ dàng, kết hợp với các giải pháp triển khai liên tục -Continuos Delivery (CD) triển khai nhanh gọn hơn.</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5325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Git</a:t>
            </a:r>
            <a:endParaRPr lang="en-US" dirty="0" smtClean="0">
              <a:latin typeface="Arial (Body)"/>
              <a:ea typeface="Calibri" charset="0"/>
              <a:cs typeface="Calibri" charset="0"/>
            </a:endParaRPr>
          </a:p>
          <a:p>
            <a:pPr marL="0" indent="0">
              <a:buNone/>
            </a:pPr>
            <a:r>
              <a:rPr lang="en-US"/>
              <a:t>Git là một Hệ thống quản lý phiên bản phân tán (Distributed Version Control System). </a:t>
            </a:r>
          </a:p>
          <a:p>
            <a:pPr marL="0" indent="0">
              <a:buNone/>
            </a:pPr>
            <a:r>
              <a:rPr lang="en-US"/>
              <a:t>một số hệ thống quản lý mã nguồn phân tán như: Mercurial, CVS, Subversion…</a:t>
            </a:r>
            <a:r>
              <a:rPr lang="en-US">
                <a:effectLst/>
              </a:rPr>
              <a:t> </a:t>
            </a: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06922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1120000" y="1825625"/>
            <a:ext cx="5600840" cy="4351338"/>
          </a:xfrm>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Git</a:t>
            </a:r>
            <a:endParaRPr lang="en-US" dirty="0" smtClean="0">
              <a:latin typeface="Arial (Body)"/>
              <a:ea typeface="Calibri" charset="0"/>
              <a:cs typeface="Calibri" charset="0"/>
            </a:endParaRPr>
          </a:p>
          <a:p>
            <a:pPr marL="0" indent="0">
              <a:buNone/>
            </a:pPr>
            <a:r>
              <a:rPr lang="en-US"/>
              <a:t>Cấu trúc tổ chức kho mã nguồn trên Git</a:t>
            </a:r>
            <a:endParaRPr lang="en-US">
              <a:effectLst/>
            </a:endParaRP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descr="ttps://visual-meta.com/wp-content/uploads/2015/10/gitflow.png"/>
          <p:cNvPicPr/>
          <p:nvPr/>
        </p:nvPicPr>
        <p:blipFill>
          <a:blip r:embed="rId2">
            <a:extLst>
              <a:ext uri="{28A0092B-C50C-407E-A947-70E740481C1C}">
                <a14:useLocalDpi xmlns:a14="http://schemas.microsoft.com/office/drawing/2010/main" val="0"/>
              </a:ext>
            </a:extLst>
          </a:blip>
          <a:srcRect/>
          <a:stretch>
            <a:fillRect/>
          </a:stretch>
        </p:blipFill>
        <p:spPr bwMode="auto">
          <a:xfrm>
            <a:off x="7835582" y="1825625"/>
            <a:ext cx="3624898" cy="4351338"/>
          </a:xfrm>
          <a:prstGeom prst="rect">
            <a:avLst/>
          </a:prstGeom>
          <a:noFill/>
          <a:ln>
            <a:noFill/>
          </a:ln>
        </p:spPr>
      </p:pic>
    </p:spTree>
    <p:extLst>
      <p:ext uri="{BB962C8B-B14F-4D97-AF65-F5344CB8AC3E}">
        <p14:creationId xmlns:p14="http://schemas.microsoft.com/office/powerpoint/2010/main" val="1672916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Sử</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Maven </a:t>
            </a:r>
            <a:r>
              <a:rPr lang="en-US" dirty="0" err="1" smtClean="0">
                <a:latin typeface="Arial (Body)"/>
                <a:ea typeface="Calibri" charset="0"/>
                <a:cs typeface="Calibri" charset="0"/>
              </a:rPr>
              <a:t>để</a:t>
            </a:r>
            <a:r>
              <a:rPr lang="en-US" dirty="0" smtClean="0">
                <a:latin typeface="Arial (Body)"/>
                <a:ea typeface="Calibri" charset="0"/>
                <a:cs typeface="Calibri" charset="0"/>
              </a:rPr>
              <a:t> </a:t>
            </a:r>
            <a:r>
              <a:rPr lang="en-US" dirty="0" err="1" smtClean="0">
                <a:latin typeface="Arial (Body)"/>
                <a:ea typeface="Calibri" charset="0"/>
                <a:cs typeface="Calibri" charset="0"/>
              </a:rPr>
              <a:t>quản</a:t>
            </a:r>
            <a:r>
              <a:rPr lang="en-US" dirty="0" smtClean="0">
                <a:latin typeface="Arial (Body)"/>
                <a:ea typeface="Calibri" charset="0"/>
                <a:cs typeface="Calibri" charset="0"/>
              </a:rPr>
              <a:t> </a:t>
            </a:r>
            <a:r>
              <a:rPr lang="en-US" dirty="0" err="1" smtClean="0">
                <a:latin typeface="Arial (Body)"/>
                <a:ea typeface="Calibri" charset="0"/>
                <a:cs typeface="Calibri" charset="0"/>
              </a:rPr>
              <a:t>lý</a:t>
            </a:r>
            <a:r>
              <a:rPr lang="en-US" dirty="0" smtClean="0">
                <a:latin typeface="Arial (Body)"/>
                <a:ea typeface="Calibri" charset="0"/>
                <a:cs typeface="Calibri" charset="0"/>
              </a:rPr>
              <a:t> project</a:t>
            </a:r>
          </a:p>
          <a:p>
            <a:pPr marL="0" indent="0">
              <a:buNone/>
            </a:pPr>
            <a:r>
              <a:rPr lang="en-US" dirty="0" smtClean="0">
                <a:latin typeface="Arial (Body)"/>
              </a:rPr>
              <a:t>Maven</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pic>
        <p:nvPicPr>
          <p:cNvPr id="4" name="Picture 3" descr="https://lh3.googleusercontent.com/Jvh9Sn8Sime--lS3UyKspnZGOHSkHbLXEwKQaTo_vKLk3V9pDTm0UzVrLfCWaKe82A6CuAR6QNu59Qy0mEXloWVDOt5P-4CLBguOS5RAyXHx6MGH8bKEAjyyP9oVUBRM7oao5z4u"/>
          <p:cNvPicPr/>
          <p:nvPr/>
        </p:nvPicPr>
        <p:blipFill>
          <a:blip r:embed="rId2">
            <a:extLst>
              <a:ext uri="{28A0092B-C50C-407E-A947-70E740481C1C}">
                <a14:useLocalDpi xmlns:a14="http://schemas.microsoft.com/office/drawing/2010/main" val="0"/>
              </a:ext>
            </a:extLst>
          </a:blip>
          <a:srcRect/>
          <a:stretch>
            <a:fillRect/>
          </a:stretch>
        </p:blipFill>
        <p:spPr bwMode="auto">
          <a:xfrm>
            <a:off x="3105786" y="3680463"/>
            <a:ext cx="5694680" cy="2154555"/>
          </a:xfrm>
          <a:prstGeom prst="rect">
            <a:avLst/>
          </a:prstGeom>
          <a:noFill/>
          <a:ln>
            <a:noFill/>
          </a:ln>
        </p:spPr>
      </p:pic>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036" y="1690688"/>
            <a:ext cx="1655764" cy="418811"/>
          </a:xfrm>
          <a:prstGeom prst="rect">
            <a:avLst/>
          </a:prstGeom>
        </p:spPr>
      </p:pic>
    </p:spTree>
    <p:extLst>
      <p:ext uri="{BB962C8B-B14F-4D97-AF65-F5344CB8AC3E}">
        <p14:creationId xmlns:p14="http://schemas.microsoft.com/office/powerpoint/2010/main" val="40472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2.2. </a:t>
            </a:r>
            <a:r>
              <a:rPr lang="en-US" dirty="0" err="1" smtClean="0">
                <a:latin typeface="Arial (Body)"/>
                <a:ea typeface="Calibri" charset="0"/>
                <a:cs typeface="Calibri" charset="0"/>
              </a:rPr>
              <a:t>Tích</a:t>
            </a:r>
            <a:r>
              <a:rPr lang="en-US" dirty="0" smtClean="0">
                <a:latin typeface="Arial (Body)"/>
                <a:ea typeface="Calibri" charset="0"/>
                <a:cs typeface="Calibri" charset="0"/>
              </a:rPr>
              <a:t> </a:t>
            </a:r>
            <a:r>
              <a:rPr lang="en-US" dirty="0" err="1" smtClean="0">
                <a:latin typeface="Arial (Body)"/>
                <a:ea typeface="Calibri" charset="0"/>
                <a:cs typeface="Calibri" charset="0"/>
              </a:rPr>
              <a:t>hợp</a:t>
            </a:r>
            <a:r>
              <a:rPr lang="en-US" dirty="0" smtClean="0">
                <a:latin typeface="Arial (Body)"/>
                <a:ea typeface="Calibri" charset="0"/>
                <a:cs typeface="Calibri" charset="0"/>
              </a:rPr>
              <a:t> </a:t>
            </a:r>
            <a:r>
              <a:rPr lang="en-US" dirty="0" err="1" smtClean="0">
                <a:latin typeface="Arial (Body)"/>
                <a:ea typeface="Calibri" charset="0"/>
                <a:cs typeface="Calibri" charset="0"/>
              </a:rPr>
              <a:t>với</a:t>
            </a:r>
            <a:r>
              <a:rPr lang="en-US" dirty="0" smtClean="0">
                <a:latin typeface="Arial (Body)"/>
                <a:ea typeface="Calibri" charset="0"/>
                <a:cs typeface="Calibri" charset="0"/>
              </a:rPr>
              <a:t> Jenkins</a:t>
            </a:r>
          </a:p>
          <a:p>
            <a:pPr marL="0" indent="0">
              <a:buNone/>
            </a:pPr>
            <a:r>
              <a:rPr lang="en-US" dirty="0" smtClean="0">
                <a:latin typeface="Arial (Body)"/>
              </a:rPr>
              <a:t>Jenkins:</a:t>
            </a:r>
          </a:p>
          <a:p>
            <a:pPr lvl="1"/>
            <a:r>
              <a:rPr lang="en-US" dirty="0" err="1" smtClean="0">
                <a:latin typeface="Arial (Body)"/>
              </a:rPr>
              <a:t>Công</a:t>
            </a:r>
            <a:r>
              <a:rPr lang="en-US" dirty="0" smtClean="0">
                <a:latin typeface="Arial (Body)"/>
              </a:rPr>
              <a:t> </a:t>
            </a:r>
            <a:r>
              <a:rPr lang="en-US" dirty="0" err="1">
                <a:latin typeface="Arial (Body)"/>
              </a:rPr>
              <a:t>cụ</a:t>
            </a:r>
            <a:r>
              <a:rPr lang="en-US" dirty="0">
                <a:latin typeface="Arial (Body)"/>
              </a:rPr>
              <a:t> </a:t>
            </a:r>
            <a:r>
              <a:rPr lang="en-US" dirty="0" err="1">
                <a:latin typeface="Arial (Body)"/>
              </a:rPr>
              <a:t>tích</a:t>
            </a:r>
            <a:r>
              <a:rPr lang="en-US" dirty="0">
                <a:latin typeface="Arial (Body)"/>
              </a:rPr>
              <a:t> </a:t>
            </a:r>
            <a:r>
              <a:rPr lang="en-US" dirty="0" err="1" smtClean="0">
                <a:latin typeface="Arial (Body)"/>
              </a:rPr>
              <a:t>hợp</a:t>
            </a:r>
            <a:r>
              <a:rPr lang="en-US" dirty="0" smtClean="0">
                <a:latin typeface="Arial (Body)"/>
              </a:rPr>
              <a:t> </a:t>
            </a:r>
            <a:r>
              <a:rPr lang="en-US" dirty="0" err="1" smtClean="0">
                <a:latin typeface="Arial (Body)"/>
              </a:rPr>
              <a:t>mã</a:t>
            </a:r>
            <a:r>
              <a:rPr lang="en-US" dirty="0" smtClean="0">
                <a:latin typeface="Arial (Body)"/>
              </a:rPr>
              <a:t> </a:t>
            </a:r>
            <a:r>
              <a:rPr lang="en-US" dirty="0" err="1">
                <a:latin typeface="Arial (Body)"/>
              </a:rPr>
              <a:t>nguồn</a:t>
            </a:r>
            <a:r>
              <a:rPr lang="en-US" dirty="0">
                <a:latin typeface="Arial (Body)"/>
              </a:rPr>
              <a:t> </a:t>
            </a:r>
            <a:r>
              <a:rPr lang="en-US" dirty="0" err="1" smtClean="0">
                <a:latin typeface="Arial (Body)"/>
              </a:rPr>
              <a:t>mở</a:t>
            </a:r>
            <a:r>
              <a:rPr lang="en-US" dirty="0" smtClean="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smtClean="0">
                <a:latin typeface="Arial (Body)"/>
              </a:rPr>
              <a:t>java</a:t>
            </a:r>
          </a:p>
          <a:p>
            <a:pPr lvl="1"/>
            <a:r>
              <a:rPr lang="en-US" dirty="0" err="1" smtClean="0">
                <a:latin typeface="Arial (Body)"/>
              </a:rPr>
              <a:t>Môi</a:t>
            </a:r>
            <a:r>
              <a:rPr lang="en-US" dirty="0" smtClean="0">
                <a:latin typeface="Arial (Body)"/>
              </a:rPr>
              <a:t> </a:t>
            </a:r>
            <a:r>
              <a:rPr lang="en-US" dirty="0" err="1" smtClean="0">
                <a:latin typeface="Arial (Body)"/>
              </a:rPr>
              <a:t>trường</a:t>
            </a:r>
            <a:r>
              <a:rPr lang="en-US" dirty="0" smtClean="0">
                <a:latin typeface="Arial (Body)"/>
              </a:rPr>
              <a:t>: Windows</a:t>
            </a:r>
            <a:r>
              <a:rPr lang="en-US" dirty="0">
                <a:latin typeface="Arial (Body)"/>
              </a:rPr>
              <a:t>, Linux, Mac OS </a:t>
            </a:r>
            <a:r>
              <a:rPr lang="en-US" dirty="0" err="1">
                <a:latin typeface="Arial (Body)"/>
              </a:rPr>
              <a:t>và</a:t>
            </a:r>
            <a:r>
              <a:rPr lang="en-US" dirty="0">
                <a:latin typeface="Arial (Body)"/>
              </a:rPr>
              <a:t> Solaris</a:t>
            </a:r>
            <a:endParaRPr lang="en-US" dirty="0" smtClean="0">
              <a:latin typeface="Arial (Body)"/>
            </a:endParaRPr>
          </a:p>
          <a:p>
            <a:pPr marL="0" indent="0">
              <a:buNone/>
            </a:pPr>
            <a:r>
              <a:rPr lang="en-US" dirty="0" err="1" smtClean="0">
                <a:latin typeface="Arial (Body)"/>
              </a:rPr>
              <a:t>Chức</a:t>
            </a:r>
            <a:r>
              <a:rPr lang="en-US" dirty="0" smtClean="0">
                <a:latin typeface="Arial (Body)"/>
              </a:rPr>
              <a:t> </a:t>
            </a:r>
            <a:r>
              <a:rPr lang="en-US" dirty="0" err="1" smtClean="0">
                <a:latin typeface="Arial (Body)"/>
              </a:rPr>
              <a:t>năng</a:t>
            </a:r>
            <a:r>
              <a:rPr lang="en-US" dirty="0" smtClean="0">
                <a:latin typeface="Arial (Body)"/>
              </a:rPr>
              <a:t>:</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a:latin typeface="Arial (Body)"/>
              </a:rPr>
              <a:t>giám</a:t>
            </a:r>
            <a:r>
              <a:rPr lang="en-US" dirty="0">
                <a:latin typeface="Arial (Body)"/>
              </a:rPr>
              <a:t> </a:t>
            </a:r>
            <a:r>
              <a:rPr lang="en-US" dirty="0" err="1">
                <a:latin typeface="Arial (Body)"/>
              </a:rPr>
              <a:t>sát</a:t>
            </a:r>
            <a:r>
              <a:rPr lang="en-US" dirty="0">
                <a:latin typeface="Arial (Body)"/>
              </a:rPr>
              <a:t> </a:t>
            </a:r>
            <a:r>
              <a:rPr lang="en-US" dirty="0" err="1">
                <a:latin typeface="Arial (Body)"/>
              </a:rPr>
              <a:t>các</a:t>
            </a:r>
            <a:r>
              <a:rPr lang="en-US" dirty="0">
                <a:latin typeface="Arial (Body)"/>
              </a:rPr>
              <a:t> </a:t>
            </a:r>
            <a:r>
              <a:rPr lang="en-US" dirty="0" err="1">
                <a:latin typeface="Arial (Body)"/>
              </a:rPr>
              <a:t>tác</a:t>
            </a:r>
            <a:r>
              <a:rPr lang="en-US" dirty="0">
                <a:latin typeface="Arial (Body)"/>
              </a:rPr>
              <a:t> </a:t>
            </a:r>
            <a:r>
              <a:rPr lang="en-US" dirty="0" err="1">
                <a:latin typeface="Arial (Body)"/>
              </a:rPr>
              <a:t>vụ</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Lấy</a:t>
            </a:r>
            <a:r>
              <a:rPr lang="en-US" dirty="0" smtClean="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từ</a:t>
            </a:r>
            <a:r>
              <a:rPr lang="en-US" dirty="0">
                <a:latin typeface="Arial (Body)"/>
              </a:rPr>
              <a:t> </a:t>
            </a:r>
            <a:r>
              <a:rPr lang="en-US" dirty="0" smtClean="0">
                <a:latin typeface="Arial (Body)"/>
              </a:rPr>
              <a:t>SVN/</a:t>
            </a:r>
            <a:r>
              <a:rPr lang="en-US" dirty="0" err="1" smtClean="0">
                <a:latin typeface="Arial (Body)"/>
              </a:rPr>
              <a:t>git</a:t>
            </a:r>
            <a:endParaRPr lang="en-US" dirty="0" smtClean="0">
              <a:latin typeface="Arial (Body)"/>
            </a:endParaRPr>
          </a:p>
          <a:p>
            <a:pPr lvl="1"/>
            <a:r>
              <a:rPr lang="en-US" dirty="0" err="1" smtClean="0">
                <a:latin typeface="Arial (Body)"/>
              </a:rPr>
              <a:t>Kiểm</a:t>
            </a:r>
            <a:r>
              <a:rPr lang="en-US" dirty="0" smtClean="0">
                <a:latin typeface="Arial (Body)"/>
              </a:rPr>
              <a:t> </a:t>
            </a:r>
            <a:r>
              <a:rPr lang="en-US" dirty="0" err="1">
                <a:latin typeface="Arial (Body)"/>
              </a:rPr>
              <a:t>tra</a:t>
            </a:r>
            <a:r>
              <a:rPr lang="en-US" dirty="0">
                <a:latin typeface="Arial (Body)"/>
              </a:rPr>
              <a:t>, </a:t>
            </a:r>
            <a:r>
              <a:rPr lang="en-US" dirty="0" err="1" smtClean="0">
                <a:latin typeface="Arial (Body)"/>
              </a:rPr>
              <a:t>dịch</a:t>
            </a:r>
            <a:endParaRPr lang="en-US" dirty="0" smtClean="0">
              <a:latin typeface="Arial (Body)"/>
            </a:endParaRPr>
          </a:p>
          <a:p>
            <a:pPr lvl="1"/>
            <a:r>
              <a:rPr lang="en-US" dirty="0" err="1" smtClean="0">
                <a:latin typeface="Arial (Body)"/>
              </a:rPr>
              <a:t>Đóng</a:t>
            </a:r>
            <a:r>
              <a:rPr lang="en-US" dirty="0" smtClean="0">
                <a:latin typeface="Arial (Body)"/>
              </a:rPr>
              <a:t> </a:t>
            </a:r>
            <a:r>
              <a:rPr lang="en-US" dirty="0" err="1">
                <a:latin typeface="Arial (Body)"/>
              </a:rPr>
              <a:t>gói</a:t>
            </a:r>
            <a:r>
              <a:rPr lang="en-US" dirty="0">
                <a:latin typeface="Arial (Body)"/>
              </a:rPr>
              <a:t> </a:t>
            </a:r>
            <a:r>
              <a:rPr lang="en-US" dirty="0" err="1">
                <a:latin typeface="Arial (Body)"/>
              </a:rPr>
              <a:t>và</a:t>
            </a:r>
            <a:r>
              <a:rPr lang="en-US" dirty="0">
                <a:latin typeface="Arial (Body)"/>
              </a:rPr>
              <a:t> </a:t>
            </a:r>
            <a:r>
              <a:rPr lang="en-US" dirty="0" err="1">
                <a:latin typeface="Arial (Body)"/>
              </a:rPr>
              <a:t>triển</a:t>
            </a:r>
            <a:r>
              <a:rPr lang="en-US" dirty="0">
                <a:latin typeface="Arial (Body)"/>
              </a:rPr>
              <a:t> </a:t>
            </a:r>
            <a:r>
              <a:rPr lang="en-US" dirty="0" err="1">
                <a:latin typeface="Arial (Body)"/>
              </a:rPr>
              <a:t>khai</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 </a:t>
            </a:r>
            <a:r>
              <a:rPr lang="en-US" dirty="0" err="1">
                <a:latin typeface="Arial (Body)"/>
              </a:rPr>
              <a:t>lên</a:t>
            </a:r>
            <a:r>
              <a:rPr lang="en-US" dirty="0">
                <a:latin typeface="Arial (Body)"/>
              </a:rPr>
              <a:t> </a:t>
            </a:r>
            <a:r>
              <a:rPr lang="en-US" dirty="0" err="1">
                <a:latin typeface="Arial (Body)"/>
              </a:rPr>
              <a:t>môi</a:t>
            </a:r>
            <a:r>
              <a:rPr lang="en-US" dirty="0">
                <a:latin typeface="Arial (Body)"/>
              </a:rPr>
              <a:t> </a:t>
            </a:r>
            <a:r>
              <a:rPr lang="en-US" dirty="0" err="1">
                <a:latin typeface="Arial (Body)"/>
              </a:rPr>
              <a:t>trường</a:t>
            </a:r>
            <a:r>
              <a:rPr lang="en-US" dirty="0">
                <a:latin typeface="Arial (Body)"/>
              </a:rPr>
              <a:t> </a:t>
            </a:r>
            <a:r>
              <a:rPr lang="en-US" dirty="0" err="1">
                <a:latin typeface="Arial (Body)"/>
              </a:rPr>
              <a:t>theo</a:t>
            </a:r>
            <a:r>
              <a:rPr lang="en-US" dirty="0">
                <a:latin typeface="Arial (Body)"/>
              </a:rPr>
              <a:t> </a:t>
            </a:r>
            <a:r>
              <a:rPr lang="en-US" dirty="0" err="1">
                <a:latin typeface="Arial (Body)"/>
              </a:rPr>
              <a:t>cài</a:t>
            </a:r>
            <a:r>
              <a:rPr lang="en-US" dirty="0">
                <a:latin typeface="Arial (Body)"/>
              </a:rPr>
              <a:t> </a:t>
            </a:r>
            <a:r>
              <a:rPr lang="en-US" dirty="0" err="1" smtClean="0">
                <a:latin typeface="Arial (Body)"/>
              </a:rPr>
              <a:t>đặt</a:t>
            </a:r>
            <a:endParaRPr lang="en-US" dirty="0">
              <a:latin typeface="Arial (Body)"/>
            </a:endParaRPr>
          </a:p>
          <a:p>
            <a:endParaRPr lang="en-US" dirty="0" smtClean="0">
              <a:latin typeface="Arial (Body)"/>
              <a:ea typeface="Calibri" charset="0"/>
              <a:cs typeface="Calibri" charset="0"/>
            </a:endParaRP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0" y="1690688"/>
            <a:ext cx="1025236" cy="1418705"/>
          </a:xfrm>
          <a:prstGeom prst="rect">
            <a:avLst/>
          </a:prstGeom>
        </p:spPr>
      </p:pic>
    </p:spTree>
    <p:extLst>
      <p:ext uri="{BB962C8B-B14F-4D97-AF65-F5344CB8AC3E}">
        <p14:creationId xmlns:p14="http://schemas.microsoft.com/office/powerpoint/2010/main" val="1218589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Calibri" charset="0"/>
                <a:cs typeface="Calibri" charset="0"/>
              </a:rPr>
              <a:t>Nền</a:t>
            </a:r>
            <a:r>
              <a:rPr lang="en-US" dirty="0" smtClean="0">
                <a:latin typeface="Arial (Body)"/>
                <a:ea typeface="Calibri" charset="0"/>
                <a:cs typeface="Calibri" charset="0"/>
              </a:rPr>
              <a:t> </a:t>
            </a:r>
            <a:r>
              <a:rPr lang="en-US" dirty="0" err="1" smtClean="0">
                <a:latin typeface="Arial (Body)"/>
                <a:ea typeface="Calibri" charset="0"/>
                <a:cs typeface="Calibri" charset="0"/>
              </a:rPr>
              <a:t>tảng</a:t>
            </a:r>
            <a:r>
              <a:rPr lang="en-US" dirty="0" smtClean="0">
                <a:latin typeface="Arial (Body)"/>
                <a:ea typeface="Calibri" charset="0"/>
                <a:cs typeface="Calibri" charset="0"/>
              </a:rPr>
              <a:t>: Java</a:t>
            </a:r>
          </a:p>
          <a:p>
            <a:r>
              <a:rPr lang="en-US" sz="2800" dirty="0" err="1" smtClean="0">
                <a:latin typeface="Arial (Body)"/>
                <a:ea typeface="Calibri" charset="0"/>
                <a:cs typeface="Calibri" charset="0"/>
              </a:rPr>
              <a:t>Mục</a:t>
            </a:r>
            <a:r>
              <a:rPr lang="en-US" sz="2800" dirty="0" smtClean="0">
                <a:latin typeface="Arial (Body)"/>
                <a:ea typeface="Calibri" charset="0"/>
                <a:cs typeface="Calibri" charset="0"/>
              </a:rPr>
              <a:t> </a:t>
            </a:r>
            <a:r>
              <a:rPr lang="en-US" sz="2800" dirty="0" err="1">
                <a:latin typeface="Arial (Body)"/>
                <a:ea typeface="Calibri" charset="0"/>
                <a:cs typeface="Calibri" charset="0"/>
              </a:rPr>
              <a:t>tiêu</a:t>
            </a:r>
            <a:r>
              <a:rPr lang="en-US" sz="2800" dirty="0">
                <a:latin typeface="Arial (Body)"/>
                <a:ea typeface="Calibri" charset="0"/>
                <a:cs typeface="Calibri" charset="0"/>
              </a:rPr>
              <a:t>: sinh mã </a:t>
            </a:r>
            <a:r>
              <a:rPr lang="en-US" sz="2800" dirty="0" err="1">
                <a:latin typeface="Arial (Body)"/>
                <a:ea typeface="Calibri" charset="0"/>
                <a:cs typeface="Calibri" charset="0"/>
              </a:rPr>
              <a:t>kiểm</a:t>
            </a:r>
            <a:r>
              <a:rPr lang="en-US" sz="2800" dirty="0">
                <a:latin typeface="Arial (Body)"/>
                <a:ea typeface="Calibri" charset="0"/>
                <a:cs typeface="Calibri" charset="0"/>
              </a:rPr>
              <a:t> </a:t>
            </a:r>
            <a:r>
              <a:rPr lang="en-US" sz="2800" dirty="0" err="1">
                <a:latin typeface="Arial (Body)"/>
                <a:ea typeface="Calibri" charset="0"/>
                <a:cs typeface="Calibri" charset="0"/>
              </a:rPr>
              <a:t>thử</a:t>
            </a:r>
            <a:r>
              <a:rPr lang="en-US" sz="2800" dirty="0">
                <a:latin typeface="Arial (Body)"/>
                <a:ea typeface="Calibri" charset="0"/>
                <a:cs typeface="Calibri" charset="0"/>
              </a:rPr>
              <a:t> </a:t>
            </a:r>
            <a:r>
              <a:rPr lang="en-US" sz="2800" dirty="0" err="1">
                <a:latin typeface="Arial (Body)"/>
                <a:ea typeface="Calibri" charset="0"/>
                <a:cs typeface="Calibri" charset="0"/>
              </a:rPr>
              <a:t>ứng</a:t>
            </a:r>
            <a:r>
              <a:rPr lang="en-US" sz="2800" dirty="0">
                <a:latin typeface="Arial (Body)"/>
                <a:ea typeface="Calibri" charset="0"/>
                <a:cs typeface="Calibri" charset="0"/>
              </a:rPr>
              <a:t> </a:t>
            </a:r>
            <a:r>
              <a:rPr lang="en-US" sz="2800" dirty="0" err="1">
                <a:latin typeface="Arial (Body)"/>
                <a:ea typeface="Calibri" charset="0"/>
                <a:cs typeface="Calibri" charset="0"/>
              </a:rPr>
              <a:t>dụng</a:t>
            </a:r>
            <a:r>
              <a:rPr lang="en-US" sz="2800" dirty="0">
                <a:latin typeface="Arial (Body)"/>
                <a:ea typeface="Calibri" charset="0"/>
                <a:cs typeface="Calibri" charset="0"/>
              </a:rPr>
              <a:t> </a:t>
            </a:r>
            <a:r>
              <a:rPr lang="en-US" sz="2800" dirty="0" err="1" smtClean="0">
                <a:latin typeface="Arial (Body)"/>
                <a:ea typeface="Calibri" charset="0"/>
                <a:cs typeface="Calibri" charset="0"/>
              </a:rPr>
              <a:t>MuleESB</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08634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dirty="0" smtClean="0">
              <a:latin typeface="Arial (Body)"/>
              <a:ea typeface="Calibri" charset="0"/>
              <a:cs typeface="Calibri" charset="0"/>
            </a:endParaRPr>
          </a:p>
          <a:p>
            <a:pPr lvl="1"/>
            <a:r>
              <a:rPr lang="en-US" dirty="0">
                <a:latin typeface="Arial (Body)"/>
                <a:ea typeface="Calibri" charset="0"/>
                <a:cs typeface="Calibri" charset="0"/>
              </a:rPr>
              <a:t>MuleESB xml </a:t>
            </a: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61" y="2942114"/>
            <a:ext cx="9611077" cy="2118360"/>
          </a:xfrm>
          <a:prstGeom prst="rect">
            <a:avLst/>
          </a:prstGeom>
        </p:spPr>
      </p:pic>
    </p:spTree>
    <p:extLst>
      <p:ext uri="{BB962C8B-B14F-4D97-AF65-F5344CB8AC3E}">
        <p14:creationId xmlns:p14="http://schemas.microsoft.com/office/powerpoint/2010/main" val="1253575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12" y="2709795"/>
            <a:ext cx="6080125" cy="3829117"/>
          </a:xfrm>
          <a:prstGeom prst="rect">
            <a:avLst/>
          </a:prstGeom>
        </p:spPr>
      </p:pic>
    </p:spTree>
    <p:extLst>
      <p:ext uri="{BB962C8B-B14F-4D97-AF65-F5344CB8AC3E}">
        <p14:creationId xmlns:p14="http://schemas.microsoft.com/office/powerpoint/2010/main" val="1930699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1"/>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45" y="2702766"/>
            <a:ext cx="4561610" cy="4018709"/>
          </a:xfrm>
          <a:prstGeom prst="rect">
            <a:avLst/>
          </a:prstGeom>
        </p:spPr>
      </p:pic>
    </p:spTree>
    <p:extLst>
      <p:ext uri="{BB962C8B-B14F-4D97-AF65-F5344CB8AC3E}">
        <p14:creationId xmlns:p14="http://schemas.microsoft.com/office/powerpoint/2010/main" val="206848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Nội dung</a:t>
            </a:r>
            <a:r>
              <a:rPr lang="en-US" dirty="0">
                <a:latin typeface="Arial (Headings)"/>
              </a:rPr>
              <a:t> </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marL="514350" indent="-514350">
              <a:buFont typeface="+mj-lt"/>
              <a:buAutoNum type="arabicPeriod"/>
            </a:pPr>
            <a:r>
              <a:rPr lang="vi-VN" dirty="0">
                <a:latin typeface="Arial (Body)"/>
              </a:rPr>
              <a:t>Cơ sở lý thuyết và </a:t>
            </a:r>
            <a:r>
              <a:rPr lang="en-US" dirty="0" err="1" smtClean="0">
                <a:latin typeface="Arial (Body)"/>
              </a:rPr>
              <a:t>thực</a:t>
            </a:r>
            <a:r>
              <a:rPr lang="en-US" dirty="0" smtClean="0">
                <a:latin typeface="Arial (Body)"/>
              </a:rPr>
              <a:t> </a:t>
            </a:r>
            <a:r>
              <a:rPr lang="en-US" dirty="0" err="1" smtClean="0">
                <a:latin typeface="Arial (Body)"/>
              </a:rPr>
              <a:t>trạng</a:t>
            </a:r>
            <a:endParaRPr lang="en-US" dirty="0">
              <a:latin typeface="Arial (Body)"/>
            </a:endParaRPr>
          </a:p>
          <a:p>
            <a:pPr marL="514350" indent="-514350">
              <a:buFont typeface="+mj-lt"/>
              <a:buAutoNum type="arabicPeriod"/>
            </a:pP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smtClean="0">
                <a:latin typeface="Arial (Headings)"/>
              </a:rPr>
              <a:t>thử</a:t>
            </a:r>
            <a:endParaRPr lang="en-US" dirty="0">
              <a:latin typeface="Arial (Body)"/>
            </a:endParaRPr>
          </a:p>
          <a:p>
            <a:pPr marL="514350" indent="-514350">
              <a:buFont typeface="+mj-lt"/>
              <a:buAutoNum type="arabicPeriod"/>
            </a:pPr>
            <a:r>
              <a:rPr lang="en-US" dirty="0" err="1" smtClean="0">
                <a:latin typeface="Arial (Body)"/>
              </a:rPr>
              <a:t>Xây</a:t>
            </a:r>
            <a:r>
              <a:rPr lang="en-US" dirty="0" smtClean="0">
                <a:latin typeface="Arial (Body)"/>
              </a:rPr>
              <a:t> </a:t>
            </a:r>
            <a:r>
              <a:rPr lang="en-US" dirty="0" err="1" smtClean="0">
                <a:latin typeface="Arial (Body)"/>
              </a:rPr>
              <a:t>dựng</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cụ</a:t>
            </a:r>
            <a:endParaRPr lang="en-US" dirty="0">
              <a:latin typeface="Arial (Body)"/>
            </a:endParaRPr>
          </a:p>
          <a:p>
            <a:pPr marL="514350" indent="-514350">
              <a:buFont typeface="+mj-lt"/>
              <a:buAutoNum type="arabicPeriod"/>
            </a:pPr>
            <a:r>
              <a:rPr lang="en-US" dirty="0" err="1" smtClean="0">
                <a:latin typeface="Arial (Body)"/>
              </a:rPr>
              <a:t>Kết</a:t>
            </a:r>
            <a:r>
              <a:rPr lang="en-US" dirty="0" smtClean="0">
                <a:latin typeface="Arial (Body)"/>
              </a:rPr>
              <a:t> </a:t>
            </a:r>
            <a:r>
              <a:rPr lang="en-US" dirty="0" err="1" smtClean="0">
                <a:latin typeface="Arial (Body)"/>
              </a:rPr>
              <a:t>quả</a:t>
            </a:r>
            <a:endParaRPr lang="vi-VN" dirty="0">
              <a:latin typeface="Arial (Body)"/>
            </a:endParaRPr>
          </a:p>
          <a:p>
            <a:pPr marL="514350" indent="-514350">
              <a:buFont typeface="+mj-lt"/>
              <a:buAutoNum type="arabicPeriod"/>
            </a:pPr>
            <a:r>
              <a:rPr lang="vi-VN" dirty="0">
                <a:latin typeface="Arial (Body)"/>
              </a:rPr>
              <a:t>Tài liệu tham khảo</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979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r>
              <a:rPr lang="en-US" dirty="0">
                <a:latin typeface="Arial (Body)"/>
                <a:ea typeface="Calibri" charset="0"/>
                <a:cs typeface="Calibri" charset="0"/>
              </a:rPr>
              <a:t>B1: </a:t>
            </a:r>
            <a:r>
              <a:rPr lang="en-US" dirty="0" err="1">
                <a:latin typeface="Arial (Body)"/>
                <a:ea typeface="Calibri" charset="0"/>
                <a:cs typeface="Calibri" charset="0"/>
              </a:rPr>
              <a:t>Quét</a:t>
            </a:r>
            <a:r>
              <a:rPr lang="en-US" dirty="0">
                <a:latin typeface="Arial (Body)"/>
                <a:ea typeface="Calibri" charset="0"/>
                <a:cs typeface="Calibri" charset="0"/>
              </a:rPr>
              <a:t> </a:t>
            </a:r>
            <a:r>
              <a:rPr lang="en-US" dirty="0" err="1">
                <a:latin typeface="Arial (Body)"/>
                <a:ea typeface="Calibri" charset="0"/>
                <a:cs typeface="Calibri" charset="0"/>
              </a:rPr>
              <a:t>mã</a:t>
            </a:r>
            <a:r>
              <a:rPr lang="en-US" dirty="0">
                <a:latin typeface="Arial (Body)"/>
                <a:ea typeface="Calibri" charset="0"/>
                <a:cs typeface="Calibri" charset="0"/>
              </a:rPr>
              <a:t> </a:t>
            </a:r>
            <a:r>
              <a:rPr lang="en-US" dirty="0" err="1">
                <a:latin typeface="Arial (Body)"/>
                <a:ea typeface="Calibri" charset="0"/>
                <a:cs typeface="Calibri" charset="0"/>
              </a:rPr>
              <a:t>nguồn</a:t>
            </a:r>
            <a:r>
              <a:rPr lang="en-US" dirty="0">
                <a:latin typeface="Arial (Body)"/>
                <a:ea typeface="Calibri" charset="0"/>
                <a:cs typeface="Calibri" charset="0"/>
              </a:rPr>
              <a:t> </a:t>
            </a:r>
            <a:r>
              <a:rPr lang="en-US" dirty="0" err="1">
                <a:latin typeface="Arial (Body)"/>
                <a:ea typeface="Calibri" charset="0"/>
                <a:cs typeface="Calibri" charset="0"/>
              </a:rPr>
              <a:t>ứng</a:t>
            </a:r>
            <a:r>
              <a:rPr lang="en-US" dirty="0">
                <a:latin typeface="Arial (Body)"/>
                <a:ea typeface="Calibri" charset="0"/>
                <a:cs typeface="Calibri" charset="0"/>
              </a:rPr>
              <a:t> </a:t>
            </a:r>
            <a:r>
              <a:rPr lang="en-US" dirty="0" err="1">
                <a:latin typeface="Arial (Body)"/>
                <a:ea typeface="Calibri" charset="0"/>
                <a:cs typeface="Calibri" charset="0"/>
              </a:rPr>
              <a:t>dụng</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các</a:t>
            </a:r>
            <a:r>
              <a:rPr lang="en-US" dirty="0">
                <a:latin typeface="Arial (Body)"/>
                <a:ea typeface="Calibri" charset="0"/>
                <a:cs typeface="Calibri" charset="0"/>
              </a:rPr>
              <a:t> </a:t>
            </a:r>
            <a:r>
              <a:rPr lang="en-US" dirty="0" err="1">
                <a:latin typeface="Arial (Body)"/>
                <a:ea typeface="Calibri" charset="0"/>
                <a:cs typeface="Calibri" charset="0"/>
              </a:rPr>
              <a:t>luồng</a:t>
            </a:r>
            <a:r>
              <a:rPr lang="en-US" dirty="0">
                <a:latin typeface="Arial (Body)"/>
                <a:ea typeface="Calibri" charset="0"/>
                <a:cs typeface="Calibri" charset="0"/>
              </a:rPr>
              <a:t> </a:t>
            </a:r>
            <a:r>
              <a:rPr lang="en-US" dirty="0" err="1">
                <a:latin typeface="Arial (Body)"/>
                <a:ea typeface="Calibri" charset="0"/>
                <a:cs typeface="Calibri" charset="0"/>
              </a:rPr>
              <a:t>nghiệp</a:t>
            </a:r>
            <a:r>
              <a:rPr lang="en-US" dirty="0">
                <a:latin typeface="Arial (Body)"/>
                <a:ea typeface="Calibri" charset="0"/>
                <a:cs typeface="Calibri" charset="0"/>
              </a:rPr>
              <a:t> </a:t>
            </a:r>
            <a:r>
              <a:rPr lang="en-US" dirty="0" err="1">
                <a:latin typeface="Arial (Body)"/>
                <a:ea typeface="Calibri" charset="0"/>
                <a:cs typeface="Calibri" charset="0"/>
              </a:rPr>
              <a:t>vụ</a:t>
            </a:r>
            <a:endParaRPr lang="en-US" dirty="0">
              <a:latin typeface="Arial (Body)"/>
              <a:ea typeface="Calibri" charset="0"/>
              <a:cs typeface="Calibri" charset="0"/>
            </a:endParaRPr>
          </a:p>
          <a:p>
            <a:pPr lvl="1"/>
            <a:r>
              <a:rPr lang="en-US" dirty="0">
                <a:latin typeface="Arial (Body)"/>
                <a:ea typeface="Calibri" charset="0"/>
                <a:cs typeface="Calibri" charset="0"/>
              </a:rPr>
              <a:t>B2: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ra</a:t>
            </a:r>
            <a:endParaRPr lang="en-US" dirty="0">
              <a:latin typeface="Arial (Body)"/>
              <a:ea typeface="Calibri" charset="0"/>
              <a:cs typeface="Calibri" charset="0"/>
            </a:endParaRPr>
          </a:p>
          <a:p>
            <a:pPr lvl="1"/>
            <a:r>
              <a:rPr lang="en-US" dirty="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a:t>
            </a:r>
            <a:endParaRPr lang="en-US" dirty="0">
              <a:latin typeface="Arial (Body)"/>
              <a:ea typeface="Calibri" charset="0"/>
              <a:cs typeface="Calibri" charset="0"/>
            </a:endParaRPr>
          </a:p>
          <a:p>
            <a:pPr lvl="1"/>
            <a:r>
              <a:rPr lang="en-US" dirty="0">
                <a:latin typeface="Arial (Body)"/>
                <a:ea typeface="Calibri" charset="0"/>
                <a:cs typeface="Calibri" charset="0"/>
              </a:rPr>
              <a:t>B4: Sinh mã kiểm thử</a:t>
            </a: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4330421"/>
            <a:ext cx="10763644" cy="1077464"/>
          </a:xfrm>
          <a:prstGeom prst="rect">
            <a:avLst/>
          </a:prstGeom>
        </p:spPr>
      </p:pic>
    </p:spTree>
    <p:extLst>
      <p:ext uri="{BB962C8B-B14F-4D97-AF65-F5344CB8AC3E}">
        <p14:creationId xmlns:p14="http://schemas.microsoft.com/office/powerpoint/2010/main" val="693760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66" y="2007235"/>
            <a:ext cx="9263627" cy="3402965"/>
          </a:xfrm>
          <a:prstGeom prst="rect">
            <a:avLst/>
          </a:prstGeom>
        </p:spPr>
      </p:pic>
    </p:spTree>
    <p:extLst>
      <p:ext uri="{BB962C8B-B14F-4D97-AF65-F5344CB8AC3E}">
        <p14:creationId xmlns:p14="http://schemas.microsoft.com/office/powerpoint/2010/main" val="240022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54" y="2007235"/>
            <a:ext cx="8768956" cy="4169728"/>
          </a:xfrm>
          <a:prstGeom prst="rect">
            <a:avLst/>
          </a:prstGeom>
        </p:spPr>
      </p:pic>
    </p:spTree>
    <p:extLst>
      <p:ext uri="{BB962C8B-B14F-4D97-AF65-F5344CB8AC3E}">
        <p14:creationId xmlns:p14="http://schemas.microsoft.com/office/powerpoint/2010/main" val="535060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B2</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smtClean="0">
                <a:latin typeface="Arial (Body)"/>
                <a:ea typeface="Calibri" charset="0"/>
                <a:cs typeface="Calibri" charset="0"/>
              </a:rPr>
              <a:t>ra</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marL="228600" lvl="1">
              <a:spcBef>
                <a:spcPts val="1000"/>
              </a:spcBef>
            </a:pPr>
            <a:r>
              <a:rPr lang="en-US" dirty="0" smtClean="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 định dạng</a:t>
            </a:r>
            <a:r>
              <a:rPr lang="en-US" dirty="0" err="1" smtClean="0">
                <a:latin typeface="Arial (Body)"/>
                <a:ea typeface="Calibri" charset="0"/>
                <a:cs typeface="Calibri" charset="0"/>
              </a:rPr>
              <a:t> xml, csv, xls</a:t>
            </a:r>
            <a:r>
              <a:rPr lang="mr-IN" dirty="0" err="1" smtClean="0">
                <a:latin typeface="Arial (Body)"/>
                <a:ea typeface="Calibri" charset="0"/>
                <a:cs typeface="Calibri" charset="0"/>
              </a:rPr>
              <a:t>…</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05" y="5507976"/>
            <a:ext cx="5130800" cy="45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568" y="2626661"/>
            <a:ext cx="6048375" cy="1876425"/>
          </a:xfrm>
          <a:prstGeom prst="rect">
            <a:avLst/>
          </a:prstGeom>
        </p:spPr>
      </p:pic>
    </p:spTree>
    <p:extLst>
      <p:ext uri="{BB962C8B-B14F-4D97-AF65-F5344CB8AC3E}">
        <p14:creationId xmlns:p14="http://schemas.microsoft.com/office/powerpoint/2010/main" val="789531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B4: </a:t>
            </a:r>
            <a:r>
              <a:rPr lang="en-US" dirty="0" err="1">
                <a:latin typeface="Arial (Body)"/>
                <a:ea typeface="Calibri" charset="0"/>
                <a:cs typeface="Calibri" charset="0"/>
              </a:rPr>
              <a:t>Sinh mã kiểm thử</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50" y="3076575"/>
            <a:ext cx="9588500" cy="2362200"/>
          </a:xfrm>
          <a:prstGeom prst="rect">
            <a:avLst/>
          </a:prstGeom>
        </p:spPr>
      </p:pic>
    </p:spTree>
    <p:extLst>
      <p:ext uri="{BB962C8B-B14F-4D97-AF65-F5344CB8AC3E}">
        <p14:creationId xmlns:p14="http://schemas.microsoft.com/office/powerpoint/2010/main" val="354835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98320" y="1478280"/>
            <a:ext cx="8930640" cy="4878070"/>
          </a:xfrm>
          <a:prstGeom prst="rect">
            <a:avLst/>
          </a:prstGeom>
        </p:spPr>
      </p:pic>
    </p:spTree>
    <p:extLst>
      <p:ext uri="{BB962C8B-B14F-4D97-AF65-F5344CB8AC3E}">
        <p14:creationId xmlns:p14="http://schemas.microsoft.com/office/powerpoint/2010/main" val="1454523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Kết</a:t>
            </a:r>
            <a:r>
              <a:rPr lang="en-US" dirty="0">
                <a:latin typeface="Arial (Body)"/>
              </a:rPr>
              <a:t> </a:t>
            </a:r>
            <a:r>
              <a:rPr lang="en-US" dirty="0" err="1">
                <a:latin typeface="Arial (Body)"/>
              </a:rPr>
              <a:t>quả</a:t>
            </a:r>
            <a:r>
              <a:rPr lang="en-US" dirty="0">
                <a:latin typeface="Arial (Body)"/>
              </a:rPr>
              <a:t>:</a:t>
            </a:r>
          </a:p>
          <a:p>
            <a:pPr lvl="1"/>
            <a:r>
              <a:rPr lang="en-US" dirty="0" err="1" smtClean="0">
                <a:latin typeface="Arial (Body)"/>
              </a:rPr>
              <a:t>Hoàn</a:t>
            </a:r>
            <a:r>
              <a:rPr lang="en-US" dirty="0" smtClean="0">
                <a:latin typeface="Arial (Body)"/>
              </a:rPr>
              <a:t> </a:t>
            </a:r>
            <a:r>
              <a:rPr lang="en-US" dirty="0" err="1">
                <a:latin typeface="Arial (Body)"/>
              </a:rPr>
              <a:t>thiện</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và</a:t>
            </a:r>
            <a:r>
              <a:rPr lang="en-US" dirty="0">
                <a:latin typeface="Arial (Body)"/>
              </a:rPr>
              <a:t> </a:t>
            </a:r>
            <a:r>
              <a:rPr lang="en-US" dirty="0" err="1">
                <a:latin typeface="Arial (Body)"/>
              </a:rPr>
              <a:t>tự</a:t>
            </a:r>
            <a:r>
              <a:rPr lang="en-US" dirty="0">
                <a:latin typeface="Arial (Body)"/>
              </a:rPr>
              <a:t> </a:t>
            </a:r>
            <a:r>
              <a:rPr lang="en-US" dirty="0" err="1" smtClean="0">
                <a:latin typeface="Arial (Body)"/>
              </a:rPr>
              <a:t>động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r>
              <a:rPr lang="en-US" dirty="0" smtClean="0">
                <a:latin typeface="Arial (Body)"/>
              </a:rPr>
              <a:t> </a:t>
            </a:r>
            <a:r>
              <a:rPr lang="en-US" dirty="0" err="1" smtClean="0">
                <a:latin typeface="Arial (Body)"/>
              </a:rPr>
              <a:t>MuleESB</a:t>
            </a:r>
            <a:endParaRPr lang="en-US" dirty="0" smtClean="0">
              <a:latin typeface="Arial (Body)"/>
            </a:endParaRPr>
          </a:p>
          <a:p>
            <a:pPr lvl="1"/>
            <a:r>
              <a:rPr lang="en-US" dirty="0" err="1" smtClean="0">
                <a:latin typeface="Arial (Body)"/>
              </a:rPr>
              <a:t>Giảm</a:t>
            </a:r>
            <a:r>
              <a:rPr lang="en-US" dirty="0" smtClean="0">
                <a:latin typeface="Arial (Body)"/>
              </a:rPr>
              <a:t> </a:t>
            </a:r>
            <a:r>
              <a:rPr lang="en-US" dirty="0" err="1" smtClean="0">
                <a:latin typeface="Arial (Body)"/>
              </a:rPr>
              <a:t>thiểu</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thời</a:t>
            </a:r>
            <a:r>
              <a:rPr lang="en-US" dirty="0" smtClean="0">
                <a:latin typeface="Arial (Body)"/>
              </a:rPr>
              <a:t> </a:t>
            </a:r>
            <a:r>
              <a:rPr lang="en-US" dirty="0" err="1" smtClean="0">
                <a:latin typeface="Arial (Body)"/>
              </a:rPr>
              <a:t>gian</a:t>
            </a:r>
            <a:r>
              <a:rPr lang="en-US" dirty="0" smtClean="0">
                <a:latin typeface="Arial (Body)"/>
              </a:rPr>
              <a:t> </a:t>
            </a:r>
            <a:r>
              <a:rPr lang="en-US" dirty="0" err="1" smtClean="0">
                <a:latin typeface="Arial (Body)"/>
              </a:rPr>
              <a:t>phát</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Đảm</a:t>
            </a:r>
            <a:r>
              <a:rPr lang="en-US" dirty="0" smtClean="0">
                <a:latin typeface="Arial (Body)"/>
              </a:rPr>
              <a:t> </a:t>
            </a:r>
            <a:r>
              <a:rPr lang="en-US" dirty="0" err="1">
                <a:latin typeface="Arial (Body)"/>
              </a:rPr>
              <a:t>bảo</a:t>
            </a:r>
            <a:r>
              <a:rPr lang="en-US" dirty="0">
                <a:latin typeface="Arial (Body)"/>
              </a:rPr>
              <a:t> </a:t>
            </a:r>
            <a:r>
              <a:rPr lang="en-US" dirty="0" err="1">
                <a:latin typeface="Arial (Body)"/>
              </a:rPr>
              <a:t>không</a:t>
            </a:r>
            <a:r>
              <a:rPr lang="en-US" dirty="0">
                <a:latin typeface="Arial (Body)"/>
              </a:rPr>
              <a:t> </a:t>
            </a:r>
            <a:r>
              <a:rPr lang="en-US" dirty="0" err="1">
                <a:latin typeface="Arial (Body)"/>
              </a:rPr>
              <a:t>xảy</a:t>
            </a:r>
            <a:r>
              <a:rPr lang="en-US" dirty="0">
                <a:latin typeface="Arial (Body)"/>
              </a:rPr>
              <a:t> </a:t>
            </a:r>
            <a:r>
              <a:rPr lang="en-US" dirty="0" err="1">
                <a:latin typeface="Arial (Body)"/>
              </a:rPr>
              <a:t>ra</a:t>
            </a:r>
            <a:r>
              <a:rPr lang="en-US" dirty="0">
                <a:latin typeface="Arial (Body)"/>
              </a:rPr>
              <a:t> </a:t>
            </a:r>
            <a:r>
              <a:rPr lang="en-US" dirty="0" err="1">
                <a:latin typeface="Arial (Body)"/>
              </a:rPr>
              <a:t>lỗi</a:t>
            </a:r>
            <a:r>
              <a:rPr lang="en-US" dirty="0">
                <a:latin typeface="Arial (Body)"/>
              </a:rPr>
              <a:t>, </a:t>
            </a:r>
            <a:r>
              <a:rPr lang="en-US" dirty="0" err="1">
                <a:latin typeface="Arial (Body)"/>
              </a:rPr>
              <a:t>thiếu</a:t>
            </a:r>
            <a:r>
              <a:rPr lang="en-US" dirty="0">
                <a:latin typeface="Arial (Body)"/>
              </a:rPr>
              <a:t> </a:t>
            </a:r>
            <a:r>
              <a:rPr lang="en-US" dirty="0" err="1">
                <a:latin typeface="Arial (Body)"/>
              </a:rPr>
              <a:t>sót</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648927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Hạn chế</a:t>
            </a:r>
            <a:endParaRPr lang="en-US" dirty="0">
              <a:latin typeface="Arial (Body)"/>
            </a:endParaRPr>
          </a:p>
          <a:p>
            <a:pPr lvl="1"/>
            <a:r>
              <a:rPr lang="en-US" dirty="0" err="1" smtClean="0">
                <a:latin typeface="Arial (Body)"/>
              </a:rPr>
              <a:t>Chỉ sinh được cho các luồng cơ bản</a:t>
            </a:r>
          </a:p>
          <a:p>
            <a:pPr lvl="1"/>
            <a:r>
              <a:rPr lang="en-US" dirty="0" err="1" smtClean="0">
                <a:latin typeface="Arial (Body)"/>
              </a:rPr>
              <a:t>Chỉ sinh được ca kiểm thử cho MuleESB</a:t>
            </a:r>
            <a:endParaRPr lang="en-US" dirty="0" smtClean="0">
              <a:latin typeface="Arial (Body)"/>
            </a:endParaRPr>
          </a:p>
          <a:p>
            <a:pPr lvl="1"/>
            <a:r>
              <a:rPr lang="en-US" dirty="0" err="1" smtClean="0">
                <a:latin typeface="Arial (Body)"/>
              </a:rPr>
              <a:t>Chưa sinh được các ca kiểm thử phi chức năng như bảo mật, hiệu năng</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900553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Định</a:t>
            </a:r>
            <a:r>
              <a:rPr lang="en-US" dirty="0">
                <a:latin typeface="Arial (Body)"/>
              </a:rPr>
              <a:t> </a:t>
            </a:r>
            <a:r>
              <a:rPr lang="en-US" dirty="0" err="1">
                <a:latin typeface="Arial (Body)"/>
              </a:rPr>
              <a:t>hướng</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tiếp</a:t>
            </a:r>
            <a:endParaRPr lang="en-US" dirty="0">
              <a:latin typeface="Arial (Body)"/>
            </a:endParaRPr>
          </a:p>
          <a:p>
            <a:pPr lvl="1"/>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bộ</a:t>
            </a:r>
            <a:r>
              <a:rPr lang="en-US" dirty="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theo</a:t>
            </a:r>
            <a:r>
              <a:rPr lang="en-US" dirty="0">
                <a:latin typeface="Arial (Body)"/>
              </a:rPr>
              <a:t> </a:t>
            </a:r>
            <a:r>
              <a:rPr lang="en-US" dirty="0" err="1">
                <a:latin typeface="Arial (Body)"/>
              </a:rPr>
              <a:t>thiết</a:t>
            </a:r>
            <a:r>
              <a:rPr lang="en-US" dirty="0">
                <a:latin typeface="Arial (Body)"/>
              </a:rPr>
              <a:t> </a:t>
            </a:r>
            <a:r>
              <a:rPr lang="en-US" dirty="0" err="1">
                <a:latin typeface="Arial (Body)"/>
              </a:rPr>
              <a:t>kế</a:t>
            </a:r>
            <a:endParaRPr lang="en-US" dirty="0">
              <a:latin typeface="Arial (Body)"/>
            </a:endParaRPr>
          </a:p>
          <a:p>
            <a:pPr lvl="1"/>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thành</a:t>
            </a:r>
            <a:r>
              <a:rPr lang="en-US" dirty="0">
                <a:latin typeface="Arial (Body)"/>
              </a:rPr>
              <a:t> plugin </a:t>
            </a:r>
            <a:r>
              <a:rPr lang="en-US" dirty="0" err="1">
                <a:latin typeface="Arial (Body)"/>
              </a:rPr>
              <a:t>trên</a:t>
            </a:r>
            <a:r>
              <a:rPr lang="en-US" dirty="0">
                <a:latin typeface="Arial (Body)"/>
              </a:rPr>
              <a:t> IDE</a:t>
            </a: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phi </a:t>
            </a:r>
            <a:r>
              <a:rPr lang="en-US" dirty="0" err="1">
                <a:latin typeface="Arial (Body)"/>
              </a:rPr>
              <a:t>chức</a:t>
            </a:r>
            <a:r>
              <a:rPr lang="en-US" dirty="0">
                <a:latin typeface="Arial (Body)"/>
              </a:rPr>
              <a:t> </a:t>
            </a:r>
            <a:r>
              <a:rPr lang="en-US" dirty="0" err="1">
                <a:latin typeface="Arial (Body)"/>
              </a:rPr>
              <a:t>năng</a:t>
            </a:r>
            <a:r>
              <a:rPr lang="en-US" dirty="0">
                <a:latin typeface="Arial (Body)"/>
              </a:rPr>
              <a:t>: </a:t>
            </a:r>
            <a:r>
              <a:rPr lang="en-US" dirty="0" err="1">
                <a:latin typeface="Arial (Body)"/>
              </a:rPr>
              <a:t>bảo</a:t>
            </a:r>
            <a:r>
              <a:rPr lang="en-US" dirty="0">
                <a:latin typeface="Arial (Body)"/>
              </a:rPr>
              <a:t> </a:t>
            </a:r>
            <a:r>
              <a:rPr lang="en-US" dirty="0" err="1">
                <a:latin typeface="Arial (Body)"/>
              </a:rPr>
              <a:t>mật</a:t>
            </a:r>
            <a:r>
              <a:rPr lang="en-US" dirty="0">
                <a:latin typeface="Arial (Body)"/>
              </a:rPr>
              <a:t>, </a:t>
            </a:r>
            <a:r>
              <a:rPr lang="en-US" dirty="0" err="1">
                <a:latin typeface="Arial (Body)"/>
              </a:rPr>
              <a:t>hiệu</a:t>
            </a:r>
            <a:r>
              <a:rPr lang="en-US" dirty="0">
                <a:latin typeface="Arial (Body)"/>
              </a:rPr>
              <a:t> </a:t>
            </a:r>
            <a:r>
              <a:rPr lang="en-US" dirty="0" err="1">
                <a:latin typeface="Arial (Body)"/>
              </a:rPr>
              <a:t>năng</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endParaRPr lang="en-US" dirty="0">
              <a:latin typeface="Arial (Body)"/>
            </a:endParaRP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các</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r>
              <a:rPr lang="en-US" dirty="0">
                <a:latin typeface="Arial (Body)"/>
              </a:rPr>
              <a:t> ESB </a:t>
            </a:r>
            <a:r>
              <a:rPr lang="en-US" dirty="0" err="1">
                <a:latin typeface="Arial (Body)"/>
              </a:rPr>
              <a:t>trên</a:t>
            </a:r>
            <a:r>
              <a:rPr lang="en-US" dirty="0">
                <a:latin typeface="Arial (Body)"/>
              </a:rPr>
              <a:t> </a:t>
            </a:r>
            <a:r>
              <a:rPr lang="en-US" dirty="0" err="1">
                <a:latin typeface="Arial (Body)"/>
              </a:rPr>
              <a:t>các</a:t>
            </a:r>
            <a:r>
              <a:rPr lang="en-US" dirty="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err="1">
                <a:latin typeface="Arial (Body)"/>
              </a:rPr>
              <a:t>khác</a:t>
            </a:r>
            <a:r>
              <a:rPr lang="en-US" dirty="0">
                <a:latin typeface="Arial (Body)"/>
              </a:rPr>
              <a:t> </a:t>
            </a:r>
            <a:r>
              <a:rPr lang="en-US" dirty="0" err="1">
                <a:latin typeface="Arial (Body)"/>
              </a:rPr>
              <a:t>như</a:t>
            </a:r>
            <a:r>
              <a:rPr lang="en-US" dirty="0">
                <a:latin typeface="Arial (Body)"/>
              </a:rPr>
              <a:t>: </a:t>
            </a:r>
            <a:r>
              <a:rPr lang="en-US" dirty="0" err="1">
                <a:latin typeface="Arial (Body)"/>
              </a:rPr>
              <a:t>ServiceMix</a:t>
            </a:r>
            <a:r>
              <a:rPr lang="en-US" dirty="0">
                <a:latin typeface="Arial (Body)"/>
              </a:rPr>
              <a:t>, </a:t>
            </a:r>
            <a:r>
              <a:rPr lang="en-US" dirty="0" err="1">
                <a:latin typeface="Arial (Body)"/>
              </a:rPr>
              <a:t>JbossESB</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644841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ea typeface="Calibri" charset="0"/>
                <a:cs typeface="Calibri" charset="0"/>
              </a:rPr>
              <a:t>5. </a:t>
            </a:r>
            <a:r>
              <a:rPr lang="en-US" dirty="0" err="1" smtClean="0">
                <a:latin typeface="Arial (Headings)"/>
                <a:ea typeface="Calibri" charset="0"/>
                <a:cs typeface="Calibri" charset="0"/>
              </a:rPr>
              <a:t>Tài</a:t>
            </a:r>
            <a:r>
              <a:rPr lang="en-US" dirty="0" smtClean="0">
                <a:latin typeface="Arial (Headings)"/>
                <a:ea typeface="Calibri" charset="0"/>
                <a:cs typeface="Calibri" charset="0"/>
              </a:rPr>
              <a:t> </a:t>
            </a:r>
            <a:r>
              <a:rPr lang="en-US" dirty="0" err="1" smtClean="0">
                <a:latin typeface="Arial (Headings)"/>
                <a:ea typeface="Calibri" charset="0"/>
                <a:cs typeface="Calibri" charset="0"/>
              </a:rPr>
              <a:t>liệu</a:t>
            </a:r>
            <a:r>
              <a:rPr lang="en-US" dirty="0" smtClean="0">
                <a:latin typeface="Arial (Headings)"/>
                <a:ea typeface="Calibri" charset="0"/>
                <a:cs typeface="Calibri" charset="0"/>
              </a:rPr>
              <a:t> </a:t>
            </a:r>
            <a:r>
              <a:rPr lang="en-US" dirty="0" err="1" smtClean="0">
                <a:latin typeface="Arial (Headings)"/>
                <a:ea typeface="Calibri" charset="0"/>
                <a:cs typeface="Calibri" charset="0"/>
              </a:rPr>
              <a:t>tham</a:t>
            </a:r>
            <a:r>
              <a:rPr lang="en-US" dirty="0" smtClean="0">
                <a:latin typeface="Arial (Headings)"/>
                <a:ea typeface="Calibri" charset="0"/>
                <a:cs typeface="Calibri" charset="0"/>
              </a:rPr>
              <a:t> </a:t>
            </a:r>
            <a:r>
              <a:rPr lang="en-US" dirty="0" err="1" smtClean="0">
                <a:latin typeface="Arial (Headings)"/>
                <a:ea typeface="Calibri" charset="0"/>
                <a:cs typeface="Calibri" charset="0"/>
              </a:rPr>
              <a:t>khảo</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0" fontAlgn="base"/>
            <a:r>
              <a:rPr lang="en-US" dirty="0">
                <a:latin typeface="Arial (Body)"/>
              </a:rPr>
              <a:t>Mule project. </a:t>
            </a:r>
            <a:r>
              <a:rPr lang="en-US" u="sng" dirty="0">
                <a:latin typeface="Arial (Body)"/>
                <a:hlinkClick r:id="rId2"/>
              </a:rPr>
              <a:t>https://www.mulesoft.com/</a:t>
            </a:r>
            <a:r>
              <a:rPr lang="en-US" dirty="0">
                <a:latin typeface="Arial (Body)"/>
              </a:rPr>
              <a:t> </a:t>
            </a:r>
          </a:p>
          <a:p>
            <a:pPr lvl="0" fontAlgn="base"/>
            <a:r>
              <a:rPr lang="en-US" dirty="0">
                <a:latin typeface="Arial (Body)"/>
              </a:rPr>
              <a:t>Jenkins, </a:t>
            </a:r>
            <a:r>
              <a:rPr lang="en-US" u="sng" dirty="0">
                <a:latin typeface="Arial (Body)"/>
                <a:hlinkClick r:id="rId3"/>
              </a:rPr>
              <a:t>https://jenkins.io</a:t>
            </a:r>
            <a:r>
              <a:rPr lang="en-US" u="sng" dirty="0" smtClean="0">
                <a:latin typeface="Arial (Body)"/>
                <a:hlinkClick r:id="rId3"/>
              </a:rPr>
              <a:t>/</a:t>
            </a:r>
            <a:r>
              <a:rPr lang="en-US" dirty="0" smtClean="0">
                <a:latin typeface="Arial (Body)"/>
              </a:rPr>
              <a:t> </a:t>
            </a:r>
          </a:p>
          <a:p>
            <a:pPr lvl="0" fontAlgn="base"/>
            <a:r>
              <a:rPr lang="en-US" dirty="0" smtClean="0">
                <a:latin typeface="Arial (Body)"/>
              </a:rPr>
              <a:t>Maven</a:t>
            </a:r>
            <a:r>
              <a:rPr lang="en-US" dirty="0">
                <a:latin typeface="Arial (Body)"/>
              </a:rPr>
              <a:t>, </a:t>
            </a:r>
            <a:r>
              <a:rPr lang="en-US" u="sng" dirty="0">
                <a:latin typeface="Arial (Body)"/>
                <a:hlinkClick r:id="rId4"/>
              </a:rPr>
              <a:t>https://maven.apache.org/</a:t>
            </a:r>
            <a:r>
              <a:rPr lang="en-US" dirty="0">
                <a:latin typeface="Arial (Body)"/>
              </a:rPr>
              <a:t> </a:t>
            </a:r>
            <a:endParaRPr lang="en-US" dirty="0" smtClean="0">
              <a:latin typeface="Arial (Body)"/>
            </a:endParaRPr>
          </a:p>
          <a:p>
            <a:pPr lvl="0" fontAlgn="base"/>
            <a:r>
              <a:rPr lang="en-US" dirty="0" err="1">
                <a:latin typeface="Arial (Body)"/>
              </a:rPr>
              <a:t>JUnit</a:t>
            </a:r>
            <a:r>
              <a:rPr lang="en-US" dirty="0">
                <a:latin typeface="Arial (Body)"/>
              </a:rPr>
              <a:t>, </a:t>
            </a:r>
            <a:r>
              <a:rPr lang="en-US" dirty="0">
                <a:latin typeface="Arial (Body)"/>
                <a:hlinkClick r:id="rId5"/>
              </a:rPr>
              <a:t>https://</a:t>
            </a:r>
            <a:r>
              <a:rPr lang="en-US" dirty="0" smtClean="0">
                <a:latin typeface="Arial (Body)"/>
                <a:hlinkClick r:id="rId5"/>
              </a:rPr>
              <a:t>junit.org/</a:t>
            </a:r>
            <a:r>
              <a:rPr lang="en-US" dirty="0" smtClean="0">
                <a:latin typeface="Arial (Body)"/>
              </a:rPr>
              <a:t> </a:t>
            </a:r>
          </a:p>
          <a:p>
            <a:pPr lvl="0" fontAlgn="base"/>
            <a:r>
              <a:rPr lang="en-US" dirty="0" err="1" smtClean="0">
                <a:latin typeface="Arial (Body)"/>
              </a:rPr>
              <a:t>Github</a:t>
            </a:r>
            <a:r>
              <a:rPr lang="en-US" dirty="0">
                <a:latin typeface="Arial (Body)"/>
              </a:rPr>
              <a:t>, </a:t>
            </a:r>
            <a:r>
              <a:rPr lang="en-US" dirty="0">
                <a:latin typeface="Arial (Body)"/>
                <a:hlinkClick r:id="rId6"/>
              </a:rPr>
              <a:t>https://github.com</a:t>
            </a:r>
            <a:r>
              <a:rPr lang="en-US" dirty="0" smtClean="0">
                <a:latin typeface="Arial (Body)"/>
                <a:hlinkClick r:id="rId6"/>
              </a:rPr>
              <a:t>/</a:t>
            </a:r>
            <a:r>
              <a:rPr lang="en-US" dirty="0" smtClean="0">
                <a:latin typeface="Arial (Body)"/>
              </a:rPr>
              <a:t> </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86951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phần mềm (Software Architecture)</a:t>
            </a:r>
            <a:endParaRPr lang="en-US" dirty="0">
              <a:latin typeface="Arial (Body)"/>
              <a:ea typeface="Arial" charset="0"/>
              <a:cs typeface="Arial" charset="0"/>
            </a:endParaRPr>
          </a:p>
          <a:p>
            <a:pPr lvl="1"/>
            <a:r>
              <a:rPr lang="en-US"/>
              <a:t>đề cập đến cấu trúc mức cao của hệ thống phần mềm cùng với quy tắc và tài liệu của việc tạo nên các kiến trúc này</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199666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7200" dirty="0" smtClean="0">
                <a:latin typeface="Arial (Headings)"/>
                <a:ea typeface="Calibri" charset="0"/>
                <a:cs typeface="Calibri" charset="0"/>
              </a:rPr>
              <a:t>Xin </a:t>
            </a:r>
            <a:r>
              <a:rPr lang="en-US" sz="7200" dirty="0" err="1" smtClean="0">
                <a:latin typeface="Arial (Headings)"/>
                <a:ea typeface="Calibri" charset="0"/>
                <a:cs typeface="Calibri" charset="0"/>
              </a:rPr>
              <a:t>chân</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thành</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cảm</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ơn</a:t>
            </a:r>
            <a:r>
              <a:rPr lang="en-US" sz="7200" dirty="0" smtClean="0">
                <a:latin typeface="Arial (Headings)"/>
                <a:ea typeface="Calibri" charset="0"/>
                <a:cs typeface="Calibri" charset="0"/>
              </a:rPr>
              <a:t>!</a:t>
            </a:r>
            <a:endParaRPr lang="en-US" sz="4800" dirty="0">
              <a:latin typeface="Arial (Headings)"/>
              <a:ea typeface="Calibri" charset="0"/>
              <a:cs typeface="Calibri"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18690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hướng dịch vụ (SOA)</a:t>
            </a:r>
            <a:endParaRPr lang="en-US" dirty="0">
              <a:latin typeface="Arial (Body)"/>
              <a:ea typeface="Arial" charset="0"/>
              <a:cs typeface="Arial" charset="0"/>
            </a:endParaRPr>
          </a:p>
          <a:p>
            <a:pPr lvl="1"/>
            <a:r>
              <a:rPr lang="en-US"/>
              <a:t>Tích hợp các thành phần độc lập kết nối với nhau một cách linh động thông qua các giao thức được định nghĩa sẵn: </a:t>
            </a:r>
            <a:endParaRPr lang="en-US" dirty="0">
              <a:latin typeface="Arial (Body)"/>
              <a:ea typeface="Arial" charset="0"/>
              <a:cs typeface="Arial" charset="0"/>
            </a:endParaRPr>
          </a:p>
          <a:p>
            <a:pPr lvl="1"/>
            <a:r>
              <a:rPr lang="en-US"/>
              <a:t>Tách rời phần giao tiếp/gọi dịch vụ với phần thực hiện dịch vụ</a:t>
            </a:r>
            <a:r>
              <a:rPr lang="en-US">
                <a:effectLst/>
              </a:rPr>
              <a:t> </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a:t>Một chức năng được xác định rõ ràng, khép kín và không phụ thuộc vào ngữ cảnh hoặc trạng thái của các dịch vụ khác</a:t>
            </a:r>
          </a:p>
          <a:p>
            <a:pPr lvl="1"/>
            <a:r>
              <a:rPr lang="en-US" dirty="0">
                <a:latin typeface="Arial (Body)"/>
                <a:ea typeface="Arial" charset="0"/>
                <a:cs typeface="Arial" charset="0"/>
              </a:rPr>
              <a:t>ESB, Webserivice</a:t>
            </a:r>
            <a:r>
              <a:rPr lang="mr-IN" dirty="0">
                <a:latin typeface="Arial (Body)"/>
                <a:ea typeface="Arial" charset="0"/>
                <a:cs typeface="Arial" charset="0"/>
              </a:rPr>
              <a:t>…</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5316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Enterprise Service Bus (ESB)</a:t>
            </a:r>
          </a:p>
          <a:p>
            <a:pPr lvl="1"/>
            <a:r>
              <a:rPr lang="en-US" dirty="0" err="1" smtClean="0">
                <a:latin typeface="Arial (Body)"/>
                <a:ea typeface="Arial" charset="0"/>
                <a:cs typeface="Arial" charset="0"/>
              </a:rPr>
              <a:t>Là</a:t>
            </a:r>
            <a:r>
              <a:rPr lang="en-US" dirty="0" smtClean="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a:t>
            </a:r>
            <a:r>
              <a:rPr lang="en-US" dirty="0" err="1">
                <a:latin typeface="Arial (Body)"/>
                <a:ea typeface="Arial" charset="0"/>
                <a:cs typeface="Arial" charset="0"/>
              </a:rPr>
              <a:t>kiến</a:t>
            </a:r>
            <a:r>
              <a:rPr lang="en-US" dirty="0">
                <a:latin typeface="Arial (Body)"/>
                <a:ea typeface="Arial" charset="0"/>
                <a:cs typeface="Arial" charset="0"/>
              </a:rPr>
              <a:t> </a:t>
            </a:r>
            <a:r>
              <a:rPr lang="en-US" dirty="0" err="1">
                <a:latin typeface="Arial (Body)"/>
                <a:ea typeface="Arial" charset="0"/>
                <a:cs typeface="Arial" charset="0"/>
              </a:rPr>
              <a:t>trúc</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smtClean="0">
                <a:latin typeface="Arial (Body)"/>
                <a:ea typeface="Arial" charset="0"/>
                <a:cs typeface="Arial" charset="0"/>
              </a:rPr>
              <a:t>mềm</a:t>
            </a:r>
            <a:endParaRPr lang="en-US" dirty="0" smtClean="0">
              <a:latin typeface="Arial (Body)"/>
              <a:ea typeface="Arial" charset="0"/>
              <a:cs typeface="Arial" charset="0"/>
            </a:endParaRPr>
          </a:p>
          <a:p>
            <a:pPr lvl="1"/>
            <a:r>
              <a:rPr lang="en-US" dirty="0" err="1" smtClean="0">
                <a:latin typeface="Arial (Body)"/>
                <a:ea typeface="Arial" charset="0"/>
                <a:cs typeface="Arial" charset="0"/>
              </a:rPr>
              <a:t>Tích</a:t>
            </a:r>
            <a:r>
              <a:rPr lang="en-US" dirty="0" smtClean="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khác</a:t>
            </a:r>
            <a:r>
              <a:rPr lang="en-US" dirty="0">
                <a:latin typeface="Arial (Body)"/>
                <a:ea typeface="Arial" charset="0"/>
                <a:cs typeface="Arial" charset="0"/>
              </a:rPr>
              <a:t> </a:t>
            </a:r>
            <a:r>
              <a:rPr lang="en-US" dirty="0" err="1">
                <a:latin typeface="Arial (Body)"/>
                <a:ea typeface="Arial" charset="0"/>
                <a:cs typeface="Arial" charset="0"/>
              </a:rPr>
              <a:t>nhau</a:t>
            </a:r>
            <a:r>
              <a:rPr lang="en-US" dirty="0">
                <a:latin typeface="Arial (Body)"/>
                <a:ea typeface="Arial" charset="0"/>
                <a:cs typeface="Arial" charset="0"/>
              </a:rPr>
              <a:t> (</a:t>
            </a:r>
            <a:r>
              <a:rPr lang="en-US" dirty="0" err="1">
                <a:latin typeface="Arial (Body)"/>
                <a:ea typeface="Arial" charset="0"/>
                <a:cs typeface="Arial" charset="0"/>
              </a:rPr>
              <a:t>về</a:t>
            </a:r>
            <a:r>
              <a:rPr lang="en-US" dirty="0">
                <a:latin typeface="Arial (Body)"/>
                <a:ea typeface="Arial" charset="0"/>
                <a:cs typeface="Arial" charset="0"/>
              </a:rPr>
              <a:t> </a:t>
            </a:r>
            <a:r>
              <a:rPr lang="en-US" dirty="0" err="1">
                <a:latin typeface="Arial (Body)"/>
                <a:ea typeface="Arial" charset="0"/>
                <a:cs typeface="Arial" charset="0"/>
              </a:rPr>
              <a:t>nền</a:t>
            </a:r>
            <a:r>
              <a:rPr lang="en-US" dirty="0">
                <a:latin typeface="Arial (Body)"/>
                <a:ea typeface="Arial" charset="0"/>
                <a:cs typeface="Arial" charset="0"/>
              </a:rPr>
              <a:t> </a:t>
            </a:r>
            <a:r>
              <a:rPr lang="en-US" dirty="0" err="1">
                <a:latin typeface="Arial (Body)"/>
                <a:ea typeface="Arial" charset="0"/>
                <a:cs typeface="Arial" charset="0"/>
              </a:rPr>
              <a:t>tảng</a:t>
            </a:r>
            <a:r>
              <a:rPr lang="en-US" dirty="0">
                <a:latin typeface="Arial (Body)"/>
                <a:ea typeface="Arial" charset="0"/>
                <a:cs typeface="Arial" charset="0"/>
              </a:rPr>
              <a:t>, </a:t>
            </a:r>
            <a:r>
              <a:rPr lang="en-US" dirty="0" err="1">
                <a:latin typeface="Arial (Body)"/>
                <a:ea typeface="Arial" charset="0"/>
                <a:cs typeface="Arial" charset="0"/>
              </a:rPr>
              <a:t>ngôn</a:t>
            </a:r>
            <a:r>
              <a:rPr lang="en-US" dirty="0">
                <a:latin typeface="Arial (Body)"/>
                <a:ea typeface="Arial" charset="0"/>
                <a:cs typeface="Arial" charset="0"/>
              </a:rPr>
              <a:t> </a:t>
            </a:r>
            <a:r>
              <a:rPr lang="en-US" dirty="0" err="1">
                <a:latin typeface="Arial (Body)"/>
                <a:ea typeface="Arial" charset="0"/>
                <a:cs typeface="Arial" charset="0"/>
              </a:rPr>
              <a:t>ngữ</a:t>
            </a:r>
            <a:r>
              <a:rPr lang="en-US" dirty="0">
                <a:latin typeface="Arial (Body)"/>
                <a:ea typeface="Arial" charset="0"/>
                <a:cs typeface="Arial" charset="0"/>
              </a:rPr>
              <a:t>,...) </a:t>
            </a:r>
            <a:r>
              <a:rPr lang="en-US" dirty="0" err="1">
                <a:latin typeface="Arial (Body)"/>
                <a:ea typeface="Arial" charset="0"/>
                <a:cs typeface="Arial" charset="0"/>
              </a:rPr>
              <a:t>vào</a:t>
            </a:r>
            <a:r>
              <a:rPr lang="en-US" dirty="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hay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hệ</a:t>
            </a:r>
            <a:r>
              <a:rPr lang="en-US" dirty="0">
                <a:latin typeface="Arial (Body)"/>
                <a:ea typeface="Arial" charset="0"/>
                <a:cs typeface="Arial" charset="0"/>
              </a:rPr>
              <a:t> </a:t>
            </a:r>
            <a:r>
              <a:rPr lang="en-US" dirty="0" err="1">
                <a:latin typeface="Arial (Body)"/>
                <a:ea typeface="Arial" charset="0"/>
                <a:cs typeface="Arial" charset="0"/>
              </a:rPr>
              <a:t>thống</a:t>
            </a:r>
            <a:r>
              <a:rPr lang="en-US" dirty="0">
                <a:latin typeface="Arial (Body)"/>
                <a:ea typeface="Arial" charset="0"/>
                <a:cs typeface="Arial" charset="0"/>
              </a:rPr>
              <a:t> </a:t>
            </a: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dirty="0" smtClean="0">
                <a:latin typeface="Arial (Body)"/>
                <a:ea typeface="Arial" charset="0"/>
                <a:cs typeface="Arial" charset="0"/>
              </a:rPr>
              <a:t>Chi </a:t>
            </a:r>
            <a:r>
              <a:rPr lang="en-US" dirty="0" err="1">
                <a:latin typeface="Arial (Body)"/>
                <a:ea typeface="Arial" charset="0"/>
                <a:cs typeface="Arial" charset="0"/>
              </a:rPr>
              <a:t>phí</a:t>
            </a:r>
            <a:r>
              <a:rPr lang="en-US" dirty="0">
                <a:latin typeface="Arial (Body)"/>
                <a:ea typeface="Arial" charset="0"/>
                <a:cs typeface="Arial" charset="0"/>
              </a:rPr>
              <a:t> </a:t>
            </a:r>
            <a:r>
              <a:rPr lang="en-US" dirty="0" err="1">
                <a:latin typeface="Arial (Body)"/>
                <a:ea typeface="Arial" charset="0"/>
                <a:cs typeface="Arial" charset="0"/>
              </a:rPr>
              <a:t>cho</a:t>
            </a:r>
            <a:r>
              <a:rPr lang="en-US" dirty="0">
                <a:latin typeface="Arial (Body)"/>
                <a:ea typeface="Arial" charset="0"/>
                <a:cs typeface="Arial" charset="0"/>
              </a:rPr>
              <a:t> </a:t>
            </a:r>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phát</a:t>
            </a:r>
            <a:r>
              <a:rPr lang="en-US" dirty="0">
                <a:latin typeface="Arial (Body)"/>
                <a:ea typeface="Arial" charset="0"/>
                <a:cs typeface="Arial" charset="0"/>
              </a:rPr>
              <a:t> </a:t>
            </a:r>
            <a:r>
              <a:rPr lang="en-US" dirty="0" err="1">
                <a:latin typeface="Arial (Body)"/>
                <a:ea typeface="Arial" charset="0"/>
                <a:cs typeface="Arial" charset="0"/>
              </a:rPr>
              <a:t>triển</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tích</a:t>
            </a:r>
            <a:r>
              <a:rPr lang="en-US" dirty="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ngoài</a:t>
            </a:r>
            <a:r>
              <a:rPr lang="en-US" dirty="0">
                <a:latin typeface="Arial (Body)"/>
                <a:ea typeface="Arial" charset="0"/>
                <a:cs typeface="Arial" charset="0"/>
              </a:rPr>
              <a:t> hay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của</a:t>
            </a:r>
            <a:r>
              <a:rPr lang="en-US" dirty="0">
                <a:latin typeface="Arial (Body)"/>
                <a:ea typeface="Arial" charset="0"/>
                <a:cs typeface="Arial" charset="0"/>
              </a:rPr>
              <a:t> </a:t>
            </a:r>
            <a:r>
              <a:rPr lang="en-US" dirty="0" err="1">
                <a:latin typeface="Arial (Body)"/>
                <a:ea typeface="Arial" charset="0"/>
                <a:cs typeface="Arial" charset="0"/>
              </a:rPr>
              <a:t>bên</a:t>
            </a:r>
            <a:r>
              <a:rPr lang="en-US" dirty="0">
                <a:latin typeface="Arial (Body)"/>
                <a:ea typeface="Arial" charset="0"/>
                <a:cs typeface="Arial" charset="0"/>
              </a:rPr>
              <a:t> </a:t>
            </a:r>
            <a:r>
              <a:rPr lang="en-US" dirty="0" err="1">
                <a:latin typeface="Arial (Body)"/>
                <a:ea typeface="Arial" charset="0"/>
                <a:cs typeface="Arial" charset="0"/>
              </a:rPr>
              <a:t>thứ</a:t>
            </a:r>
            <a:r>
              <a:rPr lang="en-US" dirty="0">
                <a:latin typeface="Arial (Body)"/>
                <a:ea typeface="Arial" charset="0"/>
                <a:cs typeface="Arial" charset="0"/>
              </a:rPr>
              <a:t> </a:t>
            </a:r>
            <a:r>
              <a:rPr lang="en-US" dirty="0" err="1">
                <a:latin typeface="Arial (Body)"/>
                <a:ea typeface="Arial" charset="0"/>
                <a:cs typeface="Arial" charset="0"/>
              </a:rPr>
              <a:t>ba</a:t>
            </a:r>
            <a:r>
              <a:rPr lang="en-US" dirty="0">
                <a:latin typeface="Arial (Body)"/>
                <a:ea typeface="Arial" charset="0"/>
                <a:cs typeface="Arial" charset="0"/>
              </a:rPr>
              <a:t> </a:t>
            </a:r>
            <a:r>
              <a:rPr lang="en-US" dirty="0" err="1">
                <a:latin typeface="Arial (Body)"/>
                <a:ea typeface="Arial" charset="0"/>
                <a:cs typeface="Arial" charset="0"/>
              </a:rPr>
              <a:t>thấp</a:t>
            </a:r>
            <a:r>
              <a:rPr lang="en-US" dirty="0">
                <a:latin typeface="Arial (Body)"/>
                <a:ea typeface="Arial" charset="0"/>
                <a:cs typeface="Arial"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2023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Một số ESB :</a:t>
            </a:r>
          </a:p>
          <a:p>
            <a:pPr lvl="1"/>
            <a:r>
              <a:rPr lang="en-US" dirty="0">
                <a:latin typeface="Arial (Body)"/>
                <a:ea typeface="Arial" charset="0"/>
                <a:cs typeface="Arial" charset="0"/>
              </a:rPr>
              <a:t>JBossESB</a:t>
            </a:r>
          </a:p>
          <a:p>
            <a:pPr lvl="1"/>
            <a:r>
              <a:rPr lang="en-US" dirty="0">
                <a:latin typeface="Arial (Body)"/>
                <a:ea typeface="Arial" charset="0"/>
                <a:cs typeface="Arial" charset="0"/>
              </a:rPr>
              <a:t>IBM ServiceMix,</a:t>
            </a:r>
          </a:p>
          <a:p>
            <a:pPr lvl="1"/>
            <a:r>
              <a:rPr lang="en-US" dirty="0">
                <a:latin typeface="Arial (Body)"/>
                <a:ea typeface="Arial" charset="0"/>
                <a:cs typeface="Arial" charset="0"/>
              </a:rPr>
              <a:t>MuleESB</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95143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7" y="2640025"/>
            <a:ext cx="5277918" cy="37454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563" y="2611444"/>
            <a:ext cx="5010929" cy="3807004"/>
          </a:xfrm>
          <a:prstGeom prst="rect">
            <a:avLst/>
          </a:prstGeom>
        </p:spPr>
      </p:pic>
      <p:sp>
        <p:nvSpPr>
          <p:cNvPr id="6" name="Right Arrow 5"/>
          <p:cNvSpPr/>
          <p:nvPr/>
        </p:nvSpPr>
        <p:spPr>
          <a:xfrm>
            <a:off x="5833563" y="4129089"/>
            <a:ext cx="895853" cy="771525"/>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1071563" y="1885950"/>
            <a:ext cx="7241164" cy="523220"/>
          </a:xfrm>
          <a:prstGeom prst="rect">
            <a:avLst/>
          </a:prstGeom>
          <a:noFill/>
        </p:spPr>
        <p:txBody>
          <a:bodyPr wrap="square" rtlCol="0">
            <a:spAutoFit/>
          </a:bodyPr>
          <a:lstStyle/>
          <a:p>
            <a:r>
              <a:rPr lang="en-US" sz="2800" dirty="0" err="1">
                <a:latin typeface="Arial (Body)"/>
                <a:ea typeface="Arial" charset="0"/>
                <a:cs typeface="Arial" charset="0"/>
              </a:rPr>
              <a:t>Hệ</a:t>
            </a:r>
            <a:r>
              <a:rPr lang="en-US" sz="2800" dirty="0">
                <a:latin typeface="Arial (Body)"/>
                <a:ea typeface="Arial" charset="0"/>
                <a:cs typeface="Arial" charset="0"/>
              </a:rPr>
              <a:t> </a:t>
            </a:r>
            <a:r>
              <a:rPr lang="en-US" sz="2800" dirty="0" err="1">
                <a:latin typeface="Arial (Body)"/>
                <a:ea typeface="Arial" charset="0"/>
                <a:cs typeface="Arial" charset="0"/>
              </a:rPr>
              <a:t>thống</a:t>
            </a:r>
            <a:r>
              <a:rPr lang="en-US" sz="2800" dirty="0">
                <a:latin typeface="Arial (Body)"/>
                <a:ea typeface="Arial" charset="0"/>
                <a:cs typeface="Arial" charset="0"/>
              </a:rPr>
              <a:t> </a:t>
            </a:r>
            <a:r>
              <a:rPr lang="en-US" sz="2800" dirty="0" err="1">
                <a:latin typeface="Arial (Body)"/>
                <a:ea typeface="Arial" charset="0"/>
                <a:cs typeface="Arial" charset="0"/>
              </a:rPr>
              <a:t>xây</a:t>
            </a:r>
            <a:r>
              <a:rPr lang="en-US" sz="2800" dirty="0">
                <a:latin typeface="Arial (Body)"/>
                <a:ea typeface="Arial" charset="0"/>
                <a:cs typeface="Arial" charset="0"/>
              </a:rPr>
              <a:t> </a:t>
            </a:r>
            <a:r>
              <a:rPr lang="en-US" sz="2800" dirty="0" err="1">
                <a:latin typeface="Arial (Body)"/>
                <a:ea typeface="Arial" charset="0"/>
                <a:cs typeface="Arial" charset="0"/>
              </a:rPr>
              <a:t>dựng</a:t>
            </a:r>
            <a:r>
              <a:rPr lang="en-US" sz="2800" dirty="0">
                <a:latin typeface="Arial (Body)"/>
                <a:ea typeface="Arial" charset="0"/>
                <a:cs typeface="Arial" charset="0"/>
              </a:rPr>
              <a:t> </a:t>
            </a:r>
            <a:r>
              <a:rPr lang="en-US" sz="2800" dirty="0" err="1" smtClean="0">
                <a:latin typeface="Arial (Body)"/>
                <a:ea typeface="Arial" charset="0"/>
                <a:cs typeface="Arial" charset="0"/>
              </a:rPr>
              <a:t>theo</a:t>
            </a:r>
            <a:r>
              <a:rPr lang="en-US" sz="2800" dirty="0" smtClean="0">
                <a:latin typeface="Arial (Body)"/>
                <a:ea typeface="Arial" charset="0"/>
                <a:cs typeface="Arial" charset="0"/>
              </a:rPr>
              <a:t> </a:t>
            </a:r>
            <a:r>
              <a:rPr lang="en-US" sz="2800" dirty="0" err="1" smtClean="0">
                <a:latin typeface="Arial (Body)"/>
                <a:ea typeface="Arial" charset="0"/>
                <a:cs typeface="Arial" charset="0"/>
              </a:rPr>
              <a:t>kiến</a:t>
            </a:r>
            <a:r>
              <a:rPr lang="en-US" sz="2800" dirty="0" smtClean="0">
                <a:latin typeface="Arial (Body)"/>
                <a:ea typeface="Arial" charset="0"/>
                <a:cs typeface="Arial" charset="0"/>
              </a:rPr>
              <a:t> </a:t>
            </a:r>
            <a:r>
              <a:rPr lang="en-US" sz="2800" dirty="0" err="1" smtClean="0">
                <a:latin typeface="Arial (Body)"/>
                <a:ea typeface="Arial" charset="0"/>
                <a:cs typeface="Arial" charset="0"/>
              </a:rPr>
              <a:t>trúc</a:t>
            </a:r>
            <a:r>
              <a:rPr lang="en-US" sz="2800" dirty="0" smtClean="0">
                <a:latin typeface="Arial (Body)"/>
                <a:ea typeface="Arial" charset="0"/>
                <a:cs typeface="Arial" charset="0"/>
              </a:rPr>
              <a:t> ESB</a:t>
            </a:r>
            <a:endParaRPr lang="en-US" sz="2800" dirty="0">
              <a:latin typeface="Arial (Body)"/>
              <a:ea typeface="Arial" charset="0"/>
              <a:cs typeface="Arial" charset="0"/>
            </a:endParaRPr>
          </a:p>
        </p:txBody>
      </p:sp>
    </p:spTree>
    <p:extLst>
      <p:ext uri="{BB962C8B-B14F-4D97-AF65-F5344CB8AC3E}">
        <p14:creationId xmlns:p14="http://schemas.microsoft.com/office/powerpoint/2010/main" val="1151336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Arial" charset="0"/>
                <a:cs typeface="Arial" charset="0"/>
              </a:rPr>
              <a:t>Vấn</a:t>
            </a:r>
            <a:r>
              <a:rPr lang="en-US" dirty="0" smtClean="0">
                <a:latin typeface="Arial (Body)"/>
                <a:ea typeface="Arial" charset="0"/>
                <a:cs typeface="Arial" charset="0"/>
              </a:rPr>
              <a:t> </a:t>
            </a:r>
            <a:r>
              <a:rPr lang="en-US" dirty="0" err="1" smtClean="0">
                <a:latin typeface="Arial (Body)"/>
                <a:ea typeface="Arial" charset="0"/>
                <a:cs typeface="Arial" charset="0"/>
              </a:rPr>
              <a:t>đề</a:t>
            </a:r>
            <a:r>
              <a:rPr lang="en-US" dirty="0" smtClean="0">
                <a:latin typeface="Arial (Body)"/>
                <a:ea typeface="Arial" charset="0"/>
                <a:cs typeface="Arial" charset="0"/>
              </a:rPr>
              <a:t>:</a:t>
            </a:r>
          </a:p>
          <a:p>
            <a:pPr lvl="1"/>
            <a:r>
              <a:rPr lang="en-US" dirty="0" err="1">
                <a:latin typeface="Arial (Body)"/>
                <a:ea typeface="Arial" charset="0"/>
                <a:cs typeface="Arial" charset="0"/>
              </a:rPr>
              <a:t>Ứng dụng </a:t>
            </a:r>
            <a:r>
              <a:rPr lang="en-US" dirty="0">
                <a:latin typeface="Arial (Body)"/>
                <a:ea typeface="Arial" charset="0"/>
                <a:cs typeface="Arial" charset="0"/>
              </a:rPr>
              <a:t>ESB </a:t>
            </a:r>
            <a:r>
              <a:rPr lang="en-US" dirty="0" err="1">
                <a:latin typeface="Arial (Body)"/>
                <a:ea typeface="Arial" charset="0"/>
                <a:cs typeface="Arial" charset="0"/>
              </a:rPr>
              <a:t>không</a:t>
            </a:r>
            <a:r>
              <a:rPr lang="en-US" dirty="0">
                <a:latin typeface="Arial (Body)"/>
                <a:ea typeface="Arial" charset="0"/>
                <a:cs typeface="Arial" charset="0"/>
              </a:rPr>
              <a:t> </a:t>
            </a:r>
            <a:r>
              <a:rPr lang="en-US" dirty="0" err="1">
                <a:latin typeface="Arial (Body)"/>
                <a:ea typeface="Arial" charset="0"/>
                <a:cs typeface="Arial" charset="0"/>
              </a:rPr>
              <a:t>có</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người</a:t>
            </a:r>
            <a:r>
              <a:rPr lang="en-US" dirty="0">
                <a:latin typeface="Arial (Body)"/>
                <a:ea typeface="Arial" charset="0"/>
                <a:cs typeface="Arial" charset="0"/>
              </a:rPr>
              <a:t> </a:t>
            </a:r>
            <a:r>
              <a:rPr lang="en-US" dirty="0" err="1">
                <a:latin typeface="Arial (Body)"/>
                <a:ea typeface="Arial" charset="0"/>
                <a:cs typeface="Arial" charset="0"/>
              </a:rPr>
              <a:t>dùng</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thường</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tiếp</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lập</a:t>
            </a:r>
            <a:r>
              <a:rPr lang="en-US" dirty="0">
                <a:latin typeface="Arial (Body)"/>
                <a:ea typeface="Arial" charset="0"/>
                <a:cs typeface="Arial" charset="0"/>
              </a:rPr>
              <a:t> </a:t>
            </a:r>
            <a:r>
              <a:rPr lang="en-US" dirty="0" err="1">
                <a:latin typeface="Arial (Body)"/>
                <a:ea typeface="Arial" charset="0"/>
                <a:cs typeface="Arial" charset="0"/>
              </a:rPr>
              <a:t>trình</a:t>
            </a:r>
            <a:r>
              <a:rPr lang="en-US" dirty="0">
                <a:latin typeface="Arial (Body)"/>
                <a:ea typeface="Arial" charset="0"/>
                <a:cs typeface="Arial" charset="0"/>
              </a:rPr>
              <a:t> API </a:t>
            </a:r>
            <a:r>
              <a:rPr lang="en-US" dirty="0" err="1">
                <a:latin typeface="Arial (Body)"/>
                <a:ea typeface="Arial" charset="0"/>
                <a:cs typeface="Arial" charset="0"/>
              </a:rPr>
              <a:t>và</a:t>
            </a:r>
            <a:r>
              <a:rPr lang="en-US" dirty="0">
                <a:latin typeface="Arial (Body)"/>
                <a:ea typeface="Arial" charset="0"/>
                <a:cs typeface="Arial" charset="0"/>
              </a:rPr>
              <a:t> </a:t>
            </a:r>
            <a:r>
              <a:rPr lang="en-US" dirty="0" smtClean="0">
                <a:latin typeface="Arial (Body)"/>
                <a:ea typeface="Arial" charset="0"/>
                <a:cs typeface="Arial" charset="0"/>
              </a:rPr>
              <a:t>WSDL</a:t>
            </a:r>
          </a:p>
          <a:p>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khăn</a:t>
            </a:r>
            <a:r>
              <a:rPr lang="en-US" dirty="0" smtClean="0">
                <a:latin typeface="Arial (Body)"/>
                <a:ea typeface="Arial" charset="0"/>
                <a:cs typeface="Arial" charset="0"/>
              </a:rPr>
              <a:t>:</a:t>
            </a:r>
            <a:endParaRPr lang="en-US" dirty="0">
              <a:latin typeface="Arial (Body)"/>
              <a:ea typeface="Arial" charset="0"/>
              <a:cs typeface="Arial" charset="0"/>
            </a:endParaRPr>
          </a:p>
          <a:p>
            <a:pPr lvl="1"/>
            <a:r>
              <a:rPr lang="en-US" dirty="0" err="1" smtClean="0">
                <a:latin typeface="Arial (Body)"/>
                <a:ea typeface="Arial" charset="0"/>
                <a:cs typeface="Arial" charset="0"/>
              </a:rPr>
              <a:t>Việc</a:t>
            </a:r>
            <a:r>
              <a:rPr lang="en-US" dirty="0" smtClean="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smtClean="0">
                <a:latin typeface="Arial (Body)"/>
                <a:ea typeface="Arial" charset="0"/>
                <a:cs typeface="Arial" charset="0"/>
              </a:rPr>
              <a:t>thử</a:t>
            </a:r>
            <a:r>
              <a:rPr lang="en-US" dirty="0" smtClean="0">
                <a:latin typeface="Arial (Body)"/>
                <a:ea typeface="Arial" charset="0"/>
                <a:cs typeface="Arial" charset="0"/>
              </a:rPr>
              <a:t> </a:t>
            </a:r>
            <a:r>
              <a:rPr lang="en-US" dirty="0" err="1" smtClean="0">
                <a:latin typeface="Arial (Body)"/>
                <a:ea typeface="Arial" charset="0"/>
                <a:cs typeface="Arial" charset="0"/>
              </a:rPr>
              <a:t>không</a:t>
            </a:r>
            <a:r>
              <a:rPr lang="en-US" dirty="0" smtClean="0">
                <a:latin typeface="Arial (Body)"/>
                <a:ea typeface="Arial" charset="0"/>
                <a:cs typeface="Arial" charset="0"/>
              </a:rPr>
              <a:t> </a:t>
            </a:r>
            <a:r>
              <a:rPr lang="en-US" dirty="0" err="1" smtClean="0">
                <a:latin typeface="Arial (Body)"/>
                <a:ea typeface="Arial" charset="0"/>
                <a:cs typeface="Arial" charset="0"/>
              </a:rPr>
              <a:t>thể</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như</a:t>
            </a:r>
            <a:r>
              <a:rPr lang="en-US" dirty="0" smtClean="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a:latin typeface="Arial (Body)"/>
                <a:ea typeface="Arial" charset="0"/>
                <a:cs typeface="Arial" charset="0"/>
              </a:rPr>
              <a:t>mềm</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a:t>
            </a:r>
            <a:r>
              <a:rPr lang="en-US" dirty="0" err="1">
                <a:latin typeface="Arial (Body)"/>
                <a:ea typeface="Arial" charset="0"/>
                <a:cs typeface="Arial" charset="0"/>
              </a:rPr>
              <a:t>thường</a:t>
            </a:r>
            <a:r>
              <a:rPr lang="en-US" dirty="0" smtClean="0">
                <a:latin typeface="Arial (Body)"/>
                <a:ea typeface="Arial" charset="0"/>
                <a:cs typeface="Arial" charset="0"/>
              </a:rPr>
              <a:t>.</a:t>
            </a:r>
          </a:p>
          <a:p>
            <a:pPr lvl="1"/>
            <a:r>
              <a:rPr lang="en-US" dirty="0" err="1" smtClean="0">
                <a:latin typeface="Arial (Body)"/>
                <a:ea typeface="Arial" charset="0"/>
                <a:cs typeface="Arial" charset="0"/>
              </a:rPr>
              <a:t>Thường</a:t>
            </a:r>
            <a:r>
              <a:rPr lang="en-US" dirty="0" smtClean="0">
                <a:latin typeface="Arial (Body)"/>
                <a:ea typeface="Arial" charset="0"/>
                <a:cs typeface="Arial" charset="0"/>
              </a:rPr>
              <a:t> do </a:t>
            </a:r>
            <a:r>
              <a:rPr lang="en-US" dirty="0" err="1" smtClean="0">
                <a:latin typeface="Arial (Body)"/>
                <a:ea typeface="Arial" charset="0"/>
                <a:cs typeface="Arial" charset="0"/>
              </a:rPr>
              <a:t>lập</a:t>
            </a:r>
            <a:r>
              <a:rPr lang="en-US" dirty="0" smtClean="0">
                <a:latin typeface="Arial (Body)"/>
                <a:ea typeface="Arial" charset="0"/>
                <a:cs typeface="Arial" charset="0"/>
              </a:rPr>
              <a:t> </a:t>
            </a:r>
            <a:r>
              <a:rPr lang="en-US" dirty="0" err="1" smtClean="0">
                <a:latin typeface="Arial (Body)"/>
                <a:ea typeface="Arial" charset="0"/>
                <a:cs typeface="Arial" charset="0"/>
              </a:rPr>
              <a:t>trình</a:t>
            </a:r>
            <a:r>
              <a:rPr lang="en-US" dirty="0" smtClean="0">
                <a:latin typeface="Arial (Body)"/>
                <a:ea typeface="Arial" charset="0"/>
                <a:cs typeface="Arial" charset="0"/>
              </a:rPr>
              <a:t> </a:t>
            </a:r>
            <a:r>
              <a:rPr lang="en-US" dirty="0" err="1" smtClean="0">
                <a:latin typeface="Arial (Body)"/>
                <a:ea typeface="Arial" charset="0"/>
                <a:cs typeface="Arial" charset="0"/>
              </a:rPr>
              <a:t>viên</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endParaRPr lang="en-US" dirty="0" smtClean="0">
              <a:latin typeface="Arial (Body)"/>
              <a:ea typeface="Arial" charset="0"/>
              <a:cs typeface="Arial" charset="0"/>
            </a:endParaRPr>
          </a:p>
          <a:p>
            <a:pPr lvl="1"/>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kiểm</a:t>
            </a:r>
            <a:r>
              <a:rPr lang="en-US" dirty="0" smtClean="0">
                <a:latin typeface="Arial (Body)"/>
                <a:ea typeface="Arial" charset="0"/>
                <a:cs typeface="Arial" charset="0"/>
              </a:rPr>
              <a:t> </a:t>
            </a:r>
            <a:r>
              <a:rPr lang="en-US" dirty="0" err="1" smtClean="0">
                <a:latin typeface="Arial (Body)"/>
                <a:ea typeface="Arial" charset="0"/>
                <a:cs typeface="Arial" charset="0"/>
              </a:rPr>
              <a:t>soát</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lỗi</a:t>
            </a:r>
            <a:endParaRPr lang="en-US" dirty="0" smtClean="0">
              <a:latin typeface="Arial (Body)"/>
              <a:ea typeface="Arial" charset="0"/>
              <a:cs typeface="Arial" charset="0"/>
            </a:endParaRPr>
          </a:p>
          <a:p>
            <a:pPr lvl="1"/>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tự</a:t>
            </a:r>
            <a:r>
              <a:rPr lang="en-US" dirty="0">
                <a:latin typeface="Arial (Body)"/>
                <a:ea typeface="Arial" charset="0"/>
                <a:cs typeface="Arial" charset="0"/>
              </a:rPr>
              <a:t> </a:t>
            </a:r>
            <a:r>
              <a:rPr lang="en-US" dirty="0" err="1">
                <a:latin typeface="Arial (Body)"/>
                <a:ea typeface="Arial" charset="0"/>
                <a:cs typeface="Arial" charset="0"/>
              </a:rPr>
              <a:t>động</a:t>
            </a:r>
            <a:r>
              <a:rPr lang="en-US" dirty="0">
                <a:latin typeface="Arial (Body)"/>
                <a:ea typeface="Arial" charset="0"/>
                <a:cs typeface="Arial" charset="0"/>
              </a:rPr>
              <a:t> </a:t>
            </a:r>
            <a:r>
              <a:rPr lang="en-US" dirty="0" err="1">
                <a:latin typeface="Arial (Body)"/>
                <a:ea typeface="Arial" charset="0"/>
                <a:cs typeface="Arial" charset="0"/>
              </a:rPr>
              <a:t>hóa</a:t>
            </a:r>
            <a:r>
              <a:rPr lang="en-US" dirty="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a:latin typeface="Arial (Body)"/>
                <a:ea typeface="Arial" charset="0"/>
                <a:cs typeface="Arial" charset="0"/>
              </a:rPr>
              <a:t>thử</a:t>
            </a:r>
            <a:r>
              <a:rPr lang="en-US" dirty="0">
                <a:latin typeface="Arial (Body)"/>
                <a:ea typeface="Arial" charset="0"/>
                <a:cs typeface="Arial" charset="0"/>
              </a:rPr>
              <a:t> </a:t>
            </a:r>
            <a:r>
              <a:rPr lang="en-US" dirty="0" err="1">
                <a:latin typeface="Arial (Body)"/>
                <a:ea typeface="Arial" charset="0"/>
                <a:cs typeface="Arial" charset="0"/>
              </a:rPr>
              <a:t>cần</a:t>
            </a:r>
            <a:r>
              <a:rPr lang="en-US" dirty="0">
                <a:latin typeface="Arial (Body)"/>
                <a:ea typeface="Arial" charset="0"/>
                <a:cs typeface="Arial" charset="0"/>
              </a:rPr>
              <a:t> </a:t>
            </a:r>
            <a:r>
              <a:rPr lang="en-US" dirty="0" err="1">
                <a:latin typeface="Arial (Body)"/>
                <a:ea typeface="Arial" charset="0"/>
                <a:cs typeface="Arial" charset="0"/>
              </a:rPr>
              <a:t>phải</a:t>
            </a:r>
            <a:r>
              <a:rPr lang="en-US" dirty="0">
                <a:latin typeface="Arial (Body)"/>
                <a:ea typeface="Arial" charset="0"/>
                <a:cs typeface="Arial" charset="0"/>
              </a:rPr>
              <a:t> </a:t>
            </a:r>
            <a:r>
              <a:rPr lang="en-US" dirty="0" err="1">
                <a:latin typeface="Arial (Body)"/>
                <a:ea typeface="Arial" charset="0"/>
                <a:cs typeface="Arial" charset="0"/>
              </a:rPr>
              <a:t>được</a:t>
            </a:r>
            <a:r>
              <a:rPr lang="en-US" dirty="0">
                <a:latin typeface="Arial (Body)"/>
                <a:ea typeface="Arial" charset="0"/>
                <a:cs typeface="Arial" charset="0"/>
              </a:rPr>
              <a:t> </a:t>
            </a:r>
            <a:r>
              <a:rPr lang="en-US" dirty="0" err="1">
                <a:latin typeface="Arial (Body)"/>
                <a:ea typeface="Arial" charset="0"/>
                <a:cs typeface="Arial" charset="0"/>
              </a:rPr>
              <a:t>thực</a:t>
            </a:r>
            <a:r>
              <a:rPr lang="en-US" dirty="0">
                <a:latin typeface="Arial (Body)"/>
                <a:ea typeface="Arial" charset="0"/>
                <a:cs typeface="Arial" charset="0"/>
              </a:rPr>
              <a:t> </a:t>
            </a:r>
            <a:r>
              <a:rPr lang="en-US" dirty="0" err="1">
                <a:latin typeface="Arial (Body)"/>
                <a:ea typeface="Arial" charset="0"/>
                <a:cs typeface="Arial" charset="0"/>
              </a:rPr>
              <a:t>hiện</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công</a:t>
            </a:r>
            <a:r>
              <a:rPr lang="en-US" dirty="0">
                <a:latin typeface="Arial (Body)"/>
                <a:ea typeface="Arial" charset="0"/>
                <a:cs typeface="Arial" charset="0"/>
              </a:rPr>
              <a:t> </a:t>
            </a:r>
            <a:r>
              <a:rPr lang="en-US" dirty="0" err="1">
                <a:latin typeface="Arial (Body)"/>
                <a:ea typeface="Arial" charset="0"/>
                <a:cs typeface="Arial" charset="0"/>
              </a:rPr>
              <a:t>cụ</a:t>
            </a:r>
            <a:r>
              <a:rPr lang="en-US" dirty="0">
                <a:latin typeface="Arial (Body)"/>
                <a:ea typeface="Arial" charset="0"/>
                <a:cs typeface="Arial" charset="0"/>
              </a:rPr>
              <a:t> </a:t>
            </a:r>
            <a:r>
              <a:rPr lang="en-US" dirty="0" err="1">
                <a:latin typeface="Arial (Body)"/>
                <a:ea typeface="Arial" charset="0"/>
                <a:cs typeface="Arial" charset="0"/>
              </a:rPr>
              <a:t>chuyên</a:t>
            </a:r>
            <a:r>
              <a:rPr lang="en-US" dirty="0">
                <a:latin typeface="Arial (Body)"/>
                <a:ea typeface="Arial" charset="0"/>
                <a:cs typeface="Arial" charset="0"/>
              </a:rPr>
              <a:t> </a:t>
            </a:r>
            <a:r>
              <a:rPr lang="en-US" dirty="0" err="1">
                <a:latin typeface="Arial (Body)"/>
                <a:ea typeface="Arial" charset="0"/>
                <a:cs typeface="Arial" charset="0"/>
              </a:rPr>
              <a:t>dụng</a:t>
            </a:r>
            <a:endParaRPr lang="en-US" dirty="0">
              <a:latin typeface="Arial (Body)"/>
              <a:ea typeface="Arial" charset="0"/>
              <a:cs typeface="Arial" charset="0"/>
            </a:endParaRP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11774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a:latin typeface="Arial (Body)"/>
                <a:ea typeface="Arial" charset="0"/>
                <a:cs typeface="Arial" charset="0"/>
              </a:rPr>
              <a:t>Định hướng</a:t>
            </a:r>
            <a:r>
              <a:rPr lang="en-US" dirty="0" smtClean="0">
                <a:latin typeface="Arial (Body)"/>
                <a:ea typeface="Arial" charset="0"/>
                <a:cs typeface="Arial" charset="0"/>
              </a:rPr>
              <a:t>:</a:t>
            </a:r>
          </a:p>
          <a:p>
            <a:pPr lvl="1"/>
            <a:r>
              <a:rPr lang="en-US" dirty="0">
                <a:latin typeface="Arial (Body)"/>
                <a:ea typeface="Arial" charset="0"/>
                <a:cs typeface="Arial" charset="0"/>
              </a:rPr>
              <a:t>Từ những khó khăn trên, luận văn đề xuất:</a:t>
            </a:r>
          </a:p>
          <a:p>
            <a:pPr lvl="2"/>
            <a:r>
              <a:rPr lang="en-US" dirty="0">
                <a:latin typeface="Arial (Body)"/>
                <a:ea typeface="Arial" charset="0"/>
                <a:cs typeface="Arial" charset="0"/>
              </a:rPr>
              <a:t>Xây dựng công cụ sinh mã kiểm thử tự động</a:t>
            </a:r>
          </a:p>
          <a:p>
            <a:pPr lvl="2"/>
            <a:r>
              <a:rPr lang="en-US" dirty="0">
                <a:latin typeface="Arial (Body)"/>
                <a:ea typeface="Arial" charset="0"/>
                <a:cs typeface="Arial" charset="0"/>
              </a:rPr>
              <a:t>Kết hợp quy trình tích hợp và triển khai liên tục để kiểm thử tự động ứng dụng.</a:t>
            </a: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011589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1158</TotalTime>
  <Words>1366</Words>
  <Application>Microsoft Macintosh PowerPoint</Application>
  <PresentationFormat>Widescreen</PresentationFormat>
  <Paragraphs>195</Paragraphs>
  <Slides>30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(Body)</vt:lpstr>
      <vt:lpstr>Arial (Headings)</vt:lpstr>
      <vt:lpstr>Calibri</vt:lpstr>
      <vt:lpstr>Corbel</vt:lpstr>
      <vt:lpstr>Arial</vt:lpstr>
      <vt:lpstr>Depth</vt:lpstr>
      <vt:lpstr>Tìm hiểu và xây dựng công cụ hỗ trợ kiểm thử các hệ thống hướng dịch vụ</vt:lpstr>
      <vt:lpstr>Nội dung </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2. Quy trình kiểm thử</vt:lpstr>
      <vt:lpstr>2. Quy trình kiểm thử</vt:lpstr>
      <vt:lpstr>2. Quy trình kiểm thử</vt:lpstr>
      <vt:lpstr>2. Quy trình kiểm thử</vt:lpstr>
      <vt:lpstr>2. Quy trình kiểm thử</vt:lpstr>
      <vt:lpstr>2. Quy trình kiểm thử</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2. Quy trình kiểm thử</vt:lpstr>
      <vt:lpstr>4. Kết quả</vt:lpstr>
      <vt:lpstr>4. Kết quả</vt:lpstr>
      <vt:lpstr>4. Kết quả</vt:lpstr>
      <vt:lpstr>5. Tài liệu tham khảo</vt:lpstr>
      <vt:lpstr>Xin chân thành cảm ơn!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Nguyen</dc:creator>
  <cp:lastModifiedBy>Toan Nguyen</cp:lastModifiedBy>
  <cp:revision>685</cp:revision>
  <dcterms:created xsi:type="dcterms:W3CDTF">2018-04-11T17:30:38Z</dcterms:created>
  <dcterms:modified xsi:type="dcterms:W3CDTF">2018-05-21T15:41:53Z</dcterms:modified>
</cp:coreProperties>
</file>