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Tahoma"/>
      <p:regular r:id="rId24"/>
      <p:bold r:id="rId25"/>
    </p:embeddedFont>
    <p:embeddedFont>
      <p:font typeface="Monda"/>
      <p:regular r:id="rId26"/>
      <p:bold r:id="rId27"/>
    </p:embeddedFont>
    <p:embeddedFont>
      <p:font typeface="Candara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8070A0-6E84-4E14-8F7F-01B375CCB150}">
  <a:tblStyle styleId="{8B8070A0-6E84-4E14-8F7F-01B375CCB1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ahoma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da-regular.fntdata"/><Relationship Id="rId25" Type="http://schemas.openxmlformats.org/officeDocument/2006/relationships/font" Target="fonts/Tahoma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Monda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4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3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98d77275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98d77275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98d77275d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98d77275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8d77275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98d77275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8d77275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98d77275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8d77275d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98d77275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98d77275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98d77275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b92d0d0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9b92d0d0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39b92d0d0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96193d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96193d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7663f52f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7663f52f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07663f52f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987c28a7e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987c28a7e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987c28a7e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987c28a7e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87c28a7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87c28a7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87c28a7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87c28a7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987c28a7e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987c28a7e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8d7727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98d7727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4769141"/>
            <a:ext cx="9144000" cy="374400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8122640" y="4517471"/>
            <a:ext cx="622800" cy="62280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128" y="4646452"/>
            <a:ext cx="350491" cy="374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24" y="322199"/>
            <a:ext cx="1654801" cy="51581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3894097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 amt="50000"/>
          </a:blip>
          <a:srcRect b="0" l="23134" r="7" t="33660"/>
          <a:stretch/>
        </p:blipFill>
        <p:spPr>
          <a:xfrm>
            <a:off x="4000" y="-50550"/>
            <a:ext cx="2787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 amt="50000"/>
          </a:blip>
          <a:srcRect b="0" l="64439" r="0" t="0"/>
          <a:stretch/>
        </p:blipFill>
        <p:spPr>
          <a:xfrm rot="5400000">
            <a:off x="7154814" y="-970777"/>
            <a:ext cx="957633" cy="2878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extérieur&#10;&#10;Description générée automatiquement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6493" y="4832059"/>
            <a:ext cx="302264" cy="2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 rot="-5400000">
            <a:off x="8273599" y="1116083"/>
            <a:ext cx="153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©LudovicLetot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 de page">
  <p:cSld name="fond de pag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96250" y="4769263"/>
            <a:ext cx="666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</a:rPr>
              <a:t>            </a:t>
            </a:r>
            <a:r>
              <a:rPr lang="fr" sz="1500">
                <a:solidFill>
                  <a:schemeClr val="lt1"/>
                </a:solidFill>
              </a:rPr>
              <a:t>4A GPSE  </a:t>
            </a:r>
            <a:r>
              <a:rPr lang="fr" sz="1400">
                <a:solidFill>
                  <a:schemeClr val="lt1"/>
                </a:solidFill>
              </a:rPr>
              <a:t>  Loann Kaika, Clément Sarazin 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 sz="1400">
                <a:solidFill>
                  <a:schemeClr val="lt1"/>
                </a:solidFill>
              </a:rPr>
              <a:t>        			</a:t>
            </a:r>
            <a:r>
              <a:rPr lang="fr">
                <a:solidFill>
                  <a:schemeClr val="lt1"/>
                </a:solidFill>
              </a:rPr>
              <a:t>25</a:t>
            </a:r>
            <a:r>
              <a:rPr lang="fr" sz="1400">
                <a:solidFill>
                  <a:schemeClr val="lt1"/>
                </a:solidFill>
              </a:rPr>
              <a:t>/</a:t>
            </a:r>
            <a:r>
              <a:rPr lang="fr">
                <a:solidFill>
                  <a:schemeClr val="lt1"/>
                </a:solidFill>
              </a:rPr>
              <a:t>02</a:t>
            </a:r>
            <a:r>
              <a:rPr lang="fr" sz="1400">
                <a:solidFill>
                  <a:schemeClr val="lt1"/>
                </a:solidFill>
              </a:rPr>
              <a:t>/202</a:t>
            </a:r>
            <a:r>
              <a:rPr lang="fr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s texte">
  <p:cSld name="blocs text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90872" y="-66336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Monda"/>
              <a:buNone/>
            </a:pPr>
            <a:r>
              <a:rPr b="0" i="0" lang="fr" sz="3000">
                <a:solidFill>
                  <a:srgbClr val="00B0F0"/>
                </a:solidFill>
                <a:latin typeface="Monda"/>
                <a:ea typeface="Monda"/>
                <a:cs typeface="Monda"/>
                <a:sym typeface="Monda"/>
              </a:rPr>
              <a:t>P</a:t>
            </a:r>
            <a:r>
              <a:rPr b="0" i="0" lang="fr" sz="3000" u="none" cap="none" strike="noStrike">
                <a:solidFill>
                  <a:srgbClr val="00B0F0"/>
                </a:solidFill>
                <a:latin typeface="Monda"/>
                <a:ea typeface="Monda"/>
                <a:cs typeface="Monda"/>
                <a:sym typeface="Monda"/>
              </a:rPr>
              <a:t>ROGRAMME</a:t>
            </a:r>
            <a:endParaRPr sz="1100"/>
          </a:p>
        </p:txBody>
      </p:sp>
      <p:sp>
        <p:nvSpPr>
          <p:cNvPr id="74" name="Google Shape;74;p16"/>
          <p:cNvSpPr txBox="1"/>
          <p:nvPr/>
        </p:nvSpPr>
        <p:spPr>
          <a:xfrm>
            <a:off x="590872" y="1247563"/>
            <a:ext cx="81033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939800" lvl="0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683"/>
              </a:buClr>
              <a:buSzPct val="80952"/>
              <a:buFont typeface="Noto Sans Symbols"/>
              <a:buNone/>
            </a:pPr>
            <a:r>
              <a:rPr b="1" i="0" lang="fr" sz="2100" u="none" cap="none" strike="noStrike">
                <a:solidFill>
                  <a:srgbClr val="315683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13 h 30	Accueil</a:t>
            </a:r>
            <a:b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Régine Weber, administratrice provisoire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1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00	Présentation de l’équipe pédagogique </a:t>
            </a:r>
            <a:b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15	Présentation du pôle entreprises et du fablab Académique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rPr b="0" i="0" lang="fr" sz="2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14 h 25  	Présentation de l’association des diplômés de l’école : ViaPolytech</a:t>
            </a:r>
            <a:endParaRPr b="0" i="0" sz="20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35	Présentation du bureau des élèves et des activités associatives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50	Rafraîchissements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15 h 10	Départ des visites des équipements de l’école par formation</a:t>
            </a:r>
            <a:endParaRPr sz="1100"/>
          </a:p>
        </p:txBody>
      </p:sp>
      <p:cxnSp>
        <p:nvCxnSpPr>
          <p:cNvPr id="75" name="Google Shape;75;p16"/>
          <p:cNvCxnSpPr/>
          <p:nvPr/>
        </p:nvCxnSpPr>
        <p:spPr>
          <a:xfrm>
            <a:off x="0" y="666925"/>
            <a:ext cx="2950800" cy="0"/>
          </a:xfrm>
          <a:prstGeom prst="straightConnector1">
            <a:avLst/>
          </a:prstGeom>
          <a:noFill/>
          <a:ln cap="flat" cmpd="sng" w="114300">
            <a:solidFill>
              <a:srgbClr val="009CD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 de page avec logos">
  <p:cSld name="fond de page avec logo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extérieur&#10;&#10;Description générée automatiquement"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6493" y="4832059"/>
            <a:ext cx="302264" cy="2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le blanche ">
  <p:cSld name="fond de page avec logo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174100" y="4821275"/>
            <a:ext cx="24636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CDD"/>
              </a:buClr>
              <a:buSzPts val="2000"/>
              <a:buNone/>
              <a:defRPr b="1" sz="2000">
                <a:solidFill>
                  <a:srgbClr val="009C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87" name="Google Shape;87;p18"/>
          <p:cNvCxnSpPr/>
          <p:nvPr/>
        </p:nvCxnSpPr>
        <p:spPr>
          <a:xfrm>
            <a:off x="0" y="440000"/>
            <a:ext cx="2950800" cy="0"/>
          </a:xfrm>
          <a:prstGeom prst="straightConnector1">
            <a:avLst/>
          </a:prstGeom>
          <a:noFill/>
          <a:ln cap="flat" cmpd="sng" w="114300">
            <a:solidFill>
              <a:srgbClr val="009CD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/>
        </p:nvSpPr>
        <p:spPr>
          <a:xfrm>
            <a:off x="1296250" y="4769263"/>
            <a:ext cx="666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</a:rPr>
              <a:t>            </a:t>
            </a:r>
            <a:r>
              <a:rPr lang="fr" sz="1500">
                <a:solidFill>
                  <a:schemeClr val="lt1"/>
                </a:solidFill>
              </a:rPr>
              <a:t>4A GPSE  </a:t>
            </a:r>
            <a:r>
              <a:rPr lang="fr" sz="1400">
                <a:solidFill>
                  <a:schemeClr val="lt1"/>
                </a:solidFill>
              </a:rPr>
              <a:t>  Loann Kaika, Clément Sarazin 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 sz="1400">
                <a:solidFill>
                  <a:schemeClr val="lt1"/>
                </a:solidFill>
              </a:rPr>
              <a:t>        			</a:t>
            </a:r>
            <a:r>
              <a:rPr lang="fr">
                <a:solidFill>
                  <a:schemeClr val="lt1"/>
                </a:solidFill>
              </a:rPr>
              <a:t>25</a:t>
            </a:r>
            <a:r>
              <a:rPr lang="fr" sz="1400">
                <a:solidFill>
                  <a:schemeClr val="lt1"/>
                </a:solidFill>
              </a:rPr>
              <a:t>/</a:t>
            </a:r>
            <a:r>
              <a:rPr lang="fr">
                <a:solidFill>
                  <a:schemeClr val="lt1"/>
                </a:solidFill>
              </a:rPr>
              <a:t>02</a:t>
            </a:r>
            <a:r>
              <a:rPr lang="fr" sz="1400">
                <a:solidFill>
                  <a:schemeClr val="lt1"/>
                </a:solidFill>
              </a:rPr>
              <a:t>/202</a:t>
            </a:r>
            <a:r>
              <a:rPr lang="fr">
                <a:solidFill>
                  <a:schemeClr val="lt1"/>
                </a:solidFill>
              </a:rPr>
              <a:t>5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83917" y="175640"/>
            <a:ext cx="8407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000">
                <a:solidFill>
                  <a:srgbClr val="00B0F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3511656" y="4862124"/>
            <a:ext cx="16464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1797156" y="4862124"/>
            <a:ext cx="15951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323852" y="4686887"/>
            <a:ext cx="24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b="0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69141"/>
            <a:ext cx="9144000" cy="374400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122640" y="4536347"/>
            <a:ext cx="622800" cy="62280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5128" y="4646452"/>
            <a:ext cx="350491" cy="3743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8169545" y="4684425"/>
            <a:ext cx="540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ZS-EJsERNMZE0S0ROR190Am6xK3uz8Ix/view" TargetMode="Externa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0" y="2346500"/>
            <a:ext cx="8520600" cy="8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80"/>
              <a:t>DECRYPT</a:t>
            </a:r>
            <a:endParaRPr sz="3580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2973025"/>
            <a:ext cx="1715570" cy="1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900" y="2866053"/>
            <a:ext cx="2013025" cy="18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3332400" y="4060425"/>
            <a:ext cx="24792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Loann KAIKA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Clément SARAZIN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889350" y="3181600"/>
            <a:ext cx="13653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25.02.2025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307350" y="1380350"/>
            <a:ext cx="2529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rgbClr val="009CDD"/>
                </a:solidFill>
              </a:rPr>
              <a:t>AUDIT </a:t>
            </a:r>
            <a:endParaRPr sz="6100">
              <a:solidFill>
                <a:srgbClr val="009CD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</a:t>
            </a:r>
            <a:r>
              <a:rPr lang="fr"/>
              <a:t>V</a:t>
            </a:r>
            <a:r>
              <a:rPr lang="fr">
                <a:solidFill>
                  <a:srgbClr val="009CDD"/>
                </a:solidFill>
              </a:rPr>
              <a:t>.</a:t>
            </a:r>
            <a:r>
              <a:rPr lang="fr"/>
              <a:t>	Marketing and sales : user scenario</a:t>
            </a:r>
            <a:endParaRPr sz="2200">
              <a:solidFill>
                <a:srgbClr val="009CDD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18150" l="27115" r="27051" t="17688"/>
          <a:stretch/>
        </p:blipFill>
        <p:spPr>
          <a:xfrm>
            <a:off x="2815875" y="1189050"/>
            <a:ext cx="3512251" cy="27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</a:t>
            </a:r>
            <a:r>
              <a:rPr lang="fr"/>
              <a:t>V</a:t>
            </a:r>
            <a:r>
              <a:rPr lang="fr">
                <a:solidFill>
                  <a:srgbClr val="009CDD"/>
                </a:solidFill>
              </a:rPr>
              <a:t>.</a:t>
            </a:r>
            <a:r>
              <a:rPr lang="fr"/>
              <a:t>	Marketing and sales : business model canva</a:t>
            </a:r>
            <a:endParaRPr sz="2200">
              <a:solidFill>
                <a:srgbClr val="009CDD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9132" l="0" r="0" t="0"/>
          <a:stretch/>
        </p:blipFill>
        <p:spPr>
          <a:xfrm>
            <a:off x="740550" y="573000"/>
            <a:ext cx="7662926" cy="391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</a:t>
            </a:r>
            <a:r>
              <a:rPr lang="fr"/>
              <a:t>V</a:t>
            </a:r>
            <a:r>
              <a:rPr lang="fr">
                <a:solidFill>
                  <a:srgbClr val="009CDD"/>
                </a:solidFill>
              </a:rPr>
              <a:t>.</a:t>
            </a:r>
            <a:r>
              <a:rPr lang="fr"/>
              <a:t>	Marketing and sales : SWOT</a:t>
            </a:r>
            <a:endParaRPr sz="2200">
              <a:solidFill>
                <a:srgbClr val="009CDD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b="495" l="0" r="0" t="495"/>
          <a:stretch/>
        </p:blipFill>
        <p:spPr>
          <a:xfrm>
            <a:off x="590288" y="528300"/>
            <a:ext cx="7455826" cy="41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</a:t>
            </a:r>
            <a:r>
              <a:rPr lang="fr"/>
              <a:t>V</a:t>
            </a:r>
            <a:r>
              <a:rPr lang="fr">
                <a:solidFill>
                  <a:srgbClr val="009CDD"/>
                </a:solidFill>
              </a:rPr>
              <a:t>.</a:t>
            </a:r>
            <a:r>
              <a:rPr lang="fr"/>
              <a:t>	Marketing and sales : PESTEL</a:t>
            </a:r>
            <a:endParaRPr sz="2200">
              <a:solidFill>
                <a:srgbClr val="009CDD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4761" l="0" r="0" t="0"/>
          <a:stretch/>
        </p:blipFill>
        <p:spPr>
          <a:xfrm>
            <a:off x="152400" y="680700"/>
            <a:ext cx="8839199" cy="37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IV.	Marketing and sales : Persona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268" r="258" t="0"/>
          <a:stretch/>
        </p:blipFill>
        <p:spPr>
          <a:xfrm>
            <a:off x="748725" y="520525"/>
            <a:ext cx="7313777" cy="42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35"/>
          <p:cNvGraphicFramePr/>
          <p:nvPr/>
        </p:nvGraphicFramePr>
        <p:xfrm>
          <a:off x="2474563" y="57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{8B8070A0-6E84-4E14-8F7F-01B375CCB150}</a:tableStyleId>
              </a:tblPr>
              <a:tblGrid>
                <a:gridCol w="1976825"/>
                <a:gridCol w="1074125"/>
                <a:gridCol w="1382650"/>
              </a:tblGrid>
              <a:tr h="27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Category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Basic Kit (€)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Advanced Kit (€)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PCB Manufacturing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Electronic Components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Assembly Costs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Packaging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Shipping Costs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Marketing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Total Costs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76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Selling Price per Kit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120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Estimated Sales (units)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500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Total Revenue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25000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36000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Projected Profit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7500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14400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5608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E6F5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35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IV.	Marketing and sales : Forecast table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/>
        </p:nvSpPr>
        <p:spPr>
          <a:xfrm>
            <a:off x="2401200" y="2124825"/>
            <a:ext cx="4341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18" name="Google Shape;218;p36"/>
          <p:cNvSpPr txBox="1"/>
          <p:nvPr/>
        </p:nvSpPr>
        <p:spPr>
          <a:xfrm>
            <a:off x="3369600" y="639575"/>
            <a:ext cx="2404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rgbClr val="009CDD"/>
                </a:solidFill>
              </a:rPr>
              <a:t>Conclusion</a:t>
            </a:r>
            <a:endParaRPr sz="3500">
              <a:solidFill>
                <a:srgbClr val="009CD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3348600" y="232700"/>
            <a:ext cx="2446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09CDD"/>
                </a:solidFill>
              </a:rPr>
              <a:t>Sommaire</a:t>
            </a:r>
            <a:endParaRPr sz="3400">
              <a:solidFill>
                <a:srgbClr val="009CDD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844200" y="1351700"/>
            <a:ext cx="33537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Context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Deliverables and goals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Product presentation</a:t>
            </a:r>
            <a:endParaRPr sz="20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fr" sz="2000"/>
              <a:t>Marketing and sales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3725850" y="254725"/>
            <a:ext cx="1692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09CDD"/>
                </a:solidFill>
              </a:rPr>
              <a:t>Context</a:t>
            </a:r>
            <a:endParaRPr sz="3400">
              <a:solidFill>
                <a:srgbClr val="009CDD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587" y="1105075"/>
            <a:ext cx="2682226" cy="2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402300" y="3989975"/>
            <a:ext cx="849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mo</a:t>
            </a:r>
            <a:r>
              <a:rPr b="1" lang="fr" sz="1900">
                <a:solidFill>
                  <a:srgbClr val="009CDD"/>
                </a:solidFill>
              </a:rPr>
              <a:t>D</a:t>
            </a:r>
            <a:r>
              <a:rPr lang="fr" sz="1700"/>
              <a:t>ular and </a:t>
            </a:r>
            <a:r>
              <a:rPr b="1" lang="fr" sz="1900">
                <a:solidFill>
                  <a:srgbClr val="009CDD"/>
                </a:solidFill>
              </a:rPr>
              <a:t>E</a:t>
            </a:r>
            <a:r>
              <a:rPr lang="fr" sz="1900"/>
              <a:t>mbedded</a:t>
            </a:r>
            <a:r>
              <a:rPr lang="fr" sz="1700"/>
              <a:t> platform for </a:t>
            </a:r>
            <a:r>
              <a:rPr b="1" lang="fr" sz="1900">
                <a:solidFill>
                  <a:srgbClr val="009CDD"/>
                </a:solidFill>
              </a:rPr>
              <a:t>C</a:t>
            </a:r>
            <a:r>
              <a:rPr lang="fr" sz="1700"/>
              <a:t>ontrol and telemet</a:t>
            </a:r>
            <a:r>
              <a:rPr b="1" lang="fr" sz="1900">
                <a:solidFill>
                  <a:srgbClr val="009CDD"/>
                </a:solidFill>
              </a:rPr>
              <a:t>RY</a:t>
            </a:r>
            <a:r>
              <a:rPr lang="fr" sz="1700"/>
              <a:t> of aeros</a:t>
            </a:r>
            <a:r>
              <a:rPr b="1" lang="fr" sz="1900">
                <a:solidFill>
                  <a:srgbClr val="009CDD"/>
                </a:solidFill>
              </a:rPr>
              <a:t>P</a:t>
            </a:r>
            <a:r>
              <a:rPr lang="fr" sz="1700"/>
              <a:t>ace sys</a:t>
            </a:r>
            <a:r>
              <a:rPr b="1" lang="fr" sz="1900">
                <a:solidFill>
                  <a:srgbClr val="009CDD"/>
                </a:solidFill>
              </a:rPr>
              <a:t>T</a:t>
            </a:r>
            <a:r>
              <a:rPr lang="fr" sz="1700"/>
              <a:t>em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3150" y="1269825"/>
            <a:ext cx="2356275" cy="2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521400" y="932675"/>
            <a:ext cx="23649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Deliverables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976875" y="1420925"/>
            <a:ext cx="21093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Guide and documents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5380650" y="932675"/>
            <a:ext cx="29304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</a:t>
            </a:r>
            <a:r>
              <a:rPr lang="fr"/>
              <a:t>oals</a:t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II.	</a:t>
            </a:r>
            <a:r>
              <a:rPr lang="fr">
                <a:solidFill>
                  <a:srgbClr val="009CDD"/>
                </a:solidFill>
              </a:rPr>
              <a:t>Deliverables</a:t>
            </a:r>
            <a:r>
              <a:rPr lang="fr"/>
              <a:t> </a:t>
            </a:r>
            <a:r>
              <a:rPr lang="fr">
                <a:solidFill>
                  <a:srgbClr val="009CDD"/>
                </a:solidFill>
              </a:rPr>
              <a:t>and goals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880525" y="1420925"/>
            <a:ext cx="24675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Power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Sequencer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Telemetry 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Software : telemetry app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925" y="439475"/>
            <a:ext cx="5392573" cy="426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III.</a:t>
            </a:r>
            <a:r>
              <a:rPr lang="fr"/>
              <a:t>	Product presentation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38975" y="696375"/>
            <a:ext cx="3145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Example of a product diagram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2947575" y="2085400"/>
            <a:ext cx="4134000" cy="795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680100" y="2881300"/>
            <a:ext cx="1156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 layout</a:t>
            </a:r>
            <a:endParaRPr/>
          </a:p>
        </p:txBody>
      </p:sp>
      <p:cxnSp>
        <p:nvCxnSpPr>
          <p:cNvPr id="142" name="Google Shape;142;p25"/>
          <p:cNvCxnSpPr>
            <a:stCxn id="140" idx="1"/>
          </p:cNvCxnSpPr>
          <p:nvPr/>
        </p:nvCxnSpPr>
        <p:spPr>
          <a:xfrm flipH="1">
            <a:off x="2468475" y="2483350"/>
            <a:ext cx="479100" cy="4275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1168775"/>
            <a:ext cx="3890877" cy="2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III.</a:t>
            </a:r>
            <a:r>
              <a:rPr lang="fr"/>
              <a:t>	Product presentation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03600" y="2138800"/>
            <a:ext cx="10953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6267450" y="796250"/>
            <a:ext cx="13047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Power</a:t>
            </a:r>
            <a:r>
              <a:rPr lang="fr" u="sng"/>
              <a:t> board</a:t>
            </a:r>
            <a:endParaRPr u="sng"/>
          </a:p>
        </p:txBody>
      </p:sp>
      <p:sp>
        <p:nvSpPr>
          <p:cNvPr id="151" name="Google Shape;151;p26"/>
          <p:cNvSpPr txBox="1"/>
          <p:nvPr/>
        </p:nvSpPr>
        <p:spPr>
          <a:xfrm>
            <a:off x="5012100" y="1342750"/>
            <a:ext cx="38154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The board is made to power all of the boards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1168775"/>
            <a:ext cx="3890877" cy="2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III.</a:t>
            </a:r>
            <a:r>
              <a:rPr lang="fr"/>
              <a:t>	Product presentation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1198900" y="2190625"/>
            <a:ext cx="932400" cy="62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6091350" y="803600"/>
            <a:ext cx="16569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Sequencer</a:t>
            </a:r>
            <a:r>
              <a:rPr lang="fr" u="sng"/>
              <a:t> board</a:t>
            </a:r>
            <a:endParaRPr u="sng"/>
          </a:p>
        </p:txBody>
      </p:sp>
      <p:sp>
        <p:nvSpPr>
          <p:cNvPr id="160" name="Google Shape;160;p27"/>
          <p:cNvSpPr txBox="1"/>
          <p:nvPr/>
        </p:nvSpPr>
        <p:spPr>
          <a:xfrm>
            <a:off x="5012100" y="1342750"/>
            <a:ext cx="38154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This board is used to trigger the parachute hatch and the airbrakes at the right time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1168775"/>
            <a:ext cx="3890877" cy="2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III.</a:t>
            </a:r>
            <a:r>
              <a:rPr lang="fr"/>
              <a:t>	Product presentation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2257225" y="2138800"/>
            <a:ext cx="10953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6150000" y="796250"/>
            <a:ext cx="15396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Telemetry board</a:t>
            </a:r>
            <a:endParaRPr u="sng"/>
          </a:p>
        </p:txBody>
      </p:sp>
      <p:sp>
        <p:nvSpPr>
          <p:cNvPr id="169" name="Google Shape;169;p28"/>
          <p:cNvSpPr txBox="1"/>
          <p:nvPr/>
        </p:nvSpPr>
        <p:spPr>
          <a:xfrm>
            <a:off x="5012100" y="1342750"/>
            <a:ext cx="38154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Gathering data with sensors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Storing data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Sending data using communication module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fr"/>
              <a:t>Using GPS to find the 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 title="Recording 2025-02-24 20413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500" y="1021725"/>
            <a:ext cx="4633000" cy="357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>
          <a:xfrm>
            <a:off x="0" y="-44400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CDD"/>
                </a:solidFill>
              </a:rPr>
              <a:t>III.</a:t>
            </a:r>
            <a:r>
              <a:rPr lang="fr"/>
              <a:t>	Product presentation</a:t>
            </a:r>
            <a:endParaRPr sz="2200">
              <a:solidFill>
                <a:srgbClr val="009CD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