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5" r:id="rId5"/>
    <p:sldMasterId id="2147483666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</p:sldIdLst>
  <p:sldSz cy="5143500" cx="9144000"/>
  <p:notesSz cx="6858000" cy="9144000"/>
  <p:embeddedFontLst>
    <p:embeddedFont>
      <p:font typeface="Monda"/>
      <p:regular r:id="rId23"/>
      <p:bold r:id="rId24"/>
    </p:embeddedFont>
    <p:embeddedFont>
      <p:font typeface="Candara"/>
      <p:regular r:id="rId25"/>
      <p:bold r:id="rId26"/>
      <p:italic r:id="rId27"/>
      <p:boldItalic r:id="rId28"/>
    </p:embeddedFont>
    <p:embeddedFont>
      <p:font typeface="Open Sans Light"/>
      <p:regular r:id="rId29"/>
      <p:bold r:id="rId30"/>
      <p:italic r:id="rId31"/>
      <p:boldItalic r:id="rId32"/>
    </p:embeddedFont>
    <p:embeddedFont>
      <p:font typeface="Open Sans"/>
      <p:regular r:id="rId33"/>
      <p:bold r:id="rId34"/>
      <p:italic r:id="rId35"/>
      <p:boldItalic r:id="rId3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BB03F58-EB9F-42C2-B43B-EA16EAD112AA}">
  <a:tblStyle styleId="{BBB03F58-EB9F-42C2-B43B-EA16EAD112A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font" Target="fonts/Monda-bold.fntdata"/><Relationship Id="rId23" Type="http://schemas.openxmlformats.org/officeDocument/2006/relationships/font" Target="fonts/Monda-regular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font" Target="fonts/Candara-bold.fntdata"/><Relationship Id="rId25" Type="http://schemas.openxmlformats.org/officeDocument/2006/relationships/font" Target="fonts/Candara-regular.fntdata"/><Relationship Id="rId28" Type="http://schemas.openxmlformats.org/officeDocument/2006/relationships/font" Target="fonts/Candara-boldItalic.fntdata"/><Relationship Id="rId27" Type="http://schemas.openxmlformats.org/officeDocument/2006/relationships/font" Target="fonts/Candara-italic.fntdata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OpenSansLight-regular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OpenSansLight-italic.fntdata"/><Relationship Id="rId30" Type="http://schemas.openxmlformats.org/officeDocument/2006/relationships/font" Target="fonts/OpenSansLight-bold.fntdata"/><Relationship Id="rId11" Type="http://schemas.openxmlformats.org/officeDocument/2006/relationships/slide" Target="slides/slide4.xml"/><Relationship Id="rId33" Type="http://schemas.openxmlformats.org/officeDocument/2006/relationships/font" Target="fonts/OpenSans-regular.fntdata"/><Relationship Id="rId10" Type="http://schemas.openxmlformats.org/officeDocument/2006/relationships/slide" Target="slides/slide3.xml"/><Relationship Id="rId32" Type="http://schemas.openxmlformats.org/officeDocument/2006/relationships/font" Target="fonts/OpenSansLight-boldItalic.fntdata"/><Relationship Id="rId13" Type="http://schemas.openxmlformats.org/officeDocument/2006/relationships/slide" Target="slides/slide6.xml"/><Relationship Id="rId35" Type="http://schemas.openxmlformats.org/officeDocument/2006/relationships/font" Target="fonts/OpenSans-italic.fntdata"/><Relationship Id="rId12" Type="http://schemas.openxmlformats.org/officeDocument/2006/relationships/slide" Target="slides/slide5.xml"/><Relationship Id="rId34" Type="http://schemas.openxmlformats.org/officeDocument/2006/relationships/font" Target="fonts/OpenSans-bold.fntdata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36" Type="http://schemas.openxmlformats.org/officeDocument/2006/relationships/font" Target="fonts/OpenSans-boldItalic.fntdata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308e68e4c0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308e68e4c0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9234cb9b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9234cb9b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3084424ad20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3084424ad20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084424ad20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084424ad20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3084424ad20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" name="Google Shape;209;g3084424ad20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09234cb9b3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09234cb9b3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0796193d0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0796193d0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07663f52f8_0_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07663f52f8_0_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g307663f52f8_0_5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84424ad20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84424ad20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84424ad20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84424ad20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084424ad20_1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3084424ad20_1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084424ad20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084424ad20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084424ad20_1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3084424ad20_1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308bd8f9c8b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308bd8f9c8b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0.png"/><Relationship Id="rId3" Type="http://schemas.openxmlformats.org/officeDocument/2006/relationships/image" Target="../media/image3.png"/><Relationship Id="rId4" Type="http://schemas.openxmlformats.org/officeDocument/2006/relationships/image" Target="../media/image19.png"/><Relationship Id="rId5" Type="http://schemas.openxmlformats.org/officeDocument/2006/relationships/image" Target="../media/image16.png"/><Relationship Id="rId6" Type="http://schemas.openxmlformats.org/officeDocument/2006/relationships/image" Target="../media/image5.png"/><Relationship Id="rId7" Type="http://schemas.openxmlformats.org/officeDocument/2006/relationships/image" Target="../media/image7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7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6.png"/><Relationship Id="rId3" Type="http://schemas.openxmlformats.org/officeDocument/2006/relationships/image" Target="../media/image5.png"/><Relationship Id="rId4" Type="http://schemas.openxmlformats.org/officeDocument/2006/relationships/image" Target="../media/image7.png"/><Relationship Id="rId5" Type="http://schemas.openxmlformats.org/officeDocument/2006/relationships/image" Target="../media/image1.png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5.png"/><Relationship Id="rId3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une" type="blank">
  <p:cSld name="BLANK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4"/>
          <p:cNvSpPr/>
          <p:nvPr/>
        </p:nvSpPr>
        <p:spPr>
          <a:xfrm>
            <a:off x="0" y="4769141"/>
            <a:ext cx="9144000" cy="374400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4"/>
          <p:cNvSpPr/>
          <p:nvPr/>
        </p:nvSpPr>
        <p:spPr>
          <a:xfrm>
            <a:off x="8122640" y="4517471"/>
            <a:ext cx="622800" cy="62280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8" name="Google Shape;58;p1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8265128" y="4646452"/>
            <a:ext cx="350491" cy="3743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&#10;&#10;Description générée automatiquement" id="59" name="Google Shape;5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8524" y="322199"/>
            <a:ext cx="1654801" cy="515819"/>
          </a:xfrm>
          <a:prstGeom prst="rect">
            <a:avLst/>
          </a:prstGeom>
          <a:noFill/>
          <a:ln>
            <a:noFill/>
          </a:ln>
        </p:spPr>
      </p:pic>
      <p:sp>
        <p:nvSpPr>
          <p:cNvPr id="60" name="Google Shape;60;p14"/>
          <p:cNvSpPr txBox="1"/>
          <p:nvPr/>
        </p:nvSpPr>
        <p:spPr>
          <a:xfrm>
            <a:off x="0" y="3894097"/>
            <a:ext cx="9144000" cy="6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3600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D</a:t>
            </a:r>
            <a:endParaRPr sz="1100"/>
          </a:p>
        </p:txBody>
      </p:sp>
      <p:pic>
        <p:nvPicPr>
          <p:cNvPr id="61" name="Google Shape;61;p14"/>
          <p:cNvPicPr preferRelativeResize="0"/>
          <p:nvPr/>
        </p:nvPicPr>
        <p:blipFill rotWithShape="1">
          <a:blip r:embed="rId4">
            <a:alphaModFix amt="50000"/>
          </a:blip>
          <a:srcRect b="0" l="23134" r="7" t="33660"/>
          <a:stretch/>
        </p:blipFill>
        <p:spPr>
          <a:xfrm>
            <a:off x="4000" y="-50550"/>
            <a:ext cx="2787242" cy="25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4"/>
          <p:cNvPicPr preferRelativeResize="0"/>
          <p:nvPr/>
        </p:nvPicPr>
        <p:blipFill rotWithShape="1">
          <a:blip r:embed="rId4">
            <a:alphaModFix amt="50000"/>
          </a:blip>
          <a:srcRect b="0" l="64439" r="0" t="0"/>
          <a:stretch/>
        </p:blipFill>
        <p:spPr>
          <a:xfrm rot="5400000">
            <a:off x="7154814" y="-970777"/>
            <a:ext cx="957633" cy="287890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Une image contenant texte, extérieur&#10;&#10;Description générée automatiquement" id="63" name="Google Shape;63;p1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246493" y="4832059"/>
            <a:ext cx="302264" cy="27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Google Shape;65;p14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sp>
        <p:nvSpPr>
          <p:cNvPr id="66" name="Google Shape;66;p14"/>
          <p:cNvSpPr txBox="1"/>
          <p:nvPr/>
        </p:nvSpPr>
        <p:spPr>
          <a:xfrm rot="-5400000">
            <a:off x="8273599" y="1116083"/>
            <a:ext cx="1533000" cy="238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" sz="1100" u="none" cap="none" strike="noStrike">
                <a:solidFill>
                  <a:schemeClr val="dk1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©LudovicLetot</a:t>
            </a:r>
            <a:endParaRPr sz="1100">
              <a:solidFill>
                <a:schemeClr val="dk1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 de page">
  <p:cSld name="fond de page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/>
        </p:nvSpPr>
        <p:spPr>
          <a:xfrm>
            <a:off x="1296250" y="4769263"/>
            <a:ext cx="666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</a:rPr>
              <a:t>            </a:t>
            </a:r>
            <a:r>
              <a:rPr lang="fr" sz="1500">
                <a:solidFill>
                  <a:schemeClr val="lt1"/>
                </a:solidFill>
              </a:rPr>
              <a:t>4A GPSE  </a:t>
            </a:r>
            <a:r>
              <a:rPr lang="fr" sz="1400">
                <a:solidFill>
                  <a:schemeClr val="lt1"/>
                </a:solidFill>
              </a:rPr>
              <a:t>  Qods ABIDI, Loann Kaika, Clément Sarazin 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lang="fr" sz="1400">
                <a:solidFill>
                  <a:schemeClr val="lt1"/>
                </a:solidFill>
              </a:rPr>
              <a:t>        0</a:t>
            </a:r>
            <a:r>
              <a:rPr lang="fr">
                <a:solidFill>
                  <a:schemeClr val="lt1"/>
                </a:solidFill>
              </a:rPr>
              <a:t>8</a:t>
            </a:r>
            <a:r>
              <a:rPr lang="fr" sz="1400">
                <a:solidFill>
                  <a:schemeClr val="lt1"/>
                </a:solidFill>
              </a:rPr>
              <a:t>/10/2024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69" name="Google Shape;69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1" name="Google Shape;71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500" y="4809738"/>
            <a:ext cx="317125" cy="31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ocs texte">
  <p:cSld name="blocs texte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590872" y="-66336"/>
            <a:ext cx="8229600" cy="858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B0F0"/>
              </a:buClr>
              <a:buSzPts val="3000"/>
              <a:buFont typeface="Monda"/>
              <a:buNone/>
            </a:pPr>
            <a:r>
              <a:rPr b="0" i="0" lang="fr" sz="3000">
                <a:solidFill>
                  <a:srgbClr val="00B0F0"/>
                </a:solidFill>
                <a:latin typeface="Monda"/>
                <a:ea typeface="Monda"/>
                <a:cs typeface="Monda"/>
                <a:sym typeface="Monda"/>
              </a:rPr>
              <a:t>P</a:t>
            </a:r>
            <a:r>
              <a:rPr b="0" i="0" lang="fr" sz="3000" u="none" cap="none" strike="noStrike">
                <a:solidFill>
                  <a:srgbClr val="00B0F0"/>
                </a:solidFill>
                <a:latin typeface="Monda"/>
                <a:ea typeface="Monda"/>
                <a:cs typeface="Monda"/>
                <a:sym typeface="Monda"/>
              </a:rPr>
              <a:t>ROGRAMME</a:t>
            </a:r>
            <a:endParaRPr sz="1100"/>
          </a:p>
        </p:txBody>
      </p:sp>
      <p:sp>
        <p:nvSpPr>
          <p:cNvPr id="74" name="Google Shape;74;p16"/>
          <p:cNvSpPr txBox="1"/>
          <p:nvPr/>
        </p:nvSpPr>
        <p:spPr>
          <a:xfrm>
            <a:off x="590872" y="1247563"/>
            <a:ext cx="8103300" cy="34971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-939800" lvl="0" marL="939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15683"/>
              </a:buClr>
              <a:buSzPct val="80952"/>
              <a:buFont typeface="Noto Sans Symbols"/>
              <a:buNone/>
            </a:pPr>
            <a:r>
              <a:rPr b="1" i="0" lang="fr" sz="2100" u="none" cap="none" strike="noStrike">
                <a:solidFill>
                  <a:srgbClr val="315683"/>
                </a:solidFill>
                <a:latin typeface="Candara"/>
                <a:ea typeface="Candara"/>
                <a:cs typeface="Candara"/>
                <a:sym typeface="Candara"/>
              </a:rPr>
              <a:t>	</a:t>
            </a:r>
            <a:r>
              <a:rPr b="1" i="0" lang="fr" sz="21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13 h 30	Accueil</a:t>
            </a:r>
            <a:br>
              <a:rPr b="1" i="0" lang="fr" sz="21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r>
              <a:rPr b="1" i="0" lang="fr" sz="21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Régine Weber, administratrice provisoire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1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00	Présentation de l’équipe pédagogique </a:t>
            </a:r>
            <a:b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</a:b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15	Présentation du pôle entreprises et du fablab Académique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rPr b="0" i="0" lang="fr" sz="2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 14 h 25  	Présentation de l’association des diplômés de l’école : ViaPolytech</a:t>
            </a:r>
            <a:endParaRPr b="0" i="0" sz="20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35	Présentation du bureau des élèves et des activités associatives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14 h 50	Rafraîchissements</a:t>
            </a:r>
            <a:endParaRPr sz="1100"/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50000"/>
              <a:buFont typeface="Noto Sans Symbols"/>
              <a:buNone/>
            </a:pPr>
            <a:r>
              <a:t/>
            </a:r>
            <a:endParaRPr b="0" i="0" sz="200" u="none" cap="none" strike="noStrike">
              <a:solidFill>
                <a:srgbClr val="315683"/>
              </a:solidFill>
              <a:latin typeface="Open Sans Light"/>
              <a:ea typeface="Open Sans Light"/>
              <a:cs typeface="Open Sans Light"/>
              <a:sym typeface="Open Sans Light"/>
            </a:endParaRPr>
          </a:p>
          <a:p>
            <a:pPr indent="-939800" lvl="0" marL="939800" marR="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315683"/>
              </a:buClr>
              <a:buSzPct val="80000"/>
              <a:buFont typeface="Noto Sans Symbols"/>
              <a:buNone/>
            </a:pPr>
            <a:r>
              <a:rPr b="0" i="0" lang="fr" sz="2000" u="none" cap="none" strike="noStrike">
                <a:solidFill>
                  <a:srgbClr val="315683"/>
                </a:solidFill>
                <a:latin typeface="Open Sans Light"/>
                <a:ea typeface="Open Sans Light"/>
                <a:cs typeface="Open Sans Light"/>
                <a:sym typeface="Open Sans Light"/>
              </a:rPr>
              <a:t>	15 h 10	Départ des visites des équipements de l’école par formation</a:t>
            </a:r>
            <a:endParaRPr sz="1100"/>
          </a:p>
        </p:txBody>
      </p:sp>
      <p:cxnSp>
        <p:nvCxnSpPr>
          <p:cNvPr id="75" name="Google Shape;75;p16"/>
          <p:cNvCxnSpPr/>
          <p:nvPr/>
        </p:nvCxnSpPr>
        <p:spPr>
          <a:xfrm>
            <a:off x="0" y="666925"/>
            <a:ext cx="2950800" cy="0"/>
          </a:xfrm>
          <a:prstGeom prst="straightConnector1">
            <a:avLst/>
          </a:prstGeom>
          <a:noFill/>
          <a:ln cap="flat" cmpd="sng" w="114300">
            <a:solidFill>
              <a:srgbClr val="009CDD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nd de page avec logos">
  <p:cSld name="fond de page avec logos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Une image contenant texte, extérieur&#10;&#10;Description générée automatiquement" id="77" name="Google Shape;77;p1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246493" y="4832059"/>
            <a:ext cx="302264" cy="278478"/>
          </a:xfrm>
          <a:prstGeom prst="rect">
            <a:avLst/>
          </a:prstGeom>
          <a:noFill/>
          <a:ln>
            <a:noFill/>
          </a:ln>
        </p:spPr>
      </p:pic>
      <p:pic>
        <p:nvPicPr>
          <p:cNvPr id="78" name="Google Shape;78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79" name="Google Shape;79;p1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222500" y="4809738"/>
            <a:ext cx="317125" cy="31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alle blanche ">
  <p:cSld name="fond de page avec logos_1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" name="Google Shape;82;p1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35728" y="4826935"/>
            <a:ext cx="317133" cy="278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55" y="4821263"/>
            <a:ext cx="436924" cy="278479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8"/>
          <p:cNvSpPr txBox="1"/>
          <p:nvPr/>
        </p:nvSpPr>
        <p:spPr>
          <a:xfrm>
            <a:off x="2174100" y="4821275"/>
            <a:ext cx="2463600" cy="1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18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9CDD"/>
              </a:buClr>
              <a:buSzPts val="2000"/>
              <a:buNone/>
              <a:defRPr b="1" sz="2000">
                <a:solidFill>
                  <a:srgbClr val="009CDD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86" name="Google Shape;86;p18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87" name="Google Shape;87;p18"/>
          <p:cNvCxnSpPr/>
          <p:nvPr/>
        </p:nvCxnSpPr>
        <p:spPr>
          <a:xfrm>
            <a:off x="0" y="440000"/>
            <a:ext cx="2950800" cy="0"/>
          </a:xfrm>
          <a:prstGeom prst="straightConnector1">
            <a:avLst/>
          </a:prstGeom>
          <a:noFill/>
          <a:ln cap="flat" cmpd="sng" w="114300">
            <a:solidFill>
              <a:srgbClr val="009CDD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88" name="Google Shape;88;p18"/>
          <p:cNvSpPr txBox="1"/>
          <p:nvPr/>
        </p:nvSpPr>
        <p:spPr>
          <a:xfrm>
            <a:off x="1296250" y="4769263"/>
            <a:ext cx="6667800" cy="38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400">
                <a:solidFill>
                  <a:schemeClr val="lt1"/>
                </a:solidFill>
              </a:rPr>
              <a:t>            </a:t>
            </a:r>
            <a:r>
              <a:rPr lang="fr" sz="1500">
                <a:solidFill>
                  <a:schemeClr val="lt1"/>
                </a:solidFill>
              </a:rPr>
              <a:t>4A GPSE  </a:t>
            </a:r>
            <a:r>
              <a:rPr lang="fr" sz="1400">
                <a:solidFill>
                  <a:schemeClr val="lt1"/>
                </a:solidFill>
              </a:rPr>
              <a:t>  Qods ABIDI, Loann Kaika, Clément Sarazin </a:t>
            </a:r>
            <a:r>
              <a:rPr lang="fr">
                <a:solidFill>
                  <a:schemeClr val="lt1"/>
                </a:solidFill>
              </a:rPr>
              <a:t> </a:t>
            </a:r>
            <a:r>
              <a:rPr lang="fr" sz="1400">
                <a:solidFill>
                  <a:schemeClr val="lt1"/>
                </a:solidFill>
              </a:rPr>
              <a:t>        0</a:t>
            </a:r>
            <a:r>
              <a:rPr lang="fr">
                <a:solidFill>
                  <a:schemeClr val="lt1"/>
                </a:solidFill>
              </a:rPr>
              <a:t>8</a:t>
            </a:r>
            <a:r>
              <a:rPr lang="fr" sz="1400">
                <a:solidFill>
                  <a:schemeClr val="lt1"/>
                </a:solidFill>
              </a:rPr>
              <a:t>/10/2024</a:t>
            </a:r>
            <a:endParaRPr sz="1400">
              <a:solidFill>
                <a:schemeClr val="lt1"/>
              </a:solidFill>
            </a:endParaRPr>
          </a:p>
        </p:txBody>
      </p:sp>
      <p:pic>
        <p:nvPicPr>
          <p:cNvPr id="89" name="Google Shape;89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22500" y="4809738"/>
            <a:ext cx="317125" cy="31288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Char char="●"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Char char="○"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Char char="■"/>
              <a:defRPr sz="5200"/>
            </a:lvl9pPr>
          </a:lstStyle>
          <a:p/>
        </p:txBody>
      </p:sp>
      <p:sp>
        <p:nvSpPr>
          <p:cNvPr id="92" name="Google Shape;92;p19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 sz="1400"/>
            </a:lvl1pPr>
            <a:lvl2pPr lvl="1">
              <a:buNone/>
              <a:defRPr sz="1400"/>
            </a:lvl2pPr>
            <a:lvl3pPr lvl="2">
              <a:buNone/>
              <a:defRPr sz="1400"/>
            </a:lvl3pPr>
            <a:lvl4pPr lvl="3">
              <a:buNone/>
              <a:defRPr sz="1400"/>
            </a:lvl4pPr>
            <a:lvl5pPr lvl="4">
              <a:buNone/>
              <a:defRPr sz="1400"/>
            </a:lvl5pPr>
            <a:lvl6pPr lvl="5">
              <a:buNone/>
              <a:defRPr sz="1400"/>
            </a:lvl6pPr>
            <a:lvl7pPr lvl="6">
              <a:buNone/>
              <a:defRPr sz="1400"/>
            </a:lvl7pPr>
            <a:lvl8pPr lvl="7">
              <a:buNone/>
              <a:defRPr sz="1400"/>
            </a:lvl8pPr>
            <a:lvl9pPr lvl="8">
              <a:buNone/>
              <a:defRPr sz="1400"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69141"/>
            <a:ext cx="9144000" cy="374400"/>
          </a:xfrm>
          <a:prstGeom prst="rect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/>
          <p:nvPr/>
        </p:nvSpPr>
        <p:spPr>
          <a:xfrm>
            <a:off x="8122640" y="4536347"/>
            <a:ext cx="622800" cy="622800"/>
          </a:xfrm>
          <a:prstGeom prst="ellipse">
            <a:avLst/>
          </a:prstGeom>
          <a:solidFill>
            <a:srgbClr val="009CDD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3" name="Google Shape;53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8265128" y="4646452"/>
            <a:ext cx="350491" cy="374359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13"/>
          <p:cNvSpPr txBox="1"/>
          <p:nvPr/>
        </p:nvSpPr>
        <p:spPr>
          <a:xfrm>
            <a:off x="8169545" y="4684425"/>
            <a:ext cx="540000" cy="2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i="0" lang="fr" sz="1200" u="none" cap="none" strike="noStrik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‹#›</a:t>
            </a:fld>
            <a:endParaRPr b="1" i="0" sz="1200" u="none" cap="none" strike="noStrik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25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Relationship Id="rId4" Type="http://schemas.openxmlformats.org/officeDocument/2006/relationships/image" Target="../media/image2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4.png"/><Relationship Id="rId4" Type="http://schemas.openxmlformats.org/officeDocument/2006/relationships/image" Target="../media/image2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0.png"/><Relationship Id="rId4" Type="http://schemas.openxmlformats.org/officeDocument/2006/relationships/image" Target="../media/image2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3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1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ctrTitle"/>
          </p:nvPr>
        </p:nvSpPr>
        <p:spPr>
          <a:xfrm>
            <a:off x="311700" y="2346500"/>
            <a:ext cx="8520600" cy="88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fr" sz="3580"/>
              <a:t>DECRYPT</a:t>
            </a:r>
            <a:endParaRPr sz="3580"/>
          </a:p>
        </p:txBody>
      </p:sp>
      <p:pic>
        <p:nvPicPr>
          <p:cNvPr id="99" name="Google Shape;99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1125" y="2973025"/>
            <a:ext cx="1715570" cy="169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568900" y="2866053"/>
            <a:ext cx="2013025" cy="182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20"/>
          <p:cNvSpPr txBox="1"/>
          <p:nvPr/>
        </p:nvSpPr>
        <p:spPr>
          <a:xfrm>
            <a:off x="3332400" y="4060425"/>
            <a:ext cx="2479200" cy="95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Qods ABIDI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Loann KAIKA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Clément SARAZIN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2" name="Google Shape;102;p20"/>
          <p:cNvSpPr txBox="1"/>
          <p:nvPr/>
        </p:nvSpPr>
        <p:spPr>
          <a:xfrm>
            <a:off x="3843450" y="3149050"/>
            <a:ext cx="1457100" cy="26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800">
                <a:solidFill>
                  <a:schemeClr val="dk1"/>
                </a:solidFill>
              </a:rPr>
              <a:t>08.10.2024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103" name="Google Shape;103;p20"/>
          <p:cNvSpPr txBox="1"/>
          <p:nvPr/>
        </p:nvSpPr>
        <p:spPr>
          <a:xfrm>
            <a:off x="3307350" y="1380350"/>
            <a:ext cx="2529300" cy="88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6100">
                <a:solidFill>
                  <a:srgbClr val="009CDD"/>
                </a:solidFill>
              </a:rPr>
              <a:t>AUDIT </a:t>
            </a:r>
            <a:endParaRPr sz="6100">
              <a:solidFill>
                <a:srgbClr val="009CDD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9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III. Specifications </a:t>
            </a:r>
            <a:endParaRPr/>
          </a:p>
        </p:txBody>
      </p:sp>
      <p:pic>
        <p:nvPicPr>
          <p:cNvPr id="180" name="Google Shape;180;p29"/>
          <p:cNvPicPr preferRelativeResize="0"/>
          <p:nvPr/>
        </p:nvPicPr>
        <p:blipFill rotWithShape="1">
          <a:blip r:embed="rId3">
            <a:alphaModFix/>
          </a:blip>
          <a:srcRect b="0" l="0" r="0" t="901"/>
          <a:stretch/>
        </p:blipFill>
        <p:spPr>
          <a:xfrm>
            <a:off x="45800" y="732700"/>
            <a:ext cx="9052401" cy="3513349"/>
          </a:xfrm>
          <a:prstGeom prst="rect">
            <a:avLst/>
          </a:prstGeom>
          <a:noFill/>
          <a:ln>
            <a:noFill/>
          </a:ln>
        </p:spPr>
      </p:pic>
      <p:sp>
        <p:nvSpPr>
          <p:cNvPr id="181" name="Google Shape;181;p29"/>
          <p:cNvSpPr txBox="1"/>
          <p:nvPr/>
        </p:nvSpPr>
        <p:spPr>
          <a:xfrm>
            <a:off x="3617925" y="4304350"/>
            <a:ext cx="3164400" cy="25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Specifications diagram, Qods ABIDI</a:t>
            </a:r>
            <a:endParaRPr i="1" sz="12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IV.I) </a:t>
            </a:r>
            <a:r>
              <a:rPr lang="fr">
                <a:solidFill>
                  <a:srgbClr val="202124"/>
                </a:solidFill>
                <a:highlight>
                  <a:srgbClr val="F8F9FA"/>
                </a:highlight>
              </a:rPr>
              <a:t>Distribution of roles</a:t>
            </a:r>
            <a:endParaRPr>
              <a:solidFill>
                <a:srgbClr val="202124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7" name="Google Shape;187;p30"/>
          <p:cNvPicPr preferRelativeResize="0"/>
          <p:nvPr/>
        </p:nvPicPr>
        <p:blipFill rotWithShape="1">
          <a:blip r:embed="rId3">
            <a:alphaModFix/>
          </a:blip>
          <a:srcRect b="0" l="0" r="0" t="1632"/>
          <a:stretch/>
        </p:blipFill>
        <p:spPr>
          <a:xfrm>
            <a:off x="97475" y="1446750"/>
            <a:ext cx="8949049" cy="2288025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p30"/>
          <p:cNvSpPr txBox="1"/>
          <p:nvPr/>
        </p:nvSpPr>
        <p:spPr>
          <a:xfrm>
            <a:off x="2920325" y="4032925"/>
            <a:ext cx="3486900" cy="21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Diagram of roles distribution, Qods ABIDI </a:t>
            </a:r>
            <a:endParaRPr i="1" sz="1200"/>
          </a:p>
        </p:txBody>
      </p:sp>
      <p:sp>
        <p:nvSpPr>
          <p:cNvPr id="189" name="Google Shape;189;p30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Planning 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31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Planning  </a:t>
            </a:r>
            <a:endParaRPr/>
          </a:p>
        </p:txBody>
      </p:sp>
      <p:sp>
        <p:nvSpPr>
          <p:cNvPr id="195" name="Google Shape;195;p31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IV.2) Time Planning </a:t>
            </a:r>
            <a:endParaRPr/>
          </a:p>
        </p:txBody>
      </p:sp>
      <p:pic>
        <p:nvPicPr>
          <p:cNvPr id="196" name="Google Shape;19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7626" y="1085825"/>
            <a:ext cx="8248750" cy="331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1"/>
          <p:cNvSpPr txBox="1"/>
          <p:nvPr/>
        </p:nvSpPr>
        <p:spPr>
          <a:xfrm>
            <a:off x="3503675" y="4397875"/>
            <a:ext cx="3882000" cy="7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Diagram Gantt, Clément SARAZIN </a:t>
            </a:r>
            <a:endParaRPr i="1" sz="12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32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 Planning </a:t>
            </a:r>
            <a:endParaRPr/>
          </a:p>
        </p:txBody>
      </p:sp>
      <p:sp>
        <p:nvSpPr>
          <p:cNvPr id="203" name="Google Shape;203;p32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IV.3)  Budget planning</a:t>
            </a:r>
            <a:endParaRPr/>
          </a:p>
        </p:txBody>
      </p:sp>
      <p:sp>
        <p:nvSpPr>
          <p:cNvPr id="204" name="Google Shape;204;p32"/>
          <p:cNvSpPr txBox="1"/>
          <p:nvPr/>
        </p:nvSpPr>
        <p:spPr>
          <a:xfrm>
            <a:off x="7172700" y="2995750"/>
            <a:ext cx="1971300" cy="26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fr" sz="1800"/>
              <a:t>Total :</a:t>
            </a:r>
            <a:r>
              <a:rPr lang="fr"/>
              <a:t> </a:t>
            </a:r>
            <a:r>
              <a:rPr lang="fr" sz="1800"/>
              <a:t>260 </a:t>
            </a:r>
            <a:r>
              <a:rPr lang="fr" sz="1800">
                <a:solidFill>
                  <a:srgbClr val="040C28"/>
                </a:solidFill>
                <a:highlight>
                  <a:srgbClr val="FFFFFF"/>
                </a:highlight>
              </a:rPr>
              <a:t>€</a:t>
            </a:r>
            <a:endParaRPr sz="1800"/>
          </a:p>
        </p:txBody>
      </p:sp>
      <p:graphicFrame>
        <p:nvGraphicFramePr>
          <p:cNvPr id="205" name="Google Shape;205;p32"/>
          <p:cNvGraphicFramePr/>
          <p:nvPr/>
        </p:nvGraphicFramePr>
        <p:xfrm>
          <a:off x="630900" y="17556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{BBB03F58-EB9F-42C2-B43B-EA16EAD112AA}</a:tableStyleId>
              </a:tblPr>
              <a:tblGrid>
                <a:gridCol w="1205775"/>
                <a:gridCol w="1205775"/>
                <a:gridCol w="1200975"/>
                <a:gridCol w="1408500"/>
                <a:gridCol w="1687250"/>
                <a:gridCol w="1297225"/>
              </a:tblGrid>
              <a:tr h="467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PCB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Sensors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Power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Components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Radio</a:t>
                      </a:r>
                      <a:endParaRPr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Communication 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B0F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Storage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00B0F0"/>
                    </a:solidFill>
                  </a:tcPr>
                </a:tc>
              </a:tr>
              <a:tr h="6305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30 </a:t>
                      </a:r>
                      <a:r>
                        <a:rPr lang="fr" sz="1500">
                          <a:solidFill>
                            <a:srgbClr val="040C28"/>
                          </a:solidFill>
                          <a:highlight>
                            <a:srgbClr val="FFFFFF"/>
                          </a:highlight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40 </a:t>
                      </a:r>
                      <a:r>
                        <a:rPr lang="fr" sz="1500">
                          <a:solidFill>
                            <a:srgbClr val="040C28"/>
                          </a:solidFill>
                          <a:highlight>
                            <a:srgbClr val="FFFFFF"/>
                          </a:highlight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70 </a:t>
                      </a:r>
                      <a:r>
                        <a:rPr lang="fr" sz="1500">
                          <a:solidFill>
                            <a:srgbClr val="040C28"/>
                          </a:solidFill>
                          <a:highlight>
                            <a:srgbClr val="FFFFFF"/>
                          </a:highlight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 </a:t>
                      </a:r>
                      <a:r>
                        <a:rPr lang="fr" sz="1500">
                          <a:solidFill>
                            <a:srgbClr val="040C28"/>
                          </a:solidFill>
                          <a:highlight>
                            <a:srgbClr val="FFFFFF"/>
                          </a:highlight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50 </a:t>
                      </a:r>
                      <a:r>
                        <a:rPr lang="fr" sz="1500">
                          <a:solidFill>
                            <a:srgbClr val="040C28"/>
                          </a:solidFill>
                          <a:highlight>
                            <a:srgbClr val="FFFFFF"/>
                          </a:highlight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fr"/>
                        <a:t>20 </a:t>
                      </a:r>
                      <a:r>
                        <a:rPr lang="fr" sz="1500">
                          <a:solidFill>
                            <a:srgbClr val="040C28"/>
                          </a:solidFill>
                          <a:highlight>
                            <a:srgbClr val="FFFFFF"/>
                          </a:highlight>
                        </a:rPr>
                        <a:t>€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06" name="Google Shape;206;p32"/>
          <p:cNvSpPr txBox="1"/>
          <p:nvPr/>
        </p:nvSpPr>
        <p:spPr>
          <a:xfrm>
            <a:off x="3408450" y="3592825"/>
            <a:ext cx="2327100" cy="2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Budget planning, Qods ABIDI</a:t>
            </a:r>
            <a:endParaRPr i="1" sz="12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33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V. Corporate Social </a:t>
            </a:r>
            <a:r>
              <a:rPr lang="fr"/>
              <a:t>Responsibility</a:t>
            </a:r>
            <a:r>
              <a:rPr lang="fr"/>
              <a:t> </a:t>
            </a:r>
            <a:endParaRPr/>
          </a:p>
        </p:txBody>
      </p:sp>
      <p:sp>
        <p:nvSpPr>
          <p:cNvPr id="212" name="Google Shape;212;p33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Sustainability Triangle RSE</a:t>
            </a:r>
            <a:endParaRPr/>
          </a:p>
        </p:txBody>
      </p:sp>
      <p:sp>
        <p:nvSpPr>
          <p:cNvPr id="213" name="Google Shape;213;p33"/>
          <p:cNvSpPr txBox="1"/>
          <p:nvPr/>
        </p:nvSpPr>
        <p:spPr>
          <a:xfrm>
            <a:off x="3428300" y="4405350"/>
            <a:ext cx="2787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/>
              <a:t>RSE d</a:t>
            </a:r>
            <a:r>
              <a:rPr i="1" lang="fr" sz="1300"/>
              <a:t>iagram, Loann KAIKA</a:t>
            </a:r>
            <a:endParaRPr i="1" sz="1300"/>
          </a:p>
        </p:txBody>
      </p:sp>
      <p:pic>
        <p:nvPicPr>
          <p:cNvPr id="214" name="Google Shape;21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54438" y="227772"/>
            <a:ext cx="4435102" cy="4286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4"/>
          <p:cNvSpPr txBox="1"/>
          <p:nvPr/>
        </p:nvSpPr>
        <p:spPr>
          <a:xfrm>
            <a:off x="3348600" y="232700"/>
            <a:ext cx="2446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009CDD"/>
                </a:solidFill>
              </a:rPr>
              <a:t>Conclusion</a:t>
            </a:r>
            <a:endParaRPr sz="3400">
              <a:solidFill>
                <a:srgbClr val="009CDD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1"/>
          <p:cNvSpPr txBox="1"/>
          <p:nvPr/>
        </p:nvSpPr>
        <p:spPr>
          <a:xfrm>
            <a:off x="3348600" y="232700"/>
            <a:ext cx="2446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009CDD"/>
                </a:solidFill>
              </a:rPr>
              <a:t>Sommaire</a:t>
            </a:r>
            <a:endParaRPr sz="3400">
              <a:solidFill>
                <a:srgbClr val="009CDD"/>
              </a:solidFill>
            </a:endParaRPr>
          </a:p>
        </p:txBody>
      </p:sp>
      <p:sp>
        <p:nvSpPr>
          <p:cNvPr id="109" name="Google Shape;109;p21"/>
          <p:cNvSpPr txBox="1"/>
          <p:nvPr/>
        </p:nvSpPr>
        <p:spPr>
          <a:xfrm>
            <a:off x="2844200" y="1351700"/>
            <a:ext cx="4143000" cy="280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Project presentation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Use cases 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Specifications 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>
                <a:solidFill>
                  <a:srgbClr val="040C28"/>
                </a:solidFill>
              </a:rPr>
              <a:t>Corporate social responsibility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Planning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fr" sz="1800"/>
              <a:t>Conclusion 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22"/>
          <p:cNvSpPr txBox="1"/>
          <p:nvPr/>
        </p:nvSpPr>
        <p:spPr>
          <a:xfrm>
            <a:off x="2401200" y="2124825"/>
            <a:ext cx="4341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68575" lIns="68575" spcFirstLastPara="1" rIns="68575" wrap="square" tIns="685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200"/>
          </a:p>
        </p:txBody>
      </p:sp>
      <p:sp>
        <p:nvSpPr>
          <p:cNvPr id="116" name="Google Shape;116;p22"/>
          <p:cNvSpPr txBox="1"/>
          <p:nvPr/>
        </p:nvSpPr>
        <p:spPr>
          <a:xfrm>
            <a:off x="3348600" y="232700"/>
            <a:ext cx="2446800" cy="6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3400">
                <a:solidFill>
                  <a:srgbClr val="009CDD"/>
                </a:solidFill>
              </a:rPr>
              <a:t>Introduction</a:t>
            </a:r>
            <a:endParaRPr sz="3400">
              <a:solidFill>
                <a:srgbClr val="009CDD"/>
              </a:solidFill>
            </a:endParaRPr>
          </a:p>
        </p:txBody>
      </p:sp>
      <p:pic>
        <p:nvPicPr>
          <p:cNvPr id="117" name="Google Shape;117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48600" y="1216150"/>
            <a:ext cx="2682226" cy="265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22"/>
          <p:cNvSpPr txBox="1"/>
          <p:nvPr/>
        </p:nvSpPr>
        <p:spPr>
          <a:xfrm>
            <a:off x="402300" y="3989975"/>
            <a:ext cx="84975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1700"/>
              <a:t>mo</a:t>
            </a:r>
            <a:r>
              <a:rPr b="1" lang="fr" sz="1900">
                <a:solidFill>
                  <a:srgbClr val="009CDD"/>
                </a:solidFill>
              </a:rPr>
              <a:t>D</a:t>
            </a:r>
            <a:r>
              <a:rPr lang="fr" sz="1700"/>
              <a:t>ular and </a:t>
            </a:r>
            <a:r>
              <a:rPr b="1" lang="fr" sz="1900">
                <a:solidFill>
                  <a:srgbClr val="009CDD"/>
                </a:solidFill>
              </a:rPr>
              <a:t>E</a:t>
            </a:r>
            <a:r>
              <a:rPr lang="fr" sz="1900"/>
              <a:t>mbedded</a:t>
            </a:r>
            <a:r>
              <a:rPr lang="fr" sz="1700"/>
              <a:t> platform for </a:t>
            </a:r>
            <a:r>
              <a:rPr b="1" lang="fr" sz="1900">
                <a:solidFill>
                  <a:srgbClr val="009CDD"/>
                </a:solidFill>
              </a:rPr>
              <a:t>C</a:t>
            </a:r>
            <a:r>
              <a:rPr lang="fr" sz="1700"/>
              <a:t>ontrol and telemet</a:t>
            </a:r>
            <a:r>
              <a:rPr b="1" lang="fr" sz="1900">
                <a:solidFill>
                  <a:srgbClr val="009CDD"/>
                </a:solidFill>
              </a:rPr>
              <a:t>RY</a:t>
            </a:r>
            <a:r>
              <a:rPr lang="fr" sz="1700"/>
              <a:t> of aeros</a:t>
            </a:r>
            <a:r>
              <a:rPr b="1" lang="fr" sz="1900">
                <a:solidFill>
                  <a:srgbClr val="009CDD"/>
                </a:solidFill>
              </a:rPr>
              <a:t>P</a:t>
            </a:r>
            <a:r>
              <a:rPr lang="fr" sz="1700"/>
              <a:t>ace sys</a:t>
            </a:r>
            <a:r>
              <a:rPr b="1" lang="fr" sz="1900">
                <a:solidFill>
                  <a:srgbClr val="009CDD"/>
                </a:solidFill>
              </a:rPr>
              <a:t>T</a:t>
            </a:r>
            <a:r>
              <a:rPr lang="fr" sz="1700"/>
              <a:t>em</a:t>
            </a:r>
            <a:endParaRPr sz="17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3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9CDD"/>
              </a:buClr>
              <a:buSzPts val="2200"/>
              <a:buAutoNum type="romanUcPeriod"/>
            </a:pPr>
            <a:r>
              <a:rPr lang="fr">
                <a:solidFill>
                  <a:srgbClr val="009CDD"/>
                </a:solidFill>
              </a:rPr>
              <a:t>Project presentation </a:t>
            </a:r>
            <a:endParaRPr sz="2200">
              <a:solidFill>
                <a:srgbClr val="009CDD"/>
              </a:solidFill>
            </a:endParaRPr>
          </a:p>
        </p:txBody>
      </p:sp>
      <p:sp>
        <p:nvSpPr>
          <p:cNvPr id="124" name="Google Shape;124;p23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I.1)   Space’Tech Orléans</a:t>
            </a:r>
            <a:endParaRPr/>
          </a:p>
        </p:txBody>
      </p:sp>
      <p:pic>
        <p:nvPicPr>
          <p:cNvPr id="125" name="Google Shape;12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79250" y="215850"/>
            <a:ext cx="1783275" cy="1759500"/>
          </a:xfrm>
          <a:prstGeom prst="rect">
            <a:avLst/>
          </a:prstGeom>
          <a:noFill/>
          <a:ln>
            <a:noFill/>
          </a:ln>
        </p:spPr>
      </p:pic>
      <p:sp>
        <p:nvSpPr>
          <p:cNvPr id="126" name="Google Shape;126;p23"/>
          <p:cNvSpPr txBox="1"/>
          <p:nvPr/>
        </p:nvSpPr>
        <p:spPr>
          <a:xfrm>
            <a:off x="350150" y="1341875"/>
            <a:ext cx="5415300" cy="169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Student a</a:t>
            </a:r>
            <a:r>
              <a:rPr lang="fr" sz="2000"/>
              <a:t>ssociation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70 members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TEAM, GPSE , ICM,  PEIP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Rocket design -&gt; minif, fusex</a:t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/>
              <a:t>C’Space </a:t>
            </a:r>
            <a:endParaRPr sz="2000"/>
          </a:p>
        </p:txBody>
      </p:sp>
      <p:pic>
        <p:nvPicPr>
          <p:cNvPr id="127" name="Google Shape;127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47275" y="2838850"/>
            <a:ext cx="4995260" cy="1696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4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I.2) Our goals </a:t>
            </a:r>
            <a:endParaRPr/>
          </a:p>
        </p:txBody>
      </p:sp>
      <p:sp>
        <p:nvSpPr>
          <p:cNvPr id="133" name="Google Shape;133;p24"/>
          <p:cNvSpPr txBox="1"/>
          <p:nvPr/>
        </p:nvSpPr>
        <p:spPr>
          <a:xfrm>
            <a:off x="2673450" y="1147900"/>
            <a:ext cx="3289500" cy="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Realization </a:t>
            </a:r>
            <a:r>
              <a:rPr lang="fr" sz="1200">
                <a:solidFill>
                  <a:srgbClr val="1F1F1F"/>
                </a:solidFill>
                <a:highlight>
                  <a:srgbClr val="F8F9FA"/>
                </a:highlight>
              </a:rPr>
              <a:t>of on-board electronics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fr" sz="1200"/>
              <a:t>Accessible</a:t>
            </a:r>
            <a:r>
              <a:rPr lang="fr" sz="1200"/>
              <a:t> to everyone </a:t>
            </a:r>
            <a:endParaRPr sz="1200"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rgbClr val="1F1F1F"/>
              </a:buClr>
              <a:buSzPts val="1200"/>
              <a:buChar char="●"/>
            </a:pPr>
            <a:r>
              <a:rPr lang="fr" sz="1200">
                <a:solidFill>
                  <a:srgbClr val="1F1F1F"/>
                </a:solidFill>
                <a:highlight>
                  <a:srgbClr val="F8F9FA"/>
                </a:highlight>
              </a:rPr>
              <a:t>Adaptable to all rockets</a:t>
            </a:r>
            <a:endParaRPr sz="1200">
              <a:solidFill>
                <a:srgbClr val="1F1F1F"/>
              </a:solidFill>
              <a:highlight>
                <a:srgbClr val="F8F9FA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134" name="Google Shape;134;p24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Clr>
                <a:srgbClr val="009CDD"/>
              </a:buClr>
              <a:buSzPts val="2200"/>
              <a:buAutoNum type="romanUcPeriod"/>
            </a:pPr>
            <a:r>
              <a:rPr lang="fr">
                <a:solidFill>
                  <a:srgbClr val="009CDD"/>
                </a:solidFill>
              </a:rPr>
              <a:t>Project presentation </a:t>
            </a:r>
            <a:endParaRPr sz="2200">
              <a:solidFill>
                <a:srgbClr val="009CDD"/>
              </a:solidFill>
            </a:endParaRPr>
          </a:p>
        </p:txBody>
      </p:sp>
      <p:pic>
        <p:nvPicPr>
          <p:cNvPr id="135" name="Google Shape;135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106880"/>
            <a:ext cx="4950975" cy="2401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950981" y="2106875"/>
            <a:ext cx="4134594" cy="24011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24"/>
          <p:cNvSpPr txBox="1"/>
          <p:nvPr/>
        </p:nvSpPr>
        <p:spPr>
          <a:xfrm>
            <a:off x="2130050" y="4447175"/>
            <a:ext cx="4207800" cy="1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Diagram of electronics in the rockets, Qods ABIDI </a:t>
            </a:r>
            <a:endParaRPr i="1" sz="1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5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 Use cases</a:t>
            </a:r>
            <a:endParaRPr/>
          </a:p>
        </p:txBody>
      </p:sp>
      <p:sp>
        <p:nvSpPr>
          <p:cNvPr id="143" name="Google Shape;143;p25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II.1) </a:t>
            </a:r>
            <a:r>
              <a:rPr lang="fr"/>
              <a:t>Functional</a:t>
            </a:r>
            <a:r>
              <a:rPr lang="fr"/>
              <a:t> analysis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4" name="Google Shape;144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49388" y="780563"/>
            <a:ext cx="3582375" cy="3582375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5"/>
          <p:cNvSpPr txBox="1"/>
          <p:nvPr/>
        </p:nvSpPr>
        <p:spPr>
          <a:xfrm>
            <a:off x="1913800" y="3841800"/>
            <a:ext cx="4143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6" name="Google Shape;146;p25"/>
          <p:cNvSpPr txBox="1"/>
          <p:nvPr/>
        </p:nvSpPr>
        <p:spPr>
          <a:xfrm>
            <a:off x="1273100" y="4216950"/>
            <a:ext cx="22923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/>
              <a:t>horned beast</a:t>
            </a:r>
            <a:r>
              <a:rPr i="1" lang="fr" sz="1300"/>
              <a:t> , Qods ABIDI</a:t>
            </a:r>
            <a:endParaRPr i="1" sz="1300"/>
          </a:p>
        </p:txBody>
      </p:sp>
      <p:sp>
        <p:nvSpPr>
          <p:cNvPr id="147" name="Google Shape;147;p25"/>
          <p:cNvSpPr txBox="1"/>
          <p:nvPr/>
        </p:nvSpPr>
        <p:spPr>
          <a:xfrm>
            <a:off x="5346775" y="4216950"/>
            <a:ext cx="31851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/>
              <a:t>Octopus diagram</a:t>
            </a:r>
            <a:r>
              <a:rPr i="1" lang="fr" sz="1300"/>
              <a:t>, Cl</a:t>
            </a:r>
            <a:r>
              <a:rPr i="1" lang="fr" sz="1300"/>
              <a:t>é</a:t>
            </a:r>
            <a:r>
              <a:rPr i="1" lang="fr" sz="1300"/>
              <a:t>ment SARAZIN</a:t>
            </a:r>
            <a:endParaRPr i="1" sz="1300"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3051" y="1123025"/>
            <a:ext cx="4143000" cy="310549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II.2) The expectations of our system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26"/>
          <p:cNvSpPr txBox="1"/>
          <p:nvPr/>
        </p:nvSpPr>
        <p:spPr>
          <a:xfrm>
            <a:off x="2686500" y="4410075"/>
            <a:ext cx="3771000" cy="24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/>
              <a:t>Use case diagram</a:t>
            </a:r>
            <a:r>
              <a:rPr i="1" lang="fr" sz="1300"/>
              <a:t>, Loann KAIKA &amp; Qods ABIDI</a:t>
            </a:r>
            <a:endParaRPr i="1" sz="1300"/>
          </a:p>
        </p:txBody>
      </p:sp>
      <p:sp>
        <p:nvSpPr>
          <p:cNvPr id="155" name="Google Shape;155;p26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 Use cases</a:t>
            </a:r>
            <a:endParaRPr/>
          </a:p>
        </p:txBody>
      </p:sp>
      <p:pic>
        <p:nvPicPr>
          <p:cNvPr id="156" name="Google Shape;156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05950" y="1021725"/>
            <a:ext cx="7387601" cy="338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7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II.3) </a:t>
            </a:r>
            <a:r>
              <a:rPr lang="fr"/>
              <a:t>Functional</a:t>
            </a:r>
            <a:r>
              <a:rPr lang="fr"/>
              <a:t> </a:t>
            </a:r>
            <a:r>
              <a:rPr lang="fr"/>
              <a:t>architecture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27"/>
          <p:cNvSpPr txBox="1"/>
          <p:nvPr/>
        </p:nvSpPr>
        <p:spPr>
          <a:xfrm>
            <a:off x="1913800" y="3841800"/>
            <a:ext cx="4143000" cy="3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7"/>
          <p:cNvSpPr txBox="1"/>
          <p:nvPr/>
        </p:nvSpPr>
        <p:spPr>
          <a:xfrm>
            <a:off x="5791276" y="4115350"/>
            <a:ext cx="2787600" cy="1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300"/>
              <a:t>V diagram, Loann KAIKA</a:t>
            </a:r>
            <a:endParaRPr i="1" sz="1300"/>
          </a:p>
        </p:txBody>
      </p:sp>
      <p:sp>
        <p:nvSpPr>
          <p:cNvPr id="164" name="Google Shape;164;p27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 Use cases</a:t>
            </a:r>
            <a:endParaRPr/>
          </a:p>
        </p:txBody>
      </p:sp>
      <p:pic>
        <p:nvPicPr>
          <p:cNvPr id="165" name="Google Shape;165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4600" y="671450"/>
            <a:ext cx="6811628" cy="4196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idx="1" type="subTitle"/>
          </p:nvPr>
        </p:nvSpPr>
        <p:spPr>
          <a:xfrm>
            <a:off x="129150" y="621825"/>
            <a:ext cx="6278100" cy="3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II.4) Threats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28"/>
          <p:cNvSpPr txBox="1"/>
          <p:nvPr>
            <p:ph type="title"/>
          </p:nvPr>
        </p:nvSpPr>
        <p:spPr>
          <a:xfrm>
            <a:off x="0" y="-52175"/>
            <a:ext cx="8636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"/>
              <a:t>II.  Use cases</a:t>
            </a:r>
            <a:endParaRPr/>
          </a:p>
        </p:txBody>
      </p:sp>
      <p:pic>
        <p:nvPicPr>
          <p:cNvPr id="172" name="Google Shape;172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53225" y="74675"/>
            <a:ext cx="4018276" cy="442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6600" y="1619975"/>
            <a:ext cx="4319224" cy="16543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28"/>
          <p:cNvSpPr txBox="1"/>
          <p:nvPr/>
        </p:nvSpPr>
        <p:spPr>
          <a:xfrm>
            <a:off x="1177450" y="3384425"/>
            <a:ext cx="3039900" cy="23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fr" sz="1200"/>
              <a:t>Risk matrix, Clément SARAZIN</a:t>
            </a:r>
            <a:endParaRPr i="1" sz="12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