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Neue Machina Ultra-Bold" charset="1" panose="00000900000000000000"/>
      <p:regular r:id="rId30"/>
    </p:embeddedFont>
    <p:embeddedFont>
      <p:font typeface="HK Grotesk Semi-Bold" charset="1" panose="00000700000000000000"/>
      <p:regular r:id="rId31"/>
    </p:embeddedFont>
    <p:embeddedFont>
      <p:font typeface="HK Grotesk Bold" charset="1" panose="00000800000000000000"/>
      <p:regular r:id="rId32"/>
    </p:embeddedFont>
    <p:embeddedFont>
      <p:font typeface="Open Sans Bold" charset="1" panose="020B0806030504020204"/>
      <p:regular r:id="rId33"/>
    </p:embeddedFont>
    <p:embeddedFont>
      <p:font typeface="Body Text" charset="1" panose="02000503040000020004"/>
      <p:regular r:id="rId34"/>
    </p:embeddedFont>
    <p:embeddedFont>
      <p:font typeface="Body Text Bold" charset="1" panose="02000503040000020004"/>
      <p:regular r:id="rId35"/>
    </p:embeddedFont>
    <p:embeddedFont>
      <p:font typeface="Open Sans" charset="1" panose="020B0606030504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notesMasters/notesMaster1.xml" Type="http://schemas.openxmlformats.org/officeDocument/2006/relationships/notesMaster"/><Relationship Id="rId38" Target="theme/theme2.xml" Type="http://schemas.openxmlformats.org/officeDocument/2006/relationships/theme"/><Relationship Id="rId39" Target="notesSlides/notesSlide1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2.xml" Type="http://schemas.openxmlformats.org/officeDocument/2006/relationships/notesSlide"/><Relationship Id="rId41" Target="notesSlides/notesSlide3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UrbanRural:</a:t>
            </a:r>
          </a:p>
          <a:p>
            <a:r>
              <a:rPr lang="en-US"/>
              <a:t>•	The majority of loans were granted to urban areas (1), followed by undefined areas (0) and rural areas (2).</a:t>
            </a:r>
          </a:p>
          <a:p>
            <a:r>
              <a:rPr lang="en-US"/>
              <a:t>•	This suggests a strong preference for lending in urban settings, possibly due to better access to businesses and financial infrastructure.</a:t>
            </a:r>
          </a:p>
          <a:p>
            <a:r>
              <a:rPr lang="en-US"/>
              <a:t/>
            </a:r>
          </a:p>
          <a:p>
            <a:r>
              <a:rPr lang="en-US"/>
              <a:t>NewExist:</a:t>
            </a:r>
          </a:p>
          <a:p>
            <a:r>
              <a:rPr lang="en-US"/>
              <a:t>•	Most loans were issued to existing businesses (1), while a smaller proportion went to new businesses (2).</a:t>
            </a:r>
          </a:p>
          <a:p>
            <a:r>
              <a:rPr lang="en-US"/>
              <a:t>•	Very few loans were categorized as undefined (3), indicating clear documentation for most loans.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Insights:</a:t>
            </a:r>
          </a:p>
          <a:p>
            <a:r>
              <a:rPr lang="en-US"/>
              <a:t/>
            </a:r>
          </a:p>
          <a:p>
            <a:r>
              <a:rPr lang="en-US"/>
              <a:t>•	Urban areas and existing businesses dominate the loan distribution, with a higher likelihood of loans being paid in full.</a:t>
            </a:r>
          </a:p>
          <a:p>
            <a:r>
              <a:rPr lang="en-US"/>
              <a:t>•	New businesses and loans with revolving credit show a slightly higher risk of default.</a:t>
            </a:r>
          </a:p>
          <a:p>
            <a:r>
              <a:rPr lang="en-US"/>
              <a:t>•	Low documentation loans exhibit a higher tendency for defaults compared to loans with complete documentation.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Model Comparison:</a:t>
            </a:r>
          </a:p>
          <a:p>
            <a:r>
              <a:rPr lang="en-US"/>
              <a:t/>
            </a:r>
          </a:p>
          <a:p>
            <a:r>
              <a:rPr lang="en-US"/>
              <a:t>Now that we’ve reviewed the individual models in detail, let’s compare their performance side by side to finalize our recommendation."</a:t>
            </a:r>
          </a:p>
          <a:p>
            <a:r>
              <a:rPr lang="en-US"/>
              <a:t/>
            </a:r>
          </a:p>
          <a:p>
            <a:r>
              <a:rPr lang="en-US"/>
              <a:t>We’ve compared key metrics:accuracy, specificity, sensitivity, F1-Score, ROC-AUC, and most importantly, total net profit in dollars.</a:t>
            </a:r>
          </a:p>
          <a:p>
            <a:r>
              <a:rPr lang="en-US"/>
              <a:t/>
            </a:r>
          </a:p>
          <a:p>
            <a:r>
              <a:rPr lang="en-US"/>
              <a:t>Based on this comparison, Random Forest is our recommended model.</a:t>
            </a:r>
          </a:p>
          <a:p>
            <a:r>
              <a:rPr lang="en-US"/>
              <a:t>It balances all the key metrics—profit, sensitivity, and accuracy—making it the most robust choice for the business objective.</a:t>
            </a:r>
          </a:p>
          <a:p>
            <a:r>
              <a:rPr lang="en-US"/>
              <a:t/>
            </a:r>
          </a:p>
          <a:p>
            <a:r>
              <a:rPr lang="en-US"/>
              <a:t>Its ability to correctly predict defaults ensures the loan approval process is both profitable and risk-mitigating.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" y="7581278"/>
            <a:ext cx="18288000" cy="2720989"/>
          </a:xfrm>
          <a:custGeom>
            <a:avLst/>
            <a:gdLst/>
            <a:ahLst/>
            <a:cxnLst/>
            <a:rect r="r" b="b" t="t" l="l"/>
            <a:pathLst>
              <a:path h="2720989" w="18288000">
                <a:moveTo>
                  <a:pt x="0" y="0"/>
                </a:moveTo>
                <a:lnTo>
                  <a:pt x="18288000" y="0"/>
                </a:lnTo>
                <a:lnTo>
                  <a:pt x="18288000" y="2720989"/>
                </a:lnTo>
                <a:lnTo>
                  <a:pt x="0" y="2720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780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08914" y="8069811"/>
            <a:ext cx="5750386" cy="1578949"/>
          </a:xfrm>
          <a:custGeom>
            <a:avLst/>
            <a:gdLst/>
            <a:ahLst/>
            <a:cxnLst/>
            <a:rect r="r" b="b" t="t" l="l"/>
            <a:pathLst>
              <a:path h="1578949" w="5750386">
                <a:moveTo>
                  <a:pt x="0" y="0"/>
                </a:moveTo>
                <a:lnTo>
                  <a:pt x="5750386" y="0"/>
                </a:lnTo>
                <a:lnTo>
                  <a:pt x="5750386" y="1578949"/>
                </a:lnTo>
                <a:lnTo>
                  <a:pt x="0" y="1578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38" t="-1095" r="0" b="-25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06049" y="3794686"/>
            <a:ext cx="5414819" cy="3606996"/>
          </a:xfrm>
          <a:custGeom>
            <a:avLst/>
            <a:gdLst/>
            <a:ahLst/>
            <a:cxnLst/>
            <a:rect r="r" b="b" t="t" l="l"/>
            <a:pathLst>
              <a:path h="3606996" w="5414819">
                <a:moveTo>
                  <a:pt x="0" y="0"/>
                </a:moveTo>
                <a:lnTo>
                  <a:pt x="5414819" y="0"/>
                </a:lnTo>
                <a:lnTo>
                  <a:pt x="5414819" y="3606996"/>
                </a:lnTo>
                <a:lnTo>
                  <a:pt x="0" y="36069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40089" y="3049511"/>
            <a:ext cx="12807752" cy="565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4"/>
              </a:lnSpc>
            </a:pPr>
            <a:r>
              <a:rPr lang="en-US" b="true" sz="4274" spc="-85">
                <a:solidFill>
                  <a:srgbClr val="2C2C2C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Should This Loan be Approved or Denied?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837235" y="8372378"/>
            <a:ext cx="3552447" cy="939897"/>
            <a:chOff x="0" y="0"/>
            <a:chExt cx="4736596" cy="125319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4" y="722971"/>
              <a:ext cx="4736572" cy="53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b="true" sz="2600" strike="noStrike" u="none">
                  <a:solidFill>
                    <a:srgbClr val="2C2C2C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MSBA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0"/>
              <a:ext cx="4736572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0"/>
                </a:lnSpc>
                <a:spcBef>
                  <a:spcPct val="0"/>
                </a:spcBef>
              </a:pPr>
              <a:r>
                <a:rPr lang="en-US" b="true" sz="2700" strike="noStrike" u="none">
                  <a:solidFill>
                    <a:srgbClr val="2C2C2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Sindhuja Arivukkarasu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740089" y="8455901"/>
            <a:ext cx="3716146" cy="920847"/>
            <a:chOff x="0" y="0"/>
            <a:chExt cx="4954861" cy="122779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25" y="697571"/>
              <a:ext cx="4954836" cy="53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b="true" sz="2600" strike="noStrike" u="none">
                  <a:solidFill>
                    <a:srgbClr val="2C2C2C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MSBA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4954836" cy="53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</a:pPr>
              <a:r>
                <a:rPr lang="en-US" b="true" sz="2600">
                  <a:solidFill>
                    <a:srgbClr val="2C2C2C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Pallavi Gowdar Nagaraj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81698" y="904417"/>
            <a:ext cx="16131914" cy="120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8"/>
              </a:lnSpc>
            </a:pPr>
            <a:r>
              <a:rPr lang="en-US" b="true" sz="4598" spc="-91">
                <a:solidFill>
                  <a:srgbClr val="2C2C2C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2024 CSU Systemwide Business Analytics Competition</a:t>
            </a:r>
          </a:p>
        </p:txBody>
      </p:sp>
      <p:sp>
        <p:nvSpPr>
          <p:cNvPr name="AutoShape 13" id="13"/>
          <p:cNvSpPr/>
          <p:nvPr/>
        </p:nvSpPr>
        <p:spPr>
          <a:xfrm>
            <a:off x="981698" y="2107078"/>
            <a:ext cx="1613191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41357" y="8490826"/>
            <a:ext cx="221791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600" strike="noStrike" u="none">
                <a:solidFill>
                  <a:srgbClr val="2C2C2C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Luyan Zhuang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5172" y="8976698"/>
            <a:ext cx="1153052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600" strike="noStrike" u="none">
                <a:solidFill>
                  <a:srgbClr val="2C2C2C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MSBA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69918" y="1414463"/>
            <a:ext cx="9854029" cy="8445807"/>
          </a:xfrm>
          <a:custGeom>
            <a:avLst/>
            <a:gdLst/>
            <a:ahLst/>
            <a:cxnLst/>
            <a:rect r="r" b="b" t="t" l="l"/>
            <a:pathLst>
              <a:path h="8445807" w="9854029">
                <a:moveTo>
                  <a:pt x="0" y="0"/>
                </a:moveTo>
                <a:lnTo>
                  <a:pt x="9854029" y="0"/>
                </a:lnTo>
                <a:lnTo>
                  <a:pt x="9854029" y="8445806"/>
                </a:lnTo>
                <a:lnTo>
                  <a:pt x="0" y="8445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5" r="-1085" b="-13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59465" y="633413"/>
            <a:ext cx="1326869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0"/>
              </a:lnSpc>
              <a:spcBef>
                <a:spcPct val="0"/>
              </a:spcBef>
            </a:pPr>
            <a:r>
              <a:rPr lang="en-US" b="true" sz="51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Correlation Matrix for Numeric Features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48878" y="7495847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7456" y="5143500"/>
            <a:ext cx="4750130" cy="4114800"/>
          </a:xfrm>
          <a:custGeom>
            <a:avLst/>
            <a:gdLst/>
            <a:ahLst/>
            <a:cxnLst/>
            <a:rect r="r" b="b" t="t" l="l"/>
            <a:pathLst>
              <a:path h="4114800" w="4750130">
                <a:moveTo>
                  <a:pt x="0" y="0"/>
                </a:moveTo>
                <a:lnTo>
                  <a:pt x="4750130" y="0"/>
                </a:lnTo>
                <a:lnTo>
                  <a:pt x="47501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3421" y="2276818"/>
            <a:ext cx="13016136" cy="3961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523" indent="-345261" lvl="1">
              <a:lnSpc>
                <a:spcPts val="6396"/>
              </a:lnSpc>
              <a:buFont typeface="Arial"/>
              <a:buChar char="•"/>
            </a:pPr>
            <a:r>
              <a:rPr lang="en-US" sz="3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kNN</a:t>
            </a:r>
          </a:p>
          <a:p>
            <a:pPr algn="just" marL="690523" indent="-345261" lvl="1">
              <a:lnSpc>
                <a:spcPts val="6396"/>
              </a:lnSpc>
              <a:buFont typeface="Arial"/>
              <a:buChar char="•"/>
            </a:pPr>
            <a:r>
              <a:rPr lang="en-US" sz="3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Classification Trees: Single tree, bagging, boosting, random forest</a:t>
            </a:r>
          </a:p>
          <a:p>
            <a:pPr algn="just" marL="690523" indent="-345261" lvl="1">
              <a:lnSpc>
                <a:spcPts val="6396"/>
              </a:lnSpc>
              <a:buFont typeface="Arial"/>
              <a:buChar char="•"/>
            </a:pPr>
            <a:r>
              <a:rPr lang="en-US" sz="3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Logit Models: Lasso, Ridge, ElasticNet</a:t>
            </a:r>
          </a:p>
          <a:p>
            <a:pPr algn="just" marL="690523" indent="-345261" lvl="1">
              <a:lnSpc>
                <a:spcPts val="6396"/>
              </a:lnSpc>
              <a:buFont typeface="Arial"/>
              <a:buChar char="•"/>
            </a:pPr>
            <a:r>
              <a:rPr lang="en-US" sz="3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Neural Networks</a:t>
            </a:r>
          </a:p>
          <a:p>
            <a:pPr algn="just" marL="690523" indent="-345261" lvl="1">
              <a:lnSpc>
                <a:spcPts val="6396"/>
              </a:lnSpc>
              <a:buFont typeface="Arial"/>
              <a:buChar char="•"/>
            </a:pPr>
            <a:r>
              <a:rPr lang="en-US" sz="3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Discriminant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8289950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0"/>
              </a:lnSpc>
              <a:spcBef>
                <a:spcPct val="0"/>
              </a:spcBef>
            </a:pPr>
            <a:r>
              <a:rPr lang="en-US" b="true" sz="51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Machine Learning Models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39558"/>
            <a:ext cx="8452470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0"/>
              </a:lnSpc>
              <a:spcBef>
                <a:spcPct val="0"/>
              </a:spcBef>
            </a:pPr>
            <a:r>
              <a:rPr lang="en-US" b="true" sz="51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Development Steps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6584" y="2756474"/>
            <a:ext cx="15661847" cy="6399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64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Normalize Predictors:</a:t>
            </a: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Standardize numerical features to ensure uniform scaling.</a:t>
            </a:r>
          </a:p>
          <a:p>
            <a:pPr algn="just" marL="690881" indent="-345440" lvl="1">
              <a:lnSpc>
                <a:spcPts val="64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Hyperparameter Tuning:</a:t>
            </a: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Use cross-validation to optimize model parameters.</a:t>
            </a:r>
          </a:p>
          <a:p>
            <a:pPr algn="just" marL="690881" indent="-345440" lvl="1">
              <a:lnSpc>
                <a:spcPts val="64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Determine Threshold:</a:t>
            </a: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Select the best cut-off probability for classification.</a:t>
            </a:r>
          </a:p>
          <a:p>
            <a:pPr algn="just" marL="690881" indent="-345440" lvl="1">
              <a:lnSpc>
                <a:spcPts val="64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Evaluate Metrics:</a:t>
            </a: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Assess model performance using metrics like accuracy, sensitivity, and specificity.</a:t>
            </a:r>
          </a:p>
          <a:p>
            <a:pPr algn="just" marL="690881" indent="-345440" lvl="1">
              <a:lnSpc>
                <a:spcPts val="64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Profit Calculation:</a:t>
            </a: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Calculate net profit based on the cost-gain matrix.</a:t>
            </a:r>
          </a:p>
          <a:p>
            <a:pPr algn="just">
              <a:lnSpc>
                <a:spcPts val="64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63226" y="-1323647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8061" y="2431512"/>
            <a:ext cx="16436189" cy="4088502"/>
          </a:xfrm>
          <a:custGeom>
            <a:avLst/>
            <a:gdLst/>
            <a:ahLst/>
            <a:cxnLst/>
            <a:rect r="r" b="b" t="t" l="l"/>
            <a:pathLst>
              <a:path h="4088502" w="16436189">
                <a:moveTo>
                  <a:pt x="0" y="0"/>
                </a:moveTo>
                <a:lnTo>
                  <a:pt x="16436189" y="0"/>
                </a:lnTo>
                <a:lnTo>
                  <a:pt x="16436189" y="4088502"/>
                </a:lnTo>
                <a:lnTo>
                  <a:pt x="0" y="4088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02518"/>
            <a:ext cx="7807456" cy="135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b="true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Cost-Gain Matrix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51174" y="-1337624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0330" y="7182734"/>
            <a:ext cx="15034262" cy="1710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sz="3599" b="true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Threshold Determination:</a:t>
            </a:r>
            <a:r>
              <a:rPr lang="en-US" sz="3599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The optimal threshold was selected by maximizing the F1-Score using the Precision-Recall Curve.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14348" y="-2443885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41430" y="2434755"/>
            <a:ext cx="7917870" cy="5417490"/>
          </a:xfrm>
          <a:custGeom>
            <a:avLst/>
            <a:gdLst/>
            <a:ahLst/>
            <a:cxnLst/>
            <a:rect r="r" b="b" t="t" l="l"/>
            <a:pathLst>
              <a:path h="5417490" w="7917870">
                <a:moveTo>
                  <a:pt x="0" y="0"/>
                </a:moveTo>
                <a:lnTo>
                  <a:pt x="7917870" y="0"/>
                </a:lnTo>
                <a:lnTo>
                  <a:pt x="7917870" y="5417490"/>
                </a:lnTo>
                <a:lnTo>
                  <a:pt x="0" y="54174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1388" y="392723"/>
            <a:ext cx="10581802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4"/>
              </a:lnSpc>
              <a:spcBef>
                <a:spcPct val="0"/>
              </a:spcBef>
            </a:pPr>
            <a:r>
              <a:rPr lang="en-US" b="true" sz="567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KNN - K-Nearest Neighbors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1388" y="1737427"/>
            <a:ext cx="8467391" cy="6554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7"/>
              </a:lnSpc>
            </a:pPr>
            <a:r>
              <a:rPr lang="en-US" b="true" sz="326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Hyperparameter Tuning:</a:t>
            </a:r>
            <a:r>
              <a:rPr lang="en-US" sz="326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Explored n_neighbors (3–21) and metrics (Euclidean, Manhattan, Minkowski).</a:t>
            </a:r>
          </a:p>
          <a:p>
            <a:pPr algn="l">
              <a:lnSpc>
                <a:spcPts val="6527"/>
              </a:lnSpc>
            </a:pPr>
            <a:r>
              <a:rPr lang="en-US" b="true" sz="326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Best Parameters: </a:t>
            </a:r>
            <a:r>
              <a:rPr lang="en-US" sz="326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{metric: 'euclidean', n_neighbors: 5}.</a:t>
            </a:r>
          </a:p>
          <a:p>
            <a:pPr algn="l">
              <a:lnSpc>
                <a:spcPts val="6527"/>
              </a:lnSpc>
            </a:pPr>
            <a:r>
              <a:rPr lang="en-US" b="true" sz="326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Optimal threshold:</a:t>
            </a:r>
            <a:r>
              <a:rPr lang="en-US" sz="326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0.4. </a:t>
            </a:r>
          </a:p>
          <a:p>
            <a:pPr algn="l">
              <a:lnSpc>
                <a:spcPts val="6527"/>
              </a:lnSpc>
            </a:pPr>
            <a:r>
              <a:rPr lang="en-US" b="true" sz="326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Total Net Profit:</a:t>
            </a:r>
            <a:r>
              <a:rPr lang="en-US" sz="326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$1.586 billion.</a:t>
            </a:r>
          </a:p>
          <a:p>
            <a:pPr algn="l">
              <a:lnSpc>
                <a:spcPts val="6527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537562"/>
            <a:ext cx="7492072" cy="5211876"/>
          </a:xfrm>
          <a:custGeom>
            <a:avLst/>
            <a:gdLst/>
            <a:ahLst/>
            <a:cxnLst/>
            <a:rect r="r" b="b" t="t" l="l"/>
            <a:pathLst>
              <a:path h="5211876" w="7492072">
                <a:moveTo>
                  <a:pt x="0" y="0"/>
                </a:moveTo>
                <a:lnTo>
                  <a:pt x="7492072" y="0"/>
                </a:lnTo>
                <a:lnTo>
                  <a:pt x="7492072" y="5211876"/>
                </a:lnTo>
                <a:lnTo>
                  <a:pt x="0" y="5211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3613468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17"/>
              </a:lnSpc>
              <a:spcBef>
                <a:spcPct val="0"/>
              </a:spcBef>
            </a:pPr>
            <a:r>
              <a:rPr lang="en-US" b="true" sz="568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Classification Trees: Random Forest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29535"/>
            <a:ext cx="7728976" cy="4780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Best Parameters:</a:t>
            </a:r>
          </a:p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{bootstrap: True, max_depth: None, max_features: 'sqrt', min_samples_leaf: 5, min_samples_split: 2, n_estimators: 100}</a:t>
            </a:r>
          </a:p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Optimal Threshold: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0.4704</a:t>
            </a:r>
          </a:p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Total Net Profit: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$1,589,844,341.60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2110368">
            <a:off x="-1454356" y="795991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0640" y="2677331"/>
            <a:ext cx="10643536" cy="2754783"/>
          </a:xfrm>
          <a:custGeom>
            <a:avLst/>
            <a:gdLst/>
            <a:ahLst/>
            <a:cxnLst/>
            <a:rect r="r" b="b" t="t" l="l"/>
            <a:pathLst>
              <a:path h="2754783" w="10643536">
                <a:moveTo>
                  <a:pt x="0" y="0"/>
                </a:moveTo>
                <a:lnTo>
                  <a:pt x="10643535" y="0"/>
                </a:lnTo>
                <a:lnTo>
                  <a:pt x="10643535" y="2754783"/>
                </a:lnTo>
                <a:lnTo>
                  <a:pt x="0" y="2754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9" r="0" b="-4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54687" y="2677331"/>
            <a:ext cx="5356553" cy="5166604"/>
          </a:xfrm>
          <a:custGeom>
            <a:avLst/>
            <a:gdLst/>
            <a:ahLst/>
            <a:cxnLst/>
            <a:rect r="r" b="b" t="t" l="l"/>
            <a:pathLst>
              <a:path h="5166604" w="5356553">
                <a:moveTo>
                  <a:pt x="0" y="0"/>
                </a:moveTo>
                <a:lnTo>
                  <a:pt x="5356553" y="0"/>
                </a:lnTo>
                <a:lnTo>
                  <a:pt x="5356553" y="5166604"/>
                </a:lnTo>
                <a:lnTo>
                  <a:pt x="0" y="5166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0640" y="1028700"/>
            <a:ext cx="1623060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8"/>
              </a:lnSpc>
              <a:spcBef>
                <a:spcPct val="0"/>
              </a:spcBef>
            </a:pPr>
            <a:r>
              <a:rPr lang="en-US" b="true" sz="535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Comparison of Classification Trees Models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994089"/>
            <a:ext cx="10147415" cy="154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 Forest</a:t>
            </a: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outperformed others with the highest profit while maintaining robust metrics.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432150"/>
            <a:ext cx="7674751" cy="5422701"/>
          </a:xfrm>
          <a:custGeom>
            <a:avLst/>
            <a:gdLst/>
            <a:ahLst/>
            <a:cxnLst/>
            <a:rect r="r" b="b" t="t" l="l"/>
            <a:pathLst>
              <a:path h="5422701" w="7674751">
                <a:moveTo>
                  <a:pt x="0" y="0"/>
                </a:moveTo>
                <a:lnTo>
                  <a:pt x="7674751" y="0"/>
                </a:lnTo>
                <a:lnTo>
                  <a:pt x="7674751" y="5422700"/>
                </a:lnTo>
                <a:lnTo>
                  <a:pt x="0" y="5422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80330" y="731959"/>
            <a:ext cx="12530722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0"/>
              </a:lnSpc>
              <a:spcBef>
                <a:spcPct val="0"/>
              </a:spcBef>
            </a:pPr>
            <a:r>
              <a:rPr lang="en-US" b="true" sz="60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Logit: Base Logistic Regression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0330" y="1978781"/>
            <a:ext cx="7629893" cy="6399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Solver:</a:t>
            </a: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lbfgs</a:t>
            </a:r>
          </a:p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Efficient for small-to-medium datasets.</a:t>
            </a:r>
          </a:p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Optimizes log-likelihood loss using quasi-Newton methods.</a:t>
            </a:r>
          </a:p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Does not require a learning rate parameter, unlike SGD.</a:t>
            </a:r>
          </a:p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Optimal Threshold:</a:t>
            </a: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0.3708</a:t>
            </a:r>
          </a:p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Total Net Profit:</a:t>
            </a: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$1,579,861,133.90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5219" y="2828955"/>
            <a:ext cx="10173823" cy="2314545"/>
          </a:xfrm>
          <a:custGeom>
            <a:avLst/>
            <a:gdLst/>
            <a:ahLst/>
            <a:cxnLst/>
            <a:rect r="r" b="b" t="t" l="l"/>
            <a:pathLst>
              <a:path h="2314545" w="10173823">
                <a:moveTo>
                  <a:pt x="0" y="0"/>
                </a:moveTo>
                <a:lnTo>
                  <a:pt x="10173822" y="0"/>
                </a:lnTo>
                <a:lnTo>
                  <a:pt x="10173822" y="2314545"/>
                </a:lnTo>
                <a:lnTo>
                  <a:pt x="0" y="2314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01866" y="2437365"/>
            <a:ext cx="5561780" cy="5412270"/>
          </a:xfrm>
          <a:custGeom>
            <a:avLst/>
            <a:gdLst/>
            <a:ahLst/>
            <a:cxnLst/>
            <a:rect r="r" b="b" t="t" l="l"/>
            <a:pathLst>
              <a:path h="5412270" w="5561780">
                <a:moveTo>
                  <a:pt x="0" y="0"/>
                </a:moveTo>
                <a:lnTo>
                  <a:pt x="5561780" y="0"/>
                </a:lnTo>
                <a:lnTo>
                  <a:pt x="5561780" y="5412270"/>
                </a:lnTo>
                <a:lnTo>
                  <a:pt x="0" y="5412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3046" y="1038225"/>
            <a:ext cx="16230600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8"/>
              </a:lnSpc>
              <a:spcBef>
                <a:spcPct val="0"/>
              </a:spcBef>
            </a:pPr>
            <a:r>
              <a:rPr lang="en-US" b="true" sz="555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Comparison of Logit Models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0900" y="5815381"/>
            <a:ext cx="10337072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Base Logistic Regression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is the best choice for simplicity and highest profit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86422" y="2477122"/>
            <a:ext cx="7324507" cy="5332755"/>
          </a:xfrm>
          <a:custGeom>
            <a:avLst/>
            <a:gdLst/>
            <a:ahLst/>
            <a:cxnLst/>
            <a:rect r="r" b="b" t="t" l="l"/>
            <a:pathLst>
              <a:path h="5332755" w="7324507">
                <a:moveTo>
                  <a:pt x="0" y="0"/>
                </a:moveTo>
                <a:lnTo>
                  <a:pt x="7324508" y="0"/>
                </a:lnTo>
                <a:lnTo>
                  <a:pt x="7324508" y="5332756"/>
                </a:lnTo>
                <a:lnTo>
                  <a:pt x="0" y="5332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8326894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0"/>
              </a:lnSpc>
              <a:spcBef>
                <a:spcPct val="0"/>
              </a:spcBef>
            </a:pPr>
            <a:r>
              <a:rPr lang="en-US" b="true" sz="60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Neural Networks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4796" y="2175365"/>
            <a:ext cx="8420799" cy="6461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b="true" sz="3248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Architecture:</a:t>
            </a:r>
            <a:r>
              <a:rPr lang="en-US" sz="324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3 hidden layers (128, 64, 32 neurons).</a:t>
            </a:r>
          </a:p>
          <a:p>
            <a:pPr algn="l">
              <a:lnSpc>
                <a:spcPts val="6496"/>
              </a:lnSpc>
            </a:pPr>
            <a:r>
              <a:rPr lang="en-US" b="true" sz="3248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Activation: </a:t>
            </a:r>
            <a:r>
              <a:rPr lang="en-US" sz="324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ReLU for hidden layers, Sigmoid for output.</a:t>
            </a:r>
          </a:p>
          <a:p>
            <a:pPr algn="l">
              <a:lnSpc>
                <a:spcPts val="6496"/>
              </a:lnSpc>
            </a:pPr>
            <a:r>
              <a:rPr lang="en-US" b="true" sz="3248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Optimizer:</a:t>
            </a:r>
            <a:r>
              <a:rPr lang="en-US" sz="324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Adam with learning rate of 0.001.</a:t>
            </a:r>
          </a:p>
          <a:p>
            <a:pPr algn="l">
              <a:lnSpc>
                <a:spcPts val="6496"/>
              </a:lnSpc>
            </a:pPr>
            <a:r>
              <a:rPr lang="en-US" sz="324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Early Stopping: 5 epochs patience, max 50 </a:t>
            </a:r>
          </a:p>
          <a:p>
            <a:pPr algn="l">
              <a:lnSpc>
                <a:spcPts val="6496"/>
              </a:lnSpc>
            </a:pPr>
            <a:r>
              <a:rPr lang="en-US" b="true" sz="3248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Optimal Threshold:</a:t>
            </a:r>
            <a:r>
              <a:rPr lang="en-US" sz="324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0.1802.</a:t>
            </a:r>
          </a:p>
          <a:p>
            <a:pPr algn="l">
              <a:lnSpc>
                <a:spcPts val="6496"/>
              </a:lnSpc>
            </a:pPr>
            <a:r>
              <a:rPr lang="en-US" b="true" sz="3248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Total Net Profit:</a:t>
            </a:r>
            <a:r>
              <a:rPr lang="en-US" sz="324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$1,586,310,134.45.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36338" y="8777612"/>
            <a:ext cx="3623528" cy="3660129"/>
          </a:xfrm>
          <a:custGeom>
            <a:avLst/>
            <a:gdLst/>
            <a:ahLst/>
            <a:cxnLst/>
            <a:rect r="r" b="b" t="t" l="l"/>
            <a:pathLst>
              <a:path h="3660129" w="3623528">
                <a:moveTo>
                  <a:pt x="0" y="0"/>
                </a:moveTo>
                <a:lnTo>
                  <a:pt x="3623528" y="0"/>
                </a:lnTo>
                <a:lnTo>
                  <a:pt x="3623528" y="3660129"/>
                </a:lnTo>
                <a:lnTo>
                  <a:pt x="0" y="366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5708" y="1574365"/>
            <a:ext cx="1123673" cy="987428"/>
          </a:xfrm>
          <a:custGeom>
            <a:avLst/>
            <a:gdLst/>
            <a:ahLst/>
            <a:cxnLst/>
            <a:rect r="r" b="b" t="t" l="l"/>
            <a:pathLst>
              <a:path h="987428" w="1123673">
                <a:moveTo>
                  <a:pt x="0" y="0"/>
                </a:moveTo>
                <a:lnTo>
                  <a:pt x="1123674" y="0"/>
                </a:lnTo>
                <a:lnTo>
                  <a:pt x="1123674" y="987428"/>
                </a:lnTo>
                <a:lnTo>
                  <a:pt x="0" y="987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8885" y="2667956"/>
            <a:ext cx="920879" cy="936091"/>
          </a:xfrm>
          <a:custGeom>
            <a:avLst/>
            <a:gdLst/>
            <a:ahLst/>
            <a:cxnLst/>
            <a:rect r="r" b="b" t="t" l="l"/>
            <a:pathLst>
              <a:path h="936091" w="920879">
                <a:moveTo>
                  <a:pt x="0" y="0"/>
                </a:moveTo>
                <a:lnTo>
                  <a:pt x="920879" y="0"/>
                </a:lnTo>
                <a:lnTo>
                  <a:pt x="920879" y="936091"/>
                </a:lnTo>
                <a:lnTo>
                  <a:pt x="0" y="9360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8885" y="3918372"/>
            <a:ext cx="1047019" cy="1107957"/>
          </a:xfrm>
          <a:custGeom>
            <a:avLst/>
            <a:gdLst/>
            <a:ahLst/>
            <a:cxnLst/>
            <a:rect r="r" b="b" t="t" l="l"/>
            <a:pathLst>
              <a:path h="1107957" w="1047019">
                <a:moveTo>
                  <a:pt x="0" y="0"/>
                </a:moveTo>
                <a:lnTo>
                  <a:pt x="1047019" y="0"/>
                </a:lnTo>
                <a:lnTo>
                  <a:pt x="1047019" y="1107956"/>
                </a:lnTo>
                <a:lnTo>
                  <a:pt x="0" y="11079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340653"/>
            <a:ext cx="897204" cy="874366"/>
          </a:xfrm>
          <a:custGeom>
            <a:avLst/>
            <a:gdLst/>
            <a:ahLst/>
            <a:cxnLst/>
            <a:rect r="r" b="b" t="t" l="l"/>
            <a:pathLst>
              <a:path h="874366" w="897204">
                <a:moveTo>
                  <a:pt x="0" y="0"/>
                </a:moveTo>
                <a:lnTo>
                  <a:pt x="897204" y="0"/>
                </a:lnTo>
                <a:lnTo>
                  <a:pt x="897204" y="874367"/>
                </a:lnTo>
                <a:lnTo>
                  <a:pt x="0" y="8743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6579" y="431365"/>
            <a:ext cx="454846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36"/>
              </a:lnSpc>
              <a:spcBef>
                <a:spcPct val="0"/>
              </a:spcBef>
            </a:pPr>
            <a:r>
              <a:rPr lang="en-US" b="true" sz="503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24020" y="1813347"/>
            <a:ext cx="693457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Supported small businesses since 1953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14619" y="3021405"/>
            <a:ext cx="675337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 strike="noStrike" u="none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Created jobs; reduced unemployment.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68780" y="4229463"/>
            <a:ext cx="531480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 strike="noStrike" u="none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Success Stories: Apple, FedEx.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40516" y="5534949"/>
            <a:ext cx="458137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 strike="noStrike" u="none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Loan Guarantee Program: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043028" y="1699084"/>
            <a:ext cx="4983459" cy="4830261"/>
          </a:xfrm>
          <a:custGeom>
            <a:avLst/>
            <a:gdLst/>
            <a:ahLst/>
            <a:cxnLst/>
            <a:rect r="r" b="b" t="t" l="l"/>
            <a:pathLst>
              <a:path h="4830261" w="4983459">
                <a:moveTo>
                  <a:pt x="0" y="0"/>
                </a:moveTo>
                <a:lnTo>
                  <a:pt x="4983459" y="0"/>
                </a:lnTo>
                <a:lnTo>
                  <a:pt x="4983459" y="4830261"/>
                </a:lnTo>
                <a:lnTo>
                  <a:pt x="0" y="48302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72575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06579" y="6529345"/>
            <a:ext cx="671253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6"/>
              </a:lnSpc>
              <a:spcBef>
                <a:spcPct val="0"/>
              </a:spcBef>
            </a:pPr>
            <a:r>
              <a:rPr lang="en-US" b="true" sz="403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6579" y="7491370"/>
            <a:ext cx="15405465" cy="1540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4"/>
              </a:lnSpc>
            </a:pPr>
            <a:r>
              <a:rPr lang="en-US" sz="3212" b="true">
                <a:solidFill>
                  <a:srgbClr val="FF1E41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Loan Defaults:</a:t>
            </a:r>
            <a:r>
              <a:rPr lang="en-US" sz="3212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Difficulty in predicting defaults impacts profitability.</a:t>
            </a:r>
          </a:p>
          <a:p>
            <a:pPr algn="l">
              <a:lnSpc>
                <a:spcPts val="6424"/>
              </a:lnSpc>
            </a:pPr>
            <a:r>
              <a:rPr lang="en-US" sz="3212" b="true">
                <a:solidFill>
                  <a:srgbClr val="FF1E41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Threshold Challenge:</a:t>
            </a:r>
            <a:r>
              <a:rPr lang="en-US" sz="3212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Finding the right cut-off to balance risk and profit.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90137" y="2692510"/>
            <a:ext cx="7609740" cy="5396549"/>
          </a:xfrm>
          <a:custGeom>
            <a:avLst/>
            <a:gdLst/>
            <a:ahLst/>
            <a:cxnLst/>
            <a:rect r="r" b="b" t="t" l="l"/>
            <a:pathLst>
              <a:path h="5396549" w="7609740">
                <a:moveTo>
                  <a:pt x="0" y="0"/>
                </a:moveTo>
                <a:lnTo>
                  <a:pt x="7609740" y="0"/>
                </a:lnTo>
                <a:lnTo>
                  <a:pt x="7609740" y="5396548"/>
                </a:lnTo>
                <a:lnTo>
                  <a:pt x="0" y="5396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80330"/>
            <a:ext cx="8326894" cy="90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0"/>
              </a:lnSpc>
              <a:spcBef>
                <a:spcPct val="0"/>
              </a:spcBef>
            </a:pPr>
            <a:r>
              <a:rPr lang="en-US" b="true" sz="60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Discriminant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34990"/>
            <a:ext cx="8661437" cy="6399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Combines LDA and QDA using a regularization parameter (reg_param).</a:t>
            </a:r>
          </a:p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Hyperparameter Tuning:</a:t>
            </a:r>
          </a:p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Explored reg_param values [0.0, 0.1, 0.2, ..., 1.0].</a:t>
            </a:r>
          </a:p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Best Parameter: 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reg_param = 0.0 (model behaved as LDA).</a:t>
            </a:r>
          </a:p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Optimal Threshold: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0.2404.</a:t>
            </a:r>
          </a:p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Total Net Profit: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$1,558,540,857.85.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3630" y="2049725"/>
            <a:ext cx="14816768" cy="3796797"/>
          </a:xfrm>
          <a:custGeom>
            <a:avLst/>
            <a:gdLst/>
            <a:ahLst/>
            <a:cxnLst/>
            <a:rect r="r" b="b" t="t" l="l"/>
            <a:pathLst>
              <a:path h="3796797" w="14816768">
                <a:moveTo>
                  <a:pt x="0" y="0"/>
                </a:moveTo>
                <a:lnTo>
                  <a:pt x="14816768" y="0"/>
                </a:lnTo>
                <a:lnTo>
                  <a:pt x="14816768" y="3796797"/>
                </a:lnTo>
                <a:lnTo>
                  <a:pt x="0" y="3796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7106" y="573742"/>
            <a:ext cx="8326894" cy="90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0"/>
              </a:lnSpc>
              <a:spcBef>
                <a:spcPct val="0"/>
              </a:spcBef>
            </a:pPr>
            <a:r>
              <a:rPr lang="en-US" b="true" sz="60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Models Comparison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0819" y="6160847"/>
            <a:ext cx="11882214" cy="2351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Random Forest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is the recommended model</a:t>
            </a:r>
          </a:p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Maximizes profit ($1,589,844,341.60).</a:t>
            </a:r>
          </a:p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Achieves high sensitivity (0.9955) and predictive accuracy (0.9937).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746" y="2220319"/>
            <a:ext cx="12072812" cy="5236582"/>
          </a:xfrm>
          <a:custGeom>
            <a:avLst/>
            <a:gdLst/>
            <a:ahLst/>
            <a:cxnLst/>
            <a:rect r="r" b="b" t="t" l="l"/>
            <a:pathLst>
              <a:path h="5236582" w="12072812">
                <a:moveTo>
                  <a:pt x="0" y="0"/>
                </a:moveTo>
                <a:lnTo>
                  <a:pt x="12072812" y="0"/>
                </a:lnTo>
                <a:lnTo>
                  <a:pt x="12072812" y="5236582"/>
                </a:lnTo>
                <a:lnTo>
                  <a:pt x="0" y="5236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80330" y="1028700"/>
            <a:ext cx="1485519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0"/>
              </a:lnSpc>
              <a:spcBef>
                <a:spcPct val="0"/>
              </a:spcBef>
            </a:pPr>
            <a:r>
              <a:rPr lang="en-US" b="true" sz="53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Profit Optimization by Random Forest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1746" y="7708761"/>
            <a:ext cx="11068213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Maximum Net Profit: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$1,589,851,091.60.</a:t>
            </a:r>
          </a:p>
          <a:p>
            <a:pPr algn="l">
              <a:lnSpc>
                <a:spcPts val="48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Loans Approved: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147,072.</a:t>
            </a:r>
          </a:p>
          <a:p>
            <a:pPr algn="l">
              <a:lnSpc>
                <a:spcPts val="48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Optimal Probability Threshold: 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0.3804.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7070" y="1028700"/>
            <a:ext cx="1070082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0"/>
              </a:lnSpc>
              <a:spcBef>
                <a:spcPct val="0"/>
              </a:spcBef>
            </a:pPr>
            <a:r>
              <a:rPr lang="en-US" b="true" sz="60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 Recommendation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30663" y="2512038"/>
            <a:ext cx="14884822" cy="397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Approval Strategy:</a:t>
            </a:r>
          </a:p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Approve loans in order of predicted probabilities, starting with least risky applicants.</a:t>
            </a:r>
          </a:p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Stop approvals after </a:t>
            </a: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147,072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loans to maximize profit.</a:t>
            </a:r>
          </a:p>
          <a:p>
            <a:pPr algn="l">
              <a:lnSpc>
                <a:spcPts val="6400"/>
              </a:lnSpc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Future Loan Scoring:</a:t>
            </a:r>
          </a:p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Use a probability threshold of </a:t>
            </a: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0.3804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for granting future loans.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1525" y="3585498"/>
            <a:ext cx="16744950" cy="267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000"/>
              </a:lnSpc>
            </a:pPr>
            <a:r>
              <a:rPr lang="en-US" b="true" sz="20000" u="none">
                <a:solidFill>
                  <a:srgbClr val="0057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314235" y="-2023502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0112" y="8195702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763226" y="8878995"/>
            <a:ext cx="1629465" cy="1897484"/>
          </a:xfrm>
          <a:custGeom>
            <a:avLst/>
            <a:gdLst/>
            <a:ahLst/>
            <a:cxnLst/>
            <a:rect r="r" b="b" t="t" l="l"/>
            <a:pathLst>
              <a:path h="1897484" w="1629465">
                <a:moveTo>
                  <a:pt x="0" y="0"/>
                </a:moveTo>
                <a:lnTo>
                  <a:pt x="1629465" y="0"/>
                </a:lnTo>
                <a:lnTo>
                  <a:pt x="1629465" y="1897485"/>
                </a:lnTo>
                <a:lnTo>
                  <a:pt x="0" y="1897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895309" y="-489480"/>
            <a:ext cx="1629465" cy="1897484"/>
          </a:xfrm>
          <a:custGeom>
            <a:avLst/>
            <a:gdLst/>
            <a:ahLst/>
            <a:cxnLst/>
            <a:rect r="r" b="b" t="t" l="l"/>
            <a:pathLst>
              <a:path h="1897484" w="1629465">
                <a:moveTo>
                  <a:pt x="0" y="0"/>
                </a:moveTo>
                <a:lnTo>
                  <a:pt x="1629465" y="0"/>
                </a:lnTo>
                <a:lnTo>
                  <a:pt x="1629465" y="1897485"/>
                </a:lnTo>
                <a:lnTo>
                  <a:pt x="0" y="1897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110368">
            <a:off x="-1454356" y="795991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10549" y="1873128"/>
            <a:ext cx="5092661" cy="5092661"/>
          </a:xfrm>
          <a:custGeom>
            <a:avLst/>
            <a:gdLst/>
            <a:ahLst/>
            <a:cxnLst/>
            <a:rect r="r" b="b" t="t" l="l"/>
            <a:pathLst>
              <a:path h="5092661" w="5092661">
                <a:moveTo>
                  <a:pt x="0" y="0"/>
                </a:moveTo>
                <a:lnTo>
                  <a:pt x="5092661" y="0"/>
                </a:lnTo>
                <a:lnTo>
                  <a:pt x="5092661" y="5092661"/>
                </a:lnTo>
                <a:lnTo>
                  <a:pt x="0" y="50926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2470" y="1111128"/>
            <a:ext cx="472751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36"/>
              </a:lnSpc>
              <a:spcBef>
                <a:spcPct val="0"/>
              </a:spcBef>
            </a:pPr>
            <a:r>
              <a:rPr lang="en-US" b="true" sz="603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2470" y="2260168"/>
            <a:ext cx="10474170" cy="397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Develop </a:t>
            </a:r>
            <a:r>
              <a:rPr lang="en-US" sz="3200" b="true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predictive models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to estimate the probability of default. </a:t>
            </a:r>
          </a:p>
          <a:p>
            <a:pPr algn="l" marL="0" indent="0" lvl="0">
              <a:lnSpc>
                <a:spcPts val="64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Determine the </a:t>
            </a: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optimal classification threshold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to guide loan approval decisions, balancing risk and profitability to maximize the bank's net profit.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51174" y="-671512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75590"/>
            <a:ext cx="13952501" cy="483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6"/>
              </a:lnSpc>
            </a:pPr>
            <a:r>
              <a:rPr lang="en-US" b="true" sz="3258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Size: </a:t>
            </a:r>
            <a:r>
              <a:rPr lang="en-US" sz="325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899,164 rows and 27 columns.</a:t>
            </a:r>
          </a:p>
          <a:p>
            <a:pPr algn="l">
              <a:lnSpc>
                <a:spcPts val="6516"/>
              </a:lnSpc>
            </a:pPr>
            <a:r>
              <a:rPr lang="en-US" b="true" sz="3258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Target Variable:</a:t>
            </a:r>
            <a:r>
              <a:rPr lang="en-US" sz="325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MIS_Status → Paid in Full (P I F) or Charged Off (CHGOFF).</a:t>
            </a:r>
          </a:p>
          <a:p>
            <a:pPr algn="l">
              <a:lnSpc>
                <a:spcPts val="6516"/>
              </a:lnSpc>
            </a:pPr>
            <a:r>
              <a:rPr lang="en-US" b="true" sz="3258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Predictor Variables:</a:t>
            </a:r>
            <a:r>
              <a:rPr lang="en-US" sz="325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Numerical and categorical features, including:</a:t>
            </a:r>
          </a:p>
          <a:p>
            <a:pPr algn="l" marL="703407" indent="-351704" lvl="1">
              <a:lnSpc>
                <a:spcPts val="6516"/>
              </a:lnSpc>
              <a:buFont typeface="Arial"/>
              <a:buChar char="•"/>
            </a:pPr>
            <a:r>
              <a:rPr lang="en-US" sz="325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Loan terms</a:t>
            </a:r>
          </a:p>
          <a:p>
            <a:pPr algn="l" marL="703407" indent="-351704" lvl="1">
              <a:lnSpc>
                <a:spcPts val="6516"/>
              </a:lnSpc>
              <a:buFont typeface="Arial"/>
              <a:buChar char="•"/>
            </a:pPr>
            <a:r>
              <a:rPr lang="en-US" sz="325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Business characteristics</a:t>
            </a:r>
          </a:p>
          <a:p>
            <a:pPr algn="l" marL="703407" indent="-351704" lvl="1">
              <a:lnSpc>
                <a:spcPts val="6516"/>
              </a:lnSpc>
              <a:buFont typeface="Arial"/>
              <a:buChar char="•"/>
            </a:pPr>
            <a:r>
              <a:rPr lang="en-US" sz="325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Loan performance metrics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28688"/>
            <a:ext cx="7613191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36"/>
              </a:lnSpc>
              <a:spcBef>
                <a:spcPct val="0"/>
              </a:spcBef>
            </a:pPr>
            <a:r>
              <a:rPr lang="en-US" b="true" sz="603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340" y="827210"/>
            <a:ext cx="8547805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3"/>
              </a:lnSpc>
              <a:spcBef>
                <a:spcPct val="0"/>
              </a:spcBef>
            </a:pPr>
            <a:r>
              <a:rPr lang="en-US" b="true" sz="6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Engineering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98918"/>
            <a:ext cx="15047515" cy="720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64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Monetary Columns: 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Removed dollar signs and commas; converted to numeric format.</a:t>
            </a:r>
          </a:p>
          <a:p>
            <a:pPr algn="l" marL="690881" indent="-345440" lvl="1">
              <a:lnSpc>
                <a:spcPts val="64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Categorical Columns: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Consolidated categories; grouped rare entries under "Other."</a:t>
            </a:r>
          </a:p>
          <a:p>
            <a:pPr algn="l" marL="690881" indent="-345440" lvl="1">
              <a:lnSpc>
                <a:spcPts val="64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NewExist Column: 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Addressed inconsistencies by creating a new category for 0 and NaN.</a:t>
            </a:r>
          </a:p>
          <a:p>
            <a:pPr algn="l" marL="690881" indent="-345440" lvl="1">
              <a:lnSpc>
                <a:spcPts val="64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Outlier Retention:</a:t>
            </a:r>
            <a:r>
              <a:rPr lang="en-US" sz="3200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 Preserved outliers to capture real-world variability and maintain data integrity.</a:t>
            </a:r>
          </a:p>
          <a:p>
            <a:pPr algn="l">
              <a:lnSpc>
                <a:spcPts val="64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59300" y="-315790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488557" y="774313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93133" y="2610188"/>
            <a:ext cx="6929837" cy="5678227"/>
          </a:xfrm>
          <a:custGeom>
            <a:avLst/>
            <a:gdLst/>
            <a:ahLst/>
            <a:cxnLst/>
            <a:rect r="r" b="b" t="t" l="l"/>
            <a:pathLst>
              <a:path h="5678227" w="6929837">
                <a:moveTo>
                  <a:pt x="0" y="0"/>
                </a:moveTo>
                <a:lnTo>
                  <a:pt x="6929838" y="0"/>
                </a:lnTo>
                <a:lnTo>
                  <a:pt x="6929838" y="5678227"/>
                </a:lnTo>
                <a:lnTo>
                  <a:pt x="0" y="5678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85" t="0" r="-178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3388" y="895688"/>
            <a:ext cx="1169565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68"/>
              </a:lnSpc>
              <a:spcBef>
                <a:spcPct val="0"/>
              </a:spcBef>
            </a:pPr>
            <a:r>
              <a:rPr lang="en-US" b="true" sz="639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Target Variable: MIS_Status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5854" y="2381588"/>
            <a:ext cx="8738146" cy="141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5"/>
              </a:lnSpc>
            </a:pPr>
            <a:r>
              <a:rPr lang="en-US" sz="2957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Paid in Full (PIF): 82.44% of loans successfully repaid.</a:t>
            </a:r>
          </a:p>
          <a:p>
            <a:pPr algn="l">
              <a:lnSpc>
                <a:spcPts val="5915"/>
              </a:lnSpc>
            </a:pPr>
            <a:r>
              <a:rPr lang="en-US" sz="295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Charged Off (CHGOFF): 17.56% of loans defaulted.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1864" y="4294177"/>
            <a:ext cx="9509648" cy="558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7"/>
              </a:lnSpc>
            </a:pPr>
            <a:r>
              <a:rPr lang="en-US" b="true" sz="3218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Missing Values in MIS_Status:</a:t>
            </a:r>
          </a:p>
          <a:p>
            <a:pPr algn="l">
              <a:lnSpc>
                <a:spcPts val="6437"/>
              </a:lnSpc>
            </a:pPr>
            <a:r>
              <a:rPr lang="en-US" sz="321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MIS_Status had 0.22% missing values.</a:t>
            </a:r>
          </a:p>
          <a:p>
            <a:pPr algn="l">
              <a:lnSpc>
                <a:spcPts val="6437"/>
              </a:lnSpc>
            </a:pPr>
            <a:r>
              <a:rPr lang="en-US" b="true" sz="3218">
                <a:solidFill>
                  <a:srgbClr val="000000"/>
                </a:solidFill>
                <a:latin typeface="Body Text Bold"/>
                <a:ea typeface="Body Text Bold"/>
                <a:cs typeface="Body Text Bold"/>
                <a:sym typeface="Body Text Bold"/>
              </a:rPr>
              <a:t>Key Patterns:</a:t>
            </a:r>
          </a:p>
          <a:p>
            <a:pPr algn="l">
              <a:lnSpc>
                <a:spcPts val="6437"/>
              </a:lnSpc>
            </a:pPr>
            <a:r>
              <a:rPr lang="en-US" sz="321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BalanceGross = 0, ChgOffDate ≠ null: Likely CHGOFF.</a:t>
            </a:r>
          </a:p>
          <a:p>
            <a:pPr algn="l">
              <a:lnSpc>
                <a:spcPts val="6437"/>
              </a:lnSpc>
            </a:pPr>
            <a:r>
              <a:rPr lang="en-US" sz="321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BalanceGross = 0, ChgOffDate = null: Likely PIF.</a:t>
            </a:r>
          </a:p>
          <a:p>
            <a:pPr algn="l">
              <a:lnSpc>
                <a:spcPts val="6437"/>
              </a:lnSpc>
            </a:pPr>
            <a:r>
              <a:rPr lang="en-US" sz="3218">
                <a:solidFill>
                  <a:srgbClr val="000000"/>
                </a:solidFill>
                <a:latin typeface="Body Text"/>
                <a:ea typeface="Body Text"/>
                <a:cs typeface="Body Text"/>
                <a:sym typeface="Body Text"/>
              </a:rPr>
              <a:t>Decision: To avoid bias, dropped rows with missing MIS_Status.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4084" y="2111943"/>
            <a:ext cx="6580053" cy="3098231"/>
          </a:xfrm>
          <a:custGeom>
            <a:avLst/>
            <a:gdLst/>
            <a:ahLst/>
            <a:cxnLst/>
            <a:rect r="r" b="b" t="t" l="l"/>
            <a:pathLst>
              <a:path h="3098231" w="6580053">
                <a:moveTo>
                  <a:pt x="0" y="0"/>
                </a:moveTo>
                <a:lnTo>
                  <a:pt x="6580054" y="0"/>
                </a:lnTo>
                <a:lnTo>
                  <a:pt x="6580054" y="3098232"/>
                </a:lnTo>
                <a:lnTo>
                  <a:pt x="0" y="309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55999" y="2111943"/>
            <a:ext cx="6580011" cy="3171447"/>
          </a:xfrm>
          <a:custGeom>
            <a:avLst/>
            <a:gdLst/>
            <a:ahLst/>
            <a:cxnLst/>
            <a:rect r="r" b="b" t="t" l="l"/>
            <a:pathLst>
              <a:path h="3171447" w="6580011">
                <a:moveTo>
                  <a:pt x="0" y="0"/>
                </a:moveTo>
                <a:lnTo>
                  <a:pt x="6580012" y="0"/>
                </a:lnTo>
                <a:lnTo>
                  <a:pt x="6580012" y="3171447"/>
                </a:lnTo>
                <a:lnTo>
                  <a:pt x="0" y="31714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4084" y="5947782"/>
            <a:ext cx="6644433" cy="3087016"/>
          </a:xfrm>
          <a:custGeom>
            <a:avLst/>
            <a:gdLst/>
            <a:ahLst/>
            <a:cxnLst/>
            <a:rect r="r" b="b" t="t" l="l"/>
            <a:pathLst>
              <a:path h="3087016" w="6644433">
                <a:moveTo>
                  <a:pt x="0" y="0"/>
                </a:moveTo>
                <a:lnTo>
                  <a:pt x="6644434" y="0"/>
                </a:lnTo>
                <a:lnTo>
                  <a:pt x="6644434" y="3087015"/>
                </a:lnTo>
                <a:lnTo>
                  <a:pt x="0" y="3087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5947782"/>
            <a:ext cx="6425354" cy="3092577"/>
          </a:xfrm>
          <a:custGeom>
            <a:avLst/>
            <a:gdLst/>
            <a:ahLst/>
            <a:cxnLst/>
            <a:rect r="r" b="b" t="t" l="l"/>
            <a:pathLst>
              <a:path h="3092577" w="6425354">
                <a:moveTo>
                  <a:pt x="0" y="0"/>
                </a:moveTo>
                <a:lnTo>
                  <a:pt x="6425354" y="0"/>
                </a:lnTo>
                <a:lnTo>
                  <a:pt x="6425354" y="3092577"/>
                </a:lnTo>
                <a:lnTo>
                  <a:pt x="0" y="3092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55441" y="633413"/>
            <a:ext cx="1388403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0"/>
              </a:lnSpc>
              <a:spcBef>
                <a:spcPct val="0"/>
              </a:spcBef>
            </a:pPr>
            <a:r>
              <a:rPr lang="en-US" b="true" sz="51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Univariate Analysis: Numerical Features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5518" y="2046333"/>
            <a:ext cx="6154619" cy="3351525"/>
          </a:xfrm>
          <a:custGeom>
            <a:avLst/>
            <a:gdLst/>
            <a:ahLst/>
            <a:cxnLst/>
            <a:rect r="r" b="b" t="t" l="l"/>
            <a:pathLst>
              <a:path h="3351525" w="6154619">
                <a:moveTo>
                  <a:pt x="0" y="0"/>
                </a:moveTo>
                <a:lnTo>
                  <a:pt x="6154619" y="0"/>
                </a:lnTo>
                <a:lnTo>
                  <a:pt x="6154619" y="3351525"/>
                </a:lnTo>
                <a:lnTo>
                  <a:pt x="0" y="33515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009554"/>
            <a:ext cx="6533029" cy="3425083"/>
          </a:xfrm>
          <a:custGeom>
            <a:avLst/>
            <a:gdLst/>
            <a:ahLst/>
            <a:cxnLst/>
            <a:rect r="r" b="b" t="t" l="l"/>
            <a:pathLst>
              <a:path h="3425083" w="6533029">
                <a:moveTo>
                  <a:pt x="0" y="0"/>
                </a:moveTo>
                <a:lnTo>
                  <a:pt x="6533029" y="0"/>
                </a:lnTo>
                <a:lnTo>
                  <a:pt x="6533029" y="3425084"/>
                </a:lnTo>
                <a:lnTo>
                  <a:pt x="0" y="34250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55518" y="5914969"/>
            <a:ext cx="6177308" cy="3748367"/>
          </a:xfrm>
          <a:custGeom>
            <a:avLst/>
            <a:gdLst/>
            <a:ahLst/>
            <a:cxnLst/>
            <a:rect r="r" b="b" t="t" l="l"/>
            <a:pathLst>
              <a:path h="3748367" w="6177308">
                <a:moveTo>
                  <a:pt x="0" y="0"/>
                </a:moveTo>
                <a:lnTo>
                  <a:pt x="6177309" y="0"/>
                </a:lnTo>
                <a:lnTo>
                  <a:pt x="6177309" y="3748367"/>
                </a:lnTo>
                <a:lnTo>
                  <a:pt x="0" y="374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66865" y="6101131"/>
            <a:ext cx="6310165" cy="3562204"/>
          </a:xfrm>
          <a:custGeom>
            <a:avLst/>
            <a:gdLst/>
            <a:ahLst/>
            <a:cxnLst/>
            <a:rect r="r" b="b" t="t" l="l"/>
            <a:pathLst>
              <a:path h="3562204" w="6310165">
                <a:moveTo>
                  <a:pt x="0" y="0"/>
                </a:moveTo>
                <a:lnTo>
                  <a:pt x="6310164" y="0"/>
                </a:lnTo>
                <a:lnTo>
                  <a:pt x="6310164" y="3562205"/>
                </a:lnTo>
                <a:lnTo>
                  <a:pt x="0" y="35622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076" r="0" b="-207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2995" y="633413"/>
            <a:ext cx="1388403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0"/>
              </a:lnSpc>
              <a:spcBef>
                <a:spcPct val="0"/>
              </a:spcBef>
            </a:pPr>
            <a:r>
              <a:rPr lang="en-US" b="true" sz="51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Univariate Analysis: Categorical Features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2881" y="1668209"/>
            <a:ext cx="6089098" cy="3763613"/>
          </a:xfrm>
          <a:custGeom>
            <a:avLst/>
            <a:gdLst/>
            <a:ahLst/>
            <a:cxnLst/>
            <a:rect r="r" b="b" t="t" l="l"/>
            <a:pathLst>
              <a:path h="3763613" w="6089098">
                <a:moveTo>
                  <a:pt x="0" y="0"/>
                </a:moveTo>
                <a:lnTo>
                  <a:pt x="6089097" y="0"/>
                </a:lnTo>
                <a:lnTo>
                  <a:pt x="6089097" y="3763614"/>
                </a:lnTo>
                <a:lnTo>
                  <a:pt x="0" y="3763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32341" y="1668209"/>
            <a:ext cx="6143687" cy="3989357"/>
          </a:xfrm>
          <a:custGeom>
            <a:avLst/>
            <a:gdLst/>
            <a:ahLst/>
            <a:cxnLst/>
            <a:rect r="r" b="b" t="t" l="l"/>
            <a:pathLst>
              <a:path h="3989357" w="6143687">
                <a:moveTo>
                  <a:pt x="0" y="0"/>
                </a:moveTo>
                <a:lnTo>
                  <a:pt x="6143688" y="0"/>
                </a:lnTo>
                <a:lnTo>
                  <a:pt x="6143688" y="3989358"/>
                </a:lnTo>
                <a:lnTo>
                  <a:pt x="0" y="3989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95" t="-2271" r="-256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2881" y="5958138"/>
            <a:ext cx="6362961" cy="4039975"/>
          </a:xfrm>
          <a:custGeom>
            <a:avLst/>
            <a:gdLst/>
            <a:ahLst/>
            <a:cxnLst/>
            <a:rect r="r" b="b" t="t" l="l"/>
            <a:pathLst>
              <a:path h="4039975" w="6362961">
                <a:moveTo>
                  <a:pt x="0" y="0"/>
                </a:moveTo>
                <a:lnTo>
                  <a:pt x="6362961" y="0"/>
                </a:lnTo>
                <a:lnTo>
                  <a:pt x="6362961" y="4039975"/>
                </a:lnTo>
                <a:lnTo>
                  <a:pt x="0" y="40399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32341" y="6168524"/>
            <a:ext cx="5893750" cy="3619203"/>
          </a:xfrm>
          <a:custGeom>
            <a:avLst/>
            <a:gdLst/>
            <a:ahLst/>
            <a:cxnLst/>
            <a:rect r="r" b="b" t="t" l="l"/>
            <a:pathLst>
              <a:path h="3619203" w="5893750">
                <a:moveTo>
                  <a:pt x="0" y="0"/>
                </a:moveTo>
                <a:lnTo>
                  <a:pt x="5893751" y="0"/>
                </a:lnTo>
                <a:lnTo>
                  <a:pt x="5893751" y="3619203"/>
                </a:lnTo>
                <a:lnTo>
                  <a:pt x="0" y="36192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043" r="0" b="-204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30713" y="633413"/>
            <a:ext cx="1388403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0"/>
              </a:lnSpc>
              <a:spcBef>
                <a:spcPct val="0"/>
              </a:spcBef>
            </a:pPr>
            <a:r>
              <a:rPr lang="en-US" b="true" sz="51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Bivariate Analysis: Categorical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DAGYZ6ZCua8</dc:identifier>
  <dcterms:modified xsi:type="dcterms:W3CDTF">2011-08-01T06:04:30Z</dcterms:modified>
  <cp:revision>1</cp:revision>
  <dc:title>ML Comp</dc:title>
</cp:coreProperties>
</file>