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235"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14BC-8500-4725-B906-8DC796F1E4E0}" type="datetimeFigureOut">
              <a:rPr lang="en-ZA" smtClean="0"/>
              <a:t>2023/02/17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5FAD8-0A3D-4EF8-A96D-9FE08E5242CD}" type="slidenum">
              <a:rPr lang="en-ZA" smtClean="0"/>
              <a:t>‹#›</a:t>
            </a:fld>
            <a:endParaRPr lang="en-ZA"/>
          </a:p>
        </p:txBody>
      </p:sp>
    </p:spTree>
    <p:extLst>
      <p:ext uri="{BB962C8B-B14F-4D97-AF65-F5344CB8AC3E}">
        <p14:creationId xmlns:p14="http://schemas.microsoft.com/office/powerpoint/2010/main" val="165004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map</a:t>
            </a:r>
            <a:endParaRPr dirty="0"/>
          </a:p>
          <a:p>
            <a:r>
              <a:rPr b="0" dirty="0"/>
              <a:t>No alt text provided</a:t>
            </a:r>
            <a:endParaRPr dirty="0"/>
          </a:p>
          <a:p>
            <a:endParaRPr dirty="0"/>
          </a:p>
          <a:p>
            <a:r>
              <a:rPr b="1" dirty="0"/>
              <a:t>Count of Country Name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affect</a:t>
            </a:r>
            <a:endParaRPr dirty="0"/>
          </a:p>
          <a:p>
            <a:r>
              <a:rPr b="0" dirty="0"/>
              <a:t>No alt text provided</a:t>
            </a:r>
            <a:endParaRPr dirty="0"/>
          </a:p>
          <a:p>
            <a:endParaRPr dirty="0"/>
          </a:p>
          <a:p>
            <a:r>
              <a:rPr b="1" dirty="0"/>
              <a:t>Distinct Country Names</a:t>
            </a:r>
            <a:endParaRPr dirty="0"/>
          </a:p>
          <a:p>
            <a:r>
              <a:rPr b="0" dirty="0"/>
              <a:t>No alt text provided</a:t>
            </a:r>
            <a:endParaRPr dirty="0"/>
          </a:p>
          <a:p>
            <a:endParaRPr dirty="0"/>
          </a:p>
          <a:p>
            <a:r>
              <a:rPr b="1" dirty="0"/>
              <a:t>Average GPD per Capita</a:t>
            </a:r>
            <a:endParaRPr dirty="0"/>
          </a:p>
          <a:p>
            <a:r>
              <a:rPr b="0" dirty="0"/>
              <a:t>No alt text provided</a:t>
            </a:r>
            <a:endParaRPr dirty="0"/>
          </a:p>
          <a:p>
            <a:endParaRPr dirty="0"/>
          </a:p>
          <a:p>
            <a:r>
              <a:rPr b="1" dirty="0"/>
              <a:t>performanceBubbleChartFBAAA829CB604E5CAB4F21729F233294</a:t>
            </a:r>
            <a:endParaRPr dirty="0"/>
          </a:p>
          <a:p>
            <a:r>
              <a:rPr b="0" dirty="0"/>
              <a:t>No alt text provided</a:t>
            </a:r>
            <a:endParaRPr dirty="0"/>
          </a:p>
          <a:p>
            <a:endParaRPr dirty="0"/>
          </a:p>
          <a:p>
            <a:r>
              <a:rPr b="1" dirty="0"/>
              <a:t>Life Ladder and Target Log GDP by year KPI</a:t>
            </a:r>
            <a:endParaRPr dirty="0"/>
          </a:p>
          <a:p>
            <a:r>
              <a:rPr b="0" dirty="0"/>
              <a:t>No alt text provided</a:t>
            </a:r>
            <a:endParaRPr dirty="0"/>
          </a:p>
          <a:p>
            <a:endParaRPr dirty="0"/>
          </a:p>
          <a:p>
            <a:r>
              <a:rPr b="1" dirty="0"/>
              <a:t>Sum,MinHealth life expentency gauge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Average of log_gdp_pe_capita by continent and country_name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 of Log GDP per capita</a:t>
            </a:r>
            <a:endParaRPr dirty="0"/>
          </a:p>
          <a:p>
            <a:r>
              <a:rPr b="0" dirty="0"/>
              <a:t>No alt text provided</a:t>
            </a:r>
            <a:endParaRPr dirty="0"/>
          </a:p>
          <a:p>
            <a:endParaRPr dirty="0"/>
          </a:p>
          <a:p>
            <a:r>
              <a:rPr b="1" dirty="0"/>
              <a:t>Sum of Log GDP per capita</a:t>
            </a:r>
            <a:endParaRPr dirty="0"/>
          </a:p>
          <a:p>
            <a:r>
              <a:rPr b="0" dirty="0"/>
              <a:t>No alt text provided</a:t>
            </a:r>
            <a:endParaRPr dirty="0"/>
          </a:p>
          <a:p>
            <a:endParaRPr dirty="0"/>
          </a:p>
          <a:p>
            <a:r>
              <a:rPr b="1" dirty="0"/>
              <a:t>Maximum Lg GDP per capita</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Average Log GDP per capita</a:t>
            </a:r>
            <a:endParaRPr dirty="0"/>
          </a:p>
          <a:p>
            <a:r>
              <a:rPr b="0" dirty="0"/>
              <a:t>No alt text provided</a:t>
            </a:r>
            <a:endParaRPr dirty="0"/>
          </a:p>
          <a:p>
            <a:endParaRPr dirty="0"/>
          </a:p>
          <a:p>
            <a:r>
              <a:rPr b="1" dirty="0"/>
              <a:t>treemap</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positive affect</a:t>
            </a:r>
            <a:endParaRPr dirty="0"/>
          </a:p>
          <a:p>
            <a:r>
              <a:rPr b="0" dirty="0"/>
              <a:t>No alt text provided</a:t>
            </a:r>
            <a:endParaRPr dirty="0"/>
          </a:p>
          <a:p>
            <a:endParaRPr dirty="0"/>
          </a:p>
          <a:p>
            <a:r>
              <a:rPr b="1" dirty="0"/>
              <a:t>Total negative affect</a:t>
            </a:r>
            <a:endParaRPr dirty="0"/>
          </a:p>
          <a:p>
            <a:r>
              <a:rPr b="0" dirty="0"/>
              <a:t>No alt text provided</a:t>
            </a:r>
            <a:endParaRPr dirty="0"/>
          </a:p>
          <a:p>
            <a:endParaRPr dirty="0"/>
          </a:p>
          <a:p>
            <a:r>
              <a:rPr b="1" dirty="0"/>
              <a:t>% of positive affect</a:t>
            </a:r>
            <a:endParaRPr dirty="0"/>
          </a:p>
          <a:p>
            <a:r>
              <a:rPr b="0" dirty="0"/>
              <a:t>No alt text provided</a:t>
            </a:r>
            <a:endParaRPr dirty="0"/>
          </a:p>
          <a:p>
            <a:endParaRPr dirty="0"/>
          </a:p>
          <a:p>
            <a:r>
              <a:rPr b="1" dirty="0"/>
              <a:t>% of negative affect</a:t>
            </a:r>
            <a:endParaRPr dirty="0"/>
          </a:p>
          <a:p>
            <a:r>
              <a:rPr b="0" dirty="0"/>
              <a:t>No alt text provided</a:t>
            </a:r>
            <a:endParaRPr dirty="0"/>
          </a:p>
          <a:p>
            <a:endParaRPr dirty="0"/>
          </a:p>
          <a:p>
            <a:r>
              <a:rPr b="1" dirty="0"/>
              <a:t>Total affect</a:t>
            </a:r>
            <a:endParaRPr dirty="0"/>
          </a:p>
          <a:p>
            <a:r>
              <a:rPr b="0" dirty="0"/>
              <a:t>No alt text provided</a:t>
            </a:r>
            <a:endParaRPr dirty="0"/>
          </a:p>
          <a:p>
            <a:endParaRPr dirty="0"/>
          </a:p>
          <a:p>
            <a:r>
              <a:rPr b="1" dirty="0"/>
              <a:t>histogram42E8DF98F1244DB799B2A8A65DBCB226</a:t>
            </a:r>
            <a:endParaRPr dirty="0"/>
          </a:p>
          <a:p>
            <a:r>
              <a:rPr b="0" dirty="0"/>
              <a:t>No alt text provided</a:t>
            </a:r>
            <a:endParaRPr dirty="0"/>
          </a:p>
          <a:p>
            <a:endParaRPr dirty="0"/>
          </a:p>
          <a:p>
            <a:r>
              <a:rPr b="1" dirty="0"/>
              <a:t>performanceBubbleChartFBAAA829CB604E5CAB4F21729F233294</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map</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WordCloud1447959067750</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
        <p:nvSpPr>
          <p:cNvPr id="8" name="TextBox 7">
            <a:extLst>
              <a:ext uri="{FF2B5EF4-FFF2-40B4-BE49-F238E27FC236}">
                <a16:creationId xmlns:a16="http://schemas.microsoft.com/office/drawing/2014/main" id="{A051E844-CC5A-96BB-4EE1-1332D321CB11}"/>
              </a:ext>
            </a:extLst>
          </p:cNvPr>
          <p:cNvSpPr txBox="1"/>
          <p:nvPr userDrawn="1">
            <p:extLst>
              <p:ext uri="{1162E1C5-73C7-4A58-AE30-91384D911F3F}">
                <p184:classification xmlns:p184="http://schemas.microsoft.com/office/powerpoint/2018/4/main" val="ftr"/>
              </p:ext>
            </p:extLst>
          </p:nvPr>
        </p:nvSpPr>
        <p:spPr>
          <a:xfrm>
            <a:off x="0" y="6751320"/>
            <a:ext cx="419100" cy="106680"/>
          </a:xfrm>
          <a:prstGeom prst="rect">
            <a:avLst/>
          </a:prstGeom>
        </p:spPr>
        <p:txBody>
          <a:bodyPr horzOverflow="overflow" lIns="0" tIns="0" rIns="0" bIns="0">
            <a:spAutoFit/>
          </a:bodyPr>
          <a:lstStyle/>
          <a:p>
            <a:pPr algn="l"/>
            <a:r>
              <a:rPr lang="en-ZA" sz="700">
                <a:solidFill>
                  <a:srgbClr val="000000"/>
                </a:solidFill>
                <a:latin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62c81d1-4bf6-4314-a24f-531e1f6cc3c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62c81d1-4bf6-4314-a24f-531e1f6cc3c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62c81d1-4bf6-4314-a24f-531e1f6cc3c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62c81d1-4bf6-4314-a24f-531e1f6cc3c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62c81d1-4bf6-4314-a24f-531e1f6cc3c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World Happiness Data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2/17/2023 1:50:44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2/17/2023 1:49:23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p ,Count of Country Name ,textbox ,Total affect ,Distinct Country Names ,Average GPD per Capita ,performanceBubbleChartFBAAA829CB604E5CAB4F21729F233294 ,Life Ladder and Target Log GDP by year KPI ,Sum,MinHealth life expentency gauge ,slicer ,lineChart ,pivotTable ,donutChart ,Average of log_gdp_pe_capita by continent and country_name ,textbox ,lineClusteredColumnComboChart. Please refer to the notes on this slide for details">
            <a:hlinkClick r:id="rId3"/>
          </p:cNvPr>
          <p:cNvPicPr>
            <a:picLocks noChangeAspect="1"/>
          </p:cNvPicPr>
          <p:nvPr/>
        </p:nvPicPr>
        <p:blipFill>
          <a:blip r:embed="rId4"/>
          <a:stretch>
            <a:fillRect/>
          </a:stretch>
        </p:blipFill>
        <p:spPr>
          <a:xfrm>
            <a:off x="3400425" y="0"/>
            <a:ext cx="5381625" cy="6848475"/>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 of Log GDP per capita ,Sum of Log GDP per capita ,Maximum Lg GDP per capita ,barChart ,lineStackedColumnComboChart ,slicer ,lineChart ,Average Log GDP per capita ,tre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Log GDP Per Capita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positive affect ,Total negative affect ,% of positive affect ,% of negative affect ,Total affect ,histogram42E8DF98F1244DB799B2A8A65DBCB226 ,performanceBubbleChartFBAAA829CB604E5CAB4F21729F233294 ,lineChart ,donut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Positive and Negative Affect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p ,pivotTable ,WordCloud1447959067750 ,lineClusteredColumnCombo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Life Ladder and Health expectancy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295</Words>
  <Application>Microsoft Office PowerPoint</Application>
  <PresentationFormat>Widescreen</PresentationFormat>
  <Paragraphs>120</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World Happiness Data Analysis</vt:lpstr>
      <vt:lpstr>Dashboard</vt:lpstr>
      <vt:lpstr>Log GDP Per Capita Analysis</vt:lpstr>
      <vt:lpstr>Positive and Negative Affect Analysis</vt:lpstr>
      <vt:lpstr>Life Ladder and Health expectancy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Loaone Seleka, Vodacom (External)</cp:lastModifiedBy>
  <cp:revision>4</cp:revision>
  <dcterms:created xsi:type="dcterms:W3CDTF">2016-09-04T11:54:55Z</dcterms:created>
  <dcterms:modified xsi:type="dcterms:W3CDTF">2023-02-17T13:53:35Z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2023-02-17T13:53:14Z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9d4350c5-fec2-42ff-9700-008813201b89</vt:lpwstr>
  </property>
  <property fmtid="{D5CDD505-2E9C-101B-9397-08002B2CF9AE}" pid="8" name="MSIP_Label_0359f705-2ba0-454b-9cfc-6ce5bcaac040_ContentBits">
    <vt:lpwstr>2</vt:lpwstr>
  </property>
  <property fmtid="{D5CDD505-2E9C-101B-9397-08002B2CF9AE}" pid="9" name="ClassificationContentMarkingFooterLocations">
    <vt:lpwstr>Custom Design:8</vt:lpwstr>
  </property>
  <property fmtid="{D5CDD505-2E9C-101B-9397-08002B2CF9AE}" pid="10" name="ClassificationContentMarkingFooterText">
    <vt:lpwstr>C2 General</vt:lpwstr>
  </property>
</Properties>
</file>