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4" r:id="rId3"/>
    <p:sldId id="258" r:id="rId4"/>
    <p:sldId id="259" r:id="rId5"/>
    <p:sldId id="260" r:id="rId6"/>
    <p:sldId id="262" r:id="rId7"/>
    <p:sldId id="280" r:id="rId8"/>
    <p:sldId id="281" r:id="rId9"/>
    <p:sldId id="282" r:id="rId10"/>
    <p:sldId id="263" r:id="rId11"/>
    <p:sldId id="267" r:id="rId12"/>
    <p:sldId id="264" r:id="rId13"/>
    <p:sldId id="268" r:id="rId14"/>
    <p:sldId id="269" r:id="rId15"/>
    <p:sldId id="272" r:id="rId16"/>
    <p:sldId id="265" r:id="rId17"/>
    <p:sldId id="273" r:id="rId18"/>
    <p:sldId id="266" r:id="rId19"/>
    <p:sldId id="270" r:id="rId20"/>
    <p:sldId id="271" r:id="rId21"/>
    <p:sldId id="285" r:id="rId22"/>
    <p:sldId id="274" r:id="rId23"/>
    <p:sldId id="275" r:id="rId24"/>
    <p:sldId id="276" r:id="rId25"/>
    <p:sldId id="277" r:id="rId26"/>
    <p:sldId id="278" r:id="rId27"/>
    <p:sldId id="261" r:id="rId28"/>
    <p:sldId id="279"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1" qsCatId="3D" csTypeId="urn:microsoft.com/office/officeart/2005/8/colors/colorful2" csCatId="colorful" phldr="1"/>
      <dgm:spPr/>
    </dgm:pt>
    <dgm:pt modelId="{7FD5093D-C6CD-40B3-8B4E-747428353115}">
      <dgm:prSet phldrT="[Text]" custT="1"/>
      <dgm:spPr>
        <a:solidFill>
          <a:schemeClr val="accent1">
            <a:lumMod val="50000"/>
          </a:schemeClr>
        </a:solidFill>
      </dgm:spPr>
      <dgm:t>
        <a:bodyPr/>
        <a:lstStyle/>
        <a:p>
          <a:r>
            <a:rPr lang="en-US" sz="1800" dirty="0">
              <a:latin typeface="Times New Roman" panose="02020603050405020304" pitchFamily="18" charset="0"/>
              <a:cs typeface="Times New Roman" panose="02020603050405020304" pitchFamily="18" charset="0"/>
            </a:rPr>
            <a:t>Constructing Environment or demo model</a:t>
          </a: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EF0BD670-60DD-4BA0-97C1-E6C31762BE5C}">
      <dgm:prSet phldrT="[Text]" custT="1"/>
      <dgm:spPr>
        <a:solidFill>
          <a:schemeClr val="accent2">
            <a:lumMod val="50000"/>
          </a:schemeClr>
        </a:solidFill>
      </dgm:spPr>
      <dgm:t>
        <a:bodyPr/>
        <a:lstStyle/>
        <a:p>
          <a:r>
            <a:rPr lang="en-US" sz="1800" dirty="0">
              <a:latin typeface="Times New Roman" panose="02020603050405020304" pitchFamily="18" charset="0"/>
              <a:cs typeface="Times New Roman" panose="02020603050405020304" pitchFamily="18" charset="0"/>
            </a:rPr>
            <a:t>Finding </a:t>
          </a:r>
          <a:r>
            <a:rPr lang="en-US" sz="1800" dirty="0" smtClean="0">
              <a:latin typeface="Times New Roman" panose="02020603050405020304" pitchFamily="18" charset="0"/>
              <a:cs typeface="Times New Roman" panose="02020603050405020304" pitchFamily="18" charset="0"/>
            </a:rPr>
            <a:t>out the information's  </a:t>
          </a:r>
          <a:endParaRPr lang="en-US" sz="1800" dirty="0">
            <a:latin typeface="Times New Roman" panose="02020603050405020304" pitchFamily="18" charset="0"/>
            <a:cs typeface="Times New Roman" panose="02020603050405020304" pitchFamily="18" charset="0"/>
          </a:endParaRPr>
        </a:p>
      </dgm:t>
    </dgm:pt>
    <dgm:pt modelId="{74B22578-E1BA-4FF5-A5DA-64D7664A1EE9}" type="parTrans" cxnId="{54D3349F-9ECB-48D1-A993-060234DBE6D7}">
      <dgm:prSet/>
      <dgm:spPr/>
      <dgm:t>
        <a:bodyPr/>
        <a:lstStyle/>
        <a:p>
          <a:endParaRPr lang="en-US"/>
        </a:p>
      </dgm:t>
    </dgm:pt>
    <dgm:pt modelId="{F295019A-D979-4DA6-9E74-D2BDDC271D88}" type="sibTrans" cxnId="{54D3349F-9ECB-48D1-A993-060234DBE6D7}">
      <dgm:prSet/>
      <dgm:spPr/>
      <dgm:t>
        <a:bodyPr/>
        <a:lstStyle/>
        <a:p>
          <a:endParaRPr lang="en-US"/>
        </a:p>
      </dgm:t>
    </dgm:pt>
    <dgm:pt modelId="{9399902F-8071-43BB-AE30-799EE9BBB185}">
      <dgm:prSet phldrT="[Text]" custT="1"/>
      <dgm:spPr>
        <a:solidFill>
          <a:schemeClr val="accent6">
            <a:lumMod val="75000"/>
          </a:schemeClr>
        </a:solidFill>
      </dgm:spPr>
      <dgm:t>
        <a:bodyPr/>
        <a:lstStyle/>
        <a:p>
          <a:r>
            <a:rPr lang="en-US" sz="1800" dirty="0">
              <a:latin typeface="Times New Roman" panose="02020603050405020304" pitchFamily="18" charset="0"/>
              <a:cs typeface="Times New Roman" panose="02020603050405020304" pitchFamily="18" charset="0"/>
            </a:rPr>
            <a:t>Constructing </a:t>
          </a:r>
          <a:r>
            <a:rPr lang="en-US" sz="1800" dirty="0" smtClean="0">
              <a:latin typeface="Times New Roman" panose="02020603050405020304" pitchFamily="18" charset="0"/>
              <a:cs typeface="Times New Roman" panose="02020603050405020304" pitchFamily="18" charset="0"/>
            </a:rPr>
            <a:t>structures</a:t>
          </a:r>
          <a:endParaRPr lang="en-US" sz="1800" dirty="0">
            <a:latin typeface="Times New Roman" panose="02020603050405020304" pitchFamily="18" charset="0"/>
            <a:cs typeface="Times New Roman" panose="02020603050405020304" pitchFamily="18" charset="0"/>
          </a:endParaRPr>
        </a:p>
      </dgm:t>
    </dgm:pt>
    <dgm:pt modelId="{286C19C7-4914-49B2-92C9-42172A51DE9F}" type="parTrans" cxnId="{AD78C46A-E3F3-4413-BA3B-CEEEE3A18279}">
      <dgm:prSet/>
      <dgm:spPr/>
      <dgm:t>
        <a:bodyPr/>
        <a:lstStyle/>
        <a:p>
          <a:endParaRPr lang="en-US"/>
        </a:p>
      </dgm:t>
    </dgm:pt>
    <dgm:pt modelId="{B7CD2DAC-1410-4C45-ACA4-5950B2DF985B}" type="sibTrans" cxnId="{AD78C46A-E3F3-4413-BA3B-CEEEE3A18279}">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3">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40CB23E5-91D5-4652-AE04-A32B7A338F44}" type="pres">
      <dgm:prSet presAssocID="{EF0BD670-60DD-4BA0-97C1-E6C31762BE5C}" presName="parTxOnly" presStyleLbl="node1" presStyleIdx="1" presStyleCnt="3">
        <dgm:presLayoutVars>
          <dgm:chMax val="0"/>
          <dgm:chPref val="0"/>
          <dgm:bulletEnabled val="1"/>
        </dgm:presLayoutVars>
      </dgm:prSet>
      <dgm:spPr/>
      <dgm:t>
        <a:bodyPr/>
        <a:lstStyle/>
        <a:p>
          <a:endParaRPr lang="en-US"/>
        </a:p>
      </dgm:t>
    </dgm:pt>
    <dgm:pt modelId="{9E22BCEC-CEA7-47DF-B771-7FD7B05CBC59}" type="pres">
      <dgm:prSet presAssocID="{F295019A-D979-4DA6-9E74-D2BDDC271D88}" presName="parTxOnlySpace" presStyleCnt="0"/>
      <dgm:spPr/>
    </dgm:pt>
    <dgm:pt modelId="{E6671060-65AD-4E90-9117-A95A11D2AA61}" type="pres">
      <dgm:prSet presAssocID="{9399902F-8071-43BB-AE30-799EE9BBB185}" presName="parTxOnly" presStyleLbl="node1" presStyleIdx="2" presStyleCnt="3">
        <dgm:presLayoutVars>
          <dgm:chMax val="0"/>
          <dgm:chPref val="0"/>
          <dgm:bulletEnabled val="1"/>
        </dgm:presLayoutVars>
      </dgm:prSet>
      <dgm:spPr/>
      <dgm:t>
        <a:bodyPr/>
        <a:lstStyle/>
        <a:p>
          <a:endParaRPr lang="en-US"/>
        </a:p>
      </dgm:t>
    </dgm:pt>
  </dgm:ptLst>
  <dgm:cxnLst>
    <dgm:cxn modelId="{0973AAB4-279E-4126-8426-E887A51B31B4}" type="presOf" srcId="{EF0BD670-60DD-4BA0-97C1-E6C31762BE5C}" destId="{40CB23E5-91D5-4652-AE04-A32B7A338F44}" srcOrd="0" destOrd="0" presId="urn:microsoft.com/office/officeart/2005/8/layout/chevron1"/>
    <dgm:cxn modelId="{AD78C46A-E3F3-4413-BA3B-CEEEE3A18279}" srcId="{7605B45B-BB75-4E41-BEA9-D133B6E34FE9}" destId="{9399902F-8071-43BB-AE30-799EE9BBB185}" srcOrd="2" destOrd="0" parTransId="{286C19C7-4914-49B2-92C9-42172A51DE9F}" sibTransId="{B7CD2DAC-1410-4C45-ACA4-5950B2DF985B}"/>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54D3349F-9ECB-48D1-A993-060234DBE6D7}" srcId="{7605B45B-BB75-4E41-BEA9-D133B6E34FE9}" destId="{EF0BD670-60DD-4BA0-97C1-E6C31762BE5C}" srcOrd="1" destOrd="0" parTransId="{74B22578-E1BA-4FF5-A5DA-64D7664A1EE9}" sibTransId="{F295019A-D979-4DA6-9E74-D2BDDC271D88}"/>
    <dgm:cxn modelId="{A63405A4-B1DB-44DD-B085-E2FA034E8280}" type="presOf" srcId="{9399902F-8071-43BB-AE30-799EE9BBB185}" destId="{E6671060-65AD-4E90-9117-A95A11D2AA61}" srcOrd="0" destOrd="0" presId="urn:microsoft.com/office/officeart/2005/8/layout/chevron1"/>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2B9FFDD9-900E-4624-8CCE-D61BC7019714}" type="presParOf" srcId="{33533084-DAF7-427A-8C45-F3F7D65FD056}" destId="{40CB23E5-91D5-4652-AE04-A32B7A338F44}" srcOrd="2" destOrd="0" presId="urn:microsoft.com/office/officeart/2005/8/layout/chevron1"/>
    <dgm:cxn modelId="{1943BF0A-02ED-46E3-AC30-8501168B9BA2}" type="presParOf" srcId="{33533084-DAF7-427A-8C45-F3F7D65FD056}" destId="{9E22BCEC-CEA7-47DF-B771-7FD7B05CBC59}" srcOrd="3" destOrd="0" presId="urn:microsoft.com/office/officeart/2005/8/layout/chevron1"/>
    <dgm:cxn modelId="{B15C8279-B07E-4085-B9AB-BAE0C1D4464B}" type="presParOf" srcId="{33533084-DAF7-427A-8C45-F3F7D65FD056}" destId="{E6671060-65AD-4E90-9117-A95A11D2AA6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05B45B-BB75-4E41-BEA9-D133B6E34FE9}" type="doc">
      <dgm:prSet loTypeId="urn:microsoft.com/office/officeart/2005/8/layout/chevron1" loCatId="process" qsTypeId="urn:microsoft.com/office/officeart/2005/8/quickstyle/3d2#2" qsCatId="3D" csTypeId="urn:microsoft.com/office/officeart/2005/8/colors/colorful2" csCatId="colorful" phldr="1"/>
      <dgm:spPr/>
    </dgm:pt>
    <dgm:pt modelId="{7FD5093D-C6CD-40B3-8B4E-747428353115}">
      <dgm:prSet phldrT="[Text]" custT="1"/>
      <dgm:spPr/>
      <dgm:t>
        <a:bodyPr/>
        <a:lstStyle/>
        <a:p>
          <a:r>
            <a:rPr lang="en-US" sz="1800" dirty="0" smtClean="0">
              <a:latin typeface="Times New Roman" panose="02020603050405020304" pitchFamily="18" charset="0"/>
              <a:cs typeface="Times New Roman" panose="02020603050405020304" pitchFamily="18" charset="0"/>
            </a:rPr>
            <a:t>Give IP, Subnet, Gateway etc.</a:t>
          </a:r>
          <a:endParaRPr lang="en-US" sz="1800" dirty="0">
            <a:latin typeface="Times New Roman" panose="02020603050405020304" pitchFamily="18" charset="0"/>
            <a:cs typeface="Times New Roman" panose="02020603050405020304" pitchFamily="18" charset="0"/>
          </a:endParaRPr>
        </a:p>
      </dgm:t>
    </dgm:pt>
    <dgm:pt modelId="{4C8DF32E-7E76-48FC-AFF0-509A17438E12}" type="parTrans" cxnId="{76EE8F59-7C3A-4A00-9A0F-CC022223EE22}">
      <dgm:prSet/>
      <dgm:spPr/>
      <dgm:t>
        <a:bodyPr/>
        <a:lstStyle/>
        <a:p>
          <a:endParaRPr lang="en-US"/>
        </a:p>
      </dgm:t>
    </dgm:pt>
    <dgm:pt modelId="{9852EFDF-7EBE-4645-ADCC-87F242DFC505}" type="sibTrans" cxnId="{76EE8F59-7C3A-4A00-9A0F-CC022223EE22}">
      <dgm:prSet/>
      <dgm:spPr/>
      <dgm:t>
        <a:bodyPr/>
        <a:lstStyle/>
        <a:p>
          <a:endParaRPr lang="en-US"/>
        </a:p>
      </dgm:t>
    </dgm:pt>
    <dgm:pt modelId="{9399902F-8071-43BB-AE30-799EE9BBB185}">
      <dgm:prSet phldrT="[Text]" custT="1"/>
      <dgm:spPr>
        <a:solidFill>
          <a:schemeClr val="tx2">
            <a:lumMod val="50000"/>
          </a:schemeClr>
        </a:solidFill>
      </dgm:spPr>
      <dgm:t>
        <a:bodyPr/>
        <a:lstStyle/>
        <a:p>
          <a:r>
            <a:rPr lang="en-US" sz="1800" dirty="0" smtClean="0">
              <a:latin typeface="Times New Roman" panose="02020603050405020304" pitchFamily="18" charset="0"/>
              <a:cs typeface="Times New Roman" panose="02020603050405020304" pitchFamily="18" charset="0"/>
            </a:rPr>
            <a:t>Checking message passing, FTP checking, Simulation, </a:t>
          </a:r>
          <a:r>
            <a:rPr lang="en-US" sz="1800" dirty="0" err="1" smtClean="0">
              <a:latin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cs typeface="Times New Roman" panose="02020603050405020304" pitchFamily="18" charset="0"/>
            </a:rPr>
            <a:t> devices. </a:t>
          </a:r>
          <a:endParaRPr lang="en-US" sz="1800" dirty="0">
            <a:latin typeface="Times New Roman" panose="02020603050405020304" pitchFamily="18" charset="0"/>
            <a:cs typeface="Times New Roman" panose="02020603050405020304" pitchFamily="18" charset="0"/>
          </a:endParaRPr>
        </a:p>
      </dgm:t>
    </dgm:pt>
    <dgm:pt modelId="{286C19C7-4914-49B2-92C9-42172A51DE9F}" type="parTrans" cxnId="{AD78C46A-E3F3-4413-BA3B-CEEEE3A18279}">
      <dgm:prSet/>
      <dgm:spPr/>
      <dgm:t>
        <a:bodyPr/>
        <a:lstStyle/>
        <a:p>
          <a:endParaRPr lang="en-US"/>
        </a:p>
      </dgm:t>
    </dgm:pt>
    <dgm:pt modelId="{B7CD2DAC-1410-4C45-ACA4-5950B2DF985B}" type="sibTrans" cxnId="{AD78C46A-E3F3-4413-BA3B-CEEEE3A18279}">
      <dgm:prSet/>
      <dgm:spPr/>
      <dgm:t>
        <a:bodyPr/>
        <a:lstStyle/>
        <a:p>
          <a:endParaRPr lang="en-US"/>
        </a:p>
      </dgm:t>
    </dgm:pt>
    <dgm:pt modelId="{33533084-DAF7-427A-8C45-F3F7D65FD056}" type="pres">
      <dgm:prSet presAssocID="{7605B45B-BB75-4E41-BEA9-D133B6E34FE9}" presName="Name0" presStyleCnt="0">
        <dgm:presLayoutVars>
          <dgm:dir/>
          <dgm:animLvl val="lvl"/>
          <dgm:resizeHandles val="exact"/>
        </dgm:presLayoutVars>
      </dgm:prSet>
      <dgm:spPr/>
    </dgm:pt>
    <dgm:pt modelId="{962B3C9B-DFD6-43FC-B162-CF921A8B37C9}" type="pres">
      <dgm:prSet presAssocID="{7FD5093D-C6CD-40B3-8B4E-747428353115}" presName="parTxOnly" presStyleLbl="node1" presStyleIdx="0" presStyleCnt="2">
        <dgm:presLayoutVars>
          <dgm:chMax val="0"/>
          <dgm:chPref val="0"/>
          <dgm:bulletEnabled val="1"/>
        </dgm:presLayoutVars>
      </dgm:prSet>
      <dgm:spPr/>
      <dgm:t>
        <a:bodyPr/>
        <a:lstStyle/>
        <a:p>
          <a:endParaRPr lang="en-US"/>
        </a:p>
      </dgm:t>
    </dgm:pt>
    <dgm:pt modelId="{5034CC9E-5DD0-4FB6-96BF-36AE86FA6AA8}" type="pres">
      <dgm:prSet presAssocID="{9852EFDF-7EBE-4645-ADCC-87F242DFC505}" presName="parTxOnlySpace" presStyleCnt="0"/>
      <dgm:spPr/>
    </dgm:pt>
    <dgm:pt modelId="{E6671060-65AD-4E90-9117-A95A11D2AA61}" type="pres">
      <dgm:prSet presAssocID="{9399902F-8071-43BB-AE30-799EE9BBB185}" presName="parTxOnly" presStyleLbl="node1" presStyleIdx="1" presStyleCnt="2">
        <dgm:presLayoutVars>
          <dgm:chMax val="0"/>
          <dgm:chPref val="0"/>
          <dgm:bulletEnabled val="1"/>
        </dgm:presLayoutVars>
      </dgm:prSet>
      <dgm:spPr/>
      <dgm:t>
        <a:bodyPr/>
        <a:lstStyle/>
        <a:p>
          <a:endParaRPr lang="en-US"/>
        </a:p>
      </dgm:t>
    </dgm:pt>
  </dgm:ptLst>
  <dgm:cxnLst>
    <dgm:cxn modelId="{AD78C46A-E3F3-4413-BA3B-CEEEE3A18279}" srcId="{7605B45B-BB75-4E41-BEA9-D133B6E34FE9}" destId="{9399902F-8071-43BB-AE30-799EE9BBB185}" srcOrd="1" destOrd="0" parTransId="{286C19C7-4914-49B2-92C9-42172A51DE9F}" sibTransId="{B7CD2DAC-1410-4C45-ACA4-5950B2DF985B}"/>
    <dgm:cxn modelId="{09F5126D-547B-4738-96FD-068AE389810F}" type="presOf" srcId="{7605B45B-BB75-4E41-BEA9-D133B6E34FE9}" destId="{33533084-DAF7-427A-8C45-F3F7D65FD056}" srcOrd="0" destOrd="0" presId="urn:microsoft.com/office/officeart/2005/8/layout/chevron1"/>
    <dgm:cxn modelId="{E97F8410-5B6D-4602-8BD8-4AACE41ECDCD}" type="presOf" srcId="{7FD5093D-C6CD-40B3-8B4E-747428353115}" destId="{962B3C9B-DFD6-43FC-B162-CF921A8B37C9}" srcOrd="0" destOrd="0" presId="urn:microsoft.com/office/officeart/2005/8/layout/chevron1"/>
    <dgm:cxn modelId="{76EE8F59-7C3A-4A00-9A0F-CC022223EE22}" srcId="{7605B45B-BB75-4E41-BEA9-D133B6E34FE9}" destId="{7FD5093D-C6CD-40B3-8B4E-747428353115}" srcOrd="0" destOrd="0" parTransId="{4C8DF32E-7E76-48FC-AFF0-509A17438E12}" sibTransId="{9852EFDF-7EBE-4645-ADCC-87F242DFC505}"/>
    <dgm:cxn modelId="{A63405A4-B1DB-44DD-B085-E2FA034E8280}" type="presOf" srcId="{9399902F-8071-43BB-AE30-799EE9BBB185}" destId="{E6671060-65AD-4E90-9117-A95A11D2AA61}" srcOrd="0" destOrd="0" presId="urn:microsoft.com/office/officeart/2005/8/layout/chevron1"/>
    <dgm:cxn modelId="{276EE0A4-BF97-478C-9C4D-2DC6F4B8E400}" type="presParOf" srcId="{33533084-DAF7-427A-8C45-F3F7D65FD056}" destId="{962B3C9B-DFD6-43FC-B162-CF921A8B37C9}" srcOrd="0" destOrd="0" presId="urn:microsoft.com/office/officeart/2005/8/layout/chevron1"/>
    <dgm:cxn modelId="{75E96623-E0E2-4C74-B1AE-C25D121C1D61}" type="presParOf" srcId="{33533084-DAF7-427A-8C45-F3F7D65FD056}" destId="{5034CC9E-5DD0-4FB6-96BF-36AE86FA6AA8}" srcOrd="1" destOrd="0" presId="urn:microsoft.com/office/officeart/2005/8/layout/chevron1"/>
    <dgm:cxn modelId="{B15C8279-B07E-4085-B9AB-BAE0C1D4464B}" type="presParOf" srcId="{33533084-DAF7-427A-8C45-F3F7D65FD056}" destId="{E6671060-65AD-4E90-9117-A95A11D2AA61}" srcOrd="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3231" y="314689"/>
          <a:ext cx="3936959" cy="1574783"/>
        </a:xfrm>
        <a:prstGeom prst="chevron">
          <a:avLst/>
        </a:prstGeom>
        <a:solidFill>
          <a:schemeClr val="accent1">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Constructing Environment or demo model</a:t>
          </a:r>
        </a:p>
      </dsp:txBody>
      <dsp:txXfrm>
        <a:off x="790623" y="314689"/>
        <a:ext cx="2362176" cy="1574783"/>
      </dsp:txXfrm>
    </dsp:sp>
    <dsp:sp modelId="{40CB23E5-91D5-4652-AE04-A32B7A338F44}">
      <dsp:nvSpPr>
        <dsp:cNvPr id="0" name=""/>
        <dsp:cNvSpPr/>
      </dsp:nvSpPr>
      <dsp:spPr>
        <a:xfrm>
          <a:off x="3546495" y="314689"/>
          <a:ext cx="3936959" cy="1574783"/>
        </a:xfrm>
        <a:prstGeom prst="chevron">
          <a:avLst/>
        </a:prstGeom>
        <a:solidFill>
          <a:schemeClr val="accent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Finding </a:t>
          </a:r>
          <a:r>
            <a:rPr lang="en-US" sz="1800" kern="1200" dirty="0" smtClean="0">
              <a:latin typeface="Times New Roman" panose="02020603050405020304" pitchFamily="18" charset="0"/>
              <a:cs typeface="Times New Roman" panose="02020603050405020304" pitchFamily="18" charset="0"/>
            </a:rPr>
            <a:t>out the information's  </a:t>
          </a:r>
          <a:endParaRPr lang="en-US" sz="1800" kern="1200" dirty="0">
            <a:latin typeface="Times New Roman" panose="02020603050405020304" pitchFamily="18" charset="0"/>
            <a:cs typeface="Times New Roman" panose="02020603050405020304" pitchFamily="18" charset="0"/>
          </a:endParaRPr>
        </a:p>
      </dsp:txBody>
      <dsp:txXfrm>
        <a:off x="4333887" y="314689"/>
        <a:ext cx="2362176" cy="1574783"/>
      </dsp:txXfrm>
    </dsp:sp>
    <dsp:sp modelId="{E6671060-65AD-4E90-9117-A95A11D2AA61}">
      <dsp:nvSpPr>
        <dsp:cNvPr id="0" name=""/>
        <dsp:cNvSpPr/>
      </dsp:nvSpPr>
      <dsp:spPr>
        <a:xfrm>
          <a:off x="7089758" y="314689"/>
          <a:ext cx="3936959" cy="1574783"/>
        </a:xfrm>
        <a:prstGeom prst="chevron">
          <a:avLst/>
        </a:prstGeom>
        <a:solidFill>
          <a:schemeClr val="accent6">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Constructing </a:t>
          </a:r>
          <a:r>
            <a:rPr lang="en-US" sz="1800" kern="1200" dirty="0" smtClean="0">
              <a:latin typeface="Times New Roman" panose="02020603050405020304" pitchFamily="18" charset="0"/>
              <a:cs typeface="Times New Roman" panose="02020603050405020304" pitchFamily="18" charset="0"/>
            </a:rPr>
            <a:t>structures</a:t>
          </a:r>
          <a:endParaRPr lang="en-US" sz="1800" kern="1200" dirty="0">
            <a:latin typeface="Times New Roman" panose="02020603050405020304" pitchFamily="18" charset="0"/>
            <a:cs typeface="Times New Roman" panose="02020603050405020304" pitchFamily="18" charset="0"/>
          </a:endParaRPr>
        </a:p>
      </dsp:txBody>
      <dsp:txXfrm>
        <a:off x="7877150" y="314689"/>
        <a:ext cx="2362176" cy="157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B3C9B-DFD6-43FC-B162-CF921A8B37C9}">
      <dsp:nvSpPr>
        <dsp:cNvPr id="0" name=""/>
        <dsp:cNvSpPr/>
      </dsp:nvSpPr>
      <dsp:spPr>
        <a:xfrm>
          <a:off x="7258" y="0"/>
          <a:ext cx="4338934" cy="1436914"/>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Give IP, Subnet, Gateway etc.</a:t>
          </a:r>
          <a:endParaRPr lang="en-US" sz="1800" kern="1200" dirty="0">
            <a:latin typeface="Times New Roman" panose="02020603050405020304" pitchFamily="18" charset="0"/>
            <a:cs typeface="Times New Roman" panose="02020603050405020304" pitchFamily="18" charset="0"/>
          </a:endParaRPr>
        </a:p>
      </dsp:txBody>
      <dsp:txXfrm>
        <a:off x="725715" y="0"/>
        <a:ext cx="2902020" cy="1436914"/>
      </dsp:txXfrm>
    </dsp:sp>
    <dsp:sp modelId="{E6671060-65AD-4E90-9117-A95A11D2AA61}">
      <dsp:nvSpPr>
        <dsp:cNvPr id="0" name=""/>
        <dsp:cNvSpPr/>
      </dsp:nvSpPr>
      <dsp:spPr>
        <a:xfrm>
          <a:off x="3912299" y="0"/>
          <a:ext cx="4338934" cy="1436914"/>
        </a:xfrm>
        <a:prstGeom prst="chevron">
          <a:avLst/>
        </a:prstGeom>
        <a:solidFill>
          <a:schemeClr val="tx2">
            <a:lumMod val="50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Checking message passing, FTP checking, Simulation, </a:t>
          </a:r>
          <a:r>
            <a:rPr lang="en-US" sz="1800" kern="1200" dirty="0" err="1" smtClean="0">
              <a:latin typeface="Times New Roman" panose="02020603050405020304" pitchFamily="18" charset="0"/>
              <a:cs typeface="Times New Roman" panose="02020603050405020304" pitchFamily="18" charset="0"/>
            </a:rPr>
            <a:t>IoT</a:t>
          </a:r>
          <a:r>
            <a:rPr lang="en-US" sz="1800" kern="1200" dirty="0" smtClean="0">
              <a:latin typeface="Times New Roman" panose="02020603050405020304" pitchFamily="18" charset="0"/>
              <a:cs typeface="Times New Roman" panose="02020603050405020304" pitchFamily="18" charset="0"/>
            </a:rPr>
            <a:t> devices. </a:t>
          </a:r>
          <a:endParaRPr lang="en-US" sz="1800" kern="1200" dirty="0">
            <a:latin typeface="Times New Roman" panose="02020603050405020304" pitchFamily="18" charset="0"/>
            <a:cs typeface="Times New Roman" panose="02020603050405020304" pitchFamily="18" charset="0"/>
          </a:endParaRPr>
        </a:p>
      </dsp:txBody>
      <dsp:txXfrm>
        <a:off x="4630756" y="0"/>
        <a:ext cx="2902020" cy="14369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97717-F8F8-45D6-B026-52B183FCCA3B}"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AA76B-E5D0-4856-8565-978B97551A3A}" type="slidenum">
              <a:rPr lang="en-US" smtClean="0"/>
              <a:t>‹#›</a:t>
            </a:fld>
            <a:endParaRPr lang="en-US"/>
          </a:p>
        </p:txBody>
      </p:sp>
    </p:spTree>
    <p:extLst>
      <p:ext uri="{BB962C8B-B14F-4D97-AF65-F5344CB8AC3E}">
        <p14:creationId xmlns:p14="http://schemas.microsoft.com/office/powerpoint/2010/main" val="120947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9/13/2022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31945680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9/13/2022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199597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9/13/2022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267789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9/13/2022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388170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9/13/2022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15670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93430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9/13/2022</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124170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9/13/2022</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180690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9/13/2022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38629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355385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40FE4-58DE-4131-8052-C581165C4003}" type="slidenum">
              <a:rPr lang="en-US" smtClean="0"/>
              <a:t>‹#›</a:t>
            </a:fld>
            <a:endParaRPr lang="en-US"/>
          </a:p>
        </p:txBody>
      </p:sp>
    </p:spTree>
    <p:extLst>
      <p:ext uri="{BB962C8B-B14F-4D97-AF65-F5344CB8AC3E}">
        <p14:creationId xmlns:p14="http://schemas.microsoft.com/office/powerpoint/2010/main" val="37212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8" name="Picture 14" descr="3d rendering 3d illustration icon wifi wireless internet network symbol on blue background minimal concept"/>
          <p:cNvPicPr>
            <a:picLocks noChangeAspect="1" noChangeArrowheads="1"/>
          </p:cNvPicPr>
          <p:nvPr userDrawn="1"/>
        </p:nvPicPr>
        <p:blipFill rotWithShape="1">
          <a:blip r:embed="rId13">
            <a:lum bright="70000" contrast="-70000"/>
            <a:extLst>
              <a:ext uri="{BEBA8EAE-BF5A-486C-A8C5-ECC9F3942E4B}">
                <a14:imgProps xmlns:a14="http://schemas.microsoft.com/office/drawing/2010/main">
                  <a14:imgLayer r:embed="rId14">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b="2970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9/13/2022</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40FE4-58DE-4131-8052-C581165C4003}" type="slidenum">
              <a:rPr lang="en-US" smtClean="0"/>
              <a:t>‹#›</a:t>
            </a:fld>
            <a:endParaRPr lang="en-US"/>
          </a:p>
        </p:txBody>
      </p:sp>
    </p:spTree>
    <p:extLst>
      <p:ext uri="{BB962C8B-B14F-4D97-AF65-F5344CB8AC3E}">
        <p14:creationId xmlns:p14="http://schemas.microsoft.com/office/powerpoint/2010/main" val="2585242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puwn2Kxj4HE" TargetMode="External"/><Relationship Id="rId2" Type="http://schemas.openxmlformats.org/officeDocument/2006/relationships/hyperlink" Target="https://www.youtube.com/watch?v=KwhrRyWPv64&amp;t=591s" TargetMode="External"/><Relationship Id="rId1" Type="http://schemas.openxmlformats.org/officeDocument/2006/relationships/slideLayout" Target="../slideLayouts/slideLayout7.xml"/><Relationship Id="rId4" Type="http://schemas.openxmlformats.org/officeDocument/2006/relationships/hyperlink" Target="https://www.academia.edu/39707451/IRJET-_SMART_OFFICE_MONITORING_SYSTEM_USING_IOT"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9/13/2022</a:t>
            </a:r>
            <a:endParaRPr lang="en-US"/>
          </a:p>
        </p:txBody>
      </p:sp>
      <p:sp>
        <p:nvSpPr>
          <p:cNvPr id="5" name="Slide Number Placeholder 4"/>
          <p:cNvSpPr>
            <a:spLocks noGrp="1"/>
          </p:cNvSpPr>
          <p:nvPr>
            <p:ph type="sldNum" sz="quarter" idx="12"/>
          </p:nvPr>
        </p:nvSpPr>
        <p:spPr/>
        <p:txBody>
          <a:bodyPr/>
          <a:lstStyle/>
          <a:p>
            <a:fld id="{B3240FE4-58DE-4131-8052-C581165C4003}" type="slidenum">
              <a:rPr lang="en-US" smtClean="0"/>
              <a:t>1</a:t>
            </a:fld>
            <a:endParaRPr lang="en-US"/>
          </a:p>
        </p:txBody>
      </p:sp>
      <p:sp>
        <p:nvSpPr>
          <p:cNvPr id="6" name="Title 2"/>
          <p:cNvSpPr txBox="1">
            <a:spLocks/>
          </p:cNvSpPr>
          <p:nvPr/>
        </p:nvSpPr>
        <p:spPr>
          <a:xfrm>
            <a:off x="836613" y="300446"/>
            <a:ext cx="10993548" cy="110876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chemeClr val="accent5">
                    <a:lumMod val="75000"/>
                  </a:schemeClr>
                </a:solidFill>
                <a:latin typeface="Times New Roman" panose="02020603050405020304" pitchFamily="18" charset="0"/>
                <a:cs typeface="Times New Roman" panose="02020603050405020304" pitchFamily="18" charset="0"/>
              </a:rPr>
              <a:t>PROJECT PRESENTATION ON</a:t>
            </a:r>
            <a:br>
              <a:rPr lang="en-US" sz="4000" b="1" dirty="0" smtClean="0">
                <a:solidFill>
                  <a:schemeClr val="accent5">
                    <a:lumMod val="75000"/>
                  </a:schemeClr>
                </a:solidFill>
                <a:latin typeface="Times New Roman" panose="02020603050405020304" pitchFamily="18" charset="0"/>
                <a:cs typeface="Times New Roman" panose="02020603050405020304" pitchFamily="18" charset="0"/>
              </a:rPr>
            </a:br>
            <a:r>
              <a:rPr lang="en-US" sz="4000" b="1" dirty="0" smtClean="0">
                <a:solidFill>
                  <a:schemeClr val="accent5">
                    <a:lumMod val="75000"/>
                  </a:schemeClr>
                </a:solidFill>
                <a:latin typeface="Times New Roman" panose="02020603050405020304" pitchFamily="18" charset="0"/>
                <a:cs typeface="Times New Roman" panose="02020603050405020304" pitchFamily="18" charset="0"/>
              </a:rPr>
              <a:t> SMART </a:t>
            </a:r>
            <a:r>
              <a:rPr lang="en-US" sz="3600" b="1" dirty="0" smtClean="0">
                <a:solidFill>
                  <a:schemeClr val="accent5">
                    <a:lumMod val="75000"/>
                  </a:schemeClr>
                </a:solidFill>
                <a:latin typeface="Times New Roman" panose="02020603050405020304" pitchFamily="18" charset="0"/>
                <a:cs typeface="Times New Roman" panose="02020603050405020304" pitchFamily="18" charset="0"/>
              </a:rPr>
              <a:t>OFFICE</a:t>
            </a:r>
            <a:r>
              <a:rPr lang="en-US" sz="4000" b="1" dirty="0" smtClean="0">
                <a:solidFill>
                  <a:schemeClr val="accent5">
                    <a:lumMod val="75000"/>
                  </a:schemeClr>
                </a:solidFill>
                <a:latin typeface="Times New Roman" panose="02020603050405020304" pitchFamily="18" charset="0"/>
                <a:cs typeface="Times New Roman" panose="02020603050405020304" pitchFamily="18" charset="0"/>
              </a:rPr>
              <a:t> WITH IOT</a:t>
            </a:r>
            <a:endParaRPr lang="en-US" sz="4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7" name="Subtitle 3"/>
          <p:cNvSpPr txBox="1">
            <a:spLocks/>
          </p:cNvSpPr>
          <p:nvPr/>
        </p:nvSpPr>
        <p:spPr>
          <a:xfrm>
            <a:off x="1979612" y="1801885"/>
            <a:ext cx="8229600" cy="1234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latin typeface="Times New Roman" panose="02020603050405020304" pitchFamily="18" charset="0"/>
                <a:cs typeface="Times New Roman" panose="02020603050405020304" pitchFamily="18" charset="0"/>
              </a:rPr>
              <a:t>Course Title: Wireless Network Lab</a:t>
            </a:r>
          </a:p>
          <a:p>
            <a:pPr marL="0" indent="0" algn="ctr">
              <a:buNone/>
            </a:pPr>
            <a:r>
              <a:rPr lang="en-US" b="1" dirty="0" smtClean="0">
                <a:latin typeface="Times New Roman" panose="02020603050405020304" pitchFamily="18" charset="0"/>
                <a:cs typeface="Times New Roman" panose="02020603050405020304" pitchFamily="18" charset="0"/>
              </a:rPr>
              <a:t>Course Code: CSE-428                  Section: 191D2</a:t>
            </a:r>
          </a:p>
          <a:p>
            <a:endParaRPr lang="it-IT" dirty="0"/>
          </a:p>
        </p:txBody>
      </p:sp>
      <p:sp>
        <p:nvSpPr>
          <p:cNvPr id="8" name="Text Box 50">
            <a:extLst>
              <a:ext uri="{FF2B5EF4-FFF2-40B4-BE49-F238E27FC236}">
                <a16:creationId xmlns:a16="http://schemas.microsoft.com/office/drawing/2014/main" id="{F2F5AF88-3C92-4984-85B4-477616B6D570}"/>
              </a:ext>
            </a:extLst>
          </p:cNvPr>
          <p:cNvSpPr txBox="1">
            <a:spLocks noChangeArrowheads="1"/>
          </p:cNvSpPr>
          <p:nvPr/>
        </p:nvSpPr>
        <p:spPr bwMode="auto">
          <a:xfrm>
            <a:off x="1334277" y="3276440"/>
            <a:ext cx="3498979" cy="2797789"/>
          </a:xfrm>
          <a:prstGeom prst="rect">
            <a:avLst/>
          </a:prstGeom>
          <a:noFill/>
          <a:ln>
            <a:noFill/>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0"/>
              </a:spcAft>
              <a:buClr>
                <a:srgbClr val="000000"/>
              </a:buClr>
              <a:buSzTx/>
              <a:buFont typeface="Arial"/>
              <a:buNone/>
              <a:tabLst/>
              <a:defRPr/>
            </a:pPr>
            <a:r>
              <a:rPr lang="en-US" sz="1600" b="1" kern="0" dirty="0">
                <a:latin typeface="Times New Roman" panose="02020603050405020304" pitchFamily="18" charset="0"/>
                <a:ea typeface="Calibri" panose="020F0502020204030204" pitchFamily="34" charset="0"/>
                <a:cs typeface="Times New Roman" panose="02020603050405020304" pitchFamily="18" charset="0"/>
                <a:sym typeface="Arial"/>
              </a:rPr>
              <a:t>P</a:t>
            </a:r>
            <a:r>
              <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resented By </a:t>
            </a:r>
          </a:p>
          <a:p>
            <a:pPr marL="0" marR="0" lvl="0" indent="0" algn="ctr" defTabSz="914400" eaLnBrk="1" fontAlgn="auto" latinLnBrk="0" hangingPunct="1">
              <a:lnSpc>
                <a:spcPct val="115000"/>
              </a:lnSpc>
              <a:spcBef>
                <a:spcPts val="0"/>
              </a:spcBef>
              <a:spcAft>
                <a:spcPts val="0"/>
              </a:spcAft>
              <a:buClr>
                <a:srgbClr val="000000"/>
              </a:buClr>
              <a:buSzTx/>
              <a:buFont typeface="Arial"/>
              <a:buNone/>
              <a:tabLst/>
              <a:defRPr/>
            </a:pPr>
            <a:endPar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1" i="0" u="none" strike="noStrike" kern="0" cap="none" spc="0" normalizeH="0" baseline="0" noProof="0" dirty="0" err="1">
                <a:ln>
                  <a:noFill/>
                </a:ln>
                <a:effectLst/>
                <a:uLnTx/>
                <a:uFillTx/>
                <a:latin typeface="Times New Roman" panose="02020603050405020304" pitchFamily="18" charset="0"/>
                <a:cs typeface="Times New Roman" panose="02020603050405020304" pitchFamily="18" charset="0"/>
                <a:sym typeface="Arial"/>
              </a:rPr>
              <a:t>Umme</a:t>
            </a:r>
            <a:r>
              <a:rPr kumimoji="0" lang="en-US" sz="1600" b="1"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sym typeface="Arial"/>
              </a:rPr>
              <a:t> </a:t>
            </a:r>
            <a:r>
              <a:rPr kumimoji="0" lang="en-US" sz="1600" b="1"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sym typeface="Arial"/>
              </a:rPr>
              <a:t>Loara</a:t>
            </a:r>
            <a:r>
              <a:rPr lang="en-US" sz="1600" b="1" kern="0" noProof="0" dirty="0">
                <a:latin typeface="Times New Roman" panose="02020603050405020304" pitchFamily="18" charset="0"/>
                <a:cs typeface="Times New Roman" panose="02020603050405020304" pitchFamily="18" charset="0"/>
                <a:sym typeface="Arial"/>
              </a:rPr>
              <a:t> </a:t>
            </a:r>
            <a:r>
              <a:rPr lang="en-US" sz="1600" b="1" kern="0" noProof="0" dirty="0" smtClean="0">
                <a:latin typeface="Times New Roman" panose="02020603050405020304" pitchFamily="18" charset="0"/>
                <a:cs typeface="Times New Roman" panose="02020603050405020304" pitchFamily="18" charset="0"/>
                <a:sym typeface="Arial"/>
              </a:rPr>
              <a:t>  </a:t>
            </a:r>
            <a:r>
              <a:rPr lang="en-US" sz="1600" b="1" kern="0" dirty="0" smtClean="0">
                <a:latin typeface="Times New Roman" panose="02020603050405020304" pitchFamily="18" charset="0"/>
                <a:cs typeface="Times New Roman" panose="02020603050405020304" pitchFamily="18" charset="0"/>
                <a:sym typeface="Arial"/>
              </a:rPr>
              <a:t> </a:t>
            </a:r>
            <a:r>
              <a:rPr lang="en-US" sz="1600" b="1" kern="0" dirty="0">
                <a:latin typeface="Times New Roman" panose="02020603050405020304" pitchFamily="18" charset="0"/>
                <a:cs typeface="Times New Roman" panose="02020603050405020304" pitchFamily="18" charset="0"/>
                <a:sym typeface="Arial"/>
              </a:rPr>
              <a:t>-</a:t>
            </a:r>
            <a:r>
              <a:rPr kumimoji="0" lang="en-US" sz="1600" b="1"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sym typeface="Arial"/>
              </a:rPr>
              <a:t>191002187</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1" i="0" u="none" strike="noStrike" kern="0" cap="none" spc="0" normalizeH="0" baseline="0" noProof="0" dirty="0" smtClean="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Department </a:t>
            </a:r>
            <a:r>
              <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of CSE, </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Green University of Bangladesh</a:t>
            </a:r>
            <a:r>
              <a:rPr kumimoji="0" lang="en-US" sz="1600" b="1"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a:t>
            </a:r>
            <a:endParaRPr kumimoji="0" lang="en-US" sz="1600" b="1"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
        <p:nvSpPr>
          <p:cNvPr id="9" name="Text Box 2">
            <a:extLst>
              <a:ext uri="{FF2B5EF4-FFF2-40B4-BE49-F238E27FC236}">
                <a16:creationId xmlns:a16="http://schemas.microsoft.com/office/drawing/2014/main" id="{8154A2C1-ACE6-4264-ABA7-40CD513579C0}"/>
              </a:ext>
            </a:extLst>
          </p:cNvPr>
          <p:cNvSpPr txBox="1">
            <a:spLocks noChangeArrowheads="1"/>
          </p:cNvSpPr>
          <p:nvPr/>
        </p:nvSpPr>
        <p:spPr bwMode="auto">
          <a:xfrm>
            <a:off x="6769798" y="3429000"/>
            <a:ext cx="3792454" cy="2538691"/>
          </a:xfrm>
          <a:prstGeom prst="rect">
            <a:avLst/>
          </a:prstGeom>
          <a:noFill/>
          <a:ln>
            <a:noFill/>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0"/>
              </a:spcAft>
              <a:buClr>
                <a:srgbClr val="000000"/>
              </a:buClr>
              <a:buSzTx/>
              <a:buFont typeface="Arial"/>
              <a:buNone/>
              <a:tabLst>
                <a:tab pos="2180590" algn="l"/>
              </a:tabLst>
              <a:defRPr/>
            </a:pPr>
            <a:r>
              <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Presented To</a:t>
            </a:r>
          </a:p>
          <a:p>
            <a:pPr marL="0" marR="0" lvl="0" indent="0" algn="ctr" defTabSz="914400" eaLnBrk="1" fontAlgn="auto" latinLnBrk="0" hangingPunct="1">
              <a:lnSpc>
                <a:spcPct val="115000"/>
              </a:lnSpc>
              <a:spcBef>
                <a:spcPts val="0"/>
              </a:spcBef>
              <a:spcAft>
                <a:spcPts val="0"/>
              </a:spcAft>
              <a:buClr>
                <a:srgbClr val="000000"/>
              </a:buClr>
              <a:buSzTx/>
              <a:buFont typeface="Arial"/>
              <a:buNone/>
              <a:tabLst>
                <a:tab pos="2180590" algn="l"/>
              </a:tabLst>
              <a:defRPr/>
            </a:pPr>
            <a:endPar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lang="en-US" sz="1600" b="1" kern="0" dirty="0" smtClean="0">
                <a:latin typeface="Times New Roman" panose="02020603050405020304" pitchFamily="18" charset="0"/>
                <a:ea typeface="Calibri" panose="020F0502020204030204" pitchFamily="34" charset="0"/>
                <a:cs typeface="Times New Roman" panose="02020603050405020304" pitchFamily="18" charset="0"/>
                <a:sym typeface="Arial"/>
              </a:rPr>
              <a:t>Dr. </a:t>
            </a:r>
            <a:r>
              <a:rPr lang="en-US" sz="1600" b="1" kern="0" dirty="0" err="1" smtClean="0">
                <a:latin typeface="Times New Roman" panose="02020603050405020304" pitchFamily="18" charset="0"/>
                <a:ea typeface="Calibri" panose="020F0502020204030204" pitchFamily="34" charset="0"/>
                <a:cs typeface="Times New Roman" panose="02020603050405020304" pitchFamily="18" charset="0"/>
                <a:sym typeface="Arial"/>
              </a:rPr>
              <a:t>Nazib</a:t>
            </a:r>
            <a:r>
              <a:rPr lang="en-US" sz="1600" b="1" kern="0" dirty="0" smtClean="0">
                <a:latin typeface="Times New Roman" panose="02020603050405020304" pitchFamily="18" charset="0"/>
                <a:ea typeface="Calibri" panose="020F0502020204030204" pitchFamily="34" charset="0"/>
                <a:cs typeface="Times New Roman" panose="02020603050405020304" pitchFamily="18" charset="0"/>
                <a:sym typeface="Arial"/>
              </a:rPr>
              <a:t> </a:t>
            </a:r>
            <a:r>
              <a:rPr lang="en-US" sz="1600" b="1" kern="0" dirty="0" err="1" smtClean="0">
                <a:latin typeface="Times New Roman" panose="02020603050405020304" pitchFamily="18" charset="0"/>
                <a:ea typeface="Calibri" panose="020F0502020204030204" pitchFamily="34" charset="0"/>
                <a:cs typeface="Times New Roman" panose="02020603050405020304" pitchFamily="18" charset="0"/>
                <a:sym typeface="Arial"/>
              </a:rPr>
              <a:t>Abdun</a:t>
            </a:r>
            <a:r>
              <a:rPr lang="en-US" sz="1600" b="1" kern="0" dirty="0" smtClean="0">
                <a:latin typeface="Times New Roman" panose="02020603050405020304" pitchFamily="18" charset="0"/>
                <a:ea typeface="Calibri" panose="020F0502020204030204" pitchFamily="34" charset="0"/>
                <a:cs typeface="Times New Roman" panose="02020603050405020304" pitchFamily="18" charset="0"/>
                <a:sym typeface="Arial"/>
              </a:rPr>
              <a:t> Nasir</a:t>
            </a:r>
            <a:endPar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lang="en-US" sz="1600" b="1" kern="0" dirty="0" smtClean="0">
                <a:latin typeface="Times New Roman" panose="02020603050405020304" pitchFamily="18" charset="0"/>
                <a:ea typeface="Calibri" panose="020F0502020204030204" pitchFamily="34" charset="0"/>
                <a:cs typeface="Times New Roman" panose="02020603050405020304" pitchFamily="18" charset="0"/>
                <a:sym typeface="Arial"/>
              </a:rPr>
              <a:t>Assistant Professor</a:t>
            </a:r>
            <a:r>
              <a:rPr kumimoji="0" lang="en-US" sz="1600" b="1" i="0" u="none" strike="noStrike" kern="0" cap="none" spc="0" normalizeH="0" baseline="0" noProof="0" dirty="0" smtClean="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a:t>
            </a:r>
            <a:endPar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Department of CSE,</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Green University of Bangla</a:t>
            </a:r>
            <a:r>
              <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desh.</a:t>
            </a:r>
          </a:p>
        </p:txBody>
      </p:sp>
    </p:spTree>
    <p:extLst>
      <p:ext uri="{BB962C8B-B14F-4D97-AF65-F5344CB8AC3E}">
        <p14:creationId xmlns:p14="http://schemas.microsoft.com/office/powerpoint/2010/main" val="3914102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228080" y="2080939"/>
            <a:ext cx="5111496" cy="3200400"/>
          </a:xfrm>
          <a:prstGeom prst="rect">
            <a:avLst/>
          </a:prstGeom>
        </p:spPr>
      </p:pic>
      <p:sp>
        <p:nvSpPr>
          <p:cNvPr id="5"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p>
          <a:p>
            <a:pPr algn="ctr"/>
            <a:r>
              <a:rPr lang="en-US" sz="2900" b="1" dirty="0" smtClean="0">
                <a:latin typeface="Times New Roman" panose="02020603050405020304" pitchFamily="18" charset="0"/>
                <a:cs typeface="Times New Roman" panose="02020603050405020304" pitchFamily="18" charset="0"/>
              </a:rPr>
              <a:t>IP Configuration- User </a:t>
            </a:r>
          </a:p>
          <a:p>
            <a:pPr algn="ctr"/>
            <a:endParaRPr lang="en-US" sz="31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80E8B84-EA28-4E3D-9AF6-1A8492930CC9}"/>
              </a:ext>
            </a:extLst>
          </p:cNvPr>
          <p:cNvSpPr txBox="1">
            <a:spLocks/>
          </p:cNvSpPr>
          <p:nvPr/>
        </p:nvSpPr>
        <p:spPr>
          <a:xfrm>
            <a:off x="1004252" y="1841988"/>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Need to configure the IP address, Subnet Mask, Default Gateway for all PC’s, Laptop.</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r>
              <a:rPr lang="en-US" smtClean="0"/>
              <a:t>9/13/2022</a:t>
            </a:r>
            <a:endParaRPr lang="en-US"/>
          </a:p>
        </p:txBody>
      </p:sp>
      <p:sp>
        <p:nvSpPr>
          <p:cNvPr id="8" name="Slide Number Placeholder 7"/>
          <p:cNvSpPr>
            <a:spLocks noGrp="1"/>
          </p:cNvSpPr>
          <p:nvPr>
            <p:ph type="sldNum" sz="quarter" idx="12"/>
          </p:nvPr>
        </p:nvSpPr>
        <p:spPr/>
        <p:txBody>
          <a:bodyPr/>
          <a:lstStyle/>
          <a:p>
            <a:fld id="{B3240FE4-58DE-4131-8052-C581165C4003}" type="slidenum">
              <a:rPr lang="en-US" smtClean="0"/>
              <a:t>10</a:t>
            </a:fld>
            <a:endParaRPr lang="en-US"/>
          </a:p>
        </p:txBody>
      </p:sp>
    </p:spTree>
    <p:extLst>
      <p:ext uri="{BB962C8B-B14F-4D97-AF65-F5344CB8AC3E}">
        <p14:creationId xmlns:p14="http://schemas.microsoft.com/office/powerpoint/2010/main" val="1450994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522413" y="381000"/>
            <a:ext cx="9144001" cy="122573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900" b="1" dirty="0" smtClean="0">
              <a:latin typeface="Times New Roman" panose="02020603050405020304" pitchFamily="18" charset="0"/>
              <a:cs typeface="Times New Roman" panose="02020603050405020304" pitchFamily="18" charset="0"/>
            </a:endParaRPr>
          </a:p>
          <a:p>
            <a:pPr algn="ctr"/>
            <a:r>
              <a:rPr lang="en-US" sz="2900" b="1" dirty="0" smtClean="0">
                <a:latin typeface="Times New Roman" panose="02020603050405020304" pitchFamily="18" charset="0"/>
                <a:cs typeface="Times New Roman" panose="02020603050405020304" pitchFamily="18" charset="0"/>
              </a:rPr>
              <a:t>IP Configuration- Mail Server </a:t>
            </a:r>
          </a:p>
          <a:p>
            <a:pPr algn="ctr"/>
            <a:endParaRPr lang="en-US" sz="31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80E8B84-EA28-4E3D-9AF6-1A8492930CC9}"/>
              </a:ext>
            </a:extLst>
          </p:cNvPr>
          <p:cNvSpPr txBox="1">
            <a:spLocks/>
          </p:cNvSpPr>
          <p:nvPr/>
        </p:nvSpPr>
        <p:spPr>
          <a:xfrm>
            <a:off x="925875" y="1750208"/>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For doing SMTP, FTP, Routing, need to configure IP address for mail server, DNS server.</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11</a:t>
            </a:fld>
            <a:endParaRPr lang="en-US"/>
          </a:p>
        </p:txBody>
      </p:sp>
      <p:pic>
        <p:nvPicPr>
          <p:cNvPr id="7" name="Picture 6"/>
          <p:cNvPicPr>
            <a:picLocks noChangeAspect="1"/>
          </p:cNvPicPr>
          <p:nvPr/>
        </p:nvPicPr>
        <p:blipFill>
          <a:blip r:embed="rId2"/>
          <a:stretch>
            <a:fillRect/>
          </a:stretch>
        </p:blipFill>
        <p:spPr>
          <a:xfrm>
            <a:off x="6387737" y="2381340"/>
            <a:ext cx="4966063" cy="3200400"/>
          </a:xfrm>
          <a:prstGeom prst="rect">
            <a:avLst/>
          </a:prstGeom>
        </p:spPr>
      </p:pic>
    </p:spTree>
    <p:extLst>
      <p:ext uri="{BB962C8B-B14F-4D97-AF65-F5344CB8AC3E}">
        <p14:creationId xmlns:p14="http://schemas.microsoft.com/office/powerpoint/2010/main" val="2069735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054852" y="2286000"/>
            <a:ext cx="5111496" cy="3200400"/>
          </a:xfrm>
          <a:prstGeom prst="rect">
            <a:avLst/>
          </a:prstGeom>
        </p:spPr>
      </p:pic>
      <p:sp>
        <p:nvSpPr>
          <p:cNvPr id="6"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For SMTP, it is need to configure all the PC’s, Laptop’s own email account. </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p>
          <a:p>
            <a:pPr algn="ctr"/>
            <a:r>
              <a:rPr lang="en-US" sz="2900" b="1" dirty="0" smtClean="0">
                <a:latin typeface="Times New Roman" panose="02020603050405020304" pitchFamily="18" charset="0"/>
                <a:cs typeface="Times New Roman" panose="02020603050405020304" pitchFamily="18" charset="0"/>
              </a:rPr>
              <a:t>SMTP- Mail Configuration</a:t>
            </a:r>
          </a:p>
          <a:p>
            <a:pPr algn="ctr"/>
            <a:endParaRPr lang="en-US" sz="31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r>
              <a:rPr lang="en-US" smtClean="0"/>
              <a:t>9/13/2022</a:t>
            </a:r>
            <a:endParaRPr lang="en-US"/>
          </a:p>
        </p:txBody>
      </p:sp>
      <p:sp>
        <p:nvSpPr>
          <p:cNvPr id="9" name="Slide Number Placeholder 8"/>
          <p:cNvSpPr>
            <a:spLocks noGrp="1"/>
          </p:cNvSpPr>
          <p:nvPr>
            <p:ph type="sldNum" sz="quarter" idx="12"/>
          </p:nvPr>
        </p:nvSpPr>
        <p:spPr/>
        <p:txBody>
          <a:bodyPr/>
          <a:lstStyle/>
          <a:p>
            <a:fld id="{B3240FE4-58DE-4131-8052-C581165C4003}" type="slidenum">
              <a:rPr lang="en-US" smtClean="0"/>
              <a:t>12</a:t>
            </a:fld>
            <a:endParaRPr lang="en-US"/>
          </a:p>
        </p:txBody>
      </p:sp>
    </p:spTree>
    <p:extLst>
      <p:ext uri="{BB962C8B-B14F-4D97-AF65-F5344CB8AC3E}">
        <p14:creationId xmlns:p14="http://schemas.microsoft.com/office/powerpoint/2010/main" val="1486921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User’s domain name set in mail server and the users name and their password add in mail server for doing SMTP. </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361610" y="2286000"/>
            <a:ext cx="5111496" cy="3200400"/>
          </a:xfrm>
          <a:prstGeom prst="rect">
            <a:avLst/>
          </a:prstGeom>
        </p:spPr>
      </p:pic>
      <p:sp>
        <p:nvSpPr>
          <p:cNvPr id="4"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p>
          <a:p>
            <a:pPr algn="ctr"/>
            <a:r>
              <a:rPr lang="en-US" sz="2900" b="1" dirty="0" smtClean="0">
                <a:latin typeface="Times New Roman" panose="02020603050405020304" pitchFamily="18" charset="0"/>
                <a:cs typeface="Times New Roman" panose="02020603050405020304" pitchFamily="18" charset="0"/>
              </a:rPr>
              <a:t>SMTP- Email Configuration</a:t>
            </a:r>
          </a:p>
          <a:p>
            <a:pPr algn="ctr"/>
            <a:endParaRPr lang="en-US" sz="31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13</a:t>
            </a:fld>
            <a:endParaRPr lang="en-US"/>
          </a:p>
        </p:txBody>
      </p:sp>
    </p:spTree>
    <p:extLst>
      <p:ext uri="{BB962C8B-B14F-4D97-AF65-F5344CB8AC3E}">
        <p14:creationId xmlns:p14="http://schemas.microsoft.com/office/powerpoint/2010/main" val="510995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DNS server add all the mail servers domain name, address and type of domain name, that helps to pass email one PC’s to another. </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6054852" y="2194560"/>
            <a:ext cx="5111496" cy="3200400"/>
          </a:xfrm>
          <a:prstGeom prst="rect">
            <a:avLst/>
          </a:prstGeom>
        </p:spPr>
      </p:pic>
      <p:sp>
        <p:nvSpPr>
          <p:cNvPr id="4"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p>
          <a:p>
            <a:pPr algn="ctr"/>
            <a:r>
              <a:rPr lang="en-US" sz="2900" b="1" dirty="0" smtClean="0">
                <a:latin typeface="Times New Roman" panose="02020603050405020304" pitchFamily="18" charset="0"/>
                <a:cs typeface="Times New Roman" panose="02020603050405020304" pitchFamily="18" charset="0"/>
              </a:rPr>
              <a:t>DNS Configuration</a:t>
            </a:r>
          </a:p>
          <a:p>
            <a:pPr algn="ctr"/>
            <a:endParaRPr lang="en-US" sz="31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14</a:t>
            </a:fld>
            <a:endParaRPr lang="en-US"/>
          </a:p>
        </p:txBody>
      </p:sp>
    </p:spTree>
    <p:extLst>
      <p:ext uri="{BB962C8B-B14F-4D97-AF65-F5344CB8AC3E}">
        <p14:creationId xmlns:p14="http://schemas.microsoft.com/office/powerpoint/2010/main" val="2784442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222683" y="2286000"/>
            <a:ext cx="5107168" cy="3200400"/>
          </a:xfrm>
          <a:prstGeom prst="rect">
            <a:avLst/>
          </a:prstGeom>
        </p:spPr>
      </p:pic>
      <p:sp>
        <p:nvSpPr>
          <p:cNvPr id="3"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p>
          <a:p>
            <a:pPr algn="ctr"/>
            <a:r>
              <a:rPr lang="en-US" sz="2900" b="1" dirty="0" smtClean="0">
                <a:latin typeface="Times New Roman" panose="02020603050405020304" pitchFamily="18" charset="0"/>
                <a:cs typeface="Times New Roman" panose="02020603050405020304" pitchFamily="18" charset="0"/>
              </a:rPr>
              <a:t>Email Sending Checking </a:t>
            </a:r>
          </a:p>
          <a:p>
            <a:pPr algn="ctr"/>
            <a:endParaRPr lang="en-US" sz="31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For sending email, go to PC’s or Laptop’s desktop then go to email and compose email. And in my project it show success.</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15</a:t>
            </a:fld>
            <a:endParaRPr lang="en-US"/>
          </a:p>
        </p:txBody>
      </p:sp>
    </p:spTree>
    <p:extLst>
      <p:ext uri="{BB962C8B-B14F-4D97-AF65-F5344CB8AC3E}">
        <p14:creationId xmlns:p14="http://schemas.microsoft.com/office/powerpoint/2010/main" val="1040158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054852" y="2358955"/>
            <a:ext cx="5111496" cy="3200400"/>
          </a:xfrm>
          <a:prstGeom prst="rect">
            <a:avLst/>
          </a:prstGeom>
        </p:spPr>
      </p:pic>
      <p:sp>
        <p:nvSpPr>
          <p:cNvPr id="3" name="Content Placeholder 2">
            <a:extLst>
              <a:ext uri="{FF2B5EF4-FFF2-40B4-BE49-F238E27FC236}">
                <a16:creationId xmlns:a16="http://schemas.microsoft.com/office/drawing/2014/main" id="{E80E8B84-EA28-4E3D-9AF6-1A8492930CC9}"/>
              </a:ext>
            </a:extLst>
          </p:cNvPr>
          <p:cNvSpPr txBox="1">
            <a:spLocks/>
          </p:cNvSpPr>
          <p:nvPr/>
        </p:nvSpPr>
        <p:spPr>
          <a:xfrm>
            <a:off x="769121" y="1881052"/>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For FTP, we can used mail server and by giving username &amp; password and permission, FTP is done.</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p>
          <a:p>
            <a:pPr algn="ctr"/>
            <a:r>
              <a:rPr lang="en-US" sz="2900" b="1" dirty="0" smtClean="0">
                <a:latin typeface="Times New Roman" panose="02020603050405020304" pitchFamily="18" charset="0"/>
                <a:cs typeface="Times New Roman" panose="02020603050405020304" pitchFamily="18" charset="0"/>
              </a:rPr>
              <a:t>FTP- Configuration</a:t>
            </a:r>
          </a:p>
          <a:p>
            <a:pPr algn="ctr"/>
            <a:endParaRPr lang="en-US" sz="31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16</a:t>
            </a:fld>
            <a:endParaRPr lang="en-US"/>
          </a:p>
        </p:txBody>
      </p:sp>
    </p:spTree>
    <p:extLst>
      <p:ext uri="{BB962C8B-B14F-4D97-AF65-F5344CB8AC3E}">
        <p14:creationId xmlns:p14="http://schemas.microsoft.com/office/powerpoint/2010/main" val="3027927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a:p>
          <a:p>
            <a:pPr algn="ctr"/>
            <a:r>
              <a:rPr lang="en-US" sz="2900" b="1" dirty="0" smtClean="0">
                <a:latin typeface="Times New Roman" panose="02020603050405020304" pitchFamily="18" charset="0"/>
                <a:cs typeface="Times New Roman" panose="02020603050405020304" pitchFamily="18" charset="0"/>
              </a:rPr>
              <a:t>FTP- Checking</a:t>
            </a:r>
          </a:p>
          <a:p>
            <a:pPr algn="ctr"/>
            <a:endParaRPr lang="en-US" sz="3100"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278009" y="1881052"/>
            <a:ext cx="4665182" cy="4153989"/>
          </a:xfrm>
          <a:prstGeom prst="rect">
            <a:avLst/>
          </a:prstGeom>
        </p:spPr>
      </p:pic>
      <p:sp>
        <p:nvSpPr>
          <p:cNvPr id="4" name="Content Placeholder 2">
            <a:extLst>
              <a:ext uri="{FF2B5EF4-FFF2-40B4-BE49-F238E27FC236}">
                <a16:creationId xmlns:a16="http://schemas.microsoft.com/office/drawing/2014/main" id="{E80E8B84-EA28-4E3D-9AF6-1A8492930CC9}"/>
              </a:ext>
            </a:extLst>
          </p:cNvPr>
          <p:cNvSpPr txBox="1">
            <a:spLocks/>
          </p:cNvSpPr>
          <p:nvPr/>
        </p:nvSpPr>
        <p:spPr>
          <a:xfrm>
            <a:off x="769121" y="1881052"/>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For FTP checking, it need to go to command prompt in any PC’s that r in same network and then ping with IP address of the server where FTP configuration is done then connect to the FTP server and logged in by username and password. And checking the read, write, delete, rename, list permission for the PC’s and Laptops. </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17</a:t>
            </a:fld>
            <a:endParaRPr lang="en-US"/>
          </a:p>
        </p:txBody>
      </p:sp>
    </p:spTree>
    <p:extLst>
      <p:ext uri="{BB962C8B-B14F-4D97-AF65-F5344CB8AC3E}">
        <p14:creationId xmlns:p14="http://schemas.microsoft.com/office/powerpoint/2010/main" val="1445729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094413" y="2286000"/>
            <a:ext cx="5111496" cy="3200400"/>
          </a:xfrm>
          <a:prstGeom prst="rect">
            <a:avLst/>
          </a:prstGeom>
        </p:spPr>
      </p:pic>
      <p:sp>
        <p:nvSpPr>
          <p:cNvPr id="5"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For routing, firstly, add switch to router’s </a:t>
            </a:r>
            <a:r>
              <a:rPr lang="en-US" sz="1800" dirty="0" err="1" smtClean="0">
                <a:latin typeface="Times New Roman" panose="02020603050405020304" pitchFamily="18" charset="0"/>
                <a:ea typeface="Times New Roman" panose="02020603050405020304" pitchFamily="18" charset="0"/>
                <a:cs typeface="Times New Roman" panose="02020603050405020304" pitchFamily="18" charset="0"/>
              </a:rPr>
              <a:t>GigabitEthernet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port. Then give the IP address of default gateway and click on port status.</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900" b="1" dirty="0" smtClean="0">
              <a:latin typeface="Times New Roman" panose="02020603050405020304" pitchFamily="18" charset="0"/>
              <a:cs typeface="Times New Roman" panose="02020603050405020304" pitchFamily="18" charset="0"/>
            </a:endParaRPr>
          </a:p>
          <a:p>
            <a:pPr algn="ctr"/>
            <a:r>
              <a:rPr lang="en-US" sz="2900" b="1" dirty="0" smtClean="0">
                <a:latin typeface="Times New Roman" panose="02020603050405020304" pitchFamily="18" charset="0"/>
                <a:cs typeface="Times New Roman" panose="02020603050405020304" pitchFamily="18" charset="0"/>
              </a:rPr>
              <a:t>Routing- Gigabit Ethernet</a:t>
            </a:r>
          </a:p>
          <a:p>
            <a:pPr algn="ctr"/>
            <a:endParaRPr lang="en-US" sz="3100" b="1"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r>
              <a:rPr lang="en-US" smtClean="0"/>
              <a:t>9/13/2022</a:t>
            </a:r>
            <a:endParaRPr lang="en-US"/>
          </a:p>
        </p:txBody>
      </p:sp>
      <p:sp>
        <p:nvSpPr>
          <p:cNvPr id="8" name="Slide Number Placeholder 7"/>
          <p:cNvSpPr>
            <a:spLocks noGrp="1"/>
          </p:cNvSpPr>
          <p:nvPr>
            <p:ph type="sldNum" sz="quarter" idx="12"/>
          </p:nvPr>
        </p:nvSpPr>
        <p:spPr/>
        <p:txBody>
          <a:bodyPr/>
          <a:lstStyle/>
          <a:p>
            <a:fld id="{B3240FE4-58DE-4131-8052-C581165C4003}" type="slidenum">
              <a:rPr lang="en-US" smtClean="0"/>
              <a:t>18</a:t>
            </a:fld>
            <a:endParaRPr lang="en-US"/>
          </a:p>
        </p:txBody>
      </p:sp>
    </p:spTree>
    <p:extLst>
      <p:ext uri="{BB962C8B-B14F-4D97-AF65-F5344CB8AC3E}">
        <p14:creationId xmlns:p14="http://schemas.microsoft.com/office/powerpoint/2010/main" val="4098303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242304" y="2286000"/>
            <a:ext cx="5111496" cy="3200400"/>
          </a:xfrm>
          <a:prstGeom prst="rect">
            <a:avLst/>
          </a:prstGeom>
        </p:spPr>
      </p:pic>
      <p:sp>
        <p:nvSpPr>
          <p:cNvPr id="3"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For routing, secondly if there are more than one router that time it need to configure serial port. That means for router to router connection, serial port needed, and also need to give IP address for each serial port and click on the port status.</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p>
          <a:p>
            <a:pPr algn="ctr"/>
            <a:r>
              <a:rPr lang="en-US" sz="2900" b="1" dirty="0" smtClean="0">
                <a:latin typeface="Times New Roman" panose="02020603050405020304" pitchFamily="18" charset="0"/>
                <a:cs typeface="Times New Roman" panose="02020603050405020304" pitchFamily="18" charset="0"/>
              </a:rPr>
              <a:t>Routing- Serial Port for Routing</a:t>
            </a:r>
            <a:endParaRPr lang="en-US" sz="29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19</a:t>
            </a:fld>
            <a:endParaRPr lang="en-US"/>
          </a:p>
        </p:txBody>
      </p:sp>
    </p:spTree>
    <p:extLst>
      <p:ext uri="{BB962C8B-B14F-4D97-AF65-F5344CB8AC3E}">
        <p14:creationId xmlns:p14="http://schemas.microsoft.com/office/powerpoint/2010/main" val="404433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9/13/2022</a:t>
            </a:r>
            <a:endParaRPr lang="en-US"/>
          </a:p>
        </p:txBody>
      </p:sp>
      <p:sp>
        <p:nvSpPr>
          <p:cNvPr id="5" name="Slide Number Placeholder 4"/>
          <p:cNvSpPr>
            <a:spLocks noGrp="1"/>
          </p:cNvSpPr>
          <p:nvPr>
            <p:ph type="sldNum" sz="quarter" idx="12"/>
          </p:nvPr>
        </p:nvSpPr>
        <p:spPr/>
        <p:txBody>
          <a:bodyPr/>
          <a:lstStyle/>
          <a:p>
            <a:fld id="{B3240FE4-58DE-4131-8052-C581165C4003}" type="slidenum">
              <a:rPr lang="en-US" smtClean="0"/>
              <a:t>2</a:t>
            </a:fld>
            <a:endParaRPr lang="en-US"/>
          </a:p>
        </p:txBody>
      </p:sp>
      <p:sp>
        <p:nvSpPr>
          <p:cNvPr id="6" name="Content Placeholder 2"/>
          <p:cNvSpPr txBox="1">
            <a:spLocks/>
          </p:cNvSpPr>
          <p:nvPr/>
        </p:nvSpPr>
        <p:spPr>
          <a:xfrm>
            <a:off x="1608909" y="1841773"/>
            <a:ext cx="41910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smtClean="0">
                <a:latin typeface="Times New Roman" panose="02020603050405020304" pitchFamily="18" charset="0"/>
                <a:cs typeface="Times New Roman" panose="02020603050405020304" pitchFamily="18" charset="0"/>
              </a:rPr>
              <a:t>Introduction</a:t>
            </a:r>
          </a:p>
          <a:p>
            <a:pPr algn="just"/>
            <a:r>
              <a:rPr lang="en-US" sz="1800" dirty="0" smtClean="0">
                <a:latin typeface="Times New Roman" panose="02020603050405020304" pitchFamily="18" charset="0"/>
                <a:cs typeface="Times New Roman" panose="02020603050405020304" pitchFamily="18" charset="0"/>
              </a:rPr>
              <a:t>Step to Goals</a:t>
            </a:r>
          </a:p>
          <a:p>
            <a:pPr algn="just"/>
            <a:r>
              <a:rPr lang="en-US" sz="1800" dirty="0" smtClean="0">
                <a:latin typeface="Times New Roman" panose="02020603050405020304" pitchFamily="18" charset="0"/>
                <a:cs typeface="Times New Roman" panose="02020603050405020304" pitchFamily="18" charset="0"/>
              </a:rPr>
              <a:t>Design Goals</a:t>
            </a:r>
          </a:p>
          <a:p>
            <a:pPr algn="just"/>
            <a:r>
              <a:rPr lang="en-US" sz="1800" dirty="0" smtClean="0">
                <a:latin typeface="Times New Roman" panose="02020603050405020304" pitchFamily="18" charset="0"/>
                <a:cs typeface="Times New Roman" panose="02020603050405020304" pitchFamily="18" charset="0"/>
              </a:rPr>
              <a:t>Overall Scenario </a:t>
            </a:r>
          </a:p>
          <a:p>
            <a:pPr algn="just"/>
            <a:r>
              <a:rPr lang="en-US" sz="1800" dirty="0" smtClean="0">
                <a:latin typeface="Times New Roman" panose="02020603050405020304" pitchFamily="18" charset="0"/>
                <a:cs typeface="Times New Roman" panose="02020603050405020304" pitchFamily="18" charset="0"/>
              </a:rPr>
              <a:t>IP Configuration</a:t>
            </a:r>
          </a:p>
          <a:p>
            <a:pPr algn="just"/>
            <a:r>
              <a:rPr lang="en-US" sz="1800" dirty="0" smtClean="0">
                <a:latin typeface="Times New Roman" panose="02020603050405020304" pitchFamily="18" charset="0"/>
                <a:cs typeface="Times New Roman" panose="02020603050405020304" pitchFamily="18" charset="0"/>
              </a:rPr>
              <a:t>SMTP </a:t>
            </a:r>
          </a:p>
          <a:p>
            <a:pPr algn="just"/>
            <a:r>
              <a:rPr lang="en-US" sz="1800" dirty="0" smtClean="0">
                <a:latin typeface="Times New Roman" panose="02020603050405020304" pitchFamily="18" charset="0"/>
                <a:cs typeface="Times New Roman" panose="02020603050405020304" pitchFamily="18" charset="0"/>
              </a:rPr>
              <a:t>DNS Configuration</a:t>
            </a:r>
          </a:p>
          <a:p>
            <a:pPr algn="just"/>
            <a:r>
              <a:rPr lang="en-US" sz="1800" dirty="0" smtClean="0">
                <a:latin typeface="Times New Roman" panose="02020603050405020304" pitchFamily="18" charset="0"/>
                <a:cs typeface="Times New Roman" panose="02020603050405020304" pitchFamily="18" charset="0"/>
              </a:rPr>
              <a:t>Email Sending Checking</a:t>
            </a:r>
          </a:p>
          <a:p>
            <a:pPr algn="just"/>
            <a:r>
              <a:rPr lang="en-US" sz="1800" dirty="0" smtClean="0">
                <a:latin typeface="Times New Roman" panose="02020603050405020304" pitchFamily="18" charset="0"/>
                <a:cs typeface="Times New Roman" panose="02020603050405020304" pitchFamily="18" charset="0"/>
              </a:rPr>
              <a:t>FTP</a:t>
            </a:r>
          </a:p>
          <a:p>
            <a:pPr marL="0" indent="0" algn="just">
              <a:buNone/>
            </a:pPr>
            <a:endParaRPr lang="en-US"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7" name="Content Placeholder 6"/>
          <p:cNvSpPr txBox="1">
            <a:spLocks/>
          </p:cNvSpPr>
          <p:nvPr/>
        </p:nvSpPr>
        <p:spPr>
          <a:xfrm>
            <a:off x="6338752" y="1841773"/>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smtClean="0">
                <a:latin typeface="Times New Roman" panose="02020603050405020304" pitchFamily="18" charset="0"/>
                <a:cs typeface="Times New Roman" panose="02020603050405020304" pitchFamily="18" charset="0"/>
              </a:rPr>
              <a:t>Routing</a:t>
            </a:r>
          </a:p>
          <a:p>
            <a:pPr algn="just"/>
            <a:r>
              <a:rPr lang="en-US" sz="1900" dirty="0" smtClean="0">
                <a:latin typeface="Times New Roman" panose="02020603050405020304" pitchFamily="18" charset="0"/>
                <a:cs typeface="Times New Roman" panose="02020603050405020304" pitchFamily="18" charset="0"/>
              </a:rPr>
              <a:t>Wireless Router Configuration</a:t>
            </a:r>
          </a:p>
          <a:p>
            <a:pPr algn="just"/>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Devices Connection with Wireless </a:t>
            </a:r>
            <a:r>
              <a:rPr lang="en-US" sz="1900" dirty="0" smtClean="0">
                <a:latin typeface="Times New Roman" panose="02020603050405020304" pitchFamily="18" charset="0"/>
                <a:cs typeface="Times New Roman" panose="02020603050405020304" pitchFamily="18" charset="0"/>
              </a:rPr>
              <a:t>Router</a:t>
            </a:r>
          </a:p>
          <a:p>
            <a:pPr algn="just"/>
            <a:r>
              <a:rPr lang="en-US" sz="1900" dirty="0">
                <a:latin typeface="Times New Roman" panose="02020603050405020304" pitchFamily="18" charset="0"/>
                <a:cs typeface="Times New Roman" panose="02020603050405020304" pitchFamily="18" charset="0"/>
              </a:rPr>
              <a:t>Registration Server Account</a:t>
            </a:r>
          </a:p>
          <a:p>
            <a:pPr algn="just"/>
            <a:r>
              <a:rPr lang="en-US" sz="1900" dirty="0">
                <a:latin typeface="Times New Roman" panose="02020603050405020304" pitchFamily="18" charset="0"/>
                <a:cs typeface="Times New Roman" panose="02020603050405020304" pitchFamily="18" charset="0"/>
              </a:rPr>
              <a:t>Connecting </a:t>
            </a:r>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devices with </a:t>
            </a:r>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server</a:t>
            </a:r>
          </a:p>
          <a:p>
            <a:pPr algn="just"/>
            <a:r>
              <a:rPr lang="en-US" sz="1900" dirty="0">
                <a:latin typeface="Times New Roman" panose="02020603050405020304" pitchFamily="18" charset="0"/>
                <a:cs typeface="Times New Roman" panose="02020603050405020304" pitchFamily="18" charset="0"/>
              </a:rPr>
              <a:t>Controlling </a:t>
            </a:r>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devices</a:t>
            </a:r>
          </a:p>
          <a:p>
            <a:pPr algn="just"/>
            <a:r>
              <a:rPr lang="en-US" sz="1900" dirty="0" smtClean="0">
                <a:latin typeface="Times New Roman" panose="02020603050405020304" pitchFamily="18" charset="0"/>
                <a:cs typeface="Times New Roman" panose="02020603050405020304" pitchFamily="18" charset="0"/>
              </a:rPr>
              <a:t>Practical Implications</a:t>
            </a:r>
            <a:endParaRPr lang="en-US" sz="1900" dirty="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References</a:t>
            </a:r>
            <a:endParaRPr lang="en-US" sz="1900"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p:txBody>
      </p:sp>
      <p:sp>
        <p:nvSpPr>
          <p:cNvPr id="8"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Table of the Contents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098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242304" y="2454275"/>
            <a:ext cx="5111496" cy="3200400"/>
          </a:xfrm>
          <a:prstGeom prst="rect">
            <a:avLst/>
          </a:prstGeom>
        </p:spPr>
      </p:pic>
      <p:sp>
        <p:nvSpPr>
          <p:cNvPr id="4"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p>
          <a:p>
            <a:pPr algn="ctr"/>
            <a:r>
              <a:rPr lang="en-US" sz="2900" b="1" dirty="0" smtClean="0">
                <a:latin typeface="Times New Roman" panose="02020603050405020304" pitchFamily="18" charset="0"/>
                <a:cs typeface="Times New Roman" panose="02020603050405020304" pitchFamily="18" charset="0"/>
              </a:rPr>
              <a:t>Routing- RIP Routing</a:t>
            </a:r>
          </a:p>
          <a:p>
            <a:pPr algn="ctr"/>
            <a:endParaRPr lang="en-US" sz="31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It is very complicated to use static routing and easy to use dynamic routing. For that, give the network IP that are used and add them. It is need to configure the RIP routing in all router. </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9/13/2022</a:t>
            </a:r>
            <a:endParaRPr lang="en-US"/>
          </a:p>
        </p:txBody>
      </p:sp>
      <p:sp>
        <p:nvSpPr>
          <p:cNvPr id="7" name="Slide Number Placeholder 6"/>
          <p:cNvSpPr>
            <a:spLocks noGrp="1"/>
          </p:cNvSpPr>
          <p:nvPr>
            <p:ph type="sldNum" sz="quarter" idx="12"/>
          </p:nvPr>
        </p:nvSpPr>
        <p:spPr/>
        <p:txBody>
          <a:bodyPr/>
          <a:lstStyle/>
          <a:p>
            <a:fld id="{B3240FE4-58DE-4131-8052-C581165C4003}" type="slidenum">
              <a:rPr lang="en-US" smtClean="0"/>
              <a:t>20</a:t>
            </a:fld>
            <a:endParaRPr lang="en-US"/>
          </a:p>
        </p:txBody>
      </p:sp>
    </p:spTree>
    <p:extLst>
      <p:ext uri="{BB962C8B-B14F-4D97-AF65-F5344CB8AC3E}">
        <p14:creationId xmlns:p14="http://schemas.microsoft.com/office/powerpoint/2010/main" val="1147726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9/13/2022</a:t>
            </a:r>
            <a:endParaRPr lang="en-US"/>
          </a:p>
        </p:txBody>
      </p:sp>
      <p:sp>
        <p:nvSpPr>
          <p:cNvPr id="3" name="Slide Number Placeholder 2"/>
          <p:cNvSpPr>
            <a:spLocks noGrp="1"/>
          </p:cNvSpPr>
          <p:nvPr>
            <p:ph type="sldNum" sz="quarter" idx="12"/>
          </p:nvPr>
        </p:nvSpPr>
        <p:spPr/>
        <p:txBody>
          <a:bodyPr/>
          <a:lstStyle/>
          <a:p>
            <a:fld id="{B3240FE4-58DE-4131-8052-C581165C4003}" type="slidenum">
              <a:rPr lang="en-US" smtClean="0"/>
              <a:t>21</a:t>
            </a:fld>
            <a:endParaRPr lang="en-US"/>
          </a:p>
        </p:txBody>
      </p:sp>
      <p:sp>
        <p:nvSpPr>
          <p:cNvPr id="4"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p>
          <a:p>
            <a:pPr algn="ctr"/>
            <a:r>
              <a:rPr lang="en-US" sz="2900" b="1" dirty="0" smtClean="0">
                <a:latin typeface="Times New Roman" panose="02020603050405020304" pitchFamily="18" charset="0"/>
                <a:cs typeface="Times New Roman" panose="02020603050405020304" pitchFamily="18" charset="0"/>
              </a:rPr>
              <a:t>Routing- Simulation</a:t>
            </a:r>
          </a:p>
          <a:p>
            <a:pPr algn="ctr"/>
            <a:endParaRPr lang="en-US" sz="31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628265" y="1752600"/>
            <a:ext cx="7115175" cy="4238625"/>
          </a:xfrm>
          <a:prstGeom prst="rect">
            <a:avLst/>
          </a:prstGeom>
        </p:spPr>
      </p:pic>
    </p:spTree>
    <p:extLst>
      <p:ext uri="{BB962C8B-B14F-4D97-AF65-F5344CB8AC3E}">
        <p14:creationId xmlns:p14="http://schemas.microsoft.com/office/powerpoint/2010/main" val="4143263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62812" y="2704011"/>
            <a:ext cx="4837176" cy="3108960"/>
          </a:xfrm>
          <a:prstGeom prst="rect">
            <a:avLst/>
          </a:prstGeom>
        </p:spPr>
      </p:pic>
      <p:pic>
        <p:nvPicPr>
          <p:cNvPr id="3" name="Picture 2"/>
          <p:cNvPicPr/>
          <p:nvPr/>
        </p:nvPicPr>
        <p:blipFill>
          <a:blip r:embed="rId3"/>
          <a:stretch>
            <a:fillRect/>
          </a:stretch>
        </p:blipFill>
        <p:spPr>
          <a:xfrm>
            <a:off x="6597178" y="2704011"/>
            <a:ext cx="4837176" cy="3108960"/>
          </a:xfrm>
          <a:prstGeom prst="rect">
            <a:avLst/>
          </a:prstGeom>
        </p:spPr>
      </p:pic>
      <p:sp>
        <p:nvSpPr>
          <p:cNvPr id="4"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smtClean="0">
              <a:latin typeface="Times New Roman" panose="02020603050405020304" pitchFamily="18" charset="0"/>
              <a:cs typeface="Times New Roman" panose="02020603050405020304" pitchFamily="18" charset="0"/>
            </a:endParaRPr>
          </a:p>
          <a:p>
            <a:pPr algn="ctr"/>
            <a:r>
              <a:rPr lang="en-US" sz="2900" b="1" dirty="0" smtClean="0">
                <a:latin typeface="Times New Roman" panose="02020603050405020304" pitchFamily="18" charset="0"/>
                <a:cs typeface="Times New Roman" panose="02020603050405020304" pitchFamily="18" charset="0"/>
              </a:rPr>
              <a:t>Wireless Router Configuration</a:t>
            </a:r>
          </a:p>
          <a:p>
            <a:pPr algn="ctr"/>
            <a:endParaRPr lang="en-US" sz="31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80E8B84-EA28-4E3D-9AF6-1A8492930CC9}"/>
              </a:ext>
            </a:extLst>
          </p:cNvPr>
          <p:cNvSpPr txBox="1">
            <a:spLocks/>
          </p:cNvSpPr>
          <p:nvPr/>
        </p:nvSpPr>
        <p:spPr>
          <a:xfrm>
            <a:off x="1147943" y="1957097"/>
            <a:ext cx="10373496" cy="746914"/>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For Wireless router configuration GUI, need to give the network name, radius server IP,  security mode and shared secret. </a:t>
            </a:r>
          </a:p>
        </p:txBody>
      </p:sp>
      <p:sp>
        <p:nvSpPr>
          <p:cNvPr id="6" name="Date Placeholder 5"/>
          <p:cNvSpPr>
            <a:spLocks noGrp="1"/>
          </p:cNvSpPr>
          <p:nvPr>
            <p:ph type="dt" sz="half" idx="10"/>
          </p:nvPr>
        </p:nvSpPr>
        <p:spPr/>
        <p:txBody>
          <a:bodyPr/>
          <a:lstStyle/>
          <a:p>
            <a:r>
              <a:rPr lang="en-US" smtClean="0"/>
              <a:t>9/13/2022</a:t>
            </a:r>
            <a:endParaRPr lang="en-US"/>
          </a:p>
        </p:txBody>
      </p:sp>
      <p:sp>
        <p:nvSpPr>
          <p:cNvPr id="7" name="Slide Number Placeholder 6"/>
          <p:cNvSpPr>
            <a:spLocks noGrp="1"/>
          </p:cNvSpPr>
          <p:nvPr>
            <p:ph type="sldNum" sz="quarter" idx="12"/>
          </p:nvPr>
        </p:nvSpPr>
        <p:spPr/>
        <p:txBody>
          <a:bodyPr/>
          <a:lstStyle/>
          <a:p>
            <a:fld id="{B3240FE4-58DE-4131-8052-C581165C4003}" type="slidenum">
              <a:rPr lang="en-US" smtClean="0"/>
              <a:t>22</a:t>
            </a:fld>
            <a:endParaRPr lang="en-US"/>
          </a:p>
        </p:txBody>
      </p:sp>
    </p:spTree>
    <p:extLst>
      <p:ext uri="{BB962C8B-B14F-4D97-AF65-F5344CB8AC3E}">
        <p14:creationId xmlns:p14="http://schemas.microsoft.com/office/powerpoint/2010/main" val="488463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467792" y="2643606"/>
            <a:ext cx="4837176" cy="3108960"/>
          </a:xfrm>
          <a:prstGeom prst="rect">
            <a:avLst/>
          </a:prstGeom>
        </p:spPr>
      </p:pic>
      <p:sp>
        <p:nvSpPr>
          <p:cNvPr id="3"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smtClean="0">
              <a:latin typeface="Times New Roman" panose="02020603050405020304" pitchFamily="18" charset="0"/>
              <a:cs typeface="Times New Roman" panose="02020603050405020304" pitchFamily="18" charset="0"/>
            </a:endParaRPr>
          </a:p>
          <a:p>
            <a:pPr algn="ctr"/>
            <a:r>
              <a:rPr lang="en-US" sz="2800" b="1" dirty="0" err="1" smtClean="0">
                <a:latin typeface="Times New Roman" panose="02020603050405020304" pitchFamily="18" charset="0"/>
                <a:cs typeface="Times New Roman" panose="02020603050405020304" pitchFamily="18" charset="0"/>
              </a:rPr>
              <a:t>Iot</a:t>
            </a:r>
            <a:r>
              <a:rPr lang="en-US" sz="2800" b="1" dirty="0" smtClean="0">
                <a:latin typeface="Times New Roman" panose="02020603050405020304" pitchFamily="18" charset="0"/>
                <a:cs typeface="Times New Roman" panose="02020603050405020304" pitchFamily="18" charset="0"/>
              </a:rPr>
              <a:t> Devices </a:t>
            </a:r>
            <a:r>
              <a:rPr lang="en-US" sz="2800" b="1" dirty="0">
                <a:latin typeface="Times New Roman" panose="02020603050405020304" pitchFamily="18" charset="0"/>
                <a:cs typeface="Times New Roman" panose="02020603050405020304" pitchFamily="18" charset="0"/>
              </a:rPr>
              <a:t>C</a:t>
            </a:r>
            <a:r>
              <a:rPr lang="en-US" sz="2800" b="1" dirty="0" smtClean="0">
                <a:latin typeface="Times New Roman" panose="02020603050405020304" pitchFamily="18" charset="0"/>
                <a:cs typeface="Times New Roman" panose="02020603050405020304" pitchFamily="18" charset="0"/>
              </a:rPr>
              <a:t>onnection with Wireless Router</a:t>
            </a:r>
            <a:endParaRPr lang="en-US" sz="28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80E8B84-EA28-4E3D-9AF6-1A8492930CC9}"/>
              </a:ext>
            </a:extLst>
          </p:cNvPr>
          <p:cNvSpPr txBox="1">
            <a:spLocks/>
          </p:cNvSpPr>
          <p:nvPr/>
        </p:nvSpPr>
        <p:spPr>
          <a:xfrm>
            <a:off x="1139756" y="1813560"/>
            <a:ext cx="10469292" cy="618309"/>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r>
              <a:rPr lang="en-US" sz="1800" dirty="0" err="1" smtClean="0">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device is connected by SSID and user IP and password. Before that, user ID and password need to be set in a server.</a:t>
            </a:r>
          </a:p>
        </p:txBody>
      </p:sp>
      <p:pic>
        <p:nvPicPr>
          <p:cNvPr id="6" name="Picture 5"/>
          <p:cNvPicPr>
            <a:picLocks noChangeAspect="1"/>
          </p:cNvPicPr>
          <p:nvPr/>
        </p:nvPicPr>
        <p:blipFill>
          <a:blip r:embed="rId3"/>
          <a:stretch>
            <a:fillRect/>
          </a:stretch>
        </p:blipFill>
        <p:spPr>
          <a:xfrm>
            <a:off x="1429778" y="2639585"/>
            <a:ext cx="4837176" cy="3117001"/>
          </a:xfrm>
          <a:prstGeom prst="rect">
            <a:avLst/>
          </a:prstGeom>
        </p:spPr>
      </p:pic>
      <p:sp>
        <p:nvSpPr>
          <p:cNvPr id="7" name="Date Placeholder 6"/>
          <p:cNvSpPr>
            <a:spLocks noGrp="1"/>
          </p:cNvSpPr>
          <p:nvPr>
            <p:ph type="dt" sz="half" idx="10"/>
          </p:nvPr>
        </p:nvSpPr>
        <p:spPr/>
        <p:txBody>
          <a:bodyPr/>
          <a:lstStyle/>
          <a:p>
            <a:r>
              <a:rPr lang="en-US" smtClean="0"/>
              <a:t>9/13/2022</a:t>
            </a:r>
            <a:endParaRPr lang="en-US"/>
          </a:p>
        </p:txBody>
      </p:sp>
      <p:sp>
        <p:nvSpPr>
          <p:cNvPr id="8" name="Slide Number Placeholder 7"/>
          <p:cNvSpPr>
            <a:spLocks noGrp="1"/>
          </p:cNvSpPr>
          <p:nvPr>
            <p:ph type="sldNum" sz="quarter" idx="12"/>
          </p:nvPr>
        </p:nvSpPr>
        <p:spPr/>
        <p:txBody>
          <a:bodyPr/>
          <a:lstStyle/>
          <a:p>
            <a:fld id="{B3240FE4-58DE-4131-8052-C581165C4003}" type="slidenum">
              <a:rPr lang="en-US" smtClean="0"/>
              <a:t>23</a:t>
            </a:fld>
            <a:endParaRPr lang="en-US"/>
          </a:p>
        </p:txBody>
      </p:sp>
    </p:spTree>
    <p:extLst>
      <p:ext uri="{BB962C8B-B14F-4D97-AF65-F5344CB8AC3E}">
        <p14:creationId xmlns:p14="http://schemas.microsoft.com/office/powerpoint/2010/main" val="2528546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400798" y="2202407"/>
            <a:ext cx="4820195" cy="2166257"/>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400797" y="4361272"/>
            <a:ext cx="4820195" cy="1278664"/>
          </a:xfrm>
          <a:prstGeom prst="rect">
            <a:avLst/>
          </a:prstGeom>
        </p:spPr>
      </p:pic>
      <p:sp>
        <p:nvSpPr>
          <p:cNvPr id="4"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900" b="1" dirty="0" smtClean="0">
              <a:latin typeface="Times New Roman" panose="02020603050405020304" pitchFamily="18" charset="0"/>
              <a:cs typeface="Times New Roman" panose="02020603050405020304" pitchFamily="18" charset="0"/>
            </a:endParaRPr>
          </a:p>
          <a:p>
            <a:pPr algn="ctr"/>
            <a:r>
              <a:rPr lang="en-US" sz="2900" b="1" dirty="0" smtClean="0">
                <a:latin typeface="Times New Roman" panose="02020603050405020304" pitchFamily="18" charset="0"/>
                <a:cs typeface="Times New Roman" panose="02020603050405020304" pitchFamily="18" charset="0"/>
              </a:rPr>
              <a:t>Registration Server Account</a:t>
            </a:r>
          </a:p>
          <a:p>
            <a:pPr algn="ctr"/>
            <a:endParaRPr lang="en-US" sz="31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For controlling the </a:t>
            </a:r>
            <a:r>
              <a:rPr lang="en-US" sz="1800" dirty="0" err="1" smtClean="0">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device, need to create registration server account. For that, I go to web browser and give the radius IP address and by giving user name and password I create a account. </a:t>
            </a:r>
          </a:p>
        </p:txBody>
      </p:sp>
      <p:sp>
        <p:nvSpPr>
          <p:cNvPr id="6" name="Date Placeholder 5"/>
          <p:cNvSpPr>
            <a:spLocks noGrp="1"/>
          </p:cNvSpPr>
          <p:nvPr>
            <p:ph type="dt" sz="half" idx="10"/>
          </p:nvPr>
        </p:nvSpPr>
        <p:spPr/>
        <p:txBody>
          <a:bodyPr/>
          <a:lstStyle/>
          <a:p>
            <a:r>
              <a:rPr lang="en-US" smtClean="0"/>
              <a:t>9/13/2022</a:t>
            </a:r>
            <a:endParaRPr lang="en-US"/>
          </a:p>
        </p:txBody>
      </p:sp>
      <p:sp>
        <p:nvSpPr>
          <p:cNvPr id="7" name="Slide Number Placeholder 6"/>
          <p:cNvSpPr>
            <a:spLocks noGrp="1"/>
          </p:cNvSpPr>
          <p:nvPr>
            <p:ph type="sldNum" sz="quarter" idx="12"/>
          </p:nvPr>
        </p:nvSpPr>
        <p:spPr/>
        <p:txBody>
          <a:bodyPr/>
          <a:lstStyle/>
          <a:p>
            <a:fld id="{B3240FE4-58DE-4131-8052-C581165C4003}" type="slidenum">
              <a:rPr lang="en-US" smtClean="0"/>
              <a:t>24</a:t>
            </a:fld>
            <a:endParaRPr lang="en-US"/>
          </a:p>
        </p:txBody>
      </p:sp>
    </p:spTree>
    <p:extLst>
      <p:ext uri="{BB962C8B-B14F-4D97-AF65-F5344CB8AC3E}">
        <p14:creationId xmlns:p14="http://schemas.microsoft.com/office/powerpoint/2010/main" val="3541145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335484" y="2454275"/>
            <a:ext cx="5111496" cy="3200400"/>
          </a:xfrm>
          <a:prstGeom prst="rect">
            <a:avLst/>
          </a:prstGeom>
        </p:spPr>
      </p:pic>
      <p:sp>
        <p:nvSpPr>
          <p:cNvPr id="3"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Connecting </a:t>
            </a:r>
            <a:r>
              <a:rPr lang="en-US" sz="2800" b="1" dirty="0" err="1" smtClean="0">
                <a:latin typeface="Times New Roman" panose="02020603050405020304" pitchFamily="18" charset="0"/>
                <a:cs typeface="Times New Roman" panose="02020603050405020304" pitchFamily="18" charset="0"/>
              </a:rPr>
              <a:t>IoT</a:t>
            </a:r>
            <a:r>
              <a:rPr lang="en-US" sz="2800" b="1" dirty="0" smtClean="0">
                <a:latin typeface="Times New Roman" panose="02020603050405020304" pitchFamily="18" charset="0"/>
                <a:cs typeface="Times New Roman" panose="02020603050405020304" pitchFamily="18" charset="0"/>
              </a:rPr>
              <a:t> devices with </a:t>
            </a:r>
            <a:r>
              <a:rPr lang="en-US" sz="2800" b="1" dirty="0" err="1" smtClean="0">
                <a:latin typeface="Times New Roman" panose="02020603050405020304" pitchFamily="18" charset="0"/>
                <a:cs typeface="Times New Roman" panose="02020603050405020304" pitchFamily="18" charset="0"/>
              </a:rPr>
              <a:t>IoT</a:t>
            </a:r>
            <a:r>
              <a:rPr lang="en-US" sz="2800" b="1" dirty="0" smtClean="0">
                <a:latin typeface="Times New Roman" panose="02020603050405020304" pitchFamily="18" charset="0"/>
                <a:cs typeface="Times New Roman" panose="02020603050405020304" pitchFamily="18" charset="0"/>
              </a:rPr>
              <a:t> server</a:t>
            </a:r>
            <a:endParaRPr lang="en-US" sz="28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Now, it is need to connect each and every </a:t>
            </a:r>
            <a:r>
              <a:rPr lang="en-US" sz="1800" dirty="0" err="1" smtClean="0">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device with </a:t>
            </a:r>
            <a:r>
              <a:rPr lang="en-US" sz="1800" dirty="0" err="1" smtClean="0">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server for remote controlling. For that by clicking on remote server and giving the server address, user name and password and by clicking on connect, the device is under control. </a:t>
            </a: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25</a:t>
            </a:fld>
            <a:endParaRPr lang="en-US"/>
          </a:p>
        </p:txBody>
      </p:sp>
    </p:spTree>
    <p:extLst>
      <p:ext uri="{BB962C8B-B14F-4D97-AF65-F5344CB8AC3E}">
        <p14:creationId xmlns:p14="http://schemas.microsoft.com/office/powerpoint/2010/main" val="711076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242304" y="2454275"/>
            <a:ext cx="5111496" cy="3200400"/>
          </a:xfrm>
          <a:prstGeom prst="rect">
            <a:avLst/>
          </a:prstGeom>
        </p:spPr>
      </p:pic>
      <p:sp>
        <p:nvSpPr>
          <p:cNvPr id="3" name="Title 2"/>
          <p:cNvSpPr txBox="1">
            <a:spLocks/>
          </p:cNvSpPr>
          <p:nvPr/>
        </p:nvSpPr>
        <p:spPr>
          <a:xfrm>
            <a:off x="1522413" y="381000"/>
            <a:ext cx="9144001" cy="1371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smtClean="0">
              <a:latin typeface="Times New Roman" panose="02020603050405020304" pitchFamily="18" charset="0"/>
              <a:cs typeface="Times New Roman" panose="02020603050405020304" pitchFamily="18" charset="0"/>
            </a:endParaRPr>
          </a:p>
          <a:p>
            <a:pPr algn="ctr"/>
            <a:r>
              <a:rPr lang="en-US" sz="2900" b="1" dirty="0" smtClean="0">
                <a:latin typeface="Times New Roman" panose="02020603050405020304" pitchFamily="18" charset="0"/>
                <a:cs typeface="Times New Roman" panose="02020603050405020304" pitchFamily="18" charset="0"/>
              </a:rPr>
              <a:t>Controlling </a:t>
            </a:r>
            <a:r>
              <a:rPr lang="en-US" sz="2900" b="1" dirty="0" err="1" smtClean="0">
                <a:latin typeface="Times New Roman" panose="02020603050405020304" pitchFamily="18" charset="0"/>
                <a:cs typeface="Times New Roman" panose="02020603050405020304" pitchFamily="18" charset="0"/>
              </a:rPr>
              <a:t>IoT</a:t>
            </a:r>
            <a:r>
              <a:rPr lang="en-US" sz="2900" b="1" dirty="0" smtClean="0">
                <a:latin typeface="Times New Roman" panose="02020603050405020304" pitchFamily="18" charset="0"/>
                <a:cs typeface="Times New Roman" panose="02020603050405020304" pitchFamily="18" charset="0"/>
              </a:rPr>
              <a:t> devices</a:t>
            </a:r>
            <a:endParaRPr lang="en-US" sz="29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Now after connecting all </a:t>
            </a:r>
            <a:r>
              <a:rPr lang="en-US" sz="1800" dirty="0" err="1" smtClean="0">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device, when one go to the controlling laptop device </a:t>
            </a:r>
            <a:r>
              <a:rPr lang="en-US" sz="1800" dirty="0" err="1" smtClean="0">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monitor the scenario will be like this,</a:t>
            </a: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One can control the </a:t>
            </a:r>
            <a:r>
              <a:rPr lang="en-US" sz="1800" dirty="0" err="1" smtClean="0">
                <a:latin typeface="Times New Roman" panose="02020603050405020304" pitchFamily="18" charset="0"/>
                <a:ea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 devices by the controlling Laptop.</a:t>
            </a: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26</a:t>
            </a:fld>
            <a:endParaRPr lang="en-US"/>
          </a:p>
        </p:txBody>
      </p:sp>
    </p:spTree>
    <p:extLst>
      <p:ext uri="{BB962C8B-B14F-4D97-AF65-F5344CB8AC3E}">
        <p14:creationId xmlns:p14="http://schemas.microsoft.com/office/powerpoint/2010/main" val="1248100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2413" y="381000"/>
            <a:ext cx="9144001" cy="13716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Practical Implications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522413" y="1904999"/>
            <a:ext cx="9134391" cy="41148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smtClean="0">
                <a:latin typeface="Times New Roman" panose="02020603050405020304" pitchFamily="18" charset="0"/>
                <a:cs typeface="Times New Roman" panose="02020603050405020304" pitchFamily="18" charset="0"/>
              </a:rPr>
              <a:t>Can help a beginner to learn the basic of Cisco Packet Tracer.</a:t>
            </a:r>
          </a:p>
          <a:p>
            <a:pPr algn="just"/>
            <a:r>
              <a:rPr lang="en-US" sz="1800" smtClean="0">
                <a:latin typeface="Times New Roman" panose="02020603050405020304" pitchFamily="18" charset="0"/>
                <a:cs typeface="Times New Roman" panose="02020603050405020304" pitchFamily="18" charset="0"/>
              </a:rPr>
              <a:t>Able to do another types of networks like college, University, Two cities connections etc.</a:t>
            </a:r>
          </a:p>
          <a:p>
            <a:pPr algn="just"/>
            <a:r>
              <a:rPr lang="en-US" sz="1800" smtClean="0">
                <a:latin typeface="Times New Roman" panose="02020603050405020304" pitchFamily="18" charset="0"/>
                <a:cs typeface="Times New Roman" panose="02020603050405020304" pitchFamily="18" charset="0"/>
              </a:rPr>
              <a:t>Also after completing the project in real, the communications would be better. </a:t>
            </a:r>
          </a:p>
          <a:p>
            <a:pPr marL="0" indent="0">
              <a:buFont typeface="Arial" panose="020B0604020202020204" pitchFamily="34" charset="0"/>
              <a:buNone/>
            </a:pPr>
            <a:endParaRPr lang="en-US" dirty="0"/>
          </a:p>
        </p:txBody>
      </p:sp>
      <p:sp>
        <p:nvSpPr>
          <p:cNvPr id="4" name="Date Placeholder 3"/>
          <p:cNvSpPr>
            <a:spLocks noGrp="1"/>
          </p:cNvSpPr>
          <p:nvPr>
            <p:ph type="dt" sz="half" idx="10"/>
          </p:nvPr>
        </p:nvSpPr>
        <p:spPr/>
        <p:txBody>
          <a:bodyPr/>
          <a:lstStyle/>
          <a:p>
            <a:r>
              <a:rPr lang="en-US" smtClean="0"/>
              <a:t>9/13/2022</a:t>
            </a:r>
            <a:endParaRPr lang="en-US"/>
          </a:p>
        </p:txBody>
      </p:sp>
      <p:sp>
        <p:nvSpPr>
          <p:cNvPr id="5" name="Slide Number Placeholder 4"/>
          <p:cNvSpPr>
            <a:spLocks noGrp="1"/>
          </p:cNvSpPr>
          <p:nvPr>
            <p:ph type="sldNum" sz="quarter" idx="12"/>
          </p:nvPr>
        </p:nvSpPr>
        <p:spPr/>
        <p:txBody>
          <a:bodyPr/>
          <a:lstStyle/>
          <a:p>
            <a:fld id="{B3240FE4-58DE-4131-8052-C581165C4003}" type="slidenum">
              <a:rPr lang="en-US" smtClean="0"/>
              <a:t>27</a:t>
            </a:fld>
            <a:endParaRPr lang="en-US"/>
          </a:p>
        </p:txBody>
      </p:sp>
    </p:spTree>
    <p:extLst>
      <p:ext uri="{BB962C8B-B14F-4D97-AF65-F5344CB8AC3E}">
        <p14:creationId xmlns:p14="http://schemas.microsoft.com/office/powerpoint/2010/main" val="1101244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9/13/2022</a:t>
            </a:r>
            <a:endParaRPr lang="en-US"/>
          </a:p>
        </p:txBody>
      </p:sp>
      <p:sp>
        <p:nvSpPr>
          <p:cNvPr id="3" name="Slide Number Placeholder 2"/>
          <p:cNvSpPr>
            <a:spLocks noGrp="1"/>
          </p:cNvSpPr>
          <p:nvPr>
            <p:ph type="sldNum" sz="quarter" idx="12"/>
          </p:nvPr>
        </p:nvSpPr>
        <p:spPr/>
        <p:txBody>
          <a:bodyPr/>
          <a:lstStyle/>
          <a:p>
            <a:fld id="{B3240FE4-58DE-4131-8052-C581165C4003}" type="slidenum">
              <a:rPr lang="en-US" smtClean="0"/>
              <a:t>28</a:t>
            </a:fld>
            <a:endParaRPr lang="en-US"/>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smtClean="0">
              <a:latin typeface="Times New Roman" panose="02020603050405020304" pitchFamily="18" charset="0"/>
              <a:cs typeface="Times New Roman" panose="02020603050405020304" pitchFamily="18" charset="0"/>
            </a:endParaRPr>
          </a:p>
          <a:p>
            <a:pPr algn="ctr"/>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209800" y="1962119"/>
            <a:ext cx="8839200" cy="3774110"/>
          </a:xfrm>
          <a:prstGeom prst="rect">
            <a:avLst/>
          </a:prstGeom>
        </p:spPr>
        <p:txBody>
          <a:bodyPr wrap="square">
            <a:spAutoFit/>
          </a:bodyPr>
          <a:lstStyle/>
          <a:p>
            <a:pPr marR="913130" lvl="0" algn="just">
              <a:lnSpc>
                <a:spcPct val="156000"/>
              </a:lnSpc>
              <a:spcBef>
                <a:spcPts val="1000"/>
              </a:spcBef>
              <a:spcAft>
                <a:spcPts val="0"/>
              </a:spcAft>
              <a:buSzPts val="1200"/>
              <a:tabLst>
                <a:tab pos="556260" algn="l"/>
              </a:tabLst>
            </a:pPr>
            <a:r>
              <a:rPr lang="en-US" dirty="0" smtClean="0">
                <a:solidFill>
                  <a:schemeClr val="accent1">
                    <a:lumMod val="75000"/>
                  </a:schemeClr>
                </a:solidFill>
                <a:latin typeface="Times New Roman" panose="02020603050405020304" pitchFamily="18" charset="0"/>
                <a:ea typeface="Times New Roman" panose="02020603050405020304" pitchFamily="18" charset="0"/>
              </a:rPr>
              <a:t>[1] Kurose</a:t>
            </a:r>
            <a:r>
              <a:rPr lang="en-US" dirty="0">
                <a:solidFill>
                  <a:schemeClr val="accent1">
                    <a:lumMod val="75000"/>
                  </a:schemeClr>
                </a:solidFill>
                <a:latin typeface="Times New Roman" panose="02020603050405020304" pitchFamily="18" charset="0"/>
                <a:ea typeface="Times New Roman" panose="02020603050405020304" pitchFamily="18" charset="0"/>
              </a:rPr>
              <a:t>, J. F., &amp; Ross, K. W. (2009). “Computer Networking: A Top-Down Approach (Vol. 4)”. Boston, USA: Addison Wesley.7th Edition.</a:t>
            </a:r>
          </a:p>
          <a:p>
            <a:pPr marR="913130" lvl="0" algn="just">
              <a:lnSpc>
                <a:spcPct val="156000"/>
              </a:lnSpc>
              <a:spcBef>
                <a:spcPts val="1000"/>
              </a:spcBef>
              <a:spcAft>
                <a:spcPts val="0"/>
              </a:spcAft>
              <a:buSzPts val="1200"/>
              <a:tabLst>
                <a:tab pos="556260" algn="l"/>
              </a:tabLst>
            </a:pPr>
            <a:r>
              <a:rPr lang="en-US" sz="2000" u="sng" dirty="0" smtClean="0">
                <a:effectLst/>
                <a:latin typeface="Times New Roman" panose="02020603050405020304" pitchFamily="18" charset="0"/>
                <a:ea typeface="Times New Roman" panose="02020603050405020304" pitchFamily="18" charset="0"/>
                <a:hlinkClick r:id="rId2"/>
              </a:rPr>
              <a:t>[2] https://www.youtube.com/watch?v=KwhrRyWPv64&amp;t=591s</a:t>
            </a:r>
            <a:endParaRPr lang="en-US" dirty="0">
              <a:latin typeface="Times New Roman" panose="02020603050405020304" pitchFamily="18" charset="0"/>
              <a:ea typeface="Times New Roman" panose="02020603050405020304" pitchFamily="18" charset="0"/>
            </a:endParaRPr>
          </a:p>
          <a:p>
            <a:pPr marR="913130" lvl="0" algn="just">
              <a:lnSpc>
                <a:spcPct val="156000"/>
              </a:lnSpc>
              <a:spcBef>
                <a:spcPts val="1000"/>
              </a:spcBef>
              <a:spcAft>
                <a:spcPts val="0"/>
              </a:spcAft>
              <a:buSzPts val="1200"/>
              <a:tabLst>
                <a:tab pos="556260" algn="l"/>
              </a:tabLst>
            </a:pPr>
            <a:r>
              <a:rPr lang="en-US" sz="2000" u="sng" dirty="0" smtClean="0">
                <a:effectLst/>
                <a:latin typeface="Times New Roman" panose="02020603050405020304" pitchFamily="18" charset="0"/>
                <a:ea typeface="Times New Roman" panose="02020603050405020304" pitchFamily="18" charset="0"/>
                <a:hlinkClick r:id="rId3"/>
              </a:rPr>
              <a:t>[3] https://www.youtube.com/watch?v=puwn2Kxj4HE</a:t>
            </a:r>
            <a:endParaRPr lang="en-US" dirty="0">
              <a:latin typeface="Times New Roman" panose="02020603050405020304" pitchFamily="18" charset="0"/>
              <a:ea typeface="Times New Roman" panose="02020603050405020304" pitchFamily="18" charset="0"/>
            </a:endParaRPr>
          </a:p>
          <a:p>
            <a:pPr marR="913130" lvl="0" algn="just">
              <a:lnSpc>
                <a:spcPct val="156000"/>
              </a:lnSpc>
              <a:spcBef>
                <a:spcPts val="1000"/>
              </a:spcBef>
              <a:spcAft>
                <a:spcPts val="0"/>
              </a:spcAft>
              <a:buSzPts val="1200"/>
              <a:tabLst>
                <a:tab pos="556260" algn="l"/>
              </a:tabLst>
            </a:pPr>
            <a:r>
              <a:rPr lang="en-US" u="sng" dirty="0" smtClean="0">
                <a:latin typeface="Times New Roman" panose="02020603050405020304" pitchFamily="18" charset="0"/>
                <a:ea typeface="Times New Roman" panose="02020603050405020304" pitchFamily="18" charset="0"/>
                <a:hlinkClick r:id="rId4"/>
              </a:rPr>
              <a:t>[4]https</a:t>
            </a:r>
            <a:r>
              <a:rPr lang="en-US" u="sng" dirty="0">
                <a:latin typeface="Times New Roman" panose="02020603050405020304" pitchFamily="18" charset="0"/>
                <a:ea typeface="Times New Roman" panose="02020603050405020304" pitchFamily="18" charset="0"/>
                <a:hlinkClick r:id="rId4"/>
              </a:rPr>
              <a:t>://www.academia.edu/39707451/IRJET-_SMART_OFFICE_MONITORING_SYSTEM_USING_IOT</a:t>
            </a:r>
            <a:endParaRPr lang="en-US" dirty="0">
              <a:latin typeface="Times New Roman" panose="02020603050405020304" pitchFamily="18" charset="0"/>
              <a:ea typeface="Times New Roman" panose="02020603050405020304" pitchFamily="18" charset="0"/>
            </a:endParaRPr>
          </a:p>
          <a:p>
            <a:pPr marL="1012825" marR="913130" indent="0" algn="just">
              <a:lnSpc>
                <a:spcPct val="156000"/>
              </a:lnSpc>
              <a:spcBef>
                <a:spcPts val="1000"/>
              </a:spcBef>
              <a:spcAft>
                <a:spcPts val="0"/>
              </a:spcAft>
              <a:tabLst>
                <a:tab pos="556260" algn="l"/>
              </a:tabLst>
            </a:pPr>
            <a:r>
              <a:rPr lang="en-US" sz="2000" dirty="0" smtClean="0">
                <a:effectLst/>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2303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9/13/2022</a:t>
            </a:r>
            <a:endParaRPr lang="en-US"/>
          </a:p>
        </p:txBody>
      </p:sp>
      <p:sp>
        <p:nvSpPr>
          <p:cNvPr id="3" name="Slide Number Placeholder 2"/>
          <p:cNvSpPr>
            <a:spLocks noGrp="1"/>
          </p:cNvSpPr>
          <p:nvPr>
            <p:ph type="sldNum" sz="quarter" idx="12"/>
          </p:nvPr>
        </p:nvSpPr>
        <p:spPr/>
        <p:txBody>
          <a:bodyPr/>
          <a:lstStyle/>
          <a:p>
            <a:fld id="{B3240FE4-58DE-4131-8052-C581165C4003}" type="slidenum">
              <a:rPr lang="en-US" smtClean="0"/>
              <a:t>29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44937"/>
          </a:xfrm>
          <a:prstGeom prst="rect">
            <a:avLst/>
          </a:prstGeom>
        </p:spPr>
      </p:pic>
    </p:spTree>
    <p:extLst>
      <p:ext uri="{BB962C8B-B14F-4D97-AF65-F5344CB8AC3E}">
        <p14:creationId xmlns:p14="http://schemas.microsoft.com/office/powerpoint/2010/main" val="848707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012" y="2514600"/>
            <a:ext cx="5108056" cy="3200400"/>
          </a:xfrm>
          <a:prstGeom prst="rect">
            <a:avLst/>
          </a:prstGeom>
        </p:spPr>
      </p:pic>
      <p:sp>
        <p:nvSpPr>
          <p:cNvPr id="5" name="Content Placeholder 2">
            <a:extLst>
              <a:ext uri="{FF2B5EF4-FFF2-40B4-BE49-F238E27FC236}">
                <a16:creationId xmlns:a16="http://schemas.microsoft.com/office/drawing/2014/main" id="{E80E8B84-EA28-4E3D-9AF6-1A8492930CC9}"/>
              </a:ext>
            </a:extLst>
          </p:cNvPr>
          <p:cNvSpPr txBox="1">
            <a:spLocks/>
          </p:cNvSpPr>
          <p:nvPr/>
        </p:nvSpPr>
        <p:spPr>
          <a:xfrm>
            <a:off x="912812" y="2286000"/>
            <a:ext cx="4849224" cy="3678303"/>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endParaRPr lang="en-US"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In this project, I try to summarize the connection of two smart office using Cisco Packet Tracer. In this project, I will create SMTP, FTP, Routing, and some IOT devices like </a:t>
            </a:r>
            <a:r>
              <a:rPr lang="en-US" sz="1800" dirty="0">
                <a:latin typeface="Times New Roman" panose="02020603050405020304" pitchFamily="18" charset="0"/>
                <a:cs typeface="Times New Roman" panose="02020603050405020304" pitchFamily="18" charset="0"/>
              </a:rPr>
              <a:t>lighting, door-access, room </a:t>
            </a:r>
            <a:r>
              <a:rPr lang="en-US" sz="1800" dirty="0" smtClean="0">
                <a:latin typeface="Times New Roman" panose="02020603050405020304" pitchFamily="18" charset="0"/>
                <a:cs typeface="Times New Roman" panose="02020603050405020304" pitchFamily="18" charset="0"/>
              </a:rPr>
              <a:t>controlling, fire, wireless connections and will try to create roaming between two smart office.</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itle 3"/>
          <p:cNvSpPr txBox="1">
            <a:spLocks/>
          </p:cNvSpPr>
          <p:nvPr/>
        </p:nvSpPr>
        <p:spPr>
          <a:xfrm>
            <a:off x="1522413" y="381000"/>
            <a:ext cx="9144001" cy="1371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Introduction</a:t>
            </a:r>
            <a:br>
              <a:rPr lang="en-US" sz="2800" b="1" dirty="0" smtClean="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r>
              <a:rPr lang="en-US" smtClean="0"/>
              <a:t>9/13/2022</a:t>
            </a:r>
            <a:endParaRPr lang="en-US"/>
          </a:p>
        </p:txBody>
      </p:sp>
      <p:sp>
        <p:nvSpPr>
          <p:cNvPr id="8" name="Slide Number Placeholder 7"/>
          <p:cNvSpPr>
            <a:spLocks noGrp="1"/>
          </p:cNvSpPr>
          <p:nvPr>
            <p:ph type="sldNum" sz="quarter" idx="12"/>
          </p:nvPr>
        </p:nvSpPr>
        <p:spPr/>
        <p:txBody>
          <a:bodyPr/>
          <a:lstStyle/>
          <a:p>
            <a:fld id="{B3240FE4-58DE-4131-8052-C581165C4003}" type="slidenum">
              <a:rPr lang="en-US" smtClean="0"/>
              <a:t>3</a:t>
            </a:fld>
            <a:endParaRPr lang="en-US"/>
          </a:p>
        </p:txBody>
      </p:sp>
    </p:spTree>
    <p:extLst>
      <p:ext uri="{BB962C8B-B14F-4D97-AF65-F5344CB8AC3E}">
        <p14:creationId xmlns:p14="http://schemas.microsoft.com/office/powerpoint/2010/main" val="385692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2413" y="381000"/>
            <a:ext cx="9144001" cy="1371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Step to Goals</a:t>
            </a:r>
            <a:br>
              <a:rPr lang="en-US" sz="2800" b="1" dirty="0" smtClean="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graphicFrame>
        <p:nvGraphicFramePr>
          <p:cNvPr id="3" name="Content Placeholder 3">
            <a:extLst>
              <a:ext uri="{FF2B5EF4-FFF2-40B4-BE49-F238E27FC236}">
                <a16:creationId xmlns:a16="http://schemas.microsoft.com/office/drawing/2014/main" id="{680D6BF5-F81F-44AB-9C8C-2935850B180B}"/>
              </a:ext>
            </a:extLst>
          </p:cNvPr>
          <p:cNvGraphicFramePr>
            <a:graphicFrameLocks/>
          </p:cNvGraphicFramePr>
          <p:nvPr>
            <p:extLst>
              <p:ext uri="{D42A27DB-BD31-4B8C-83A1-F6EECF244321}">
                <p14:modId xmlns:p14="http://schemas.microsoft.com/office/powerpoint/2010/main" val="3256719167"/>
              </p:ext>
            </p:extLst>
          </p:nvPr>
        </p:nvGraphicFramePr>
        <p:xfrm>
          <a:off x="581025" y="2181225"/>
          <a:ext cx="11029950" cy="2204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E8E469C6-BB2A-477A-9E56-3EADD011796E}"/>
              </a:ext>
            </a:extLst>
          </p:cNvPr>
          <p:cNvGraphicFramePr>
            <a:graphicFrameLocks/>
          </p:cNvGraphicFramePr>
          <p:nvPr>
            <p:extLst>
              <p:ext uri="{D42A27DB-BD31-4B8C-83A1-F6EECF244321}">
                <p14:modId xmlns:p14="http://schemas.microsoft.com/office/powerpoint/2010/main" val="3842071846"/>
              </p:ext>
            </p:extLst>
          </p:nvPr>
        </p:nvGraphicFramePr>
        <p:xfrm>
          <a:off x="2103120" y="4467498"/>
          <a:ext cx="8258492" cy="14369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4</a:t>
            </a:fld>
            <a:endParaRPr lang="en-US"/>
          </a:p>
        </p:txBody>
      </p:sp>
    </p:spTree>
    <p:extLst>
      <p:ext uri="{BB962C8B-B14F-4D97-AF65-F5344CB8AC3E}">
        <p14:creationId xmlns:p14="http://schemas.microsoft.com/office/powerpoint/2010/main" val="4215976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522413" y="381000"/>
            <a:ext cx="9144001" cy="137160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
            </a:r>
            <a:br>
              <a:rPr lang="en-US" dirty="0" smtClean="0"/>
            </a:br>
            <a:r>
              <a:rPr lang="en-US" sz="3100" b="1" dirty="0" smtClean="0">
                <a:latin typeface="Times New Roman" panose="02020603050405020304" pitchFamily="18" charset="0"/>
                <a:cs typeface="Times New Roman" panose="02020603050405020304" pitchFamily="18" charset="0"/>
              </a:rPr>
              <a:t>Design Goals</a:t>
            </a:r>
            <a:br>
              <a:rPr lang="en-US" sz="3100" b="1" dirty="0" smtClean="0">
                <a:latin typeface="Times New Roman" panose="02020603050405020304" pitchFamily="18" charset="0"/>
                <a:cs typeface="Times New Roman" panose="02020603050405020304" pitchFamily="18" charset="0"/>
              </a:rPr>
            </a:br>
            <a:endParaRPr lang="en-US" sz="3100" b="1" dirty="0">
              <a:latin typeface="Times New Roman" panose="02020603050405020304" pitchFamily="18" charset="0"/>
              <a:cs typeface="Times New Roman" panose="02020603050405020304" pitchFamily="18" charset="0"/>
            </a:endParaRPr>
          </a:p>
        </p:txBody>
      </p:sp>
      <p:sp>
        <p:nvSpPr>
          <p:cNvPr id="3" name="Content Placeholder 3"/>
          <p:cNvSpPr txBox="1">
            <a:spLocks/>
          </p:cNvSpPr>
          <p:nvPr/>
        </p:nvSpPr>
        <p:spPr>
          <a:xfrm>
            <a:off x="1522413" y="1904999"/>
            <a:ext cx="9134391" cy="41148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smtClean="0">
                <a:latin typeface="Times New Roman" panose="02020603050405020304" pitchFamily="18" charset="0"/>
                <a:cs typeface="Times New Roman" panose="02020603050405020304" pitchFamily="18" charset="0"/>
              </a:rPr>
              <a:t>To enrich our knowledge in Cisco Packet Tracer.</a:t>
            </a:r>
          </a:p>
          <a:p>
            <a:pPr algn="just"/>
            <a:r>
              <a:rPr lang="en-US" sz="1800" smtClean="0">
                <a:latin typeface="Times New Roman" panose="02020603050405020304" pitchFamily="18" charset="0"/>
                <a:cs typeface="Times New Roman" panose="02020603050405020304" pitchFamily="18" charset="0"/>
              </a:rPr>
              <a:t>To develop the idea of roaming of two Smart Office .</a:t>
            </a:r>
          </a:p>
          <a:p>
            <a:pPr algn="just"/>
            <a:r>
              <a:rPr lang="en-US" sz="1800" smtClean="0">
                <a:latin typeface="Times New Roman" panose="02020603050405020304" pitchFamily="18" charset="0"/>
                <a:cs typeface="Times New Roman" panose="02020603050405020304" pitchFamily="18" charset="0"/>
              </a:rPr>
              <a:t>To gather knowledge of any type of networks connections .</a:t>
            </a:r>
          </a:p>
          <a:p>
            <a:pPr algn="just"/>
            <a:r>
              <a:rPr lang="en-US" sz="1800" smtClean="0">
                <a:latin typeface="Times New Roman" panose="02020603050405020304" pitchFamily="18" charset="0"/>
                <a:cs typeface="Times New Roman" panose="02020603050405020304" pitchFamily="18" charset="0"/>
              </a:rPr>
              <a:t>To enrich our knowledge how a smart office is better than a normal office.</a:t>
            </a:r>
            <a:endParaRPr lang="en-US" sz="1800" dirty="0"/>
          </a:p>
        </p:txBody>
      </p:sp>
      <p:sp>
        <p:nvSpPr>
          <p:cNvPr id="4" name="Date Placeholder 3"/>
          <p:cNvSpPr>
            <a:spLocks noGrp="1"/>
          </p:cNvSpPr>
          <p:nvPr>
            <p:ph type="dt" sz="half" idx="10"/>
          </p:nvPr>
        </p:nvSpPr>
        <p:spPr/>
        <p:txBody>
          <a:bodyPr/>
          <a:lstStyle/>
          <a:p>
            <a:r>
              <a:rPr lang="en-US" smtClean="0"/>
              <a:t>9/13/2022</a:t>
            </a:r>
            <a:endParaRPr lang="en-US"/>
          </a:p>
        </p:txBody>
      </p:sp>
      <p:sp>
        <p:nvSpPr>
          <p:cNvPr id="5" name="Slide Number Placeholder 4"/>
          <p:cNvSpPr>
            <a:spLocks noGrp="1"/>
          </p:cNvSpPr>
          <p:nvPr>
            <p:ph type="sldNum" sz="quarter" idx="12"/>
          </p:nvPr>
        </p:nvSpPr>
        <p:spPr/>
        <p:txBody>
          <a:bodyPr/>
          <a:lstStyle/>
          <a:p>
            <a:fld id="{B3240FE4-58DE-4131-8052-C581165C4003}" type="slidenum">
              <a:rPr lang="en-US" smtClean="0"/>
              <a:t>5</a:t>
            </a:fld>
            <a:endParaRPr lang="en-US"/>
          </a:p>
        </p:txBody>
      </p:sp>
    </p:spTree>
    <p:extLst>
      <p:ext uri="{BB962C8B-B14F-4D97-AF65-F5344CB8AC3E}">
        <p14:creationId xmlns:p14="http://schemas.microsoft.com/office/powerpoint/2010/main" val="3293472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1706562" y="274638"/>
            <a:ext cx="9933147"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3" name="Title 3"/>
          <p:cNvSpPr txBox="1">
            <a:spLocks/>
          </p:cNvSpPr>
          <p:nvPr/>
        </p:nvSpPr>
        <p:spPr>
          <a:xfrm>
            <a:off x="1522413" y="381000"/>
            <a:ext cx="9144001" cy="1371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dirty="0" smtClean="0"/>
          </a:p>
          <a:p>
            <a:pPr algn="ctr"/>
            <a:r>
              <a:rPr lang="en-US" sz="2800" b="1" dirty="0" smtClean="0">
                <a:latin typeface="Times New Roman" panose="02020603050405020304" pitchFamily="18" charset="0"/>
                <a:cs typeface="Times New Roman" panose="02020603050405020304" pitchFamily="18" charset="0"/>
              </a:rPr>
              <a:t>Overall Scenario</a:t>
            </a:r>
          </a:p>
          <a:p>
            <a:pPr algn="ctr"/>
            <a:endParaRPr lang="en-US" sz="2800" b="1"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3392623" y="1858962"/>
            <a:ext cx="5664835" cy="3486150"/>
          </a:xfrm>
          <a:prstGeom prst="rect">
            <a:avLst/>
          </a:prstGeom>
        </p:spPr>
      </p:pic>
      <p:sp>
        <p:nvSpPr>
          <p:cNvPr id="8" name="Date Placeholder 7"/>
          <p:cNvSpPr>
            <a:spLocks noGrp="1"/>
          </p:cNvSpPr>
          <p:nvPr>
            <p:ph type="dt" sz="half" idx="10"/>
          </p:nvPr>
        </p:nvSpPr>
        <p:spPr/>
        <p:txBody>
          <a:bodyPr/>
          <a:lstStyle/>
          <a:p>
            <a:r>
              <a:rPr lang="en-US" smtClean="0"/>
              <a:t>9/13/2022</a:t>
            </a:r>
            <a:endParaRPr lang="en-US"/>
          </a:p>
        </p:txBody>
      </p:sp>
      <p:sp>
        <p:nvSpPr>
          <p:cNvPr id="9" name="Slide Number Placeholder 8"/>
          <p:cNvSpPr>
            <a:spLocks noGrp="1"/>
          </p:cNvSpPr>
          <p:nvPr>
            <p:ph type="sldNum" sz="quarter" idx="12"/>
          </p:nvPr>
        </p:nvSpPr>
        <p:spPr/>
        <p:txBody>
          <a:bodyPr/>
          <a:lstStyle/>
          <a:p>
            <a:fld id="{B3240FE4-58DE-4131-8052-C581165C4003}" type="slidenum">
              <a:rPr lang="en-US" smtClean="0"/>
              <a:t>6</a:t>
            </a:fld>
            <a:endParaRPr lang="en-US"/>
          </a:p>
        </p:txBody>
      </p:sp>
    </p:spTree>
    <p:extLst>
      <p:ext uri="{BB962C8B-B14F-4D97-AF65-F5344CB8AC3E}">
        <p14:creationId xmlns:p14="http://schemas.microsoft.com/office/powerpoint/2010/main" val="600724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522413" y="381000"/>
            <a:ext cx="9144001" cy="1371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dirty="0" smtClean="0"/>
          </a:p>
          <a:p>
            <a:pPr algn="ctr"/>
            <a:r>
              <a:rPr lang="en-US" sz="2800" b="1" dirty="0" smtClean="0">
                <a:latin typeface="Times New Roman" panose="02020603050405020304" pitchFamily="18" charset="0"/>
                <a:cs typeface="Times New Roman" panose="02020603050405020304" pitchFamily="18" charset="0"/>
              </a:rPr>
              <a:t>Continued…</a:t>
            </a: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7</a:t>
            </a:fld>
            <a:endParaRPr lang="en-US"/>
          </a:p>
        </p:txBody>
      </p:sp>
      <p:pic>
        <p:nvPicPr>
          <p:cNvPr id="3" name="Picture 2"/>
          <p:cNvPicPr>
            <a:picLocks noChangeAspect="1"/>
          </p:cNvPicPr>
          <p:nvPr/>
        </p:nvPicPr>
        <p:blipFill>
          <a:blip r:embed="rId2"/>
          <a:stretch>
            <a:fillRect/>
          </a:stretch>
        </p:blipFill>
        <p:spPr>
          <a:xfrm>
            <a:off x="3581400" y="1752600"/>
            <a:ext cx="5627914" cy="3483864"/>
          </a:xfrm>
          <a:prstGeom prst="rect">
            <a:avLst/>
          </a:prstGeom>
        </p:spPr>
      </p:pic>
    </p:spTree>
    <p:extLst>
      <p:ext uri="{BB962C8B-B14F-4D97-AF65-F5344CB8AC3E}">
        <p14:creationId xmlns:p14="http://schemas.microsoft.com/office/powerpoint/2010/main" val="328967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65213" y="2006510"/>
            <a:ext cx="5029200" cy="3200400"/>
          </a:xfrm>
          <a:prstGeom prst="rect">
            <a:avLst/>
          </a:prstGeom>
        </p:spPr>
      </p:pic>
      <p:pic>
        <p:nvPicPr>
          <p:cNvPr id="3" name="Picture 2"/>
          <p:cNvPicPr/>
          <p:nvPr/>
        </p:nvPicPr>
        <p:blipFill>
          <a:blip r:embed="rId3"/>
          <a:stretch>
            <a:fillRect/>
          </a:stretch>
        </p:blipFill>
        <p:spPr>
          <a:xfrm>
            <a:off x="6442984" y="2006510"/>
            <a:ext cx="5029200" cy="3200400"/>
          </a:xfrm>
          <a:prstGeom prst="rect">
            <a:avLst/>
          </a:prstGeom>
        </p:spPr>
      </p:pic>
      <p:sp>
        <p:nvSpPr>
          <p:cNvPr id="4" name="Title 3"/>
          <p:cNvSpPr txBox="1">
            <a:spLocks/>
          </p:cNvSpPr>
          <p:nvPr/>
        </p:nvSpPr>
        <p:spPr>
          <a:xfrm>
            <a:off x="1522413" y="381000"/>
            <a:ext cx="9144001" cy="1371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dirty="0" smtClean="0"/>
          </a:p>
          <a:p>
            <a:pPr algn="ctr"/>
            <a:r>
              <a:rPr lang="en-US" sz="2800" b="1" dirty="0" smtClean="0">
                <a:latin typeface="Times New Roman" panose="02020603050405020304" pitchFamily="18" charset="0"/>
                <a:cs typeface="Times New Roman" panose="02020603050405020304" pitchFamily="18" charset="0"/>
              </a:rPr>
              <a:t>Continued…</a:t>
            </a: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8</a:t>
            </a:fld>
            <a:endParaRPr lang="en-US"/>
          </a:p>
        </p:txBody>
      </p:sp>
    </p:spTree>
    <p:extLst>
      <p:ext uri="{BB962C8B-B14F-4D97-AF65-F5344CB8AC3E}">
        <p14:creationId xmlns:p14="http://schemas.microsoft.com/office/powerpoint/2010/main" val="3229971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522413" y="381000"/>
            <a:ext cx="9144001" cy="102978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smtClean="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Continued..</a:t>
            </a:r>
          </a:p>
        </p:txBody>
      </p:sp>
      <p:sp>
        <p:nvSpPr>
          <p:cNvPr id="5" name="Date Placeholder 4"/>
          <p:cNvSpPr>
            <a:spLocks noGrp="1"/>
          </p:cNvSpPr>
          <p:nvPr>
            <p:ph type="dt" sz="half" idx="10"/>
          </p:nvPr>
        </p:nvSpPr>
        <p:spPr/>
        <p:txBody>
          <a:bodyPr/>
          <a:lstStyle/>
          <a:p>
            <a:r>
              <a:rPr lang="en-US" smtClean="0"/>
              <a:t>9/13/2022</a:t>
            </a:r>
            <a:endParaRPr lang="en-US"/>
          </a:p>
        </p:txBody>
      </p:sp>
      <p:sp>
        <p:nvSpPr>
          <p:cNvPr id="6" name="Slide Number Placeholder 5"/>
          <p:cNvSpPr>
            <a:spLocks noGrp="1"/>
          </p:cNvSpPr>
          <p:nvPr>
            <p:ph type="sldNum" sz="quarter" idx="12"/>
          </p:nvPr>
        </p:nvSpPr>
        <p:spPr/>
        <p:txBody>
          <a:bodyPr/>
          <a:lstStyle/>
          <a:p>
            <a:fld id="{B3240FE4-58DE-4131-8052-C581165C4003}" type="slidenum">
              <a:rPr lang="en-US" smtClean="0"/>
              <a:t>9</a:t>
            </a:fld>
            <a:endParaRPr lang="en-US"/>
          </a:p>
        </p:txBody>
      </p:sp>
      <p:pic>
        <p:nvPicPr>
          <p:cNvPr id="7" name="Picture 6"/>
          <p:cNvPicPr>
            <a:picLocks noChangeAspect="1"/>
          </p:cNvPicPr>
          <p:nvPr/>
        </p:nvPicPr>
        <p:blipFill>
          <a:blip r:embed="rId2"/>
          <a:stretch>
            <a:fillRect/>
          </a:stretch>
        </p:blipFill>
        <p:spPr>
          <a:xfrm>
            <a:off x="838200" y="1944331"/>
            <a:ext cx="5029200" cy="3361224"/>
          </a:xfrm>
          <a:prstGeom prst="rect">
            <a:avLst/>
          </a:prstGeom>
        </p:spPr>
      </p:pic>
      <p:pic>
        <p:nvPicPr>
          <p:cNvPr id="8" name="Picture 7"/>
          <p:cNvPicPr>
            <a:picLocks noChangeAspect="1"/>
          </p:cNvPicPr>
          <p:nvPr/>
        </p:nvPicPr>
        <p:blipFill>
          <a:blip r:embed="rId3"/>
          <a:stretch>
            <a:fillRect/>
          </a:stretch>
        </p:blipFill>
        <p:spPr>
          <a:xfrm>
            <a:off x="6094413" y="1944331"/>
            <a:ext cx="5259387" cy="3361224"/>
          </a:xfrm>
          <a:prstGeom prst="rect">
            <a:avLst/>
          </a:prstGeom>
        </p:spPr>
      </p:pic>
    </p:spTree>
    <p:extLst>
      <p:ext uri="{BB962C8B-B14F-4D97-AF65-F5344CB8AC3E}">
        <p14:creationId xmlns:p14="http://schemas.microsoft.com/office/powerpoint/2010/main" val="127463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965</Words>
  <Application>Microsoft Office PowerPoint</Application>
  <PresentationFormat>Widescreen</PresentationFormat>
  <Paragraphs>213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Loara</dc:creator>
  <cp:lastModifiedBy>Loara</cp:lastModifiedBy>
  <cp:revision>23</cp:revision>
  <dcterms:created xsi:type="dcterms:W3CDTF">2022-09-12T16:40:10Z</dcterms:created>
  <dcterms:modified xsi:type="dcterms:W3CDTF">2022-09-13T03:21:32Z</dcterms:modified>
</cp:coreProperties>
</file>