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69" r:id="rId4"/>
    <p:sldId id="291" r:id="rId5"/>
    <p:sldId id="287" r:id="rId6"/>
    <p:sldId id="293" r:id="rId7"/>
    <p:sldId id="283" r:id="rId8"/>
    <p:sldId id="284" r:id="rId9"/>
    <p:sldId id="285" r:id="rId10"/>
    <p:sldId id="286" r:id="rId11"/>
    <p:sldId id="289" r:id="rId12"/>
    <p:sldId id="290" r:id="rId13"/>
    <p:sldId id="292"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F6369-C540-4B8A-B94E-9AE94B601EB0}" v="43" dt="2024-06-11T11:33:02.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94660"/>
  </p:normalViewPr>
  <p:slideViewPr>
    <p:cSldViewPr snapToGrid="0">
      <p:cViewPr varScale="1">
        <p:scale>
          <a:sx n="105" d="100"/>
          <a:sy n="105" d="100"/>
        </p:scale>
        <p:origin x="10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ago lobaqui" userId="506fa54601f962a2" providerId="Windows Live" clId="Web-{0DDF6369-C540-4B8A-B94E-9AE94B601EB0}"/>
    <pc:docChg chg="modSld">
      <pc:chgData name="thiago lobaqui" userId="506fa54601f962a2" providerId="Windows Live" clId="Web-{0DDF6369-C540-4B8A-B94E-9AE94B601EB0}" dt="2024-06-11T11:33:01.181" v="24" actId="20577"/>
      <pc:docMkLst>
        <pc:docMk/>
      </pc:docMkLst>
      <pc:sldChg chg="addSp modSp">
        <pc:chgData name="thiago lobaqui" userId="506fa54601f962a2" providerId="Windows Live" clId="Web-{0DDF6369-C540-4B8A-B94E-9AE94B601EB0}" dt="2024-06-11T11:33:01.181" v="24" actId="20577"/>
        <pc:sldMkLst>
          <pc:docMk/>
          <pc:sldMk cId="2112678822" sldId="268"/>
        </pc:sldMkLst>
        <pc:spChg chg="add mod">
          <ac:chgData name="thiago lobaqui" userId="506fa54601f962a2" providerId="Windows Live" clId="Web-{0DDF6369-C540-4B8A-B94E-9AE94B601EB0}" dt="2024-06-11T11:32:08.602" v="8"/>
          <ac:spMkLst>
            <pc:docMk/>
            <pc:sldMk cId="2112678822" sldId="268"/>
            <ac:spMk id="2" creationId="{ACBE93F8-D2E0-1E48-27EF-836D64AE704D}"/>
          </ac:spMkLst>
        </pc:spChg>
        <pc:spChg chg="add mod">
          <ac:chgData name="thiago lobaqui" userId="506fa54601f962a2" providerId="Windows Live" clId="Web-{0DDF6369-C540-4B8A-B94E-9AE94B601EB0}" dt="2024-06-11T11:33:01.181" v="24" actId="20577"/>
          <ac:spMkLst>
            <pc:docMk/>
            <pc:sldMk cId="2112678822" sldId="268"/>
            <ac:spMk id="3" creationId="{EC40F8AD-E1D6-7D03-01BD-363D6519670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github.com/Loback07/Projeto_Gerenciamento_De_Redes.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DC9B5-7574-8E4F-0698-5A435984205D}"/>
              </a:ext>
            </a:extLst>
          </p:cNvPr>
          <p:cNvSpPr>
            <a:spLocks noGrp="1"/>
          </p:cNvSpPr>
          <p:nvPr>
            <p:ph type="ctrTitle"/>
          </p:nvPr>
        </p:nvSpPr>
        <p:spPr>
          <a:xfrm>
            <a:off x="6183249" y="1374493"/>
            <a:ext cx="5329047" cy="687229"/>
          </a:xfrm>
        </p:spPr>
        <p:txBody>
          <a:bodyPr>
            <a:normAutofit fontScale="90000"/>
          </a:bodyPr>
          <a:lstStyle/>
          <a:p>
            <a:pPr algn="ctr"/>
            <a:r>
              <a:rPr lang="pt-BR" dirty="0">
                <a:solidFill>
                  <a:schemeClr val="bg1"/>
                </a:solidFill>
              </a:rPr>
              <a:t>SISTEMA DE BACKUP</a:t>
            </a:r>
          </a:p>
        </p:txBody>
      </p:sp>
      <p:sp>
        <p:nvSpPr>
          <p:cNvPr id="3" name="Subtítulo 2">
            <a:extLst>
              <a:ext uri="{FF2B5EF4-FFF2-40B4-BE49-F238E27FC236}">
                <a16:creationId xmlns:a16="http://schemas.microsoft.com/office/drawing/2014/main" id="{5C441DAD-EADD-69C3-7956-782584EA92D7}"/>
              </a:ext>
            </a:extLst>
          </p:cNvPr>
          <p:cNvSpPr>
            <a:spLocks noGrp="1"/>
          </p:cNvSpPr>
          <p:nvPr>
            <p:ph type="subTitle" idx="1"/>
          </p:nvPr>
        </p:nvSpPr>
        <p:spPr>
          <a:xfrm>
            <a:off x="3400425" y="2235010"/>
            <a:ext cx="8791575" cy="467042"/>
          </a:xfrm>
        </p:spPr>
        <p:txBody>
          <a:bodyPr/>
          <a:lstStyle/>
          <a:p>
            <a:pPr algn="ctr"/>
            <a:r>
              <a:rPr lang="pt-BR" dirty="0">
                <a:solidFill>
                  <a:schemeClr val="bg1"/>
                </a:solidFill>
              </a:rPr>
              <a:t>Sistema desenvolvido para otimizar o serviço de backup da empresa</a:t>
            </a:r>
          </a:p>
        </p:txBody>
      </p:sp>
      <p:pic>
        <p:nvPicPr>
          <p:cNvPr id="5" name="Imagem 4" descr="Uma imagem contendo Logotipo&#10;&#10;Descrição gerada automaticamente">
            <a:extLst>
              <a:ext uri="{FF2B5EF4-FFF2-40B4-BE49-F238E27FC236}">
                <a16:creationId xmlns:a16="http://schemas.microsoft.com/office/drawing/2014/main" id="{DDD864D8-683E-4E9B-D361-A42E7564722F}"/>
              </a:ext>
            </a:extLst>
          </p:cNvPr>
          <p:cNvPicPr>
            <a:picLocks noChangeAspect="1"/>
          </p:cNvPicPr>
          <p:nvPr/>
        </p:nvPicPr>
        <p:blipFill>
          <a:blip r:embed="rId2"/>
          <a:stretch>
            <a:fillRect/>
          </a:stretch>
        </p:blipFill>
        <p:spPr>
          <a:xfrm>
            <a:off x="0" y="0"/>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BD3A6342-3BEF-9653-33C7-60E9BE3A86CF}"/>
              </a:ext>
            </a:extLst>
          </p:cNvPr>
          <p:cNvPicPr>
            <a:picLocks noChangeAspect="1"/>
          </p:cNvPicPr>
          <p:nvPr/>
        </p:nvPicPr>
        <p:blipFill>
          <a:blip r:embed="rId3"/>
          <a:stretch>
            <a:fillRect/>
          </a:stretch>
        </p:blipFill>
        <p:spPr>
          <a:xfrm>
            <a:off x="5833859" y="4538467"/>
            <a:ext cx="6358141" cy="2319533"/>
          </a:xfrm>
          <a:prstGeom prst="rect">
            <a:avLst/>
          </a:prstGeom>
        </p:spPr>
      </p:pic>
      <p:sp>
        <p:nvSpPr>
          <p:cNvPr id="4" name="CaixaDeTexto 3">
            <a:extLst>
              <a:ext uri="{FF2B5EF4-FFF2-40B4-BE49-F238E27FC236}">
                <a16:creationId xmlns:a16="http://schemas.microsoft.com/office/drawing/2014/main" id="{81A91535-6577-7CFE-24B4-D9219974E5F1}"/>
              </a:ext>
            </a:extLst>
          </p:cNvPr>
          <p:cNvSpPr txBox="1"/>
          <p:nvPr/>
        </p:nvSpPr>
        <p:spPr>
          <a:xfrm>
            <a:off x="173735" y="3290457"/>
            <a:ext cx="9354313" cy="3293209"/>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Responsáveis</a:t>
            </a:r>
          </a:p>
          <a:p>
            <a:endParaRPr lang="pt-BR" sz="1600" dirty="0">
              <a:solidFill>
                <a:schemeClr val="bg1"/>
              </a:solidFill>
              <a:latin typeface="Arial" panose="020B0604020202020204" pitchFamily="34" charset="0"/>
              <a:cs typeface="Arial" panose="020B0604020202020204" pitchFamily="34" charset="0"/>
            </a:endParaRPr>
          </a:p>
          <a:p>
            <a:r>
              <a:rPr lang="pt-BR" sz="1600" b="1" dirty="0">
                <a:solidFill>
                  <a:schemeClr val="bg1"/>
                </a:solidFill>
                <a:latin typeface="Arial" panose="020B0604020202020204" pitchFamily="34" charset="0"/>
                <a:cs typeface="Arial" panose="020B0604020202020204" pitchFamily="34" charset="0"/>
              </a:rPr>
              <a:t>Professor</a:t>
            </a:r>
          </a:p>
          <a:p>
            <a:endParaRPr lang="pt-BR" sz="1600" dirty="0">
              <a:solidFill>
                <a:schemeClr val="bg1"/>
              </a:solidFill>
              <a:latin typeface="Arial" panose="020B0604020202020204" pitchFamily="34" charset="0"/>
              <a:cs typeface="Arial" panose="020B0604020202020204" pitchFamily="34" charset="0"/>
            </a:endParaRPr>
          </a:p>
          <a:p>
            <a:r>
              <a:rPr lang="pt-BR" sz="1600" dirty="0">
                <a:solidFill>
                  <a:schemeClr val="bg1"/>
                </a:solidFill>
                <a:latin typeface="Arial" panose="020B0604020202020204" pitchFamily="34" charset="0"/>
                <a:cs typeface="Arial" panose="020B0604020202020204" pitchFamily="34" charset="0"/>
              </a:rPr>
              <a:t>Fabiano Costa Teixeiras</a:t>
            </a:r>
          </a:p>
          <a:p>
            <a:endParaRPr lang="pt-BR" sz="1600" dirty="0">
              <a:solidFill>
                <a:schemeClr val="bg1"/>
              </a:solidFill>
              <a:latin typeface="Arial" panose="020B0604020202020204" pitchFamily="34" charset="0"/>
              <a:cs typeface="Arial" panose="020B0604020202020204" pitchFamily="34" charset="0"/>
            </a:endParaRPr>
          </a:p>
          <a:p>
            <a:r>
              <a:rPr lang="pt-BR" sz="1600" b="1" dirty="0">
                <a:solidFill>
                  <a:schemeClr val="bg1"/>
                </a:solidFill>
                <a:latin typeface="Arial" panose="020B0604020202020204" pitchFamily="34" charset="0"/>
                <a:cs typeface="Arial" panose="020B0604020202020204" pitchFamily="34" charset="0"/>
              </a:rPr>
              <a:t>Aluno</a:t>
            </a:r>
          </a:p>
          <a:p>
            <a:endParaRPr lang="pt-BR" sz="1600" dirty="0">
              <a:solidFill>
                <a:schemeClr val="bg1"/>
              </a:solidFill>
              <a:latin typeface="Arial" panose="020B0604020202020204" pitchFamily="34" charset="0"/>
              <a:cs typeface="Arial" panose="020B0604020202020204" pitchFamily="34" charset="0"/>
            </a:endParaRPr>
          </a:p>
          <a:p>
            <a:r>
              <a:rPr lang="pt-BR" sz="1600" dirty="0">
                <a:solidFill>
                  <a:schemeClr val="bg1"/>
                </a:solidFill>
                <a:latin typeface="Arial" panose="020B0604020202020204" pitchFamily="34" charset="0"/>
                <a:cs typeface="Arial" panose="020B0604020202020204" pitchFamily="34" charset="0"/>
              </a:rPr>
              <a:t>Thiago Lobaqui de Oliveira</a:t>
            </a:r>
          </a:p>
          <a:p>
            <a:endParaRPr lang="pt-BR" sz="1600" dirty="0">
              <a:solidFill>
                <a:schemeClr val="bg1"/>
              </a:solidFill>
              <a:latin typeface="Arial" panose="020B0604020202020204" pitchFamily="34" charset="0"/>
              <a:cs typeface="Arial" panose="020B0604020202020204" pitchFamily="34" charset="0"/>
            </a:endParaRPr>
          </a:p>
          <a:p>
            <a:r>
              <a:rPr lang="pt-BR" sz="1600" b="1" dirty="0">
                <a:solidFill>
                  <a:schemeClr val="bg1"/>
                </a:solidFill>
                <a:latin typeface="Arial" panose="020B0604020202020204" pitchFamily="34" charset="0"/>
                <a:cs typeface="Arial" panose="020B0604020202020204" pitchFamily="34" charset="0"/>
              </a:rPr>
              <a:t>Curso</a:t>
            </a:r>
          </a:p>
          <a:p>
            <a:endParaRPr lang="pt-BR" sz="1600" b="1" dirty="0">
              <a:solidFill>
                <a:schemeClr val="bg1"/>
              </a:solidFill>
              <a:latin typeface="Arial" panose="020B0604020202020204" pitchFamily="34" charset="0"/>
              <a:cs typeface="Arial" panose="020B0604020202020204" pitchFamily="34" charset="0"/>
            </a:endParaRPr>
          </a:p>
          <a:p>
            <a:r>
              <a:rPr lang="pt-BR" sz="1600" dirty="0">
                <a:solidFill>
                  <a:schemeClr val="bg1"/>
                </a:solidFill>
                <a:latin typeface="Arial" panose="020B0604020202020204" pitchFamily="34" charset="0"/>
                <a:cs typeface="Arial" panose="020B0604020202020204" pitchFamily="34" charset="0"/>
              </a:rPr>
              <a:t>Rede de Computadores – Eixo 3</a:t>
            </a:r>
          </a:p>
        </p:txBody>
      </p:sp>
    </p:spTree>
    <p:extLst>
      <p:ext uri="{BB962C8B-B14F-4D97-AF65-F5344CB8AC3E}">
        <p14:creationId xmlns:p14="http://schemas.microsoft.com/office/powerpoint/2010/main" val="32204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9734"/>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33859" y="4536009"/>
            <a:ext cx="6358141" cy="2319533"/>
          </a:xfrm>
          <a:prstGeom prst="rect">
            <a:avLst/>
          </a:prstGeom>
        </p:spPr>
      </p:pic>
      <p:pic>
        <p:nvPicPr>
          <p:cNvPr id="2" name="Imagem 1" descr="Interface gráfica do usuário, Texto, Aplicativo">
            <a:extLst>
              <a:ext uri="{FF2B5EF4-FFF2-40B4-BE49-F238E27FC236}">
                <a16:creationId xmlns:a16="http://schemas.microsoft.com/office/drawing/2014/main" id="{47412D16-5D08-6D0F-E333-44DF0AF36791}"/>
              </a:ext>
            </a:extLst>
          </p:cNvPr>
          <p:cNvPicPr>
            <a:picLocks noChangeAspect="1"/>
          </p:cNvPicPr>
          <p:nvPr/>
        </p:nvPicPr>
        <p:blipFill>
          <a:blip r:embed="rId4"/>
          <a:stretch>
            <a:fillRect/>
          </a:stretch>
        </p:blipFill>
        <p:spPr>
          <a:xfrm>
            <a:off x="6303014" y="2970421"/>
            <a:ext cx="5636728" cy="1242902"/>
          </a:xfrm>
          <a:prstGeom prst="rect">
            <a:avLst/>
          </a:prstGeom>
        </p:spPr>
      </p:pic>
      <p:sp>
        <p:nvSpPr>
          <p:cNvPr id="6" name="CaixaDeTexto 5">
            <a:extLst>
              <a:ext uri="{FF2B5EF4-FFF2-40B4-BE49-F238E27FC236}">
                <a16:creationId xmlns:a16="http://schemas.microsoft.com/office/drawing/2014/main" id="{23FF538C-3E8B-C9C0-0298-D9419653154C}"/>
              </a:ext>
            </a:extLst>
          </p:cNvPr>
          <p:cNvSpPr txBox="1"/>
          <p:nvPr/>
        </p:nvSpPr>
        <p:spPr>
          <a:xfrm>
            <a:off x="5633794" y="2204231"/>
            <a:ext cx="6558206" cy="646331"/>
          </a:xfrm>
          <a:prstGeom prst="rect">
            <a:avLst/>
          </a:prstGeom>
          <a:noFill/>
        </p:spPr>
        <p:txBody>
          <a:bodyPr wrap="none" rtlCol="0">
            <a:spAutoFit/>
          </a:bodyPr>
          <a:lstStyle/>
          <a:p>
            <a:r>
              <a:rPr lang="pt-BR" dirty="0">
                <a:solidFill>
                  <a:schemeClr val="bg1"/>
                </a:solidFill>
                <a:latin typeface="Arial" panose="020B0604020202020204" pitchFamily="34" charset="0"/>
                <a:cs typeface="Arial" panose="020B0604020202020204" pitchFamily="34" charset="0"/>
              </a:rPr>
              <a:t>Após a confirmação aparecerá essa mensagem no navegador</a:t>
            </a:r>
          </a:p>
          <a:p>
            <a:r>
              <a:rPr lang="pt-BR" dirty="0">
                <a:solidFill>
                  <a:schemeClr val="bg1"/>
                </a:solidFill>
                <a:latin typeface="Arial" panose="020B0604020202020204" pitchFamily="34" charset="0"/>
                <a:cs typeface="Arial" panose="020B0604020202020204" pitchFamily="34" charset="0"/>
              </a:rPr>
              <a:t>confirmando a realização do backup</a:t>
            </a:r>
          </a:p>
        </p:txBody>
      </p:sp>
      <p:pic>
        <p:nvPicPr>
          <p:cNvPr id="8" name="Imagem 7" descr="Interface gráfica do usuário, Texto, Aplicativo&#10;&#10;Descrição gerada automaticamente">
            <a:extLst>
              <a:ext uri="{FF2B5EF4-FFF2-40B4-BE49-F238E27FC236}">
                <a16:creationId xmlns:a16="http://schemas.microsoft.com/office/drawing/2014/main" id="{FD606C04-1F47-5BCF-AC6C-2E82FE735436}"/>
              </a:ext>
            </a:extLst>
          </p:cNvPr>
          <p:cNvPicPr>
            <a:picLocks noChangeAspect="1"/>
          </p:cNvPicPr>
          <p:nvPr/>
        </p:nvPicPr>
        <p:blipFill>
          <a:blip r:embed="rId5"/>
          <a:stretch>
            <a:fillRect/>
          </a:stretch>
        </p:blipFill>
        <p:spPr>
          <a:xfrm>
            <a:off x="145462" y="4061115"/>
            <a:ext cx="5088887" cy="2555587"/>
          </a:xfrm>
          <a:prstGeom prst="rect">
            <a:avLst/>
          </a:prstGeom>
        </p:spPr>
      </p:pic>
      <p:sp>
        <p:nvSpPr>
          <p:cNvPr id="9" name="CaixaDeTexto 8">
            <a:extLst>
              <a:ext uri="{FF2B5EF4-FFF2-40B4-BE49-F238E27FC236}">
                <a16:creationId xmlns:a16="http://schemas.microsoft.com/office/drawing/2014/main" id="{3ADA96FB-145D-4D58-9FB9-1137A44AC944}"/>
              </a:ext>
            </a:extLst>
          </p:cNvPr>
          <p:cNvSpPr txBox="1"/>
          <p:nvPr/>
        </p:nvSpPr>
        <p:spPr>
          <a:xfrm>
            <a:off x="0" y="3612355"/>
            <a:ext cx="6109365" cy="369332"/>
          </a:xfrm>
          <a:prstGeom prst="rect">
            <a:avLst/>
          </a:prstGeom>
          <a:noFill/>
        </p:spPr>
        <p:txBody>
          <a:bodyPr wrap="none" rtlCol="0">
            <a:spAutoFit/>
          </a:bodyPr>
          <a:lstStyle/>
          <a:p>
            <a:r>
              <a:rPr lang="pt-BR" dirty="0">
                <a:solidFill>
                  <a:schemeClr val="bg1"/>
                </a:solidFill>
                <a:latin typeface="Arial" panose="020B0604020202020204" pitchFamily="34" charset="0"/>
                <a:cs typeface="Arial" panose="020B0604020202020204" pitchFamily="34" charset="0"/>
              </a:rPr>
              <a:t>Agora só conferir que o backup foi realizado com sucesso</a:t>
            </a:r>
          </a:p>
        </p:txBody>
      </p:sp>
      <p:cxnSp>
        <p:nvCxnSpPr>
          <p:cNvPr id="11" name="Conector de Seta Reta 10">
            <a:extLst>
              <a:ext uri="{FF2B5EF4-FFF2-40B4-BE49-F238E27FC236}">
                <a16:creationId xmlns:a16="http://schemas.microsoft.com/office/drawing/2014/main" id="{C14BA41B-D198-805B-A010-36A71DE70B7E}"/>
              </a:ext>
            </a:extLst>
          </p:cNvPr>
          <p:cNvCxnSpPr/>
          <p:nvPr/>
        </p:nvCxnSpPr>
        <p:spPr>
          <a:xfrm flipH="1">
            <a:off x="2817091" y="4987636"/>
            <a:ext cx="2586182"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3" name="CaixaDeTexto 2">
            <a:extLst>
              <a:ext uri="{FF2B5EF4-FFF2-40B4-BE49-F238E27FC236}">
                <a16:creationId xmlns:a16="http://schemas.microsoft.com/office/drawing/2014/main" id="{39FC6140-1ACF-8FAB-E191-71EA852C922D}"/>
              </a:ext>
            </a:extLst>
          </p:cNvPr>
          <p:cNvSpPr txBox="1"/>
          <p:nvPr/>
        </p:nvSpPr>
        <p:spPr>
          <a:xfrm>
            <a:off x="7560297" y="127752"/>
            <a:ext cx="4493538"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Realizando o backup</a:t>
            </a:r>
          </a:p>
        </p:txBody>
      </p:sp>
    </p:spTree>
    <p:extLst>
      <p:ext uri="{BB962C8B-B14F-4D97-AF65-F5344CB8AC3E}">
        <p14:creationId xmlns:p14="http://schemas.microsoft.com/office/powerpoint/2010/main" val="239170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9734"/>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41458" y="4637766"/>
            <a:ext cx="6358141" cy="2319533"/>
          </a:xfrm>
          <a:prstGeom prst="rect">
            <a:avLst/>
          </a:prstGeom>
        </p:spPr>
      </p:pic>
      <p:sp>
        <p:nvSpPr>
          <p:cNvPr id="2" name="CaixaDeTexto 1">
            <a:extLst>
              <a:ext uri="{FF2B5EF4-FFF2-40B4-BE49-F238E27FC236}">
                <a16:creationId xmlns:a16="http://schemas.microsoft.com/office/drawing/2014/main" id="{4AFFB0F5-6EA7-981C-9B2E-5E106CB912BA}"/>
              </a:ext>
            </a:extLst>
          </p:cNvPr>
          <p:cNvSpPr txBox="1"/>
          <p:nvPr/>
        </p:nvSpPr>
        <p:spPr>
          <a:xfrm>
            <a:off x="7594332" y="360600"/>
            <a:ext cx="4160113"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Entrega do sistema</a:t>
            </a:r>
          </a:p>
        </p:txBody>
      </p:sp>
      <p:pic>
        <p:nvPicPr>
          <p:cNvPr id="5" name="Imagem 4">
            <a:extLst>
              <a:ext uri="{FF2B5EF4-FFF2-40B4-BE49-F238E27FC236}">
                <a16:creationId xmlns:a16="http://schemas.microsoft.com/office/drawing/2014/main" id="{22068175-8F73-4FDC-6F58-68E10C2708E5}"/>
              </a:ext>
            </a:extLst>
          </p:cNvPr>
          <p:cNvPicPr>
            <a:picLocks noChangeAspect="1"/>
          </p:cNvPicPr>
          <p:nvPr/>
        </p:nvPicPr>
        <p:blipFill>
          <a:blip r:embed="rId4"/>
          <a:stretch>
            <a:fillRect/>
          </a:stretch>
        </p:blipFill>
        <p:spPr>
          <a:xfrm>
            <a:off x="161514" y="2411915"/>
            <a:ext cx="4000538" cy="4248190"/>
          </a:xfrm>
          <a:prstGeom prst="rect">
            <a:avLst/>
          </a:prstGeom>
        </p:spPr>
      </p:pic>
      <p:sp>
        <p:nvSpPr>
          <p:cNvPr id="6" name="CaixaDeTexto 5">
            <a:extLst>
              <a:ext uri="{FF2B5EF4-FFF2-40B4-BE49-F238E27FC236}">
                <a16:creationId xmlns:a16="http://schemas.microsoft.com/office/drawing/2014/main" id="{D9E13FEE-60D6-AABC-169D-17C54AE2E019}"/>
              </a:ext>
            </a:extLst>
          </p:cNvPr>
          <p:cNvSpPr txBox="1"/>
          <p:nvPr/>
        </p:nvSpPr>
        <p:spPr>
          <a:xfrm>
            <a:off x="4393007" y="2135790"/>
            <a:ext cx="7109293" cy="4524315"/>
          </a:xfrm>
          <a:prstGeom prst="rect">
            <a:avLst/>
          </a:prstGeom>
          <a:noFill/>
        </p:spPr>
        <p:txBody>
          <a:bodyPr wrap="square" rtlCol="0">
            <a:spAutoFit/>
          </a:bodyPr>
          <a:lstStyle/>
          <a:p>
            <a:r>
              <a:rPr lang="pt-BR" sz="2400" dirty="0">
                <a:solidFill>
                  <a:schemeClr val="bg1"/>
                </a:solidFill>
                <a:latin typeface="Arial" panose="020B0604020202020204" pitchFamily="34" charset="0"/>
                <a:cs typeface="Arial" panose="020B0604020202020204" pitchFamily="34" charset="0"/>
              </a:rPr>
              <a:t>Gostaria de expressar meu sincero agradecimento à equipe pelo excelente trabalho realizado no projeto. O resultado superou minhas expectativas, destacando-se pela objetividade e simplicidade de uso. A ausência de complicações e a maior rapidez na realização do backup são aspectos que merecem elogios.</a:t>
            </a:r>
          </a:p>
          <a:p>
            <a:r>
              <a:rPr lang="pt-BR" sz="2400" dirty="0">
                <a:solidFill>
                  <a:schemeClr val="bg1"/>
                </a:solidFill>
                <a:latin typeface="Arial" panose="020B0604020202020204" pitchFamily="34" charset="0"/>
                <a:cs typeface="Arial" panose="020B0604020202020204" pitchFamily="34" charset="0"/>
              </a:rPr>
              <a:t>Agradeço imensamente o empenho da equipe em otimizar essa tarefa. Este projeto certamente facilitará muito o meu dia a dia. Parabéns a todos pelo sucesso alcançado!</a:t>
            </a:r>
          </a:p>
          <a:p>
            <a:pPr algn="just"/>
            <a:endParaRPr lang="pt-BR"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0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0"/>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33859" y="4536009"/>
            <a:ext cx="6358141" cy="2319533"/>
          </a:xfrm>
          <a:prstGeom prst="rect">
            <a:avLst/>
          </a:prstGeom>
        </p:spPr>
      </p:pic>
      <p:sp>
        <p:nvSpPr>
          <p:cNvPr id="2" name="CaixaDeTexto 1">
            <a:extLst>
              <a:ext uri="{FF2B5EF4-FFF2-40B4-BE49-F238E27FC236}">
                <a16:creationId xmlns:a16="http://schemas.microsoft.com/office/drawing/2014/main" id="{22BADD12-3D31-4BA0-A161-4FAC5B8D7EDF}"/>
              </a:ext>
            </a:extLst>
          </p:cNvPr>
          <p:cNvSpPr txBox="1"/>
          <p:nvPr/>
        </p:nvSpPr>
        <p:spPr>
          <a:xfrm>
            <a:off x="210312" y="2427730"/>
            <a:ext cx="10972800" cy="3785652"/>
          </a:xfrm>
          <a:prstGeom prst="rect">
            <a:avLst/>
          </a:prstGeom>
          <a:noFill/>
        </p:spPr>
        <p:txBody>
          <a:bodyPr wrap="square" rtlCol="0">
            <a:spAutoFit/>
          </a:bodyPr>
          <a:lstStyle/>
          <a:p>
            <a:pPr algn="just"/>
            <a:r>
              <a:rPr lang="pt-BR" sz="2400" dirty="0">
                <a:solidFill>
                  <a:schemeClr val="bg1"/>
                </a:solidFill>
                <a:latin typeface="Arial" panose="020B0604020202020204" pitchFamily="34" charset="0"/>
                <a:cs typeface="Arial" panose="020B0604020202020204" pitchFamily="34" charset="0"/>
              </a:rPr>
              <a:t>Neste projeto foi possível colocar em prática a implementação de um servidor web Linux. O participante teve a oportunidade de criar um script de backup e implementá-lo em uma aplicação DotNet, observando tudo funcionar perfeitamente, o que se mostrou muito satisfatório. Houve um crescimento notável na área de programação, sendo que participar e implementar um projeto do zero representou uma grande oportunidade de aprendizagem.</a:t>
            </a:r>
          </a:p>
          <a:p>
            <a:pPr algn="just"/>
            <a:r>
              <a:rPr lang="pt-BR" sz="2400" dirty="0">
                <a:solidFill>
                  <a:schemeClr val="bg1"/>
                </a:solidFill>
                <a:latin typeface="Arial" panose="020B0604020202020204" pitchFamily="34" charset="0"/>
                <a:cs typeface="Arial" panose="020B0604020202020204" pitchFamily="34" charset="0"/>
              </a:rPr>
              <a:t>Durante o projeto foi realizada a implementação de um servidor Linux, além de um serviço web com DotNet, com scripts feitos em Shell script e desenvolvimento em Javascript. É importante agradecer ao Professor Fabiano Costa Teixeira pelo empenho e pelo tempo dedicado ao ensino.</a:t>
            </a:r>
          </a:p>
        </p:txBody>
      </p:sp>
      <p:sp>
        <p:nvSpPr>
          <p:cNvPr id="3" name="CaixaDeTexto 2">
            <a:extLst>
              <a:ext uri="{FF2B5EF4-FFF2-40B4-BE49-F238E27FC236}">
                <a16:creationId xmlns:a16="http://schemas.microsoft.com/office/drawing/2014/main" id="{BE54502F-7C5A-E394-6D5C-676A878D7B1C}"/>
              </a:ext>
            </a:extLst>
          </p:cNvPr>
          <p:cNvSpPr txBox="1"/>
          <p:nvPr/>
        </p:nvSpPr>
        <p:spPr>
          <a:xfrm>
            <a:off x="5562710" y="1165862"/>
            <a:ext cx="6699270"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Impacto do projeto na formação</a:t>
            </a:r>
          </a:p>
        </p:txBody>
      </p:sp>
    </p:spTree>
    <p:extLst>
      <p:ext uri="{BB962C8B-B14F-4D97-AF65-F5344CB8AC3E}">
        <p14:creationId xmlns:p14="http://schemas.microsoft.com/office/powerpoint/2010/main" val="200926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0"/>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33859" y="4536009"/>
            <a:ext cx="6358141" cy="2319533"/>
          </a:xfrm>
          <a:prstGeom prst="rect">
            <a:avLst/>
          </a:prstGeom>
        </p:spPr>
      </p:pic>
      <p:sp>
        <p:nvSpPr>
          <p:cNvPr id="2" name="CaixaDeTexto 1">
            <a:extLst>
              <a:ext uri="{FF2B5EF4-FFF2-40B4-BE49-F238E27FC236}">
                <a16:creationId xmlns:a16="http://schemas.microsoft.com/office/drawing/2014/main" id="{5BFFE86A-315C-9B82-85BC-A6D1B76404CA}"/>
              </a:ext>
            </a:extLst>
          </p:cNvPr>
          <p:cNvSpPr txBox="1"/>
          <p:nvPr/>
        </p:nvSpPr>
        <p:spPr>
          <a:xfrm>
            <a:off x="8503920" y="356616"/>
            <a:ext cx="2364750"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Conclusão</a:t>
            </a:r>
          </a:p>
        </p:txBody>
      </p:sp>
      <p:sp>
        <p:nvSpPr>
          <p:cNvPr id="3" name="CaixaDeTexto 2">
            <a:extLst>
              <a:ext uri="{FF2B5EF4-FFF2-40B4-BE49-F238E27FC236}">
                <a16:creationId xmlns:a16="http://schemas.microsoft.com/office/drawing/2014/main" id="{827AEB8E-EC7F-04A9-97AD-9BE56FA11571}"/>
              </a:ext>
            </a:extLst>
          </p:cNvPr>
          <p:cNvSpPr txBox="1"/>
          <p:nvPr/>
        </p:nvSpPr>
        <p:spPr>
          <a:xfrm>
            <a:off x="484632" y="2759428"/>
            <a:ext cx="10488168" cy="2246769"/>
          </a:xfrm>
          <a:prstGeom prst="rect">
            <a:avLst/>
          </a:prstGeom>
          <a:noFill/>
        </p:spPr>
        <p:txBody>
          <a:bodyPr wrap="square" rtlCol="0">
            <a:spAutoFit/>
          </a:bodyPr>
          <a:lstStyle/>
          <a:p>
            <a:pPr algn="just"/>
            <a:r>
              <a:rPr lang="pt-BR" sz="2800" dirty="0">
                <a:solidFill>
                  <a:schemeClr val="bg1"/>
                </a:solidFill>
                <a:latin typeface="Arial" panose="020B0604020202020204" pitchFamily="34" charset="0"/>
                <a:cs typeface="Arial" panose="020B0604020202020204" pitchFamily="34" charset="0"/>
              </a:rPr>
              <a:t>Os testes realizados indicam que o Sistema de Backup atende aos objetivos estabelecidos, garantindo a proteção, </a:t>
            </a:r>
          </a:p>
          <a:p>
            <a:pPr algn="just"/>
            <a:r>
              <a:rPr lang="pt-BR" sz="2800" dirty="0">
                <a:solidFill>
                  <a:schemeClr val="bg1"/>
                </a:solidFill>
                <a:latin typeface="Arial" panose="020B0604020202020204" pitchFamily="34" charset="0"/>
                <a:cs typeface="Arial" panose="020B0604020202020204" pitchFamily="34" charset="0"/>
              </a:rPr>
              <a:t>integridade e disponibilidade dos dados da organização. Com a validação positiva de todos os testes, o sistema está pronto para ser implementado em ambiente de produção.</a:t>
            </a:r>
          </a:p>
        </p:txBody>
      </p:sp>
    </p:spTree>
    <p:extLst>
      <p:ext uri="{BB962C8B-B14F-4D97-AF65-F5344CB8AC3E}">
        <p14:creationId xmlns:p14="http://schemas.microsoft.com/office/powerpoint/2010/main" val="150677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9149"/>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33859" y="4538467"/>
            <a:ext cx="6358141" cy="2319533"/>
          </a:xfrm>
          <a:prstGeom prst="rect">
            <a:avLst/>
          </a:prstGeom>
        </p:spPr>
      </p:pic>
      <p:sp>
        <p:nvSpPr>
          <p:cNvPr id="2" name="CaixaDeTexto 1">
            <a:extLst>
              <a:ext uri="{FF2B5EF4-FFF2-40B4-BE49-F238E27FC236}">
                <a16:creationId xmlns:a16="http://schemas.microsoft.com/office/drawing/2014/main" id="{958AC4A8-9FCD-C334-BF60-D797A71808B2}"/>
              </a:ext>
            </a:extLst>
          </p:cNvPr>
          <p:cNvSpPr txBox="1"/>
          <p:nvPr/>
        </p:nvSpPr>
        <p:spPr>
          <a:xfrm>
            <a:off x="7107953" y="821476"/>
            <a:ext cx="3980577" cy="1200329"/>
          </a:xfrm>
          <a:prstGeom prst="rect">
            <a:avLst/>
          </a:prstGeom>
          <a:noFill/>
        </p:spPr>
        <p:txBody>
          <a:bodyPr wrap="none" rtlCol="0">
            <a:spAutoFit/>
          </a:bodyPr>
          <a:lstStyle/>
          <a:p>
            <a:r>
              <a:rPr lang="pt-BR" sz="7200" dirty="0">
                <a:solidFill>
                  <a:schemeClr val="bg1"/>
                </a:solidFill>
                <a:latin typeface="Arial" panose="020B0604020202020204" pitchFamily="34" charset="0"/>
                <a:cs typeface="Arial" panose="020B0604020202020204" pitchFamily="34" charset="0"/>
              </a:rPr>
              <a:t>Obrigado</a:t>
            </a:r>
            <a:endParaRPr lang="pt-BR" sz="4800" dirty="0">
              <a:solidFill>
                <a:schemeClr val="bg1"/>
              </a:solidFill>
              <a:latin typeface="Arial" panose="020B0604020202020204" pitchFamily="34" charset="0"/>
              <a:cs typeface="Arial" panose="020B0604020202020204" pitchFamily="34" charset="0"/>
            </a:endParaRPr>
          </a:p>
        </p:txBody>
      </p:sp>
      <p:sp>
        <p:nvSpPr>
          <p:cNvPr id="3" name="CaixaDeTexto 2">
            <a:extLst>
              <a:ext uri="{FF2B5EF4-FFF2-40B4-BE49-F238E27FC236}">
                <a16:creationId xmlns:a16="http://schemas.microsoft.com/office/drawing/2014/main" id="{7C407057-54B3-218D-DA3E-445AF17B04FD}"/>
              </a:ext>
            </a:extLst>
          </p:cNvPr>
          <p:cNvSpPr txBox="1"/>
          <p:nvPr/>
        </p:nvSpPr>
        <p:spPr>
          <a:xfrm>
            <a:off x="232327" y="3589168"/>
            <a:ext cx="11203063" cy="738664"/>
          </a:xfrm>
          <a:prstGeom prst="rect">
            <a:avLst/>
          </a:prstGeom>
          <a:noFill/>
        </p:spPr>
        <p:txBody>
          <a:bodyPr wrap="square" rtlCol="0">
            <a:spAutoFit/>
          </a:bodyPr>
          <a:lstStyle/>
          <a:p>
            <a:r>
              <a:rPr lang="pt-BR" sz="2400" dirty="0">
                <a:solidFill>
                  <a:schemeClr val="bg1"/>
                </a:solidFill>
                <a:latin typeface="Arial" panose="020B0604020202020204" pitchFamily="34" charset="0"/>
                <a:cs typeface="Arial" panose="020B0604020202020204" pitchFamily="34" charset="0"/>
              </a:rPr>
              <a:t>GitHub: </a:t>
            </a:r>
            <a:r>
              <a:rPr lang="pt-BR" sz="2400" dirty="0">
                <a:solidFill>
                  <a:schemeClr val="bg1"/>
                </a:solidFill>
                <a:latin typeface="Arial" panose="020B0604020202020204" pitchFamily="34" charset="0"/>
                <a:ea typeface="+mn-lt"/>
                <a:cs typeface="Arial" panose="020B0604020202020204" pitchFamily="34" charset="0"/>
                <a:hlinkClick r:id="rId4"/>
              </a:rPr>
              <a:t>https://github.com/Loback07/Projeto_Gerenciamento_De_Redes.git</a:t>
            </a:r>
          </a:p>
          <a:p>
            <a:endParaRPr lang="pt-B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65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2" name="Imagem 11" descr="Uma imagem contendo Logotipo&#10;&#10;Descrição gerada automaticamente">
            <a:extLst>
              <a:ext uri="{FF2B5EF4-FFF2-40B4-BE49-F238E27FC236}">
                <a16:creationId xmlns:a16="http://schemas.microsoft.com/office/drawing/2014/main" id="{C624B46A-2A34-C751-4A30-801EDCA80E36}"/>
              </a:ext>
            </a:extLst>
          </p:cNvPr>
          <p:cNvPicPr>
            <a:picLocks noChangeAspect="1"/>
          </p:cNvPicPr>
          <p:nvPr/>
        </p:nvPicPr>
        <p:blipFill>
          <a:blip r:embed="rId2"/>
          <a:stretch>
            <a:fillRect/>
          </a:stretch>
        </p:blipFill>
        <p:spPr>
          <a:xfrm>
            <a:off x="0" y="0"/>
            <a:ext cx="8122937" cy="2331725"/>
          </a:xfrm>
          <a:prstGeom prst="rect">
            <a:avLst/>
          </a:prstGeom>
        </p:spPr>
      </p:pic>
      <p:pic>
        <p:nvPicPr>
          <p:cNvPr id="14" name="Imagem 13" descr="Uma imagem contendo Gráfico&#10;&#10;Descrição gerada automaticamente">
            <a:extLst>
              <a:ext uri="{FF2B5EF4-FFF2-40B4-BE49-F238E27FC236}">
                <a16:creationId xmlns:a16="http://schemas.microsoft.com/office/drawing/2014/main" id="{9F901C3B-71D9-C04C-5E2C-80FCE4E0FDA7}"/>
              </a:ext>
            </a:extLst>
          </p:cNvPr>
          <p:cNvPicPr>
            <a:picLocks noChangeAspect="1"/>
          </p:cNvPicPr>
          <p:nvPr/>
        </p:nvPicPr>
        <p:blipFill>
          <a:blip r:embed="rId3"/>
          <a:stretch>
            <a:fillRect/>
          </a:stretch>
        </p:blipFill>
        <p:spPr>
          <a:xfrm>
            <a:off x="5833859" y="4538467"/>
            <a:ext cx="6358141" cy="2319533"/>
          </a:xfrm>
          <a:prstGeom prst="rect">
            <a:avLst/>
          </a:prstGeom>
        </p:spPr>
      </p:pic>
      <p:sp>
        <p:nvSpPr>
          <p:cNvPr id="2" name="CaixaDeTexto 1">
            <a:extLst>
              <a:ext uri="{FF2B5EF4-FFF2-40B4-BE49-F238E27FC236}">
                <a16:creationId xmlns:a16="http://schemas.microsoft.com/office/drawing/2014/main" id="{C4FAAFFE-8BEF-9E74-8E45-68FD344106E4}"/>
              </a:ext>
            </a:extLst>
          </p:cNvPr>
          <p:cNvSpPr txBox="1"/>
          <p:nvPr/>
        </p:nvSpPr>
        <p:spPr>
          <a:xfrm>
            <a:off x="8829409" y="365760"/>
            <a:ext cx="1620957"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Cliente</a:t>
            </a:r>
          </a:p>
        </p:txBody>
      </p:sp>
      <p:sp>
        <p:nvSpPr>
          <p:cNvPr id="3" name="CaixaDeTexto 2">
            <a:extLst>
              <a:ext uri="{FF2B5EF4-FFF2-40B4-BE49-F238E27FC236}">
                <a16:creationId xmlns:a16="http://schemas.microsoft.com/office/drawing/2014/main" id="{09AFF1C2-18F0-D98C-67CB-C1585583821C}"/>
              </a:ext>
            </a:extLst>
          </p:cNvPr>
          <p:cNvSpPr txBox="1"/>
          <p:nvPr/>
        </p:nvSpPr>
        <p:spPr>
          <a:xfrm>
            <a:off x="3713757" y="2382476"/>
            <a:ext cx="7807683" cy="4001095"/>
          </a:xfrm>
          <a:prstGeom prst="rect">
            <a:avLst/>
          </a:prstGeom>
          <a:noFill/>
        </p:spPr>
        <p:txBody>
          <a:bodyPr wrap="square" rtlCol="0">
            <a:spAutoFit/>
          </a:bodyPr>
          <a:lstStyle/>
          <a:p>
            <a:pPr algn="l"/>
            <a:r>
              <a:rPr lang="pt-BR" sz="1600" b="1" i="0" dirty="0">
                <a:solidFill>
                  <a:schemeClr val="bg1"/>
                </a:solidFill>
                <a:effectLst/>
                <a:latin typeface="Arial" panose="020B0604020202020204" pitchFamily="34" charset="0"/>
                <a:cs typeface="Arial" panose="020B0604020202020204" pitchFamily="34" charset="0"/>
              </a:rPr>
              <a:t>Nome</a:t>
            </a:r>
            <a:r>
              <a:rPr lang="pt-BR" sz="1600" b="0" i="0" dirty="0">
                <a:solidFill>
                  <a:schemeClr val="bg1"/>
                </a:solidFill>
                <a:effectLst/>
                <a:latin typeface="Arial" panose="020B0604020202020204" pitchFamily="34" charset="0"/>
                <a:cs typeface="Arial" panose="020B0604020202020204" pitchFamily="34" charset="0"/>
              </a:rPr>
              <a:t>: Daniel Ricardo Sabino</a:t>
            </a:r>
          </a:p>
          <a:p>
            <a:pPr algn="l"/>
            <a:endParaRPr lang="pt-BR" sz="1600" b="1" i="0" dirty="0">
              <a:solidFill>
                <a:schemeClr val="bg1"/>
              </a:solidFill>
              <a:effectLst/>
              <a:latin typeface="Arial" panose="020B0604020202020204" pitchFamily="34" charset="0"/>
              <a:cs typeface="Arial" panose="020B0604020202020204" pitchFamily="34" charset="0"/>
            </a:endParaRPr>
          </a:p>
          <a:p>
            <a:pPr algn="l"/>
            <a:r>
              <a:rPr lang="pt-BR" sz="1600" b="1" i="0" dirty="0">
                <a:solidFill>
                  <a:schemeClr val="bg1"/>
                </a:solidFill>
                <a:effectLst/>
                <a:latin typeface="Arial" panose="020B0604020202020204" pitchFamily="34" charset="0"/>
                <a:cs typeface="Arial" panose="020B0604020202020204" pitchFamily="34" charset="0"/>
              </a:rPr>
              <a:t>Idade:</a:t>
            </a:r>
            <a:r>
              <a:rPr lang="pt-BR" sz="1600" b="0" i="0" dirty="0">
                <a:solidFill>
                  <a:schemeClr val="bg1"/>
                </a:solidFill>
                <a:effectLst/>
                <a:latin typeface="Arial" panose="020B0604020202020204" pitchFamily="34" charset="0"/>
                <a:cs typeface="Arial" panose="020B0604020202020204" pitchFamily="34" charset="0"/>
              </a:rPr>
              <a:t> 35</a:t>
            </a:r>
          </a:p>
          <a:p>
            <a:pPr algn="l"/>
            <a:endParaRPr lang="pt-BR" sz="1600" b="1" i="0" dirty="0">
              <a:solidFill>
                <a:schemeClr val="bg1"/>
              </a:solidFill>
              <a:effectLst/>
              <a:latin typeface="Arial" panose="020B0604020202020204" pitchFamily="34" charset="0"/>
              <a:cs typeface="Arial" panose="020B0604020202020204" pitchFamily="34" charset="0"/>
            </a:endParaRPr>
          </a:p>
          <a:p>
            <a:pPr algn="l"/>
            <a:r>
              <a:rPr lang="pt-BR" sz="1600" b="1" i="0" dirty="0">
                <a:solidFill>
                  <a:schemeClr val="bg1"/>
                </a:solidFill>
                <a:effectLst/>
                <a:latin typeface="Arial" panose="020B0604020202020204" pitchFamily="34" charset="0"/>
                <a:cs typeface="Arial" panose="020B0604020202020204" pitchFamily="34" charset="0"/>
              </a:rPr>
              <a:t>Cargo:</a:t>
            </a:r>
            <a:r>
              <a:rPr lang="pt-BR" sz="1600" b="0" i="0" dirty="0">
                <a:solidFill>
                  <a:schemeClr val="bg1"/>
                </a:solidFill>
                <a:effectLst/>
                <a:latin typeface="Arial" panose="020B0604020202020204" pitchFamily="34" charset="0"/>
                <a:cs typeface="Arial" panose="020B0604020202020204" pitchFamily="34" charset="0"/>
              </a:rPr>
              <a:t> Técnico de Informática</a:t>
            </a:r>
          </a:p>
          <a:p>
            <a:pPr algn="l"/>
            <a:endParaRPr lang="pt-BR" sz="1600" b="1" i="0" dirty="0">
              <a:solidFill>
                <a:schemeClr val="bg1"/>
              </a:solidFill>
              <a:effectLst/>
              <a:latin typeface="Arial" panose="020B0604020202020204" pitchFamily="34" charset="0"/>
              <a:cs typeface="Arial" panose="020B0604020202020204" pitchFamily="34" charset="0"/>
            </a:endParaRPr>
          </a:p>
          <a:p>
            <a:pPr algn="l"/>
            <a:r>
              <a:rPr lang="pt-BR" sz="1600" b="1" i="0" dirty="0">
                <a:solidFill>
                  <a:schemeClr val="bg1"/>
                </a:solidFill>
                <a:effectLst/>
                <a:latin typeface="Arial" panose="020B0604020202020204" pitchFamily="34" charset="0"/>
                <a:cs typeface="Arial" panose="020B0604020202020204" pitchFamily="34" charset="0"/>
              </a:rPr>
              <a:t>E</a:t>
            </a:r>
            <a:r>
              <a:rPr lang="pt-BR" sz="1600" b="1" dirty="0">
                <a:solidFill>
                  <a:schemeClr val="bg1"/>
                </a:solidFill>
                <a:latin typeface="Arial" panose="020B0604020202020204" pitchFamily="34" charset="0"/>
                <a:cs typeface="Arial" panose="020B0604020202020204" pitchFamily="34" charset="0"/>
              </a:rPr>
              <a:t>mpresa: </a:t>
            </a:r>
            <a:r>
              <a:rPr lang="pt-BR" sz="1600" dirty="0">
                <a:solidFill>
                  <a:schemeClr val="bg1"/>
                </a:solidFill>
                <a:latin typeface="Arial" panose="020B0604020202020204" pitchFamily="34" charset="0"/>
                <a:cs typeface="Arial" panose="020B0604020202020204" pitchFamily="34" charset="0"/>
              </a:rPr>
              <a:t>Confiança comércio de tecido LTDA</a:t>
            </a:r>
            <a:endParaRPr lang="pt-BR" sz="1600" i="0" dirty="0">
              <a:solidFill>
                <a:schemeClr val="bg1"/>
              </a:solidFill>
              <a:effectLst/>
              <a:latin typeface="Arial" panose="020B0604020202020204" pitchFamily="34" charset="0"/>
              <a:cs typeface="Arial" panose="020B0604020202020204" pitchFamily="34" charset="0"/>
            </a:endParaRPr>
          </a:p>
          <a:p>
            <a:pPr algn="l"/>
            <a:endParaRPr lang="pt-BR" sz="1600" b="1" dirty="0">
              <a:solidFill>
                <a:schemeClr val="bg1"/>
              </a:solidFill>
              <a:latin typeface="Arial" panose="020B0604020202020204" pitchFamily="34" charset="0"/>
              <a:cs typeface="Arial" panose="020B0604020202020204" pitchFamily="34" charset="0"/>
            </a:endParaRPr>
          </a:p>
          <a:p>
            <a:pPr algn="l"/>
            <a:r>
              <a:rPr lang="pt-BR" sz="1600" dirty="0">
                <a:solidFill>
                  <a:schemeClr val="bg1"/>
                </a:solidFill>
                <a:latin typeface="Arial" panose="020B0604020202020204" pitchFamily="34" charset="0"/>
                <a:cs typeface="Arial" panose="020B0604020202020204" pitchFamily="34" charset="0"/>
              </a:rPr>
              <a:t>Muitas tarefas do técnico envolvem a responsabilidade de realizar e verificar backups, um procedimento crucial na área de TI e para qualquer empresa. Essa tarefa costumava demandar muito trabalho, com várias abas e telas abertas para concluir o processo. Para otimizar esse trabalho, oferecemos uma solução que reúne todas essas etapas em uma única tela acessível através do navegador. Após uma breve entrevista para entender as necessidades do usuário, iniciamos o projeto.</a:t>
            </a:r>
          </a:p>
          <a:p>
            <a:pPr algn="l"/>
            <a:endParaRPr lang="pt-BR" sz="1400" dirty="0">
              <a:solidFill>
                <a:schemeClr val="bg1"/>
              </a:solidFill>
              <a:latin typeface="Arial" panose="020B0604020202020204" pitchFamily="34" charset="0"/>
              <a:cs typeface="Arial" panose="020B0604020202020204" pitchFamily="34" charset="0"/>
            </a:endParaRPr>
          </a:p>
        </p:txBody>
      </p:sp>
      <p:pic>
        <p:nvPicPr>
          <p:cNvPr id="4" name="Imagem 3" descr="Homem em pé em frente a janela&#10;&#10;Descrição gerada automaticamente">
            <a:extLst>
              <a:ext uri="{FF2B5EF4-FFF2-40B4-BE49-F238E27FC236}">
                <a16:creationId xmlns:a16="http://schemas.microsoft.com/office/drawing/2014/main" id="{1CA96048-D5BB-B769-B865-AAA20ABC6AF5}"/>
              </a:ext>
            </a:extLst>
          </p:cNvPr>
          <p:cNvPicPr>
            <a:picLocks noChangeAspect="1"/>
          </p:cNvPicPr>
          <p:nvPr/>
        </p:nvPicPr>
        <p:blipFill>
          <a:blip r:embed="rId4"/>
          <a:stretch>
            <a:fillRect/>
          </a:stretch>
        </p:blipFill>
        <p:spPr>
          <a:xfrm>
            <a:off x="88209" y="2537919"/>
            <a:ext cx="3534108" cy="3925428"/>
          </a:xfrm>
          <a:prstGeom prst="rect">
            <a:avLst/>
          </a:prstGeom>
        </p:spPr>
      </p:pic>
    </p:spTree>
    <p:extLst>
      <p:ext uri="{BB962C8B-B14F-4D97-AF65-F5344CB8AC3E}">
        <p14:creationId xmlns:p14="http://schemas.microsoft.com/office/powerpoint/2010/main" val="98466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2" name="Imagem 11" descr="Uma imagem contendo Logotipo&#10;&#10;Descrição gerada automaticamente">
            <a:extLst>
              <a:ext uri="{FF2B5EF4-FFF2-40B4-BE49-F238E27FC236}">
                <a16:creationId xmlns:a16="http://schemas.microsoft.com/office/drawing/2014/main" id="{C624B46A-2A34-C751-4A30-801EDCA80E36}"/>
              </a:ext>
            </a:extLst>
          </p:cNvPr>
          <p:cNvPicPr>
            <a:picLocks noChangeAspect="1"/>
          </p:cNvPicPr>
          <p:nvPr/>
        </p:nvPicPr>
        <p:blipFill>
          <a:blip r:embed="rId2"/>
          <a:stretch>
            <a:fillRect/>
          </a:stretch>
        </p:blipFill>
        <p:spPr>
          <a:xfrm>
            <a:off x="0" y="0"/>
            <a:ext cx="8122937" cy="2331725"/>
          </a:xfrm>
          <a:prstGeom prst="rect">
            <a:avLst/>
          </a:prstGeom>
        </p:spPr>
      </p:pic>
      <p:pic>
        <p:nvPicPr>
          <p:cNvPr id="14" name="Imagem 13" descr="Uma imagem contendo Gráfico&#10;&#10;Descrição gerada automaticamente">
            <a:extLst>
              <a:ext uri="{FF2B5EF4-FFF2-40B4-BE49-F238E27FC236}">
                <a16:creationId xmlns:a16="http://schemas.microsoft.com/office/drawing/2014/main" id="{9F901C3B-71D9-C04C-5E2C-80FCE4E0FDA7}"/>
              </a:ext>
            </a:extLst>
          </p:cNvPr>
          <p:cNvPicPr>
            <a:picLocks noChangeAspect="1"/>
          </p:cNvPicPr>
          <p:nvPr/>
        </p:nvPicPr>
        <p:blipFill>
          <a:blip r:embed="rId3"/>
          <a:stretch>
            <a:fillRect/>
          </a:stretch>
        </p:blipFill>
        <p:spPr>
          <a:xfrm>
            <a:off x="5833859" y="4538467"/>
            <a:ext cx="6358141" cy="2319533"/>
          </a:xfrm>
          <a:prstGeom prst="rect">
            <a:avLst/>
          </a:prstGeom>
        </p:spPr>
      </p:pic>
      <p:sp>
        <p:nvSpPr>
          <p:cNvPr id="15" name="CaixaDeTexto 14">
            <a:extLst>
              <a:ext uri="{FF2B5EF4-FFF2-40B4-BE49-F238E27FC236}">
                <a16:creationId xmlns:a16="http://schemas.microsoft.com/office/drawing/2014/main" id="{2165F498-3EE8-BA6D-3449-F0B6C5B6880C}"/>
              </a:ext>
            </a:extLst>
          </p:cNvPr>
          <p:cNvSpPr txBox="1"/>
          <p:nvPr/>
        </p:nvSpPr>
        <p:spPr>
          <a:xfrm>
            <a:off x="8268485" y="519531"/>
            <a:ext cx="2646878"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O Problema</a:t>
            </a:r>
          </a:p>
        </p:txBody>
      </p:sp>
      <p:sp>
        <p:nvSpPr>
          <p:cNvPr id="17" name="CaixaDeTexto 16">
            <a:extLst>
              <a:ext uri="{FF2B5EF4-FFF2-40B4-BE49-F238E27FC236}">
                <a16:creationId xmlns:a16="http://schemas.microsoft.com/office/drawing/2014/main" id="{997F674C-57E2-AABD-CB6F-5CDD6C7DAF1C}"/>
              </a:ext>
            </a:extLst>
          </p:cNvPr>
          <p:cNvSpPr txBox="1"/>
          <p:nvPr/>
        </p:nvSpPr>
        <p:spPr>
          <a:xfrm>
            <a:off x="531422" y="2922149"/>
            <a:ext cx="9563554" cy="3416320"/>
          </a:xfrm>
          <a:prstGeom prst="rect">
            <a:avLst/>
          </a:prstGeom>
          <a:noFill/>
        </p:spPr>
        <p:txBody>
          <a:bodyPr wrap="square" rtlCol="0">
            <a:spAutoFit/>
          </a:bodyPr>
          <a:lstStyle/>
          <a:p>
            <a:pPr marL="285750" indent="-285750" algn="just">
              <a:buFont typeface="Arial" panose="020B0604020202020204" pitchFamily="34" charset="0"/>
              <a:buChar char="•"/>
            </a:pPr>
            <a:r>
              <a:rPr lang="pt-BR" sz="2400" dirty="0">
                <a:solidFill>
                  <a:schemeClr val="bg1"/>
                </a:solidFill>
                <a:latin typeface="Arial" panose="020B0604020202020204" pitchFamily="34" charset="0"/>
                <a:cs typeface="Arial" panose="020B0604020202020204" pitchFamily="34" charset="0"/>
              </a:rPr>
              <a:t>Tempo perdido</a:t>
            </a:r>
          </a:p>
          <a:p>
            <a:pPr marL="285750" indent="-285750" algn="just">
              <a:buFont typeface="Arial" panose="020B0604020202020204" pitchFamily="34" charset="0"/>
              <a:buChar char="•"/>
            </a:pPr>
            <a:endParaRPr lang="pt-BR" sz="2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dirty="0">
                <a:solidFill>
                  <a:schemeClr val="bg1"/>
                </a:solidFill>
                <a:latin typeface="Arial" panose="020B0604020202020204" pitchFamily="34" charset="0"/>
                <a:cs typeface="Arial" panose="020B0604020202020204" pitchFamily="34" charset="0"/>
              </a:rPr>
              <a:t>Várias telas abertas para realizar o backup</a:t>
            </a:r>
          </a:p>
          <a:p>
            <a:pPr marL="285750" indent="-285750" algn="just">
              <a:buFont typeface="Arial" panose="020B0604020202020204" pitchFamily="34" charset="0"/>
              <a:buChar char="•"/>
            </a:pPr>
            <a:endParaRPr lang="pt-BR" sz="2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dirty="0">
                <a:solidFill>
                  <a:schemeClr val="bg1"/>
                </a:solidFill>
                <a:latin typeface="Arial" panose="020B0604020202020204" pitchFamily="34" charset="0"/>
                <a:cs typeface="Arial" panose="020B0604020202020204" pitchFamily="34" charset="0"/>
              </a:rPr>
              <a:t>Verificação de tarefas agendada</a:t>
            </a:r>
          </a:p>
          <a:p>
            <a:pPr marL="285750" indent="-285750" algn="just">
              <a:buFont typeface="Arial" panose="020B0604020202020204" pitchFamily="34" charset="0"/>
              <a:buChar char="•"/>
            </a:pPr>
            <a:endParaRPr lang="pt-BR" sz="2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dirty="0">
                <a:solidFill>
                  <a:schemeClr val="bg1"/>
                </a:solidFill>
                <a:latin typeface="Arial" panose="020B0604020202020204" pitchFamily="34" charset="0"/>
                <a:cs typeface="Arial" panose="020B0604020202020204" pitchFamily="34" charset="0"/>
              </a:rPr>
              <a:t>Erro de execução</a:t>
            </a:r>
          </a:p>
          <a:p>
            <a:pPr marL="285750" indent="-285750" algn="just">
              <a:buFont typeface="Arial" panose="020B0604020202020204" pitchFamily="34" charset="0"/>
              <a:buChar char="•"/>
            </a:pPr>
            <a:endParaRPr lang="pt-BR" sz="2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dirty="0">
                <a:solidFill>
                  <a:schemeClr val="bg1"/>
                </a:solidFill>
                <a:latin typeface="Arial" panose="020B0604020202020204" pitchFamily="34" charset="0"/>
                <a:cs typeface="Arial" panose="020B0604020202020204" pitchFamily="34" charset="0"/>
              </a:rPr>
              <a:t>Complexidade na execução do backup</a:t>
            </a:r>
          </a:p>
        </p:txBody>
      </p:sp>
    </p:spTree>
    <p:extLst>
      <p:ext uri="{BB962C8B-B14F-4D97-AF65-F5344CB8AC3E}">
        <p14:creationId xmlns:p14="http://schemas.microsoft.com/office/powerpoint/2010/main" val="174570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2" name="Imagem 11" descr="Uma imagem contendo Logotipo&#10;&#10;Descrição gerada automaticamente">
            <a:extLst>
              <a:ext uri="{FF2B5EF4-FFF2-40B4-BE49-F238E27FC236}">
                <a16:creationId xmlns:a16="http://schemas.microsoft.com/office/drawing/2014/main" id="{C624B46A-2A34-C751-4A30-801EDCA80E36}"/>
              </a:ext>
            </a:extLst>
          </p:cNvPr>
          <p:cNvPicPr>
            <a:picLocks noChangeAspect="1"/>
          </p:cNvPicPr>
          <p:nvPr/>
        </p:nvPicPr>
        <p:blipFill>
          <a:blip r:embed="rId2"/>
          <a:stretch>
            <a:fillRect/>
          </a:stretch>
        </p:blipFill>
        <p:spPr>
          <a:xfrm>
            <a:off x="0" y="0"/>
            <a:ext cx="8122937" cy="2331725"/>
          </a:xfrm>
          <a:prstGeom prst="rect">
            <a:avLst/>
          </a:prstGeom>
        </p:spPr>
      </p:pic>
      <p:pic>
        <p:nvPicPr>
          <p:cNvPr id="14" name="Imagem 13" descr="Uma imagem contendo Gráfico&#10;&#10;Descrição gerada automaticamente">
            <a:extLst>
              <a:ext uri="{FF2B5EF4-FFF2-40B4-BE49-F238E27FC236}">
                <a16:creationId xmlns:a16="http://schemas.microsoft.com/office/drawing/2014/main" id="{9F901C3B-71D9-C04C-5E2C-80FCE4E0FDA7}"/>
              </a:ext>
            </a:extLst>
          </p:cNvPr>
          <p:cNvPicPr>
            <a:picLocks noChangeAspect="1"/>
          </p:cNvPicPr>
          <p:nvPr/>
        </p:nvPicPr>
        <p:blipFill>
          <a:blip r:embed="rId3"/>
          <a:stretch>
            <a:fillRect/>
          </a:stretch>
        </p:blipFill>
        <p:spPr>
          <a:xfrm>
            <a:off x="5833859" y="4538467"/>
            <a:ext cx="6358141" cy="2319533"/>
          </a:xfrm>
          <a:prstGeom prst="rect">
            <a:avLst/>
          </a:prstGeom>
        </p:spPr>
      </p:pic>
      <p:sp>
        <p:nvSpPr>
          <p:cNvPr id="15" name="CaixaDeTexto 14">
            <a:extLst>
              <a:ext uri="{FF2B5EF4-FFF2-40B4-BE49-F238E27FC236}">
                <a16:creationId xmlns:a16="http://schemas.microsoft.com/office/drawing/2014/main" id="{2165F498-3EE8-BA6D-3449-F0B6C5B6880C}"/>
              </a:ext>
            </a:extLst>
          </p:cNvPr>
          <p:cNvSpPr txBox="1"/>
          <p:nvPr/>
        </p:nvSpPr>
        <p:spPr>
          <a:xfrm>
            <a:off x="8519153" y="507494"/>
            <a:ext cx="2108269"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Objetivos</a:t>
            </a:r>
          </a:p>
        </p:txBody>
      </p:sp>
      <p:sp>
        <p:nvSpPr>
          <p:cNvPr id="2" name="CaixaDeTexto 1">
            <a:extLst>
              <a:ext uri="{FF2B5EF4-FFF2-40B4-BE49-F238E27FC236}">
                <a16:creationId xmlns:a16="http://schemas.microsoft.com/office/drawing/2014/main" id="{DD3CAF61-FDA5-013B-65A1-12DCC616222A}"/>
              </a:ext>
            </a:extLst>
          </p:cNvPr>
          <p:cNvSpPr txBox="1"/>
          <p:nvPr/>
        </p:nvSpPr>
        <p:spPr>
          <a:xfrm>
            <a:off x="557784" y="2894862"/>
            <a:ext cx="10652760" cy="1569660"/>
          </a:xfrm>
          <a:prstGeom prst="rect">
            <a:avLst/>
          </a:prstGeom>
          <a:noFill/>
        </p:spPr>
        <p:txBody>
          <a:bodyPr wrap="square" rtlCol="0">
            <a:spAutoFit/>
          </a:bodyPr>
          <a:lstStyle/>
          <a:p>
            <a:pPr algn="just"/>
            <a:r>
              <a:rPr lang="pt-BR" sz="3200" dirty="0">
                <a:solidFill>
                  <a:schemeClr val="bg1"/>
                </a:solidFill>
                <a:latin typeface="Arial" panose="020B0604020202020204" pitchFamily="34" charset="0"/>
                <a:cs typeface="Arial" panose="020B0604020202020204" pitchFamily="34" charset="0"/>
              </a:rPr>
              <a:t>O Sistema de Backup foi desenvolvido para fornecer uma solução completa que inclui funcionalidades manuais para garantir a integridade e a disponibilidade dos dados. </a:t>
            </a:r>
          </a:p>
        </p:txBody>
      </p:sp>
    </p:spTree>
    <p:extLst>
      <p:ext uri="{BB962C8B-B14F-4D97-AF65-F5344CB8AC3E}">
        <p14:creationId xmlns:p14="http://schemas.microsoft.com/office/powerpoint/2010/main" val="45991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64B1C0AA-3269-AFAB-D49E-59D5DB475CBF}"/>
              </a:ext>
            </a:extLst>
          </p:cNvPr>
          <p:cNvPicPr>
            <a:picLocks noChangeAspect="1"/>
          </p:cNvPicPr>
          <p:nvPr/>
        </p:nvPicPr>
        <p:blipFill>
          <a:blip r:embed="rId2"/>
          <a:stretch>
            <a:fillRect/>
          </a:stretch>
        </p:blipFill>
        <p:spPr>
          <a:xfrm>
            <a:off x="0" y="2331725"/>
            <a:ext cx="10207960" cy="4742829"/>
          </a:xfrm>
          <a:prstGeom prst="rect">
            <a:avLst/>
          </a:prstGeom>
        </p:spPr>
      </p:pic>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3"/>
          <a:stretch>
            <a:fillRect/>
          </a:stretch>
        </p:blipFill>
        <p:spPr>
          <a:xfrm>
            <a:off x="0" y="0"/>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4"/>
          <a:stretch>
            <a:fillRect/>
          </a:stretch>
        </p:blipFill>
        <p:spPr>
          <a:xfrm>
            <a:off x="5833859" y="4538467"/>
            <a:ext cx="6358141" cy="2319533"/>
          </a:xfrm>
          <a:prstGeom prst="rect">
            <a:avLst/>
          </a:prstGeom>
        </p:spPr>
      </p:pic>
      <p:sp>
        <p:nvSpPr>
          <p:cNvPr id="8" name="CaixaDeTexto 7">
            <a:extLst>
              <a:ext uri="{FF2B5EF4-FFF2-40B4-BE49-F238E27FC236}">
                <a16:creationId xmlns:a16="http://schemas.microsoft.com/office/drawing/2014/main" id="{4D6207FF-A2ED-AAC1-0F7B-F0AD79734D66}"/>
              </a:ext>
            </a:extLst>
          </p:cNvPr>
          <p:cNvSpPr txBox="1"/>
          <p:nvPr/>
        </p:nvSpPr>
        <p:spPr>
          <a:xfrm>
            <a:off x="7107222" y="513435"/>
            <a:ext cx="4801314"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Arquitetura do sistema</a:t>
            </a:r>
          </a:p>
        </p:txBody>
      </p:sp>
    </p:spTree>
    <p:extLst>
      <p:ext uri="{BB962C8B-B14F-4D97-AF65-F5344CB8AC3E}">
        <p14:creationId xmlns:p14="http://schemas.microsoft.com/office/powerpoint/2010/main" val="252217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0"/>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33859" y="4538467"/>
            <a:ext cx="6358141" cy="2319533"/>
          </a:xfrm>
          <a:prstGeom prst="rect">
            <a:avLst/>
          </a:prstGeom>
        </p:spPr>
      </p:pic>
      <p:sp>
        <p:nvSpPr>
          <p:cNvPr id="8" name="CaixaDeTexto 7">
            <a:extLst>
              <a:ext uri="{FF2B5EF4-FFF2-40B4-BE49-F238E27FC236}">
                <a16:creationId xmlns:a16="http://schemas.microsoft.com/office/drawing/2014/main" id="{4D6207FF-A2ED-AAC1-0F7B-F0AD79734D66}"/>
              </a:ext>
            </a:extLst>
          </p:cNvPr>
          <p:cNvSpPr txBox="1"/>
          <p:nvPr/>
        </p:nvSpPr>
        <p:spPr>
          <a:xfrm>
            <a:off x="8305086" y="519531"/>
            <a:ext cx="2621359"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Tecnologias</a:t>
            </a:r>
          </a:p>
        </p:txBody>
      </p:sp>
      <p:sp>
        <p:nvSpPr>
          <p:cNvPr id="2" name="CaixaDeTexto 1">
            <a:extLst>
              <a:ext uri="{FF2B5EF4-FFF2-40B4-BE49-F238E27FC236}">
                <a16:creationId xmlns:a16="http://schemas.microsoft.com/office/drawing/2014/main" id="{5B50D749-45AD-B06E-B990-DD9024B48A7F}"/>
              </a:ext>
            </a:extLst>
          </p:cNvPr>
          <p:cNvSpPr txBox="1"/>
          <p:nvPr/>
        </p:nvSpPr>
        <p:spPr>
          <a:xfrm>
            <a:off x="475488" y="2331725"/>
            <a:ext cx="8311891" cy="4031873"/>
          </a:xfrm>
          <a:prstGeom prst="rect">
            <a:avLst/>
          </a:prstGeom>
          <a:noFill/>
        </p:spPr>
        <p:txBody>
          <a:bodyPr wrap="none" rtlCol="0">
            <a:spAutoFit/>
          </a:bodyPr>
          <a:lstStyle/>
          <a:p>
            <a:endParaRPr lang="pt-BR" sz="32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t-BR" sz="3200" dirty="0">
                <a:solidFill>
                  <a:schemeClr val="bg1"/>
                </a:solidFill>
                <a:latin typeface="Arial" panose="020B0604020202020204" pitchFamily="34" charset="0"/>
                <a:cs typeface="Arial" panose="020B0604020202020204" pitchFamily="34" charset="0"/>
              </a:rPr>
              <a:t>Sistema Operacional Linux server</a:t>
            </a:r>
          </a:p>
          <a:p>
            <a:pPr marL="285750" indent="-285750">
              <a:buFont typeface="Arial" panose="020B0604020202020204" pitchFamily="34" charset="0"/>
              <a:buChar char="•"/>
            </a:pPr>
            <a:endParaRPr lang="pt-BR" sz="32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t-BR" sz="3200" dirty="0">
                <a:solidFill>
                  <a:schemeClr val="bg1"/>
                </a:solidFill>
                <a:latin typeface="Arial" panose="020B0604020202020204" pitchFamily="34" charset="0"/>
                <a:cs typeface="Arial" panose="020B0604020202020204" pitchFamily="34" charset="0"/>
              </a:rPr>
              <a:t>Web server DotNet</a:t>
            </a:r>
          </a:p>
          <a:p>
            <a:pPr marL="285750" indent="-285750">
              <a:buFont typeface="Arial" panose="020B0604020202020204" pitchFamily="34" charset="0"/>
              <a:buChar char="•"/>
            </a:pPr>
            <a:endParaRPr lang="pt-BR" sz="32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t-BR" sz="3200" dirty="0">
                <a:solidFill>
                  <a:schemeClr val="bg1"/>
                </a:solidFill>
                <a:latin typeface="Arial" panose="020B0604020202020204" pitchFamily="34" charset="0"/>
                <a:cs typeface="Arial" panose="020B0604020202020204" pitchFamily="34" charset="0"/>
              </a:rPr>
              <a:t>Web server Apache</a:t>
            </a:r>
          </a:p>
          <a:p>
            <a:pPr marL="285750" indent="-285750">
              <a:buFont typeface="Arial" panose="020B0604020202020204" pitchFamily="34" charset="0"/>
              <a:buChar char="•"/>
            </a:pPr>
            <a:endParaRPr lang="pt-BR" sz="32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t-BR" sz="3200" dirty="0">
                <a:solidFill>
                  <a:schemeClr val="bg1"/>
                </a:solidFill>
                <a:latin typeface="Arial" panose="020B0604020202020204" pitchFamily="34" charset="0"/>
                <a:cs typeface="Arial" panose="020B0604020202020204" pitchFamily="34" charset="0"/>
              </a:rPr>
              <a:t>Shell Script, C#, HTML, CSS e </a:t>
            </a:r>
            <a:r>
              <a:rPr lang="pt-BR" sz="3200" dirty="0" err="1">
                <a:solidFill>
                  <a:schemeClr val="bg1"/>
                </a:solidFill>
                <a:latin typeface="Arial" panose="020B0604020202020204" pitchFamily="34" charset="0"/>
                <a:cs typeface="Arial" panose="020B0604020202020204" pitchFamily="34" charset="0"/>
              </a:rPr>
              <a:t>JavaScript</a:t>
            </a:r>
            <a:endParaRPr lang="pt-BR"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4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0"/>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33859" y="4536009"/>
            <a:ext cx="6358141" cy="2319533"/>
          </a:xfrm>
          <a:prstGeom prst="rect">
            <a:avLst/>
          </a:prstGeom>
        </p:spPr>
      </p:pic>
      <p:sp>
        <p:nvSpPr>
          <p:cNvPr id="5" name="CaixaDeTexto 4">
            <a:extLst>
              <a:ext uri="{FF2B5EF4-FFF2-40B4-BE49-F238E27FC236}">
                <a16:creationId xmlns:a16="http://schemas.microsoft.com/office/drawing/2014/main" id="{76DCF54C-C0FF-8163-E3BB-AED8B4B5330F}"/>
              </a:ext>
            </a:extLst>
          </p:cNvPr>
          <p:cNvSpPr txBox="1"/>
          <p:nvPr/>
        </p:nvSpPr>
        <p:spPr>
          <a:xfrm>
            <a:off x="7586975" y="147752"/>
            <a:ext cx="4493538"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Realizando o backup</a:t>
            </a:r>
          </a:p>
        </p:txBody>
      </p:sp>
      <p:pic>
        <p:nvPicPr>
          <p:cNvPr id="6" name="Imagem 5" descr="Interface gráfica do usuário, Texto, Site&#10;&#10;Descrição gerada automaticamente">
            <a:extLst>
              <a:ext uri="{FF2B5EF4-FFF2-40B4-BE49-F238E27FC236}">
                <a16:creationId xmlns:a16="http://schemas.microsoft.com/office/drawing/2014/main" id="{5C76EF31-551D-4425-DEE4-BAF296BF2FB3}"/>
              </a:ext>
            </a:extLst>
          </p:cNvPr>
          <p:cNvPicPr>
            <a:picLocks noChangeAspect="1"/>
          </p:cNvPicPr>
          <p:nvPr/>
        </p:nvPicPr>
        <p:blipFill>
          <a:blip r:embed="rId4"/>
          <a:stretch>
            <a:fillRect/>
          </a:stretch>
        </p:blipFill>
        <p:spPr>
          <a:xfrm>
            <a:off x="675830" y="3087296"/>
            <a:ext cx="7784263" cy="3373374"/>
          </a:xfrm>
          <a:prstGeom prst="rect">
            <a:avLst/>
          </a:prstGeom>
        </p:spPr>
      </p:pic>
      <p:sp>
        <p:nvSpPr>
          <p:cNvPr id="8" name="CaixaDeTexto 7">
            <a:extLst>
              <a:ext uri="{FF2B5EF4-FFF2-40B4-BE49-F238E27FC236}">
                <a16:creationId xmlns:a16="http://schemas.microsoft.com/office/drawing/2014/main" id="{CDE5133C-3165-DBD3-BC50-5F739E98BE5B}"/>
              </a:ext>
            </a:extLst>
          </p:cNvPr>
          <p:cNvSpPr txBox="1"/>
          <p:nvPr/>
        </p:nvSpPr>
        <p:spPr>
          <a:xfrm>
            <a:off x="2094792" y="2524844"/>
            <a:ext cx="4326826" cy="369332"/>
          </a:xfrm>
          <a:prstGeom prst="rect">
            <a:avLst/>
          </a:prstGeom>
          <a:noFill/>
        </p:spPr>
        <p:txBody>
          <a:bodyPr wrap="none" rtlCol="0">
            <a:spAutoFit/>
          </a:bodyPr>
          <a:lstStyle/>
          <a:p>
            <a:r>
              <a:rPr lang="pt-BR" dirty="0">
                <a:solidFill>
                  <a:schemeClr val="bg1"/>
                </a:solidFill>
                <a:latin typeface="Arial" panose="020B0604020202020204" pitchFamily="34" charset="0"/>
                <a:cs typeface="Arial" panose="020B0604020202020204" pitchFamily="34" charset="0"/>
              </a:rPr>
              <a:t>Abra o navegador e digite o endereço IP</a:t>
            </a:r>
          </a:p>
        </p:txBody>
      </p:sp>
    </p:spTree>
    <p:extLst>
      <p:ext uri="{BB962C8B-B14F-4D97-AF65-F5344CB8AC3E}">
        <p14:creationId xmlns:p14="http://schemas.microsoft.com/office/powerpoint/2010/main" val="10484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0"/>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33859" y="4536009"/>
            <a:ext cx="6358141" cy="2319533"/>
          </a:xfrm>
          <a:prstGeom prst="rect">
            <a:avLst/>
          </a:prstGeom>
        </p:spPr>
      </p:pic>
      <p:sp>
        <p:nvSpPr>
          <p:cNvPr id="5" name="CaixaDeTexto 4">
            <a:extLst>
              <a:ext uri="{FF2B5EF4-FFF2-40B4-BE49-F238E27FC236}">
                <a16:creationId xmlns:a16="http://schemas.microsoft.com/office/drawing/2014/main" id="{76DCF54C-C0FF-8163-E3BB-AED8B4B5330F}"/>
              </a:ext>
            </a:extLst>
          </p:cNvPr>
          <p:cNvSpPr txBox="1"/>
          <p:nvPr/>
        </p:nvSpPr>
        <p:spPr>
          <a:xfrm>
            <a:off x="7522589" y="107406"/>
            <a:ext cx="4493538"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Realizando o backup</a:t>
            </a:r>
          </a:p>
        </p:txBody>
      </p:sp>
      <p:pic>
        <p:nvPicPr>
          <p:cNvPr id="2" name="Imagem 1" descr="Interface gráfica do usuário, Aplicativo">
            <a:extLst>
              <a:ext uri="{FF2B5EF4-FFF2-40B4-BE49-F238E27FC236}">
                <a16:creationId xmlns:a16="http://schemas.microsoft.com/office/drawing/2014/main" id="{4E217404-F1C3-6E3E-910C-6D014C93CFFB}"/>
              </a:ext>
            </a:extLst>
          </p:cNvPr>
          <p:cNvPicPr>
            <a:picLocks noChangeAspect="1"/>
          </p:cNvPicPr>
          <p:nvPr/>
        </p:nvPicPr>
        <p:blipFill>
          <a:blip r:embed="rId4"/>
          <a:stretch>
            <a:fillRect/>
          </a:stretch>
        </p:blipFill>
        <p:spPr>
          <a:xfrm>
            <a:off x="323849" y="2426417"/>
            <a:ext cx="9235787" cy="3920723"/>
          </a:xfrm>
          <a:prstGeom prst="rect">
            <a:avLst/>
          </a:prstGeom>
        </p:spPr>
      </p:pic>
    </p:spTree>
    <p:extLst>
      <p:ext uri="{BB962C8B-B14F-4D97-AF65-F5344CB8AC3E}">
        <p14:creationId xmlns:p14="http://schemas.microsoft.com/office/powerpoint/2010/main" val="202829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m 3" descr="Uma imagem contendo Logotipo&#10;&#10;Descrição gerada automaticamente">
            <a:extLst>
              <a:ext uri="{FF2B5EF4-FFF2-40B4-BE49-F238E27FC236}">
                <a16:creationId xmlns:a16="http://schemas.microsoft.com/office/drawing/2014/main" id="{F143D2D2-5EA6-D203-2E37-15A9EFEF3E25}"/>
              </a:ext>
            </a:extLst>
          </p:cNvPr>
          <p:cNvPicPr>
            <a:picLocks noChangeAspect="1"/>
          </p:cNvPicPr>
          <p:nvPr/>
        </p:nvPicPr>
        <p:blipFill>
          <a:blip r:embed="rId2"/>
          <a:stretch>
            <a:fillRect/>
          </a:stretch>
        </p:blipFill>
        <p:spPr>
          <a:xfrm>
            <a:off x="0" y="0"/>
            <a:ext cx="8122937" cy="2331725"/>
          </a:xfrm>
          <a:prstGeom prst="rect">
            <a:avLst/>
          </a:prstGeom>
        </p:spPr>
      </p:pic>
      <p:pic>
        <p:nvPicPr>
          <p:cNvPr id="7" name="Imagem 6" descr="Uma imagem contendo Gráfico&#10;&#10;Descrição gerada automaticamente">
            <a:extLst>
              <a:ext uri="{FF2B5EF4-FFF2-40B4-BE49-F238E27FC236}">
                <a16:creationId xmlns:a16="http://schemas.microsoft.com/office/drawing/2014/main" id="{9DED08C7-8120-CFF7-7063-FB653358FB7B}"/>
              </a:ext>
            </a:extLst>
          </p:cNvPr>
          <p:cNvPicPr>
            <a:picLocks noChangeAspect="1"/>
          </p:cNvPicPr>
          <p:nvPr/>
        </p:nvPicPr>
        <p:blipFill>
          <a:blip r:embed="rId3"/>
          <a:stretch>
            <a:fillRect/>
          </a:stretch>
        </p:blipFill>
        <p:spPr>
          <a:xfrm>
            <a:off x="5833859" y="4536009"/>
            <a:ext cx="6358141" cy="2319533"/>
          </a:xfrm>
          <a:prstGeom prst="rect">
            <a:avLst/>
          </a:prstGeom>
        </p:spPr>
      </p:pic>
      <p:sp>
        <p:nvSpPr>
          <p:cNvPr id="5" name="CaixaDeTexto 4">
            <a:extLst>
              <a:ext uri="{FF2B5EF4-FFF2-40B4-BE49-F238E27FC236}">
                <a16:creationId xmlns:a16="http://schemas.microsoft.com/office/drawing/2014/main" id="{76DCF54C-C0FF-8163-E3BB-AED8B4B5330F}"/>
              </a:ext>
            </a:extLst>
          </p:cNvPr>
          <p:cNvSpPr txBox="1"/>
          <p:nvPr/>
        </p:nvSpPr>
        <p:spPr>
          <a:xfrm>
            <a:off x="7560297" y="107405"/>
            <a:ext cx="4493538" cy="646331"/>
          </a:xfrm>
          <a:prstGeom prst="rect">
            <a:avLst/>
          </a:prstGeom>
          <a:noFill/>
        </p:spPr>
        <p:txBody>
          <a:bodyPr wrap="none" rtlCol="0">
            <a:spAutoFit/>
          </a:bodyPr>
          <a:lstStyle/>
          <a:p>
            <a:r>
              <a:rPr lang="pt-BR" sz="3600" dirty="0">
                <a:solidFill>
                  <a:schemeClr val="bg1"/>
                </a:solidFill>
                <a:latin typeface="Arial" panose="020B0604020202020204" pitchFamily="34" charset="0"/>
                <a:cs typeface="Arial" panose="020B0604020202020204" pitchFamily="34" charset="0"/>
              </a:rPr>
              <a:t>Realizando o backup</a:t>
            </a:r>
          </a:p>
        </p:txBody>
      </p:sp>
      <p:pic>
        <p:nvPicPr>
          <p:cNvPr id="3" name="Imagem 2" descr="Interface gráfica do usuário, Texto, Aplicativo&#10;&#10;Descrição gerada automaticamente">
            <a:extLst>
              <a:ext uri="{FF2B5EF4-FFF2-40B4-BE49-F238E27FC236}">
                <a16:creationId xmlns:a16="http://schemas.microsoft.com/office/drawing/2014/main" id="{B82D0E6B-E83A-5AA7-2C47-60DDA0C3D6E1}"/>
              </a:ext>
            </a:extLst>
          </p:cNvPr>
          <p:cNvPicPr>
            <a:picLocks noChangeAspect="1"/>
          </p:cNvPicPr>
          <p:nvPr/>
        </p:nvPicPr>
        <p:blipFill>
          <a:blip r:embed="rId4"/>
          <a:stretch>
            <a:fillRect/>
          </a:stretch>
        </p:blipFill>
        <p:spPr>
          <a:xfrm>
            <a:off x="1032450" y="2449537"/>
            <a:ext cx="7980479" cy="4153477"/>
          </a:xfrm>
          <a:prstGeom prst="rect">
            <a:avLst/>
          </a:prstGeom>
        </p:spPr>
      </p:pic>
    </p:spTree>
    <p:extLst>
      <p:ext uri="{BB962C8B-B14F-4D97-AF65-F5344CB8AC3E}">
        <p14:creationId xmlns:p14="http://schemas.microsoft.com/office/powerpoint/2010/main" val="3611966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{AB421468-5762-4094-B006-56B33A092B85}tf04033919</Template>
  <TotalTime>1344</TotalTime>
  <Words>517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14</vt:i4>
      </vt:variant>
    </vt:vector>
  </HeadingPairs>
  <TitlesOfParts>
    <vt:vector size="17" baseType="lpstr">
      <vt:lpstr>Arial</vt:lpstr>
      <vt:lpstr>Tw Cen MT</vt:lpstr>
      <vt:lpstr>Circuito</vt:lpstr>
      <vt:lpstr>SISTEMA DE BACKUP</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BACKUP</dc:title>
  <dc:creator>thiago lobaqui</dc:creator>
  <cp:lastModifiedBy>thiago lobaqui</cp:lastModifiedBy>
  <cp:revision>56</cp:revision>
  <dcterms:created xsi:type="dcterms:W3CDTF">2024-06-06T13:50:47Z</dcterms:created>
  <dcterms:modified xsi:type="dcterms:W3CDTF">2024-06-27T15:07:10Z</dcterms:modified>
</cp:coreProperties>
</file>