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9srmKMPvWORM0FoC5h3PXf+a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bcf0893d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bcf0893d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bcf0893de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1bcf0893de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cf0893d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bcf0893d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cf0893d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bcf0893d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77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cf0893d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bcf0893d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6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cf0893de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1bcf0893de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bcf0893d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1bcf0893d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cf0893d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1bcf0893d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cf0893d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bcf0893d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cf0893de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bcf0893de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cf0893de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bcf0893de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cf0893d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bcf0893d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cf0893d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bcf0893d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cf0893d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1bcf0893d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cf0893d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bcf0893d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1243208" y="2858518"/>
            <a:ext cx="9144000" cy="16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1243208" y="4700789"/>
            <a:ext cx="9144000" cy="67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038600" y="1973943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>
            <a:spLocks noGrp="1"/>
          </p:cNvSpPr>
          <p:nvPr>
            <p:ph type="pic" idx="2"/>
          </p:nvPr>
        </p:nvSpPr>
        <p:spPr>
          <a:xfrm>
            <a:off x="251582" y="0"/>
            <a:ext cx="34931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038600" y="2554514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038600" y="3534229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5"/>
          </p:nvPr>
        </p:nvSpPr>
        <p:spPr>
          <a:xfrm>
            <a:off x="4038600" y="4114800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6"/>
          </p:nvPr>
        </p:nvSpPr>
        <p:spPr>
          <a:xfrm>
            <a:off x="4038600" y="5116285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7"/>
          </p:nvPr>
        </p:nvSpPr>
        <p:spPr>
          <a:xfrm>
            <a:off x="4038600" y="5696856"/>
            <a:ext cx="7315200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Два объекта">
  <p:cSld name="2_Два объекта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1094480" y="3670642"/>
            <a:ext cx="4299187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6682481" y="2846730"/>
            <a:ext cx="4299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"/>
          </p:nvPr>
        </p:nvSpPr>
        <p:spPr>
          <a:xfrm>
            <a:off x="6682481" y="3670642"/>
            <a:ext cx="4299187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1028474" y="3670642"/>
            <a:ext cx="2600098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3"/>
          </p:nvPr>
        </p:nvSpPr>
        <p:spPr>
          <a:xfrm>
            <a:off x="4794931" y="2846730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4794931" y="3670642"/>
            <a:ext cx="2600098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5"/>
          </p:nvPr>
        </p:nvSpPr>
        <p:spPr>
          <a:xfrm>
            <a:off x="8561388" y="2843667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6"/>
          </p:nvPr>
        </p:nvSpPr>
        <p:spPr>
          <a:xfrm>
            <a:off x="8561388" y="3667579"/>
            <a:ext cx="2600098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Два объекта">
  <p:cSld name="1_Два объекта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868816" y="3670642"/>
            <a:ext cx="2245791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3"/>
          </p:nvPr>
        </p:nvSpPr>
        <p:spPr>
          <a:xfrm>
            <a:off x="3626077" y="2846730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4"/>
          </p:nvPr>
        </p:nvSpPr>
        <p:spPr>
          <a:xfrm>
            <a:off x="3626077" y="3670642"/>
            <a:ext cx="2245791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5"/>
          </p:nvPr>
        </p:nvSpPr>
        <p:spPr>
          <a:xfrm>
            <a:off x="6372524" y="2843667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6"/>
          </p:nvPr>
        </p:nvSpPr>
        <p:spPr>
          <a:xfrm>
            <a:off x="6372524" y="3667579"/>
            <a:ext cx="2245791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7"/>
          </p:nvPr>
        </p:nvSpPr>
        <p:spPr>
          <a:xfrm>
            <a:off x="9132280" y="2843667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8"/>
          </p:nvPr>
        </p:nvSpPr>
        <p:spPr>
          <a:xfrm>
            <a:off x="9132280" y="3667579"/>
            <a:ext cx="2245791" cy="290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Два объекта">
  <p:cSld name="3_Два объекта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2"/>
          </p:nvPr>
        </p:nvSpPr>
        <p:spPr>
          <a:xfrm>
            <a:off x="1094480" y="3367320"/>
            <a:ext cx="4299187" cy="320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3"/>
          </p:nvPr>
        </p:nvSpPr>
        <p:spPr>
          <a:xfrm>
            <a:off x="6682481" y="2360275"/>
            <a:ext cx="4299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"/>
          </p:nvPr>
        </p:nvSpPr>
        <p:spPr>
          <a:xfrm>
            <a:off x="6682481" y="3367320"/>
            <a:ext cx="4299187" cy="320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Два объекта">
  <p:cSld name="4_Два объекта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1028474" y="3167178"/>
            <a:ext cx="2600098" cy="340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3"/>
          </p:nvPr>
        </p:nvSpPr>
        <p:spPr>
          <a:xfrm>
            <a:off x="4794931" y="2180205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4"/>
          </p:nvPr>
        </p:nvSpPr>
        <p:spPr>
          <a:xfrm>
            <a:off x="4794931" y="3167178"/>
            <a:ext cx="2600098" cy="340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5"/>
          </p:nvPr>
        </p:nvSpPr>
        <p:spPr>
          <a:xfrm>
            <a:off x="8561388" y="2177142"/>
            <a:ext cx="26000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6"/>
          </p:nvPr>
        </p:nvSpPr>
        <p:spPr>
          <a:xfrm>
            <a:off x="8561388" y="3164115"/>
            <a:ext cx="2600098" cy="340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Два объекта">
  <p:cSld name="5_Два объекта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2"/>
          </p:nvPr>
        </p:nvSpPr>
        <p:spPr>
          <a:xfrm>
            <a:off x="868816" y="3217976"/>
            <a:ext cx="2245791" cy="335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3"/>
          </p:nvPr>
        </p:nvSpPr>
        <p:spPr>
          <a:xfrm>
            <a:off x="3626077" y="2287134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4"/>
          </p:nvPr>
        </p:nvSpPr>
        <p:spPr>
          <a:xfrm>
            <a:off x="3626077" y="3217976"/>
            <a:ext cx="2245791" cy="335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5"/>
          </p:nvPr>
        </p:nvSpPr>
        <p:spPr>
          <a:xfrm>
            <a:off x="6372524" y="2284071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6"/>
          </p:nvPr>
        </p:nvSpPr>
        <p:spPr>
          <a:xfrm>
            <a:off x="6372524" y="3214913"/>
            <a:ext cx="2245791" cy="335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7"/>
          </p:nvPr>
        </p:nvSpPr>
        <p:spPr>
          <a:xfrm>
            <a:off x="9132280" y="2284071"/>
            <a:ext cx="22457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8"/>
          </p:nvPr>
        </p:nvSpPr>
        <p:spPr>
          <a:xfrm>
            <a:off x="9132280" y="3214913"/>
            <a:ext cx="2245791" cy="335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раздела">
  <p:cSld name="2_Заголовок раздела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>
            <a:spLocks noGrp="1"/>
          </p:cNvSpPr>
          <p:nvPr>
            <p:ph type="pic" idx="2"/>
          </p:nvPr>
        </p:nvSpPr>
        <p:spPr>
          <a:xfrm>
            <a:off x="5360563" y="3037417"/>
            <a:ext cx="683143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3"/>
          </p:nvPr>
        </p:nvSpPr>
        <p:spPr>
          <a:xfrm>
            <a:off x="1122044" y="3037417"/>
            <a:ext cx="3873289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>
            <a:spLocks noGrp="1"/>
          </p:cNvSpPr>
          <p:nvPr>
            <p:ph type="pic" idx="4"/>
          </p:nvPr>
        </p:nvSpPr>
        <p:spPr>
          <a:xfrm>
            <a:off x="5360562" y="0"/>
            <a:ext cx="6831437" cy="26996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6634617" y="992187"/>
            <a:ext cx="499132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8" name="Google Shape;198;p26"/>
          <p:cNvSpPr>
            <a:spLocks noGrp="1"/>
          </p:cNvSpPr>
          <p:nvPr>
            <p:ph type="pic" idx="2"/>
          </p:nvPr>
        </p:nvSpPr>
        <p:spPr>
          <a:xfrm>
            <a:off x="594180" y="696685"/>
            <a:ext cx="4907187" cy="5476647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6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Два объекта">
  <p:cSld name="6_Два объекта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>
            <a:spLocks noGrp="1"/>
          </p:cNvSpPr>
          <p:nvPr>
            <p:ph type="pic" idx="2"/>
          </p:nvPr>
        </p:nvSpPr>
        <p:spPr>
          <a:xfrm>
            <a:off x="1247775" y="2195849"/>
            <a:ext cx="2613025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7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>
            <a:spLocks noGrp="1"/>
          </p:cNvSpPr>
          <p:nvPr>
            <p:ph type="pic" idx="3"/>
          </p:nvPr>
        </p:nvSpPr>
        <p:spPr>
          <a:xfrm>
            <a:off x="4941660" y="2195849"/>
            <a:ext cx="2613025" cy="410686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7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8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>
            <a:spLocks noGrp="1"/>
          </p:cNvSpPr>
          <p:nvPr>
            <p:ph type="pic" idx="4"/>
          </p:nvPr>
        </p:nvSpPr>
        <p:spPr>
          <a:xfrm>
            <a:off x="8635091" y="2233834"/>
            <a:ext cx="2613025" cy="4106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10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8200" y="1851660"/>
            <a:ext cx="10515600" cy="427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>
            <a:spLocks noGrp="1"/>
          </p:cNvSpPr>
          <p:nvPr>
            <p:ph type="pic" idx="2"/>
          </p:nvPr>
        </p:nvSpPr>
        <p:spPr>
          <a:xfrm>
            <a:off x="4049487" y="4281488"/>
            <a:ext cx="8142513" cy="2576512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4323217" y="457200"/>
            <a:ext cx="7375297" cy="334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Объект с подписью">
  <p:cSld name="1_Объект с подписью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>
            <a:spLocks noGrp="1"/>
          </p:cNvSpPr>
          <p:nvPr>
            <p:ph type="chart" idx="2"/>
          </p:nvPr>
        </p:nvSpPr>
        <p:spPr>
          <a:xfrm>
            <a:off x="4746625" y="1146175"/>
            <a:ext cx="6421438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622074" y="3478675"/>
            <a:ext cx="3207656" cy="174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Объект с подписью">
  <p:cSld name="2_Объект с подписью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>
            <a:spLocks noGrp="1"/>
          </p:cNvSpPr>
          <p:nvPr>
            <p:ph type="chart" idx="2"/>
          </p:nvPr>
        </p:nvSpPr>
        <p:spPr>
          <a:xfrm>
            <a:off x="975666" y="2278742"/>
            <a:ext cx="10110039" cy="295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>
            <a:spLocks noGrp="1"/>
          </p:cNvSpPr>
          <p:nvPr>
            <p:ph type="pic" idx="3"/>
          </p:nvPr>
        </p:nvSpPr>
        <p:spPr>
          <a:xfrm>
            <a:off x="0" y="5545138"/>
            <a:ext cx="10609263" cy="1312862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0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Заголовок раздела">
  <p:cSld name="3_Заголовок раздела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>
            <a:spLocks noGrp="1"/>
          </p:cNvSpPr>
          <p:nvPr>
            <p:ph type="pic" idx="2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1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>
            <a:spLocks noGrp="1"/>
          </p:cNvSpPr>
          <p:nvPr>
            <p:ph type="pic" idx="3"/>
          </p:nvPr>
        </p:nvSpPr>
        <p:spPr>
          <a:xfrm>
            <a:off x="4955784" y="2993874"/>
            <a:ext cx="3618108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1"/>
          <p:cNvSpPr>
            <a:spLocks noGrp="1"/>
          </p:cNvSpPr>
          <p:nvPr>
            <p:ph type="pic" idx="4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5"/>
          </p:nvPr>
        </p:nvSpPr>
        <p:spPr>
          <a:xfrm>
            <a:off x="5393238" y="532693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6"/>
          </p:nvPr>
        </p:nvSpPr>
        <p:spPr>
          <a:xfrm>
            <a:off x="9011346" y="532693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равнение">
  <p:cSld name="1_Сравнение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>
            <a:spLocks noGrp="1"/>
          </p:cNvSpPr>
          <p:nvPr>
            <p:ph type="pic" idx="2"/>
          </p:nvPr>
        </p:nvSpPr>
        <p:spPr>
          <a:xfrm>
            <a:off x="7284813" y="1"/>
            <a:ext cx="4907187" cy="29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2"/>
          <p:cNvSpPr>
            <a:spLocks noGrp="1"/>
          </p:cNvSpPr>
          <p:nvPr>
            <p:ph type="pic" idx="3"/>
          </p:nvPr>
        </p:nvSpPr>
        <p:spPr>
          <a:xfrm>
            <a:off x="7284812" y="2946401"/>
            <a:ext cx="4907187" cy="2452913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2"/>
          <p:cNvSpPr>
            <a:spLocks noGrp="1"/>
          </p:cNvSpPr>
          <p:nvPr>
            <p:ph type="pic" idx="4"/>
          </p:nvPr>
        </p:nvSpPr>
        <p:spPr>
          <a:xfrm>
            <a:off x="7284813" y="5399314"/>
            <a:ext cx="4907187" cy="1458686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596673" y="2061029"/>
            <a:ext cx="6079897" cy="428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равнение">
  <p:cSld name="2_Сравнение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>
            <a:spLocks noGrp="1"/>
          </p:cNvSpPr>
          <p:nvPr>
            <p:ph type="pic" idx="2"/>
          </p:nvPr>
        </p:nvSpPr>
        <p:spPr>
          <a:xfrm>
            <a:off x="0" y="1"/>
            <a:ext cx="10885488" cy="3468914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3"/>
          </p:nvPr>
        </p:nvSpPr>
        <p:spPr>
          <a:xfrm>
            <a:off x="3969655" y="464476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4"/>
          </p:nvPr>
        </p:nvSpPr>
        <p:spPr>
          <a:xfrm>
            <a:off x="7126511" y="464476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равнение">
  <p:cSld name="3_Сравнение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>
            <a:spLocks noGrp="1"/>
          </p:cNvSpPr>
          <p:nvPr>
            <p:ph type="pic" idx="2"/>
          </p:nvPr>
        </p:nvSpPr>
        <p:spPr>
          <a:xfrm>
            <a:off x="10733" y="2815771"/>
            <a:ext cx="1874895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6096001" y="560009"/>
            <a:ext cx="5016820" cy="578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3" name="Google Shape;273;p34"/>
          <p:cNvSpPr>
            <a:spLocks noGrp="1"/>
          </p:cNvSpPr>
          <p:nvPr>
            <p:ph type="pic" idx="3"/>
          </p:nvPr>
        </p:nvSpPr>
        <p:spPr>
          <a:xfrm>
            <a:off x="1903979" y="2815771"/>
            <a:ext cx="1986803" cy="3119408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4"/>
          <p:cNvSpPr>
            <a:spLocks noGrp="1"/>
          </p:cNvSpPr>
          <p:nvPr>
            <p:ph type="pic" idx="4"/>
          </p:nvPr>
        </p:nvSpPr>
        <p:spPr>
          <a:xfrm>
            <a:off x="3902350" y="2815771"/>
            <a:ext cx="1874895" cy="31194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Сравнение">
  <p:cSld name="4_Сравнение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>
            <a:spLocks noGrp="1"/>
          </p:cNvSpPr>
          <p:nvPr>
            <p:ph type="pic" idx="2"/>
          </p:nvPr>
        </p:nvSpPr>
        <p:spPr>
          <a:xfrm>
            <a:off x="5413829" y="0"/>
            <a:ext cx="6778171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4107542" y="1156202"/>
            <a:ext cx="3483429" cy="202354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Образец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заголовка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631045" y="2039934"/>
            <a:ext cx="3650668" cy="2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Образец заголовка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Сравнение">
  <p:cSld name="5_Сравнение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6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2"/>
          </p:nvPr>
        </p:nvSpPr>
        <p:spPr>
          <a:xfrm>
            <a:off x="4777112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3"/>
          </p:nvPr>
        </p:nvSpPr>
        <p:spPr>
          <a:xfrm>
            <a:off x="8441969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6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Сравнение">
  <p:cSld name="6_Сравнение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2"/>
          </p:nvPr>
        </p:nvSpPr>
        <p:spPr>
          <a:xfrm>
            <a:off x="4777112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3"/>
          </p:nvPr>
        </p:nvSpPr>
        <p:spPr>
          <a:xfrm>
            <a:off x="8441969" y="464461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7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>
            <a:spLocks noGrp="1"/>
          </p:cNvSpPr>
          <p:nvPr>
            <p:ph type="pic" idx="4"/>
          </p:nvPr>
        </p:nvSpPr>
        <p:spPr>
          <a:xfrm>
            <a:off x="1458330" y="2451100"/>
            <a:ext cx="205105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7"/>
          <p:cNvSpPr>
            <a:spLocks noGrp="1"/>
          </p:cNvSpPr>
          <p:nvPr>
            <p:ph type="pic" idx="5"/>
          </p:nvPr>
        </p:nvSpPr>
        <p:spPr>
          <a:xfrm>
            <a:off x="5123187" y="2451100"/>
            <a:ext cx="205105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7"/>
          <p:cNvSpPr>
            <a:spLocks noGrp="1"/>
          </p:cNvSpPr>
          <p:nvPr>
            <p:ph type="pic" idx="6"/>
          </p:nvPr>
        </p:nvSpPr>
        <p:spPr>
          <a:xfrm>
            <a:off x="8788044" y="2451100"/>
            <a:ext cx="2051050" cy="205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>
  <p:cSld name="Рисунок с подписью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Сравнение">
  <p:cSld name="7_Сравнение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2"/>
          </p:nvPr>
        </p:nvSpPr>
        <p:spPr>
          <a:xfrm>
            <a:off x="4777112" y="481878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3"/>
          </p:nvPr>
        </p:nvSpPr>
        <p:spPr>
          <a:xfrm>
            <a:off x="8441969" y="4818782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>
            <a:spLocks noGrp="1"/>
          </p:cNvSpPr>
          <p:nvPr>
            <p:ph type="pic" idx="4"/>
          </p:nvPr>
        </p:nvSpPr>
        <p:spPr>
          <a:xfrm>
            <a:off x="1458330" y="2625272"/>
            <a:ext cx="205105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8"/>
          <p:cNvSpPr>
            <a:spLocks noGrp="1"/>
          </p:cNvSpPr>
          <p:nvPr>
            <p:ph type="pic" idx="5"/>
          </p:nvPr>
        </p:nvSpPr>
        <p:spPr>
          <a:xfrm>
            <a:off x="5123187" y="2625272"/>
            <a:ext cx="205105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38"/>
          <p:cNvSpPr>
            <a:spLocks noGrp="1"/>
          </p:cNvSpPr>
          <p:nvPr>
            <p:ph type="pic" idx="6"/>
          </p:nvPr>
        </p:nvSpPr>
        <p:spPr>
          <a:xfrm>
            <a:off x="8788044" y="2625272"/>
            <a:ext cx="2051050" cy="205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Сравнение">
  <p:cSld name="8_Сравнение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471763" y="1931068"/>
            <a:ext cx="5166988" cy="6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9"/>
          <p:cNvSpPr>
            <a:spLocks noGrp="1"/>
          </p:cNvSpPr>
          <p:nvPr>
            <p:ph type="pic" idx="2"/>
          </p:nvPr>
        </p:nvSpPr>
        <p:spPr>
          <a:xfrm>
            <a:off x="6110514" y="0"/>
            <a:ext cx="6081486" cy="3473599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39"/>
          <p:cNvSpPr>
            <a:spLocks noGrp="1"/>
          </p:cNvSpPr>
          <p:nvPr>
            <p:ph type="pic" idx="3"/>
          </p:nvPr>
        </p:nvSpPr>
        <p:spPr>
          <a:xfrm>
            <a:off x="0" y="3473599"/>
            <a:ext cx="6110514" cy="3473599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9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4"/>
          </p:nvPr>
        </p:nvSpPr>
        <p:spPr>
          <a:xfrm>
            <a:off x="471763" y="998612"/>
            <a:ext cx="5166988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5"/>
          </p:nvPr>
        </p:nvSpPr>
        <p:spPr>
          <a:xfrm>
            <a:off x="6582277" y="5371590"/>
            <a:ext cx="5166988" cy="6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6"/>
          </p:nvPr>
        </p:nvSpPr>
        <p:spPr>
          <a:xfrm>
            <a:off x="6582277" y="4439134"/>
            <a:ext cx="5166988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5360563" y="3037417"/>
            <a:ext cx="6831437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1122044" y="3037417"/>
            <a:ext cx="3873289" cy="3236383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0" y="988484"/>
            <a:ext cx="8610600" cy="341418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4038600" y="484796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7239000" y="4842934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Заголовок раздела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8805332" y="0"/>
            <a:ext cx="308186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>
            <a:spLocks noGrp="1"/>
          </p:cNvSpPr>
          <p:nvPr>
            <p:ph type="pic" idx="3"/>
          </p:nvPr>
        </p:nvSpPr>
        <p:spPr>
          <a:xfrm>
            <a:off x="5621867" y="0"/>
            <a:ext cx="306493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4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master">
  <p:cSld name="DEFAULT-mast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265738" y="795338"/>
            <a:ext cx="20828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"/>
          <p:cNvSpPr>
            <a:spLocks noGrp="1"/>
          </p:cNvSpPr>
          <p:nvPr>
            <p:ph type="pic" idx="3"/>
          </p:nvPr>
        </p:nvSpPr>
        <p:spPr>
          <a:xfrm>
            <a:off x="5265738" y="2632604"/>
            <a:ext cx="20828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"/>
          <p:cNvSpPr>
            <a:spLocks noGrp="1"/>
          </p:cNvSpPr>
          <p:nvPr>
            <p:ph type="pic" idx="4"/>
          </p:nvPr>
        </p:nvSpPr>
        <p:spPr>
          <a:xfrm>
            <a:off x="5265738" y="4470134"/>
            <a:ext cx="2082800" cy="15922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5"/>
          </p:nvPr>
        </p:nvSpPr>
        <p:spPr>
          <a:xfrm>
            <a:off x="7594600" y="2834740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6"/>
          </p:nvPr>
        </p:nvSpPr>
        <p:spPr>
          <a:xfrm>
            <a:off x="7594600" y="4682143"/>
            <a:ext cx="2743200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>
  <p:cSld name="Только заголовок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>
            <a:spLocks noGrp="1"/>
          </p:cNvSpPr>
          <p:nvPr>
            <p:ph type="pic" idx="2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>
            <a:spLocks noGrp="1"/>
          </p:cNvSpPr>
          <p:nvPr>
            <p:ph type="pic" idx="2"/>
          </p:nvPr>
        </p:nvSpPr>
        <p:spPr>
          <a:xfrm>
            <a:off x="251582" y="0"/>
            <a:ext cx="34931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"/>
          <p:cNvSpPr txBox="1">
            <a:spLocks noGrp="1"/>
          </p:cNvSpPr>
          <p:nvPr>
            <p:ph type="ctrTitle"/>
          </p:nvPr>
        </p:nvSpPr>
        <p:spPr>
          <a:xfrm>
            <a:off x="1243208" y="2858518"/>
            <a:ext cx="9144000" cy="16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ru-RU" sz="4000"/>
              <a:t>ПО для ООО «Navto»</a:t>
            </a:r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subTitle" idx="1"/>
          </p:nvPr>
        </p:nvSpPr>
        <p:spPr>
          <a:xfrm>
            <a:off x="1243200" y="4700800"/>
            <a:ext cx="91440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Лобанова А.Ю.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Захаров Н.Д.</a:t>
            </a:r>
            <a:br>
              <a:rPr lang="ru-RU"/>
            </a:br>
            <a:r>
              <a:rPr lang="ru-RU"/>
              <a:t>ИСП-1,2 2019 БО</a:t>
            </a:r>
            <a:endParaRPr/>
          </a:p>
        </p:txBody>
      </p:sp>
      <p:pic>
        <p:nvPicPr>
          <p:cNvPr id="339" name="Google Shape;3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51" y="746128"/>
            <a:ext cx="1237049" cy="12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cf0893de1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Алгоритм реализации ПО</a:t>
            </a:r>
            <a:endParaRPr/>
          </a:p>
        </p:txBody>
      </p:sp>
      <p:sp>
        <p:nvSpPr>
          <p:cNvPr id="398" name="Google Shape;398;g1bcf0893de1_0_36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9" name="Google Shape;399;g1bcf0893de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88" y="1690824"/>
            <a:ext cx="5320725" cy="503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bcf0893de1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Инфологическая модель БД</a:t>
            </a:r>
            <a:endParaRPr/>
          </a:p>
        </p:txBody>
      </p:sp>
      <p:sp>
        <p:nvSpPr>
          <p:cNvPr id="405" name="Google Shape;405;g1bcf0893de1_0_26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06" name="Google Shape;406;g1bcf0893de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951063"/>
            <a:ext cx="59436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cf0893de1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Даталогическая модель БД</a:t>
            </a:r>
            <a:endParaRPr/>
          </a:p>
        </p:txBody>
      </p:sp>
      <p:sp>
        <p:nvSpPr>
          <p:cNvPr id="412" name="Google Shape;412;g1bcf0893de1_0_31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13" name="Google Shape;413;g1bcf0893de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25" y="1690825"/>
            <a:ext cx="9331151" cy="5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cf0893de1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dirty="0" smtClean="0"/>
              <a:t>Интерфейс программы (главная форма)</a:t>
            </a:r>
            <a:endParaRPr dirty="0"/>
          </a:p>
        </p:txBody>
      </p:sp>
      <p:sp>
        <p:nvSpPr>
          <p:cNvPr id="412" name="Google Shape;412;g1bcf0893de1_0_31"/>
          <p:cNvSpPr txBox="1">
            <a:spLocks noGrp="1"/>
          </p:cNvSpPr>
          <p:nvPr>
            <p:ph type="body" idx="1"/>
          </p:nvPr>
        </p:nvSpPr>
        <p:spPr>
          <a:xfrm>
            <a:off x="1204050" y="6244417"/>
            <a:ext cx="9783900" cy="40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36" y="1852096"/>
            <a:ext cx="7501373" cy="48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cf0893de1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dirty="0" smtClean="0"/>
              <a:t>Интерфейс программы (вставка записи)</a:t>
            </a:r>
            <a:endParaRPr dirty="0"/>
          </a:p>
        </p:txBody>
      </p:sp>
      <p:sp>
        <p:nvSpPr>
          <p:cNvPr id="412" name="Google Shape;412;g1bcf0893de1_0_31"/>
          <p:cNvSpPr txBox="1">
            <a:spLocks noGrp="1"/>
          </p:cNvSpPr>
          <p:nvPr>
            <p:ph type="body" idx="1"/>
          </p:nvPr>
        </p:nvSpPr>
        <p:spPr>
          <a:xfrm>
            <a:off x="1204050" y="6244417"/>
            <a:ext cx="9783900" cy="40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05" y="1867113"/>
            <a:ext cx="3859790" cy="43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bcf0893de1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419" name="Google Shape;419;g1bcf0893de1_0_60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В результате проведенной работы был разработан программный модуль для ООО “Navto”, проведено тестирование и отладка, разработана техническая и программная документация</a:t>
            </a:r>
            <a:r>
              <a:rPr lang="ru-RU" sz="2000" dirty="0" smtClean="0"/>
              <a:t>.</a:t>
            </a: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cf0893de1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Используемые источники информации</a:t>
            </a:r>
            <a:endParaRPr/>
          </a:p>
        </p:txBody>
      </p:sp>
      <p:sp>
        <p:nvSpPr>
          <p:cNvPr id="425" name="Google Shape;425;g1bcf0893de1_0_73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85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 dirty="0"/>
              <a:t>1 Документация по C# [Электронный ресурс] - URL: </a:t>
            </a:r>
            <a:r>
              <a:rPr lang="ru-RU" sz="2000" u="sng" dirty="0">
                <a:solidFill>
                  <a:schemeClr val="hlink"/>
                </a:solidFill>
                <a:hlinkClick r:id="rId3"/>
              </a:rPr>
              <a:t>https://learn.microsoft.com/ru-ru/dotnet/csharp/</a:t>
            </a:r>
            <a:r>
              <a:rPr lang="ru-RU" sz="2000" dirty="0"/>
              <a:t> </a:t>
            </a:r>
            <a:endParaRPr sz="2000" dirty="0"/>
          </a:p>
          <a:p>
            <a:pPr marL="285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 sz="2000" dirty="0"/>
              <a:t>2 Документация по </a:t>
            </a:r>
            <a:r>
              <a:rPr lang="ru-RU" sz="2000" dirty="0" err="1"/>
              <a:t>MySQL</a:t>
            </a:r>
            <a:r>
              <a:rPr lang="ru-RU" sz="2000" dirty="0"/>
              <a:t> [Электронный ресурс] - URL: </a:t>
            </a:r>
            <a:r>
              <a:rPr lang="ru-RU" sz="2000" u="sng" dirty="0">
                <a:solidFill>
                  <a:schemeClr val="hlink"/>
                </a:solidFill>
                <a:hlinkClick r:id="rId4"/>
              </a:rPr>
              <a:t>https://dev.mysql.com/doc/</a:t>
            </a:r>
            <a:endParaRPr sz="2000" dirty="0"/>
          </a:p>
          <a:p>
            <a:pPr marL="285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 sz="2000" dirty="0"/>
              <a:t>3 </a:t>
            </a:r>
            <a:r>
              <a:rPr lang="ru-RU" sz="2000" dirty="0" err="1"/>
              <a:t>Подбельский</a:t>
            </a:r>
            <a:r>
              <a:rPr lang="ru-RU" sz="2000" dirty="0"/>
              <a:t>, В. В. Программирование. Базовый курс С# : учебник для среднего профессионального образования / В. В. </a:t>
            </a:r>
            <a:r>
              <a:rPr lang="ru-RU" sz="2000" dirty="0" err="1"/>
              <a:t>Подбельский</a:t>
            </a:r>
            <a:r>
              <a:rPr lang="ru-RU" sz="2000" dirty="0"/>
              <a:t>. — Москва : Издательство </a:t>
            </a:r>
            <a:r>
              <a:rPr lang="ru-RU" sz="2000" dirty="0" err="1"/>
              <a:t>Юрайт</a:t>
            </a:r>
            <a:r>
              <a:rPr lang="ru-RU" sz="2000" dirty="0"/>
              <a:t>, 2023. — 369 с. — (Профессиональное образование). — ISBN 978-5-534-11467-6.</a:t>
            </a:r>
            <a:endParaRPr sz="2000" dirty="0"/>
          </a:p>
          <a:p>
            <a:pPr marL="285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 sz="2000" dirty="0"/>
              <a:t>4 </a:t>
            </a:r>
            <a:r>
              <a:rPr lang="ru-RU" sz="2000" dirty="0" err="1"/>
              <a:t>Илюшечкин</a:t>
            </a:r>
            <a:r>
              <a:rPr lang="ru-RU" sz="2000" dirty="0"/>
              <a:t>, В. М. Основы использования и проектирования баз данных: учебник для среднего профессионального образования / В. М. </a:t>
            </a:r>
            <a:r>
              <a:rPr lang="ru-RU" sz="2000" dirty="0" err="1"/>
              <a:t>Илюшечкин</a:t>
            </a:r>
            <a:r>
              <a:rPr lang="ru-RU" sz="2000" dirty="0"/>
              <a:t>. — </a:t>
            </a:r>
            <a:r>
              <a:rPr lang="ru-RU" sz="2000" dirty="0" err="1"/>
              <a:t>испр</a:t>
            </a:r>
            <a:r>
              <a:rPr lang="ru-RU" sz="2000" dirty="0"/>
              <a:t>. и доп. — Москва: Издательство </a:t>
            </a:r>
            <a:r>
              <a:rPr lang="ru-RU" sz="2000" dirty="0" err="1"/>
              <a:t>Юрайт</a:t>
            </a:r>
            <a:r>
              <a:rPr lang="ru-RU" sz="2000" dirty="0"/>
              <a:t>, 2022. — 213 с. — (Профессиональное образование). — ISBN 978-5-534-01283-5.</a:t>
            </a:r>
            <a:endParaRPr sz="2000" dirty="0"/>
          </a:p>
          <a:p>
            <a:pPr marL="28575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 sz="2000" dirty="0"/>
              <a:t>5 Чистов, Д. В. 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sz="2000" dirty="0" err="1"/>
              <a:t>Золотарюк</a:t>
            </a:r>
            <a:r>
              <a:rPr lang="ru-RU" sz="2000" dirty="0"/>
              <a:t>, Н. Б. </a:t>
            </a:r>
            <a:r>
              <a:rPr lang="ru-RU" sz="2000" dirty="0" err="1"/>
              <a:t>Ничепорук</a:t>
            </a:r>
            <a:r>
              <a:rPr lang="ru-RU" sz="2000" dirty="0"/>
              <a:t> ; под общей редакцией Д. В. Чистова. — Москва : Издательство </a:t>
            </a:r>
            <a:r>
              <a:rPr lang="ru-RU" sz="2000" dirty="0" err="1"/>
              <a:t>Юрайт</a:t>
            </a:r>
            <a:r>
              <a:rPr lang="ru-RU" sz="2000" dirty="0"/>
              <a:t>, 2023. — 258 с. — (Профессиональное образование). — ISBN 978-5-534-03173-7.</a:t>
            </a: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cf0893de1_0_107"/>
          <p:cNvSpPr txBox="1">
            <a:spLocks noGrp="1"/>
          </p:cNvSpPr>
          <p:nvPr>
            <p:ph type="ctrTitle"/>
          </p:nvPr>
        </p:nvSpPr>
        <p:spPr>
          <a:xfrm>
            <a:off x="1243208" y="2858518"/>
            <a:ext cx="91440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ru-RU" sz="4000"/>
              <a:t>Спасибо за внимание!</a:t>
            </a:r>
            <a:endParaRPr/>
          </a:p>
        </p:txBody>
      </p:sp>
      <p:sp>
        <p:nvSpPr>
          <p:cNvPr id="431" name="Google Shape;431;g1bcf0893de1_0_107"/>
          <p:cNvSpPr txBox="1">
            <a:spLocks noGrp="1"/>
          </p:cNvSpPr>
          <p:nvPr>
            <p:ph type="subTitle" idx="1"/>
          </p:nvPr>
        </p:nvSpPr>
        <p:spPr>
          <a:xfrm>
            <a:off x="1243200" y="4700800"/>
            <a:ext cx="91440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32" name="Google Shape;432;g1bcf0893de1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51" y="746128"/>
            <a:ext cx="1237049" cy="12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1bcf0893de1_0_107"/>
          <p:cNvSpPr/>
          <p:nvPr/>
        </p:nvSpPr>
        <p:spPr>
          <a:xfrm>
            <a:off x="972751" y="2559028"/>
            <a:ext cx="109200" cy="28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Цель, задачи</a:t>
            </a:r>
            <a:endParaRPr/>
          </a:p>
        </p:txBody>
      </p:sp>
      <p:sp>
        <p:nvSpPr>
          <p:cNvPr id="346" name="Google Shape;346;p2"/>
          <p:cNvSpPr txBox="1">
            <a:spLocks noGrp="1"/>
          </p:cNvSpPr>
          <p:nvPr>
            <p:ph type="body" idx="1"/>
          </p:nvPr>
        </p:nvSpPr>
        <p:spPr>
          <a:xfrm>
            <a:off x="734600" y="211488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/>
              <a:t>Цель - разработать программный модуль в соответствии с поставленным заданием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/>
              <a:t>Задачи: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Провести системный анализ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Разработать алгоритм реализации ПО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Разработать серверную часть ПО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Разработать клиентскую часть ПО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Провести тестирование и отладку</a:t>
            </a:r>
            <a:endParaRPr sz="2000"/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Разработать техническую и программную документацию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cf0893de1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Постановка задачи</a:t>
            </a:r>
            <a:endParaRPr/>
          </a:p>
        </p:txBody>
      </p:sp>
      <p:sp>
        <p:nvSpPr>
          <p:cNvPr id="352" name="Google Shape;352;g1bcf0893de1_0_1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ООО «Navto» - организация, занимающаяся </a:t>
            </a:r>
            <a:r>
              <a:rPr lang="ru-RU" sz="2000" dirty="0" err="1"/>
              <a:t>шиномонтажом</a:t>
            </a:r>
            <a:r>
              <a:rPr lang="ru-RU" sz="2000" dirty="0"/>
              <a:t> и мелким ремонтом автомобилей</a:t>
            </a:r>
            <a:endParaRPr sz="20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В рамках выполнения задания демонстрационного экзамена необходимо разработать основные модули информационной системы для ООО «Navto»</a:t>
            </a: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-	Менеджер может просматривать перечень услуг, формировать и редактировать заявки, оформлять заказ с клиентом</a:t>
            </a: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-	Старший менеджер может добавлять услуги и клиентов/редактировать/удалять сведения.</a:t>
            </a: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f0893de1_0_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Выбор среды разработки</a:t>
            </a:r>
            <a:endParaRPr/>
          </a:p>
        </p:txBody>
      </p:sp>
      <p:sp>
        <p:nvSpPr>
          <p:cNvPr id="358" name="Google Shape;358;g1bcf0893de1_0_87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Для проектирования была выбрана среда UML-моделирования Umbrello</a:t>
            </a: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 sz="2000"/>
              <a:t>Для разработки серверной части была выбрана СУБД MySQL</a:t>
            </a: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 sz="2000"/>
              <a:t>Для разработки клиентской части была выбрана среда разработки Visual Studio 2022</a:t>
            </a: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 sz="2000"/>
              <a:t>Для документирования был выбран текстовый редактор Microsoft Word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cf0893de1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Этапы выполнения работ</a:t>
            </a:r>
            <a:endParaRPr/>
          </a:p>
        </p:txBody>
      </p:sp>
      <p:sp>
        <p:nvSpPr>
          <p:cNvPr id="364" name="Google Shape;364;g1bcf0893de1_0_92"/>
          <p:cNvSpPr txBox="1">
            <a:spLocks noGrp="1"/>
          </p:cNvSpPr>
          <p:nvPr>
            <p:ph type="body" idx="1"/>
          </p:nvPr>
        </p:nvSpPr>
        <p:spPr>
          <a:xfrm>
            <a:off x="838200" y="2052724"/>
            <a:ext cx="9783900" cy="4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1. Проведя системный анализ предметной области, были выделены необходимые требования к ПО и с помощью структурного моделирования были созданы диаграммы, показывающие работу программы. Также было разработано ТЗ</a:t>
            </a:r>
            <a:endParaRPr sz="2000"/>
          </a:p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2. Была проведена разработка алгоритма реализации ПО в виде блок-схемы.</a:t>
            </a:r>
            <a:endParaRPr sz="2000"/>
          </a:p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3. Была разработана серверная часть ПО, представляющая из себя БД, состоящей из четырех таблиц и двух ролей пользователя.</a:t>
            </a:r>
            <a:endParaRPr sz="2000"/>
          </a:p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4. Было разработано клиентское приложение, функционирующее в полной мере, согласно ТЗ</a:t>
            </a:r>
            <a:endParaRPr sz="2000"/>
          </a:p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5. Было проведено тестирование и отладка ПО, в результате которого были выявлены и исправлены ошибки в работе программного модуля</a:t>
            </a:r>
            <a:endParaRPr sz="2000"/>
          </a:p>
          <a:p>
            <a:pPr marL="228600" lvl="0" indent="-209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2000"/>
              <a:t>6. Была разработана техническая и программная документация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cf0893de1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Диаграмма классов</a:t>
            </a:r>
            <a:endParaRPr/>
          </a:p>
        </p:txBody>
      </p:sp>
      <p:sp>
        <p:nvSpPr>
          <p:cNvPr id="370" name="Google Shape;370;g1bcf0893de1_0_6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71" name="Google Shape;371;g1bcf0893de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50" y="1690825"/>
            <a:ext cx="6254071" cy="51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cf0893de1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Диаграмма последовательности</a:t>
            </a:r>
            <a:endParaRPr/>
          </a:p>
        </p:txBody>
      </p:sp>
      <p:sp>
        <p:nvSpPr>
          <p:cNvPr id="377" name="Google Shape;377;g1bcf0893de1_0_11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78" name="Google Shape;378;g1bcf0893de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50" y="2510470"/>
            <a:ext cx="9428400" cy="31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bcf0893de1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Диаграмма состояний</a:t>
            </a:r>
            <a:endParaRPr/>
          </a:p>
        </p:txBody>
      </p:sp>
      <p:sp>
        <p:nvSpPr>
          <p:cNvPr id="384" name="Google Shape;384;g1bcf0893de1_0_16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</p:txBody>
      </p:sp>
      <p:pic>
        <p:nvPicPr>
          <p:cNvPr id="385" name="Google Shape;385;g1bcf0893de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75" y="1743975"/>
            <a:ext cx="2036400" cy="4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cf0893de1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Диаграмма деятельности</a:t>
            </a:r>
            <a:endParaRPr/>
          </a:p>
        </p:txBody>
      </p:sp>
      <p:sp>
        <p:nvSpPr>
          <p:cNvPr id="391" name="Google Shape;391;g1bcf0893de1_0_21"/>
          <p:cNvSpPr txBox="1">
            <a:spLocks noGrp="1"/>
          </p:cNvSpPr>
          <p:nvPr>
            <p:ph type="body" idx="1"/>
          </p:nvPr>
        </p:nvSpPr>
        <p:spPr>
          <a:xfrm>
            <a:off x="838200" y="2052735"/>
            <a:ext cx="978390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2" name="Google Shape;392;g1bcf0893de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29" y="1690825"/>
            <a:ext cx="7361445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497</Words>
  <Application>Microsoft Office PowerPoint</Application>
  <PresentationFormat>Широкоэкранный</PresentationFormat>
  <Paragraphs>47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Arial</vt:lpstr>
      <vt:lpstr>Тема Office</vt:lpstr>
      <vt:lpstr>ПО для ООО «Navto»</vt:lpstr>
      <vt:lpstr>Цель, задачи</vt:lpstr>
      <vt:lpstr>Постановка задачи</vt:lpstr>
      <vt:lpstr>Выбор среды разработки</vt:lpstr>
      <vt:lpstr>Этапы выполнения работ</vt:lpstr>
      <vt:lpstr>Диаграмма классов</vt:lpstr>
      <vt:lpstr>Диаграмма последовательности</vt:lpstr>
      <vt:lpstr>Диаграмма состояний</vt:lpstr>
      <vt:lpstr>Диаграмма деятельности</vt:lpstr>
      <vt:lpstr>Алгоритм реализации ПО</vt:lpstr>
      <vt:lpstr>Инфологическая модель БД</vt:lpstr>
      <vt:lpstr>Даталогическая модель БД</vt:lpstr>
      <vt:lpstr>Интерфейс программы (главная форма)</vt:lpstr>
      <vt:lpstr>Интерфейс программы (вставка записи)</vt:lpstr>
      <vt:lpstr>Заключение</vt:lpstr>
      <vt:lpstr>Используемые 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для ООО «Navto»</dc:title>
  <dc:creator>Полина Масленникова</dc:creator>
  <cp:lastModifiedBy>RePack by Diakov</cp:lastModifiedBy>
  <cp:revision>2</cp:revision>
  <dcterms:created xsi:type="dcterms:W3CDTF">2020-05-17T17:29:28Z</dcterms:created>
  <dcterms:modified xsi:type="dcterms:W3CDTF">2022-12-20T02:48:05Z</dcterms:modified>
</cp:coreProperties>
</file>