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59" r:id="rId4"/>
    <p:sldId id="377" r:id="rId5"/>
    <p:sldId id="381" r:id="rId6"/>
    <p:sldId id="265" r:id="rId7"/>
    <p:sldId id="378" r:id="rId8"/>
    <p:sldId id="379" r:id="rId9"/>
    <p:sldId id="370" r:id="rId10"/>
    <p:sldId id="386" r:id="rId11"/>
    <p:sldId id="387" r:id="rId12"/>
    <p:sldId id="388" r:id="rId13"/>
    <p:sldId id="380" r:id="rId14"/>
    <p:sldId id="382" r:id="rId15"/>
    <p:sldId id="383" r:id="rId16"/>
    <p:sldId id="384" r:id="rId17"/>
    <p:sldId id="389" r:id="rId18"/>
    <p:sldId id="398" r:id="rId19"/>
    <p:sldId id="399" r:id="rId20"/>
    <p:sldId id="400" r:id="rId21"/>
    <p:sldId id="394" r:id="rId22"/>
    <p:sldId id="395" r:id="rId23"/>
    <p:sldId id="391" r:id="rId24"/>
    <p:sldId id="396" r:id="rId25"/>
    <p:sldId id="376"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275803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bg object 16"/>
          <p:cNvSpPr/>
          <p:nvPr/>
        </p:nvSpPr>
        <p:spPr>
          <a:xfrm>
            <a:off x="0" y="6661128"/>
            <a:ext cx="12192000" cy="196873"/>
          </a:xfrm>
          <a:prstGeom prst="rect">
            <a:avLst/>
          </a:prstGeom>
          <a:solidFill>
            <a:srgbClr val="6FC4B6"/>
          </a:solidFill>
          <a:ln w="12700">
            <a:miter lim="400000"/>
          </a:ln>
        </p:spPr>
        <p:txBody>
          <a:bodyPr lIns="0" tIns="0" rIns="0" bIns="0"/>
          <a:lstStyle/>
          <a:p>
            <a:endParaRPr/>
          </a:p>
        </p:txBody>
      </p:sp>
      <p:sp>
        <p:nvSpPr>
          <p:cNvPr id="14" name="bg object 17"/>
          <p:cNvSpPr/>
          <p:nvPr/>
        </p:nvSpPr>
        <p:spPr>
          <a:xfrm>
            <a:off x="5698004" y="845482"/>
            <a:ext cx="744071" cy="80683"/>
          </a:xfrm>
          <a:prstGeom prst="rect">
            <a:avLst/>
          </a:prstGeom>
          <a:solidFill>
            <a:srgbClr val="3C8E90"/>
          </a:solidFill>
          <a:ln w="12700">
            <a:miter lim="400000"/>
          </a:ln>
        </p:spPr>
        <p:txBody>
          <a:bodyPr lIns="0" tIns="0" rIns="0" bIns="0"/>
          <a:lstStyle/>
          <a:p>
            <a:endParaRPr/>
          </a:p>
        </p:txBody>
      </p:sp>
      <p:sp>
        <p:nvSpPr>
          <p:cNvPr id="15" name="Текст заголовка"/>
          <p:cNvSpPr txBox="1">
            <a:spLocks noGrp="1"/>
          </p:cNvSpPr>
          <p:nvPr>
            <p:ph type="title"/>
          </p:nvPr>
        </p:nvSpPr>
        <p:spPr>
          <a:xfrm>
            <a:off x="914400" y="2125979"/>
            <a:ext cx="10363200" cy="1440181"/>
          </a:xfrm>
          <a:prstGeom prst="rect">
            <a:avLst/>
          </a:prstGeom>
        </p:spPr>
        <p:txBody>
          <a:bodyPr>
            <a:normAutofit/>
          </a:bodyPr>
          <a:lstStyle/>
          <a:p>
            <a:r>
              <a:t>Текст заголовка</a:t>
            </a:r>
          </a:p>
        </p:txBody>
      </p:sp>
      <p:sp>
        <p:nvSpPr>
          <p:cNvPr id="16" name="Уровень текста 1…"/>
          <p:cNvSpPr txBox="1">
            <a:spLocks noGrp="1"/>
          </p:cNvSpPr>
          <p:nvPr>
            <p:ph type="body" sz="quarter" idx="1"/>
          </p:nvPr>
        </p:nvSpPr>
        <p:spPr>
          <a:xfrm>
            <a:off x="1828800" y="3840479"/>
            <a:ext cx="8534400" cy="1714501"/>
          </a:xfrm>
          <a:prstGeom prst="rect">
            <a:avLst/>
          </a:prstGeom>
        </p:spPr>
        <p:txBody>
          <a:bodyP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4" name="bg object 16"/>
          <p:cNvSpPr/>
          <p:nvPr/>
        </p:nvSpPr>
        <p:spPr>
          <a:xfrm>
            <a:off x="0" y="6661128"/>
            <a:ext cx="12192000" cy="196873"/>
          </a:xfrm>
          <a:prstGeom prst="rect">
            <a:avLst/>
          </a:prstGeom>
          <a:solidFill>
            <a:srgbClr val="6FC4B6"/>
          </a:solidFill>
          <a:ln w="12700">
            <a:miter lim="400000"/>
          </a:ln>
        </p:spPr>
        <p:txBody>
          <a:bodyPr lIns="0" tIns="0" rIns="0" bIns="0"/>
          <a:lstStyle/>
          <a:p>
            <a:endParaRPr/>
          </a:p>
        </p:txBody>
      </p:sp>
      <p:sp>
        <p:nvSpPr>
          <p:cNvPr id="25" name="bg object 17"/>
          <p:cNvSpPr/>
          <p:nvPr/>
        </p:nvSpPr>
        <p:spPr>
          <a:xfrm>
            <a:off x="5698004" y="845482"/>
            <a:ext cx="744071" cy="80683"/>
          </a:xfrm>
          <a:prstGeom prst="rect">
            <a:avLst/>
          </a:prstGeom>
          <a:solidFill>
            <a:srgbClr val="3C8E90"/>
          </a:solidFill>
          <a:ln w="12700">
            <a:miter lim="400000"/>
          </a:ln>
        </p:spPr>
        <p:txBody>
          <a:bodyPr lIns="0" tIns="0" rIns="0" bIns="0"/>
          <a:lstStyle/>
          <a:p>
            <a:endParaRPr/>
          </a:p>
        </p:txBody>
      </p:sp>
      <p:sp>
        <p:nvSpPr>
          <p:cNvPr id="26" name="Текст заголовка"/>
          <p:cNvSpPr txBox="1">
            <a:spLocks noGrp="1"/>
          </p:cNvSpPr>
          <p:nvPr>
            <p:ph type="title"/>
          </p:nvPr>
        </p:nvSpPr>
        <p:spPr>
          <a:xfrm>
            <a:off x="3804549" y="249387"/>
            <a:ext cx="4582902" cy="391160"/>
          </a:xfrm>
          <a:prstGeom prst="rect">
            <a:avLst/>
          </a:prstGeom>
        </p:spPr>
        <p:txBody>
          <a:bodyPr>
            <a:normAutofit/>
          </a:bodyPr>
          <a:lstStyle/>
          <a:p>
            <a:r>
              <a:t>Текст заголовка</a:t>
            </a:r>
          </a:p>
        </p:txBody>
      </p:sp>
      <p:sp>
        <p:nvSpPr>
          <p:cNvPr id="27" name="Уровень текста 1…"/>
          <p:cNvSpPr txBox="1">
            <a:spLocks noGrp="1"/>
          </p:cNvSpPr>
          <p:nvPr>
            <p:ph type="body" sz="quarter" idx="1"/>
          </p:nvPr>
        </p:nvSpPr>
        <p:spPr>
          <a:xfrm>
            <a:off x="2028147" y="1751239"/>
            <a:ext cx="5126356" cy="2100579"/>
          </a:xfrm>
          <a:prstGeom prst="rect">
            <a:avLst/>
          </a:prstGeom>
        </p:spPr>
        <p:txBody>
          <a:bodyP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5" name="Текст заголовка"/>
          <p:cNvSpPr txBox="1">
            <a:spLocks noGrp="1"/>
          </p:cNvSpPr>
          <p:nvPr>
            <p:ph type="title"/>
          </p:nvPr>
        </p:nvSpPr>
        <p:spPr>
          <a:xfrm>
            <a:off x="3804549" y="249387"/>
            <a:ext cx="4582902" cy="391160"/>
          </a:xfrm>
          <a:prstGeom prst="rect">
            <a:avLst/>
          </a:prstGeom>
        </p:spPr>
        <p:txBody>
          <a:bodyPr>
            <a:normAutofit/>
          </a:bodyPr>
          <a:lstStyle/>
          <a:p>
            <a:r>
              <a:t>Текст заголовка</a:t>
            </a:r>
          </a:p>
        </p:txBody>
      </p:sp>
      <p:sp>
        <p:nvSpPr>
          <p:cNvPr id="36" name="Уровень текста 1…"/>
          <p:cNvSpPr txBox="1">
            <a:spLocks noGrp="1"/>
          </p:cNvSpPr>
          <p:nvPr>
            <p:ph type="body" sz="quarter" idx="1"/>
          </p:nvPr>
        </p:nvSpPr>
        <p:spPr>
          <a:xfrm>
            <a:off x="2028147" y="1751239"/>
            <a:ext cx="5126356" cy="2100579"/>
          </a:xfrm>
          <a:prstGeom prst="rect">
            <a:avLst/>
          </a:prstGeom>
        </p:spPr>
        <p:txBody>
          <a:bodyP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5"/>
          <a:stretch>
            <a:fillRect/>
          </a:stretch>
        </p:blipFill>
        <p:spPr>
          <a:xfrm>
            <a:off x="0" y="0"/>
            <a:ext cx="12192000" cy="6858000"/>
          </a:xfrm>
          <a:prstGeom prst="rect">
            <a:avLst/>
          </a:prstGeom>
          <a:ln w="12700">
            <a:miter lim="400000"/>
          </a:ln>
        </p:spPr>
      </p:pic>
      <p:sp>
        <p:nvSpPr>
          <p:cNvPr id="3" name="bg object 17"/>
          <p:cNvSpPr/>
          <p:nvPr/>
        </p:nvSpPr>
        <p:spPr>
          <a:xfrm>
            <a:off x="1247457" y="816657"/>
            <a:ext cx="9697085" cy="5380894"/>
          </a:xfrm>
          <a:prstGeom prst="rect">
            <a:avLst/>
          </a:prstGeom>
          <a:solidFill>
            <a:srgbClr val="3C8E90">
              <a:alpha val="59999"/>
            </a:srgbClr>
          </a:solidFill>
          <a:ln w="12700">
            <a:miter lim="400000"/>
          </a:ln>
        </p:spPr>
        <p:txBody>
          <a:bodyPr lIns="0" tIns="0" rIns="0" bIns="0"/>
          <a:lstStyle/>
          <a:p>
            <a:endParaRPr/>
          </a:p>
        </p:txBody>
      </p:sp>
      <p:sp>
        <p:nvSpPr>
          <p:cNvPr id="4" name="Текст заголовка"/>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Текст заголовка</a:t>
            </a:r>
          </a:p>
        </p:txBody>
      </p:sp>
      <p:sp>
        <p:nvSpPr>
          <p:cNvPr id="5" name="Уровень текста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 name="Номер слайда"/>
          <p:cNvSpPr txBox="1">
            <a:spLocks noGrp="1"/>
          </p:cNvSpPr>
          <p:nvPr>
            <p:ph type="sldNum" sz="quarter" idx="2"/>
          </p:nvPr>
        </p:nvSpPr>
        <p:spPr>
          <a:xfrm>
            <a:off x="11337974" y="6377940"/>
            <a:ext cx="244427" cy="241648"/>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2"/>
          <p:cNvSpPr txBox="1">
            <a:spLocks noGrp="1"/>
          </p:cNvSpPr>
          <p:nvPr>
            <p:ph type="title"/>
          </p:nvPr>
        </p:nvSpPr>
        <p:spPr>
          <a:xfrm>
            <a:off x="2125492" y="211287"/>
            <a:ext cx="7940676" cy="391162"/>
          </a:xfrm>
          <a:prstGeom prst="rect">
            <a:avLst/>
          </a:prstGeom>
        </p:spPr>
        <p:txBody>
          <a:bodyPr/>
          <a:lstStyle/>
          <a:p>
            <a:pPr indent="12700">
              <a:spcBef>
                <a:spcPts val="100"/>
              </a:spcBef>
              <a:defRPr spc="-100"/>
            </a:pPr>
            <a:r>
              <a:rPr lang="en-US" dirty="0"/>
              <a:t>Operating system</a:t>
            </a:r>
            <a:r>
              <a:rPr dirty="0"/>
              <a:t>s</a:t>
            </a:r>
            <a:r>
              <a:rPr spc="0" dirty="0"/>
              <a:t> – </a:t>
            </a:r>
            <a:r>
              <a:rPr dirty="0"/>
              <a:t>Final</a:t>
            </a:r>
            <a:r>
              <a:rPr spc="0" dirty="0"/>
              <a:t> </a:t>
            </a:r>
            <a:r>
              <a:rPr dirty="0"/>
              <a:t>Project</a:t>
            </a:r>
          </a:p>
        </p:txBody>
      </p:sp>
      <p:pic>
        <p:nvPicPr>
          <p:cNvPr id="75" name="object 3" descr="object 3"/>
          <p:cNvPicPr>
            <a:picLocks noChangeAspect="1"/>
          </p:cNvPicPr>
          <p:nvPr/>
        </p:nvPicPr>
        <p:blipFill>
          <a:blip r:embed="rId2"/>
          <a:stretch>
            <a:fillRect/>
          </a:stretch>
        </p:blipFill>
        <p:spPr>
          <a:xfrm>
            <a:off x="4832984" y="1913888"/>
            <a:ext cx="7359016" cy="3760472"/>
          </a:xfrm>
          <a:prstGeom prst="rect">
            <a:avLst/>
          </a:prstGeom>
          <a:ln w="12700">
            <a:miter lim="400000"/>
          </a:ln>
        </p:spPr>
      </p:pic>
      <p:sp>
        <p:nvSpPr>
          <p:cNvPr id="76" name="object 4"/>
          <p:cNvSpPr txBox="1"/>
          <p:nvPr/>
        </p:nvSpPr>
        <p:spPr>
          <a:xfrm>
            <a:off x="556894" y="1607189"/>
            <a:ext cx="5426076" cy="33060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3200"/>
              </a:lnSpc>
              <a:spcBef>
                <a:spcPts val="100"/>
              </a:spcBef>
              <a:defRPr sz="2800" b="1" i="1" spc="-5">
                <a:latin typeface="Arial"/>
                <a:ea typeface="Arial"/>
                <a:cs typeface="Arial"/>
                <a:sym typeface="Arial"/>
              </a:defRPr>
            </a:pPr>
            <a:r>
              <a:rPr dirty="0"/>
              <a:t>S</a:t>
            </a:r>
            <a:r>
              <a:rPr lang="en-US" dirty="0"/>
              <a:t>tudent</a:t>
            </a:r>
            <a:r>
              <a:rPr dirty="0"/>
              <a:t>: </a:t>
            </a:r>
            <a:r>
              <a:rPr spc="0" dirty="0"/>
              <a:t> </a:t>
            </a:r>
          </a:p>
          <a:p>
            <a:pPr marR="2164079" indent="12700">
              <a:lnSpc>
                <a:spcPts val="3200"/>
              </a:lnSpc>
              <a:spcBef>
                <a:spcPts val="100"/>
              </a:spcBef>
              <a:defRPr sz="2800" b="1" i="1">
                <a:latin typeface="Arial"/>
                <a:ea typeface="Arial"/>
                <a:cs typeface="Arial"/>
                <a:sym typeface="Arial"/>
              </a:defRPr>
            </a:pPr>
            <a:r>
              <a:rPr dirty="0"/>
              <a:t>Egamberdieva Lobar</a:t>
            </a:r>
          </a:p>
          <a:p>
            <a:pPr>
              <a:defRPr sz="2700">
                <a:latin typeface="Arial"/>
                <a:ea typeface="Arial"/>
                <a:cs typeface="Arial"/>
                <a:sym typeface="Arial"/>
              </a:defRPr>
            </a:pPr>
            <a:endParaRPr dirty="0"/>
          </a:p>
          <a:p>
            <a:pPr marR="5080" indent="12700">
              <a:lnSpc>
                <a:spcPts val="3200"/>
              </a:lnSpc>
              <a:defRPr sz="2800" b="1" i="1" spc="-5">
                <a:latin typeface="Arial"/>
                <a:ea typeface="Arial"/>
                <a:cs typeface="Arial"/>
                <a:sym typeface="Arial"/>
              </a:defRPr>
            </a:pPr>
            <a:r>
              <a:rPr lang="en-US" spc="-110" dirty="0"/>
              <a:t>File structure, File systems, Directories, File allocation.</a:t>
            </a:r>
            <a:endParaRPr dirty="0"/>
          </a:p>
          <a:p>
            <a:pPr>
              <a:defRPr sz="2700">
                <a:latin typeface="Arial"/>
                <a:ea typeface="Arial"/>
                <a:cs typeface="Arial"/>
                <a:sym typeface="Arial"/>
              </a:defRPr>
            </a:pPr>
            <a:endParaRPr dirty="0"/>
          </a:p>
          <a:p>
            <a:pPr marR="307340" indent="12700">
              <a:lnSpc>
                <a:spcPts val="3200"/>
              </a:lnSpc>
              <a:defRPr sz="2800" b="1" i="1" spc="-5">
                <a:latin typeface="Arial"/>
                <a:ea typeface="Arial"/>
                <a:cs typeface="Arial"/>
                <a:sym typeface="Arial"/>
              </a:defRPr>
            </a:pPr>
            <a:r>
              <a:rPr lang="en-US" dirty="0"/>
              <a:t>Teacher</a:t>
            </a:r>
            <a:r>
              <a:rPr dirty="0"/>
              <a:t>: Prof. </a:t>
            </a:r>
            <a:r>
              <a:rPr lang="en-US" dirty="0"/>
              <a:t>Ofer Wald</a:t>
            </a:r>
            <a:endParaRPr dirty="0"/>
          </a:p>
        </p:txBody>
      </p:sp>
      <p:pic>
        <p:nvPicPr>
          <p:cNvPr id="77" name="object 5" descr="object 5"/>
          <p:cNvPicPr>
            <a:picLocks noChangeAspect="1"/>
          </p:cNvPicPr>
          <p:nvPr/>
        </p:nvPicPr>
        <p:blipFill>
          <a:blip r:embed="rId3"/>
          <a:stretch>
            <a:fillRect/>
          </a:stretch>
        </p:blipFill>
        <p:spPr>
          <a:xfrm>
            <a:off x="6640193" y="2473325"/>
            <a:ext cx="3783331" cy="241109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2" name="Прямоугольник 1">
            <a:extLst>
              <a:ext uri="{FF2B5EF4-FFF2-40B4-BE49-F238E27FC236}">
                <a16:creationId xmlns:a16="http://schemas.microsoft.com/office/drawing/2014/main" id="{0391B6D8-C148-4507-9898-DB0FCDF3BFD1}"/>
              </a:ext>
            </a:extLst>
          </p:cNvPr>
          <p:cNvSpPr/>
          <p:nvPr/>
        </p:nvSpPr>
        <p:spPr>
          <a:xfrm>
            <a:off x="3631405" y="2190116"/>
            <a:ext cx="7212489" cy="3416320"/>
          </a:xfrm>
          <a:prstGeom prst="rect">
            <a:avLst/>
          </a:prstGeom>
        </p:spPr>
        <p:txBody>
          <a:bodyPr wrap="square">
            <a:spAutoFit/>
          </a:bodyPr>
          <a:lstStyle/>
          <a:p>
            <a:r>
              <a:rPr lang="en-US" dirty="0"/>
              <a:t>Types directories</a:t>
            </a:r>
          </a:p>
          <a:p>
            <a:r>
              <a:rPr lang="en-US" dirty="0"/>
              <a:t>The operating system, the system administrator, or users can all define directories.</a:t>
            </a:r>
          </a:p>
          <a:p>
            <a:r>
              <a:rPr lang="en-US" dirty="0"/>
              <a:t>Directory structure</a:t>
            </a:r>
          </a:p>
          <a:p>
            <a:r>
              <a:rPr lang="en-US" dirty="0"/>
              <a:t>Files, subdirectories, or a combination of both can be found in directories. An internal directory is known as a subdirectory. The parent directory is the one that houses the subfolder.</a:t>
            </a:r>
          </a:p>
          <a:p>
            <a:r>
              <a:rPr lang="en-US" dirty="0"/>
              <a:t>Naming standards for directories</a:t>
            </a:r>
          </a:p>
          <a:p>
            <a:r>
              <a:rPr lang="en-US" dirty="0"/>
              <a:t>Each directory's name must be distinct from other names in the directory where it is stored. By doing this, the directory is guaranteed to have a special path name in the file system.</a:t>
            </a:r>
          </a:p>
          <a:p>
            <a:endParaRPr lang="en-US" dirty="0"/>
          </a:p>
        </p:txBody>
      </p:sp>
    </p:spTree>
    <p:extLst>
      <p:ext uri="{BB962C8B-B14F-4D97-AF65-F5344CB8AC3E}">
        <p14:creationId xmlns:p14="http://schemas.microsoft.com/office/powerpoint/2010/main" val="1531256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2" name="Прямоугольник 1">
            <a:extLst>
              <a:ext uri="{FF2B5EF4-FFF2-40B4-BE49-F238E27FC236}">
                <a16:creationId xmlns:a16="http://schemas.microsoft.com/office/drawing/2014/main" id="{0391B6D8-C148-4507-9898-DB0FCDF3BFD1}"/>
              </a:ext>
            </a:extLst>
          </p:cNvPr>
          <p:cNvSpPr/>
          <p:nvPr/>
        </p:nvSpPr>
        <p:spPr>
          <a:xfrm>
            <a:off x="3631405" y="2190116"/>
            <a:ext cx="7212489" cy="3416320"/>
          </a:xfrm>
          <a:prstGeom prst="rect">
            <a:avLst/>
          </a:prstGeom>
        </p:spPr>
        <p:txBody>
          <a:bodyPr wrap="square">
            <a:spAutoFit/>
          </a:bodyPr>
          <a:lstStyle/>
          <a:p>
            <a:r>
              <a:rPr lang="en-US" dirty="0"/>
              <a:t>Names of directory paths</a:t>
            </a:r>
          </a:p>
          <a:p>
            <a:r>
              <a:rPr lang="en-US" dirty="0"/>
              <a:t>Through the file system tree structure, each file and directory can be reached by a distinct path, also referred to as the path name. The path name indicates where a directory or file is located in the file system.</a:t>
            </a:r>
          </a:p>
          <a:p>
            <a:r>
              <a:rPr lang="en-US" dirty="0"/>
              <a:t>Directory creation (</a:t>
            </a:r>
            <a:r>
              <a:rPr lang="en-US" dirty="0" err="1"/>
              <a:t>mkdir</a:t>
            </a:r>
            <a:r>
              <a:rPr lang="en-US" dirty="0"/>
              <a:t> command)</a:t>
            </a:r>
          </a:p>
          <a:p>
            <a:r>
              <a:rPr lang="en-US" dirty="0"/>
              <a:t>To create one or more directories, use the </a:t>
            </a:r>
            <a:r>
              <a:rPr lang="en-US" dirty="0" err="1"/>
              <a:t>mkdir</a:t>
            </a:r>
            <a:r>
              <a:rPr lang="en-US" dirty="0"/>
              <a:t> command and the Directory parameter.</a:t>
            </a:r>
          </a:p>
          <a:p>
            <a:r>
              <a:rPr lang="en-US" dirty="0"/>
              <a:t>Directory relocation or renaming (</a:t>
            </a:r>
            <a:r>
              <a:rPr lang="en-US" dirty="0" err="1"/>
              <a:t>mvdir</a:t>
            </a:r>
            <a:r>
              <a:rPr lang="en-US" dirty="0"/>
              <a:t> command)</a:t>
            </a:r>
          </a:p>
          <a:p>
            <a:r>
              <a:rPr lang="en-US" dirty="0"/>
              <a:t>To relocate or rename a directory, use the </a:t>
            </a:r>
            <a:r>
              <a:rPr lang="en-US" dirty="0" err="1"/>
              <a:t>mvdir</a:t>
            </a:r>
            <a:r>
              <a:rPr lang="en-US" dirty="0"/>
              <a:t> command.</a:t>
            </a:r>
          </a:p>
          <a:p>
            <a:r>
              <a:rPr lang="en-US" dirty="0"/>
              <a:t>Showing the active directory (</a:t>
            </a:r>
            <a:r>
              <a:rPr lang="en-US" dirty="0" err="1"/>
              <a:t>pwd</a:t>
            </a:r>
            <a:r>
              <a:rPr lang="en-US" dirty="0"/>
              <a:t> command)</a:t>
            </a:r>
          </a:p>
          <a:p>
            <a:r>
              <a:rPr lang="en-US" dirty="0"/>
              <a:t>To write the complete path name of your current directory (originating in the /(root) directory), use the </a:t>
            </a:r>
            <a:r>
              <a:rPr lang="en-US" dirty="0" err="1"/>
              <a:t>pwd</a:t>
            </a:r>
            <a:r>
              <a:rPr lang="en-US" dirty="0"/>
              <a:t> command.</a:t>
            </a:r>
          </a:p>
        </p:txBody>
      </p:sp>
    </p:spTree>
    <p:extLst>
      <p:ext uri="{BB962C8B-B14F-4D97-AF65-F5344CB8AC3E}">
        <p14:creationId xmlns:p14="http://schemas.microsoft.com/office/powerpoint/2010/main" val="30219313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2" name="Прямоугольник 1">
            <a:extLst>
              <a:ext uri="{FF2B5EF4-FFF2-40B4-BE49-F238E27FC236}">
                <a16:creationId xmlns:a16="http://schemas.microsoft.com/office/drawing/2014/main" id="{0391B6D8-C148-4507-9898-DB0FCDF3BFD1}"/>
              </a:ext>
            </a:extLst>
          </p:cNvPr>
          <p:cNvSpPr/>
          <p:nvPr/>
        </p:nvSpPr>
        <p:spPr>
          <a:xfrm>
            <a:off x="3631405" y="2190116"/>
            <a:ext cx="7212489" cy="3693319"/>
          </a:xfrm>
          <a:prstGeom prst="rect">
            <a:avLst/>
          </a:prstGeom>
        </p:spPr>
        <p:txBody>
          <a:bodyPr wrap="square">
            <a:spAutoFit/>
          </a:bodyPr>
          <a:lstStyle/>
          <a:p>
            <a:r>
              <a:rPr lang="en-US" dirty="0"/>
              <a:t>Switching to a different directory (cd command) </a:t>
            </a:r>
          </a:p>
          <a:p>
            <a:r>
              <a:rPr lang="en-US" dirty="0"/>
              <a:t>To switch from your current directory to another directory, use the cd command. To execute (search) in the designated directory, you need to have permission.</a:t>
            </a:r>
          </a:p>
          <a:p>
            <a:r>
              <a:rPr lang="en-US" dirty="0"/>
              <a:t>Directory copies (cp command)</a:t>
            </a:r>
          </a:p>
          <a:p>
            <a:r>
              <a:rPr lang="en-US" dirty="0"/>
              <a:t>By specifying the </a:t>
            </a:r>
            <a:r>
              <a:rPr lang="en-US" dirty="0" err="1"/>
              <a:t>SourceFile</a:t>
            </a:r>
            <a:r>
              <a:rPr lang="en-US" dirty="0"/>
              <a:t> or </a:t>
            </a:r>
            <a:r>
              <a:rPr lang="en-US" dirty="0" err="1"/>
              <a:t>SourceDirectory</a:t>
            </a:r>
            <a:r>
              <a:rPr lang="en-US" dirty="0"/>
              <a:t> parameters and the </a:t>
            </a:r>
            <a:r>
              <a:rPr lang="en-US" dirty="0" err="1"/>
              <a:t>TargetFile</a:t>
            </a:r>
            <a:r>
              <a:rPr lang="en-US" dirty="0"/>
              <a:t> or </a:t>
            </a:r>
            <a:r>
              <a:rPr lang="en-US" dirty="0" err="1"/>
              <a:t>TargetDirectory</a:t>
            </a:r>
            <a:r>
              <a:rPr lang="en-US" dirty="0"/>
              <a:t> parameters, you may use the cp command to duplicate the contents of one file or directory into the other.</a:t>
            </a:r>
          </a:p>
          <a:p>
            <a:r>
              <a:rPr lang="en-US" dirty="0"/>
              <a:t>Displaying a directory's contents</a:t>
            </a:r>
          </a:p>
          <a:p>
            <a:r>
              <a:rPr lang="en-US" dirty="0"/>
              <a:t>To view a directory's contents, use the ls </a:t>
            </a:r>
            <a:r>
              <a:rPr lang="en-US" dirty="0" err="1"/>
              <a:t>command.folders</a:t>
            </a:r>
            <a:r>
              <a:rPr lang="en-US" dirty="0"/>
              <a:t> being deleted or removed (</a:t>
            </a:r>
            <a:r>
              <a:rPr lang="en-US" dirty="0" err="1"/>
              <a:t>rmdir</a:t>
            </a:r>
            <a:r>
              <a:rPr lang="en-US" dirty="0"/>
              <a:t> command)</a:t>
            </a:r>
          </a:p>
          <a:p>
            <a:r>
              <a:rPr lang="en-US" dirty="0"/>
              <a:t>To delete the directory indicated by the Directory parameter from the system, use the </a:t>
            </a:r>
            <a:r>
              <a:rPr lang="en-US" dirty="0" err="1"/>
              <a:t>rmdir</a:t>
            </a:r>
            <a:r>
              <a:rPr lang="en-US" dirty="0"/>
              <a:t> command.</a:t>
            </a:r>
          </a:p>
        </p:txBody>
      </p:sp>
    </p:spTree>
    <p:extLst>
      <p:ext uri="{BB962C8B-B14F-4D97-AF65-F5344CB8AC3E}">
        <p14:creationId xmlns:p14="http://schemas.microsoft.com/office/powerpoint/2010/main" val="6722122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4017572" y="2735821"/>
            <a:ext cx="3845753"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US" dirty="0"/>
              <a:t>There are numerous sorts of file allocation mechanisms, however we primarily employ three types:</a:t>
            </a:r>
          </a:p>
          <a:p>
            <a:endParaRPr lang="en-US" dirty="0"/>
          </a:p>
          <a:p>
            <a:r>
              <a:rPr lang="en-US" dirty="0"/>
              <a:t>Consecutive distribution</a:t>
            </a:r>
          </a:p>
          <a:p>
            <a:r>
              <a:rPr lang="en-US" dirty="0"/>
              <a:t>Allocation of linked lists</a:t>
            </a:r>
          </a:p>
          <a:p>
            <a:r>
              <a:rPr lang="en-US" dirty="0"/>
              <a:t>Indexed distribution</a:t>
            </a:r>
            <a:endParaRPr dirty="0"/>
          </a:p>
        </p:txBody>
      </p:sp>
    </p:spTree>
    <p:extLst>
      <p:ext uri="{BB962C8B-B14F-4D97-AF65-F5344CB8AC3E}">
        <p14:creationId xmlns:p14="http://schemas.microsoft.com/office/powerpoint/2010/main" val="7429355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5584660"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US" dirty="0"/>
              <a:t>Contiguous allocation</a:t>
            </a:r>
          </a:p>
          <a:p>
            <a:r>
              <a:rPr lang="en-US" dirty="0"/>
              <a:t>One of the most popular ways for allocating resources is contiguous allocation. Contiguous allocation entails allocating the block in a way that ensures that every block on the hard drive receives a contiguous physical block.</a:t>
            </a:r>
          </a:p>
          <a:p>
            <a:endParaRPr lang="en-US" dirty="0"/>
          </a:p>
          <a:p>
            <a:endParaRPr dirty="0"/>
          </a:p>
        </p:txBody>
      </p:sp>
    </p:spTree>
    <p:extLst>
      <p:ext uri="{BB962C8B-B14F-4D97-AF65-F5344CB8AC3E}">
        <p14:creationId xmlns:p14="http://schemas.microsoft.com/office/powerpoint/2010/main" val="11671974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6765760" cy="2769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US" dirty="0"/>
              <a:t>Linked List Allocation</a:t>
            </a:r>
          </a:p>
          <a:p>
            <a:r>
              <a:rPr lang="en-US" dirty="0"/>
              <a:t>The disadvantages of the contiguous allocation approach are overcome by the linked list allocation method. Each file is considered as a linked list of disk blocks in this file allocation approach. It is not necessary for disk blocks assigned to a particular file to be on the disk in contiguous sequence when using the linked list allocation method. A pointer to the beginning and ending file blocks are included in the directory entry. Each disk block that is allocated to a file has a pointer that points to the following block on the disk that is also assigned to that file.</a:t>
            </a:r>
          </a:p>
          <a:p>
            <a:endParaRPr dirty="0"/>
          </a:p>
        </p:txBody>
      </p:sp>
    </p:spTree>
    <p:extLst>
      <p:ext uri="{BB962C8B-B14F-4D97-AF65-F5344CB8AC3E}">
        <p14:creationId xmlns:p14="http://schemas.microsoft.com/office/powerpoint/2010/main" val="878991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6765760" cy="166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US" dirty="0"/>
              <a:t>Indexed Allocation</a:t>
            </a:r>
          </a:p>
          <a:p>
            <a:r>
              <a:rPr lang="en-US" dirty="0"/>
              <a:t>We have an additional block in the index allocation method, and that block is referred to as the index block. There is a unique index block for each file. The </a:t>
            </a:r>
            <a:r>
              <a:rPr lang="en-US" dirty="0" err="1"/>
              <a:t>ith</a:t>
            </a:r>
            <a:r>
              <a:rPr lang="en-US" dirty="0"/>
              <a:t> entry in the index block contains the </a:t>
            </a:r>
            <a:r>
              <a:rPr lang="en-US" dirty="0" err="1"/>
              <a:t>ith</a:t>
            </a:r>
            <a:r>
              <a:rPr lang="en-US" dirty="0"/>
              <a:t> file block's disk address. The address of the index block is included in the directory entry, as seen in the image below.</a:t>
            </a:r>
            <a:endParaRPr dirty="0"/>
          </a:p>
        </p:txBody>
      </p:sp>
    </p:spTree>
    <p:extLst>
      <p:ext uri="{BB962C8B-B14F-4D97-AF65-F5344CB8AC3E}">
        <p14:creationId xmlns:p14="http://schemas.microsoft.com/office/powerpoint/2010/main" val="171700938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a:t>
            </a:r>
            <a:r>
              <a:rPr lang="ru-RU" dirty="0"/>
              <a:t>5</a:t>
            </a:r>
            <a:endParaRPr dirty="0"/>
          </a:p>
        </p:txBody>
      </p:sp>
      <p:sp>
        <p:nvSpPr>
          <p:cNvPr id="1165" name="object 18"/>
          <p:cNvSpPr txBox="1">
            <a:spLocks noGrp="1"/>
          </p:cNvSpPr>
          <p:nvPr>
            <p:ph type="title"/>
          </p:nvPr>
        </p:nvSpPr>
        <p:spPr>
          <a:xfrm>
            <a:off x="2751895" y="1555171"/>
            <a:ext cx="8024494" cy="628017"/>
          </a:xfrm>
          <a:prstGeom prst="rect">
            <a:avLst/>
          </a:prstGeom>
        </p:spPr>
        <p:txBody>
          <a:bodyPr/>
          <a:lstStyle>
            <a:lvl1pPr indent="12700">
              <a:spcBef>
                <a:spcPts val="100"/>
              </a:spcBef>
              <a:defRPr sz="4000"/>
            </a:lvl1pPr>
          </a:lstStyle>
          <a:p>
            <a:r>
              <a:rPr lang="en-US" dirty="0"/>
              <a:t>File allocations</a:t>
            </a:r>
            <a:endParaRPr dirty="0"/>
          </a:p>
        </p:txBody>
      </p:sp>
      <p:sp>
        <p:nvSpPr>
          <p:cNvPr id="1166" name="After a long work on the mistakes in the initial version of the project, we made a number of the following improvements, as well as fixed existing mistakes."/>
          <p:cNvSpPr txBox="1"/>
          <p:nvPr/>
        </p:nvSpPr>
        <p:spPr>
          <a:xfrm>
            <a:off x="3921290" y="2667751"/>
            <a:ext cx="6765760" cy="2492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US" dirty="0"/>
              <a:t>In shared Windows, Linux, and DOS environments, for example, FAT is still utilized on devices that are anticipated to be used by several operating systems. A utility to directly convert a FAT file system into NTFS without having to rewrite any files is also pre-installed with Microsoft Windows, however this conversion cannot be readily undone. Removable storage devices like floppy disks, super floppies, memory and flash memory cards, and USB flash drives all use the FAT file system. Portable electronics like PDAs, digital cameras, camcorders, media players, and mobile phones all support FAT.</a:t>
            </a:r>
            <a:endParaRPr dirty="0"/>
          </a:p>
        </p:txBody>
      </p:sp>
    </p:spTree>
    <p:extLst>
      <p:ext uri="{BB962C8B-B14F-4D97-AF65-F5344CB8AC3E}">
        <p14:creationId xmlns:p14="http://schemas.microsoft.com/office/powerpoint/2010/main" val="34528180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Packages on Go Language</a:t>
            </a:r>
          </a:p>
        </p:txBody>
      </p:sp>
      <p:sp>
        <p:nvSpPr>
          <p:cNvPr id="5" name="Прямоугольник 4">
            <a:extLst>
              <a:ext uri="{FF2B5EF4-FFF2-40B4-BE49-F238E27FC236}">
                <a16:creationId xmlns:a16="http://schemas.microsoft.com/office/drawing/2014/main" id="{BC8AF555-2BE8-44DC-843B-01EFDF99EB89}"/>
              </a:ext>
            </a:extLst>
          </p:cNvPr>
          <p:cNvSpPr/>
          <p:nvPr/>
        </p:nvSpPr>
        <p:spPr>
          <a:xfrm>
            <a:off x="438153" y="839318"/>
            <a:ext cx="7651272" cy="646331"/>
          </a:xfrm>
          <a:prstGeom prst="rect">
            <a:avLst/>
          </a:prstGeom>
        </p:spPr>
        <p:txBody>
          <a:bodyPr wrap="square">
            <a:spAutoFit/>
          </a:bodyPr>
          <a:lstStyle/>
          <a:p>
            <a:r>
              <a:rPr lang="en-US" dirty="0"/>
              <a:t>The </a:t>
            </a:r>
            <a:r>
              <a:rPr lang="en-US" b="1" dirty="0"/>
              <a:t>main</a:t>
            </a:r>
            <a:r>
              <a:rPr lang="en-US" dirty="0"/>
              <a:t> function provides a command-line interface to the user to execute the functions listed above.</a:t>
            </a:r>
          </a:p>
        </p:txBody>
      </p:sp>
      <p:sp>
        <p:nvSpPr>
          <p:cNvPr id="2" name="Прямоугольник 1">
            <a:extLst>
              <a:ext uri="{FF2B5EF4-FFF2-40B4-BE49-F238E27FC236}">
                <a16:creationId xmlns:a16="http://schemas.microsoft.com/office/drawing/2014/main" id="{E3E72DC3-B643-40CB-89CE-C35A5B289412}"/>
              </a:ext>
            </a:extLst>
          </p:cNvPr>
          <p:cNvSpPr/>
          <p:nvPr/>
        </p:nvSpPr>
        <p:spPr>
          <a:xfrm>
            <a:off x="424552" y="1583851"/>
            <a:ext cx="8074441" cy="923330"/>
          </a:xfrm>
          <a:prstGeom prst="rect">
            <a:avLst/>
          </a:prstGeom>
        </p:spPr>
        <p:txBody>
          <a:bodyPr wrap="square">
            <a:spAutoFit/>
          </a:bodyPr>
          <a:lstStyle/>
          <a:p>
            <a:r>
              <a:rPr lang="en-US" dirty="0"/>
              <a:t>Package </a:t>
            </a:r>
            <a:r>
              <a:rPr lang="en-US" b="1" dirty="0" err="1"/>
              <a:t>bufio</a:t>
            </a:r>
            <a:r>
              <a:rPr lang="en-US" b="1" dirty="0"/>
              <a:t> </a:t>
            </a:r>
            <a:r>
              <a:rPr lang="en-US" dirty="0"/>
              <a:t>implements buffered I/O. It wraps an </a:t>
            </a:r>
            <a:r>
              <a:rPr lang="en-US" dirty="0" err="1"/>
              <a:t>io.Reader</a:t>
            </a:r>
            <a:r>
              <a:rPr lang="en-US" dirty="0"/>
              <a:t> or </a:t>
            </a:r>
            <a:r>
              <a:rPr lang="en-US" dirty="0" err="1"/>
              <a:t>io.Writer</a:t>
            </a:r>
            <a:r>
              <a:rPr lang="en-US" dirty="0"/>
              <a:t> object, creating another object (Reader or Writer) that also implements the interface but provides buffering and some help for textual I/O.</a:t>
            </a:r>
          </a:p>
        </p:txBody>
      </p:sp>
      <p:sp>
        <p:nvSpPr>
          <p:cNvPr id="3" name="Прямоугольник 2">
            <a:extLst>
              <a:ext uri="{FF2B5EF4-FFF2-40B4-BE49-F238E27FC236}">
                <a16:creationId xmlns:a16="http://schemas.microsoft.com/office/drawing/2014/main" id="{1F57F281-AD82-488E-B8FB-924FEE6E2444}"/>
              </a:ext>
            </a:extLst>
          </p:cNvPr>
          <p:cNvSpPr/>
          <p:nvPr/>
        </p:nvSpPr>
        <p:spPr>
          <a:xfrm>
            <a:off x="438153" y="2703584"/>
            <a:ext cx="7700271" cy="646331"/>
          </a:xfrm>
          <a:prstGeom prst="rect">
            <a:avLst/>
          </a:prstGeom>
        </p:spPr>
        <p:txBody>
          <a:bodyPr wrap="square">
            <a:spAutoFit/>
          </a:bodyPr>
          <a:lstStyle/>
          <a:p>
            <a:r>
              <a:rPr lang="en-US" dirty="0"/>
              <a:t>Package</a:t>
            </a:r>
            <a:r>
              <a:rPr lang="en-US" b="1" dirty="0"/>
              <a:t> </a:t>
            </a:r>
            <a:r>
              <a:rPr lang="en-US" b="1" dirty="0" err="1"/>
              <a:t>fmt</a:t>
            </a:r>
            <a:r>
              <a:rPr lang="en-US" b="1" dirty="0"/>
              <a:t> </a:t>
            </a:r>
            <a:r>
              <a:rPr lang="en-US" dirty="0"/>
              <a:t>implements formatted I/O with functions analogous to C's </a:t>
            </a:r>
            <a:r>
              <a:rPr lang="en-US" dirty="0" err="1"/>
              <a:t>printf</a:t>
            </a:r>
            <a:r>
              <a:rPr lang="en-US" dirty="0"/>
              <a:t> and </a:t>
            </a:r>
            <a:r>
              <a:rPr lang="en-US" dirty="0" err="1"/>
              <a:t>scanf</a:t>
            </a:r>
            <a:r>
              <a:rPr lang="en-US" dirty="0"/>
              <a:t>. The format 'verbs' are derived from C's but are simpler.</a:t>
            </a:r>
          </a:p>
        </p:txBody>
      </p:sp>
      <p:sp>
        <p:nvSpPr>
          <p:cNvPr id="4" name="Прямоугольник 3">
            <a:extLst>
              <a:ext uri="{FF2B5EF4-FFF2-40B4-BE49-F238E27FC236}">
                <a16:creationId xmlns:a16="http://schemas.microsoft.com/office/drawing/2014/main" id="{60CFB6FB-674D-480F-914C-2A8B8BAD6889}"/>
              </a:ext>
            </a:extLst>
          </p:cNvPr>
          <p:cNvSpPr/>
          <p:nvPr/>
        </p:nvSpPr>
        <p:spPr>
          <a:xfrm>
            <a:off x="361953" y="3581400"/>
            <a:ext cx="8047240" cy="2308324"/>
          </a:xfrm>
          <a:prstGeom prst="rect">
            <a:avLst/>
          </a:prstGeom>
        </p:spPr>
        <p:txBody>
          <a:bodyPr wrap="square">
            <a:spAutoFit/>
          </a:bodyPr>
          <a:lstStyle/>
          <a:p>
            <a:r>
              <a:rPr lang="en-US" dirty="0"/>
              <a:t>Package </a:t>
            </a:r>
            <a:r>
              <a:rPr lang="en-US" b="1" dirty="0" err="1"/>
              <a:t>io</a:t>
            </a:r>
            <a:r>
              <a:rPr lang="en-US" dirty="0"/>
              <a:t> provides basic interfaces to I/O primitives. Its primary job is to wrap existing implementations of such primitives, such as those in package </a:t>
            </a:r>
            <a:r>
              <a:rPr lang="en-US" dirty="0" err="1"/>
              <a:t>os</a:t>
            </a:r>
            <a:r>
              <a:rPr lang="en-US" dirty="0"/>
              <a:t>, into shared public interfaces that abstract the functionality, plus some other related primitives.</a:t>
            </a:r>
          </a:p>
          <a:p>
            <a:endParaRPr lang="en-US" dirty="0"/>
          </a:p>
          <a:p>
            <a:r>
              <a:rPr lang="en-US" dirty="0"/>
              <a:t>Because these interfaces and primitives wrap lower-level operations with various implementations, unless otherwise informed clients should not assume they are safe for parallel execution.</a:t>
            </a:r>
          </a:p>
        </p:txBody>
      </p:sp>
    </p:spTree>
    <p:extLst>
      <p:ext uri="{BB962C8B-B14F-4D97-AF65-F5344CB8AC3E}">
        <p14:creationId xmlns:p14="http://schemas.microsoft.com/office/powerpoint/2010/main" val="31913069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Packages on Go Language</a:t>
            </a:r>
          </a:p>
        </p:txBody>
      </p:sp>
      <p:sp>
        <p:nvSpPr>
          <p:cNvPr id="5" name="Прямоугольник 4">
            <a:extLst>
              <a:ext uri="{FF2B5EF4-FFF2-40B4-BE49-F238E27FC236}">
                <a16:creationId xmlns:a16="http://schemas.microsoft.com/office/drawing/2014/main" id="{BC8AF555-2BE8-44DC-843B-01EFDF99EB89}"/>
              </a:ext>
            </a:extLst>
          </p:cNvPr>
          <p:cNvSpPr/>
          <p:nvPr/>
        </p:nvSpPr>
        <p:spPr>
          <a:xfrm>
            <a:off x="511652" y="1055756"/>
            <a:ext cx="7651272" cy="369332"/>
          </a:xfrm>
          <a:prstGeom prst="rect">
            <a:avLst/>
          </a:prstGeom>
        </p:spPr>
        <p:txBody>
          <a:bodyPr wrap="square">
            <a:spAutoFit/>
          </a:bodyPr>
          <a:lstStyle/>
          <a:p>
            <a:r>
              <a:rPr lang="en-US" dirty="0"/>
              <a:t>Package </a:t>
            </a:r>
            <a:r>
              <a:rPr lang="en-US" b="1" dirty="0" err="1"/>
              <a:t>ioutil</a:t>
            </a:r>
            <a:r>
              <a:rPr lang="en-US" dirty="0"/>
              <a:t> implements some I/O utility functions.</a:t>
            </a:r>
          </a:p>
        </p:txBody>
      </p:sp>
      <p:sp>
        <p:nvSpPr>
          <p:cNvPr id="2" name="Прямоугольник 1">
            <a:extLst>
              <a:ext uri="{FF2B5EF4-FFF2-40B4-BE49-F238E27FC236}">
                <a16:creationId xmlns:a16="http://schemas.microsoft.com/office/drawing/2014/main" id="{E3E72DC3-B643-40CB-89CE-C35A5B289412}"/>
              </a:ext>
            </a:extLst>
          </p:cNvPr>
          <p:cNvSpPr/>
          <p:nvPr/>
        </p:nvSpPr>
        <p:spPr>
          <a:xfrm>
            <a:off x="511652" y="1734740"/>
            <a:ext cx="7305680" cy="3693319"/>
          </a:xfrm>
          <a:prstGeom prst="rect">
            <a:avLst/>
          </a:prstGeom>
        </p:spPr>
        <p:txBody>
          <a:bodyPr wrap="square">
            <a:spAutoFit/>
          </a:bodyPr>
          <a:lstStyle/>
          <a:p>
            <a:r>
              <a:rPr lang="en-US" dirty="0"/>
              <a:t>Package </a:t>
            </a:r>
            <a:r>
              <a:rPr lang="en-US" b="1" dirty="0" err="1"/>
              <a:t>os</a:t>
            </a:r>
            <a:r>
              <a:rPr lang="en-US" dirty="0"/>
              <a:t> provides a platform-independent interface to operating system functionality. The design is Unix-like, although the error handling is Go-like; failing calls return values of type error rather than error numbers. Often, more information is available within the error. For example, if a call that takes a file name fails, such as Open or Stat, the error will include the failing file name when printed and will be of type *</a:t>
            </a:r>
            <a:r>
              <a:rPr lang="en-US" dirty="0" err="1"/>
              <a:t>PathError</a:t>
            </a:r>
            <a:r>
              <a:rPr lang="en-US" dirty="0"/>
              <a:t>, which may be unpacked for more information.</a:t>
            </a:r>
          </a:p>
          <a:p>
            <a:endParaRPr lang="en-US" dirty="0"/>
          </a:p>
          <a:p>
            <a:r>
              <a:rPr lang="en-US" dirty="0"/>
              <a:t>The </a:t>
            </a:r>
            <a:r>
              <a:rPr lang="en-US" dirty="0" err="1"/>
              <a:t>os</a:t>
            </a:r>
            <a:r>
              <a:rPr lang="en-US" dirty="0"/>
              <a:t> interface is intended to be uniform across all operating systems. Features not generally available appear in the system-specific package </a:t>
            </a:r>
            <a:r>
              <a:rPr lang="en-US" dirty="0" err="1"/>
              <a:t>syscall</a:t>
            </a:r>
            <a:r>
              <a:rPr lang="en-US" dirty="0"/>
              <a:t>.</a:t>
            </a:r>
          </a:p>
          <a:p>
            <a:endParaRPr lang="en-US" dirty="0"/>
          </a:p>
          <a:p>
            <a:r>
              <a:rPr lang="en-US" dirty="0"/>
              <a:t>Here is a simple example, opening a file and reading some of it.</a:t>
            </a:r>
          </a:p>
        </p:txBody>
      </p:sp>
    </p:spTree>
    <p:extLst>
      <p:ext uri="{BB962C8B-B14F-4D97-AF65-F5344CB8AC3E}">
        <p14:creationId xmlns:p14="http://schemas.microsoft.com/office/powerpoint/2010/main" val="39054630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object 2"/>
          <p:cNvGrpSpPr/>
          <p:nvPr/>
        </p:nvGrpSpPr>
        <p:grpSpPr>
          <a:xfrm>
            <a:off x="8655462" y="0"/>
            <a:ext cx="3536538" cy="6858000"/>
            <a:chOff x="0" y="0"/>
            <a:chExt cx="3536537" cy="6858000"/>
          </a:xfrm>
        </p:grpSpPr>
        <p:sp>
          <p:nvSpPr>
            <p:cNvPr id="92" name="object 3"/>
            <p:cNvSpPr/>
            <p:nvPr/>
          </p:nvSpPr>
          <p:spPr>
            <a:xfrm>
              <a:off x="0" y="0"/>
              <a:ext cx="3536538"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pic>
          <p:nvPicPr>
            <p:cNvPr id="93" name="object 4" descr="object 4"/>
            <p:cNvPicPr>
              <a:picLocks noChangeAspect="1"/>
            </p:cNvPicPr>
            <p:nvPr/>
          </p:nvPicPr>
          <p:blipFill>
            <a:blip r:embed="rId2"/>
            <a:stretch>
              <a:fillRect/>
            </a:stretch>
          </p:blipFill>
          <p:spPr>
            <a:xfrm>
              <a:off x="376724" y="571135"/>
              <a:ext cx="2408338" cy="6188076"/>
            </a:xfrm>
            <a:prstGeom prst="rect">
              <a:avLst/>
            </a:prstGeom>
            <a:ln w="12700" cap="flat">
              <a:noFill/>
              <a:miter lim="400000"/>
            </a:ln>
            <a:effectLst/>
          </p:spPr>
        </p:pic>
        <p:sp>
          <p:nvSpPr>
            <p:cNvPr id="94" name="object 5"/>
            <p:cNvSpPr/>
            <p:nvPr/>
          </p:nvSpPr>
          <p:spPr>
            <a:xfrm>
              <a:off x="771966" y="912494"/>
              <a:ext cx="1671738" cy="5451476"/>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lnTo>
                    <a:pt x="3600" y="0"/>
                  </a:lnTo>
                  <a:lnTo>
                    <a:pt x="3016" y="14"/>
                  </a:lnTo>
                  <a:lnTo>
                    <a:pt x="2462" y="56"/>
                  </a:lnTo>
                  <a:lnTo>
                    <a:pt x="1946" y="123"/>
                  </a:lnTo>
                  <a:lnTo>
                    <a:pt x="1474" y="213"/>
                  </a:lnTo>
                  <a:lnTo>
                    <a:pt x="1054" y="323"/>
                  </a:lnTo>
                  <a:lnTo>
                    <a:pt x="695" y="452"/>
                  </a:lnTo>
                  <a:lnTo>
                    <a:pt x="402" y="597"/>
                  </a:lnTo>
                  <a:lnTo>
                    <a:pt x="184" y="755"/>
                  </a:lnTo>
                  <a:lnTo>
                    <a:pt x="47" y="925"/>
                  </a:lnTo>
                  <a:lnTo>
                    <a:pt x="0" y="1104"/>
                  </a:lnTo>
                  <a:lnTo>
                    <a:pt x="0" y="20496"/>
                  </a:lnTo>
                  <a:lnTo>
                    <a:pt x="47" y="20675"/>
                  </a:lnTo>
                  <a:lnTo>
                    <a:pt x="184" y="20845"/>
                  </a:lnTo>
                  <a:lnTo>
                    <a:pt x="402" y="21003"/>
                  </a:lnTo>
                  <a:lnTo>
                    <a:pt x="695" y="21148"/>
                  </a:lnTo>
                  <a:lnTo>
                    <a:pt x="1054" y="21277"/>
                  </a:lnTo>
                  <a:lnTo>
                    <a:pt x="1474" y="21387"/>
                  </a:lnTo>
                  <a:lnTo>
                    <a:pt x="1946" y="21477"/>
                  </a:lnTo>
                  <a:lnTo>
                    <a:pt x="2462" y="21544"/>
                  </a:lnTo>
                  <a:lnTo>
                    <a:pt x="3016" y="21586"/>
                  </a:lnTo>
                  <a:lnTo>
                    <a:pt x="3600" y="21600"/>
                  </a:lnTo>
                  <a:lnTo>
                    <a:pt x="18000" y="21600"/>
                  </a:lnTo>
                  <a:lnTo>
                    <a:pt x="18584" y="21586"/>
                  </a:lnTo>
                  <a:lnTo>
                    <a:pt x="19138" y="21544"/>
                  </a:lnTo>
                  <a:lnTo>
                    <a:pt x="19654" y="21477"/>
                  </a:lnTo>
                  <a:lnTo>
                    <a:pt x="20126" y="21387"/>
                  </a:lnTo>
                  <a:lnTo>
                    <a:pt x="20546" y="21277"/>
                  </a:lnTo>
                  <a:lnTo>
                    <a:pt x="20905" y="21148"/>
                  </a:lnTo>
                  <a:lnTo>
                    <a:pt x="21198" y="21003"/>
                  </a:lnTo>
                  <a:lnTo>
                    <a:pt x="21416" y="20845"/>
                  </a:lnTo>
                  <a:lnTo>
                    <a:pt x="21553" y="20675"/>
                  </a:lnTo>
                  <a:lnTo>
                    <a:pt x="21600" y="20496"/>
                  </a:lnTo>
                  <a:lnTo>
                    <a:pt x="21600" y="1104"/>
                  </a:lnTo>
                  <a:lnTo>
                    <a:pt x="21553" y="925"/>
                  </a:lnTo>
                  <a:lnTo>
                    <a:pt x="21416" y="755"/>
                  </a:lnTo>
                  <a:lnTo>
                    <a:pt x="21198" y="597"/>
                  </a:lnTo>
                  <a:lnTo>
                    <a:pt x="20905" y="452"/>
                  </a:lnTo>
                  <a:lnTo>
                    <a:pt x="20546" y="323"/>
                  </a:lnTo>
                  <a:lnTo>
                    <a:pt x="20126" y="213"/>
                  </a:lnTo>
                  <a:lnTo>
                    <a:pt x="19654" y="123"/>
                  </a:lnTo>
                  <a:lnTo>
                    <a:pt x="19138" y="56"/>
                  </a:lnTo>
                  <a:lnTo>
                    <a:pt x="18584" y="14"/>
                  </a:lnTo>
                  <a:lnTo>
                    <a:pt x="18000" y="0"/>
                  </a:lnTo>
                  <a:close/>
                </a:path>
              </a:pathLst>
            </a:custGeom>
            <a:solidFill>
              <a:srgbClr val="FFFFFF"/>
            </a:solidFill>
            <a:ln w="12700" cap="flat">
              <a:noFill/>
              <a:miter lim="400000"/>
            </a:ln>
            <a:effectLst/>
          </p:spPr>
          <p:txBody>
            <a:bodyPr wrap="square" lIns="0" tIns="0" rIns="0" bIns="0" numCol="1" anchor="t">
              <a:noAutofit/>
            </a:bodyPr>
            <a:lstStyle/>
            <a:p>
              <a:endParaRPr/>
            </a:p>
          </p:txBody>
        </p:sp>
      </p:grpSp>
      <p:sp>
        <p:nvSpPr>
          <p:cNvPr id="96" name="object 6"/>
          <p:cNvSpPr txBox="1"/>
          <p:nvPr/>
        </p:nvSpPr>
        <p:spPr>
          <a:xfrm rot="5400000">
            <a:off x="8637326" y="3355823"/>
            <a:ext cx="3352801" cy="564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4500"/>
              </a:lnSpc>
              <a:defRPr sz="4000" b="1">
                <a:solidFill>
                  <a:srgbClr val="404040"/>
                </a:solidFill>
                <a:latin typeface="Arial"/>
                <a:ea typeface="Arial"/>
                <a:cs typeface="Arial"/>
                <a:sym typeface="Arial"/>
              </a:defRPr>
            </a:pPr>
            <a:r>
              <a:rPr dirty="0"/>
              <a:t>C</a:t>
            </a:r>
            <a:r>
              <a:rPr spc="-514" dirty="0"/>
              <a:t> </a:t>
            </a:r>
            <a:r>
              <a:rPr dirty="0"/>
              <a:t>O</a:t>
            </a:r>
            <a:r>
              <a:rPr spc="-514" dirty="0"/>
              <a:t> </a:t>
            </a:r>
            <a:r>
              <a:rPr dirty="0"/>
              <a:t>N</a:t>
            </a:r>
            <a:r>
              <a:rPr spc="-514" dirty="0"/>
              <a:t> </a:t>
            </a:r>
            <a:r>
              <a:rPr dirty="0"/>
              <a:t>T</a:t>
            </a:r>
            <a:r>
              <a:rPr spc="-514" dirty="0"/>
              <a:t> </a:t>
            </a:r>
            <a:r>
              <a:rPr dirty="0"/>
              <a:t>E</a:t>
            </a:r>
            <a:r>
              <a:rPr spc="-514" dirty="0"/>
              <a:t> </a:t>
            </a:r>
            <a:r>
              <a:rPr dirty="0"/>
              <a:t>N</a:t>
            </a:r>
            <a:r>
              <a:rPr spc="-514" dirty="0"/>
              <a:t> </a:t>
            </a:r>
            <a:r>
              <a:rPr dirty="0"/>
              <a:t>T</a:t>
            </a:r>
            <a:r>
              <a:rPr spc="-514" dirty="0"/>
              <a:t> </a:t>
            </a:r>
            <a:r>
              <a:rPr dirty="0"/>
              <a:t>S</a:t>
            </a:r>
          </a:p>
        </p:txBody>
      </p:sp>
      <p:sp>
        <p:nvSpPr>
          <p:cNvPr id="97" name="object 7"/>
          <p:cNvSpPr/>
          <p:nvPr/>
        </p:nvSpPr>
        <p:spPr>
          <a:xfrm>
            <a:off x="467830" y="186074"/>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98" name="object 8"/>
          <p:cNvSpPr txBox="1"/>
          <p:nvPr/>
        </p:nvSpPr>
        <p:spPr>
          <a:xfrm>
            <a:off x="866001" y="533728"/>
            <a:ext cx="36449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400">
                <a:latin typeface="Arial"/>
                <a:ea typeface="Arial"/>
                <a:cs typeface="Arial"/>
                <a:sym typeface="Arial"/>
              </a:defRPr>
            </a:lvl1pPr>
          </a:lstStyle>
          <a:p>
            <a:r>
              <a:t>01</a:t>
            </a:r>
          </a:p>
        </p:txBody>
      </p:sp>
      <p:sp>
        <p:nvSpPr>
          <p:cNvPr id="99" name="object 9"/>
          <p:cNvSpPr txBox="1">
            <a:spLocks noGrp="1"/>
          </p:cNvSpPr>
          <p:nvPr>
            <p:ph type="title"/>
          </p:nvPr>
        </p:nvSpPr>
        <p:spPr>
          <a:xfrm>
            <a:off x="1902486" y="375554"/>
            <a:ext cx="3041651" cy="391161"/>
          </a:xfrm>
          <a:prstGeom prst="rect">
            <a:avLst/>
          </a:prstGeom>
        </p:spPr>
        <p:txBody>
          <a:bodyPr/>
          <a:lstStyle>
            <a:lvl1pPr indent="12700">
              <a:spcBef>
                <a:spcPts val="100"/>
              </a:spcBef>
              <a:tabLst>
                <a:tab pos="241300" algn="l"/>
                <a:tab pos="571500" algn="l"/>
                <a:tab pos="800100" algn="l"/>
                <a:tab pos="1130300" algn="l"/>
                <a:tab pos="1447800" algn="l"/>
                <a:tab pos="1765300" algn="l"/>
                <a:tab pos="2070100" algn="l"/>
                <a:tab pos="2311400" algn="l"/>
                <a:tab pos="2527300" algn="l"/>
                <a:tab pos="2857500" algn="l"/>
              </a:tabLst>
              <a:defRPr b="0">
                <a:solidFill>
                  <a:srgbClr val="404040"/>
                </a:solidFill>
              </a:defRPr>
            </a:lvl1pPr>
          </a:lstStyle>
          <a:p>
            <a:r>
              <a:t>I	n	t	o	d	u	c	t	i	o	n</a:t>
            </a:r>
          </a:p>
        </p:txBody>
      </p:sp>
      <p:sp>
        <p:nvSpPr>
          <p:cNvPr id="100" name="object 10"/>
          <p:cNvSpPr/>
          <p:nvPr/>
        </p:nvSpPr>
        <p:spPr>
          <a:xfrm>
            <a:off x="467830" y="1577973"/>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101" name="object 11"/>
          <p:cNvSpPr txBox="1"/>
          <p:nvPr/>
        </p:nvSpPr>
        <p:spPr>
          <a:xfrm>
            <a:off x="866001" y="1925626"/>
            <a:ext cx="36449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400">
                <a:latin typeface="Arial"/>
                <a:ea typeface="Arial"/>
                <a:cs typeface="Arial"/>
                <a:sym typeface="Arial"/>
              </a:defRPr>
            </a:lvl1pPr>
          </a:lstStyle>
          <a:p>
            <a:r>
              <a:t>02</a:t>
            </a:r>
          </a:p>
        </p:txBody>
      </p:sp>
      <p:sp>
        <p:nvSpPr>
          <p:cNvPr id="102" name="object 12"/>
          <p:cNvSpPr txBox="1"/>
          <p:nvPr/>
        </p:nvSpPr>
        <p:spPr>
          <a:xfrm>
            <a:off x="1902486" y="1901350"/>
            <a:ext cx="3074036"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500"/>
              </a:spcBef>
              <a:tabLst>
                <a:tab pos="368300" algn="l"/>
                <a:tab pos="609600" algn="l"/>
                <a:tab pos="939800" algn="l"/>
                <a:tab pos="1257300" algn="l"/>
                <a:tab pos="1485900" algn="l"/>
                <a:tab pos="1803400" algn="l"/>
              </a:tabLst>
              <a:defRPr sz="2400">
                <a:solidFill>
                  <a:srgbClr val="404040"/>
                </a:solidFill>
                <a:latin typeface="Arial"/>
                <a:ea typeface="Arial"/>
                <a:cs typeface="Arial"/>
                <a:sym typeface="Arial"/>
              </a:defRPr>
            </a:pPr>
            <a:r>
              <a:rPr lang="en-US" dirty="0"/>
              <a:t>F </a:t>
            </a:r>
            <a:r>
              <a:rPr lang="en-US" dirty="0" err="1"/>
              <a:t>i</a:t>
            </a:r>
            <a:r>
              <a:rPr lang="en-US" dirty="0"/>
              <a:t> l e  s t r u c t u r e </a:t>
            </a:r>
            <a:r>
              <a:rPr dirty="0"/>
              <a:t>						</a:t>
            </a:r>
          </a:p>
        </p:txBody>
      </p:sp>
      <p:sp>
        <p:nvSpPr>
          <p:cNvPr id="103" name="object 13"/>
          <p:cNvSpPr/>
          <p:nvPr/>
        </p:nvSpPr>
        <p:spPr>
          <a:xfrm>
            <a:off x="467830" y="2969872"/>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104" name="object 14"/>
          <p:cNvSpPr txBox="1"/>
          <p:nvPr/>
        </p:nvSpPr>
        <p:spPr>
          <a:xfrm>
            <a:off x="866001" y="3317526"/>
            <a:ext cx="36449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400">
                <a:latin typeface="Arial"/>
                <a:ea typeface="Arial"/>
                <a:cs typeface="Arial"/>
                <a:sym typeface="Arial"/>
              </a:defRPr>
            </a:lvl1pPr>
          </a:lstStyle>
          <a:p>
            <a:r>
              <a:rPr dirty="0"/>
              <a:t>03</a:t>
            </a:r>
          </a:p>
        </p:txBody>
      </p:sp>
      <p:sp>
        <p:nvSpPr>
          <p:cNvPr id="105" name="object 15"/>
          <p:cNvSpPr txBox="1"/>
          <p:nvPr/>
        </p:nvSpPr>
        <p:spPr>
          <a:xfrm>
            <a:off x="1886293" y="4657473"/>
            <a:ext cx="307403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400"/>
              </a:spcBef>
              <a:tabLst>
                <a:tab pos="381000" algn="l"/>
                <a:tab pos="698500" algn="l"/>
                <a:tab pos="1003300" algn="l"/>
                <a:tab pos="1308100" algn="l"/>
                <a:tab pos="1562100" algn="l"/>
                <a:tab pos="1778000" algn="l"/>
                <a:tab pos="2108200" algn="l"/>
                <a:tab pos="2336800" algn="l"/>
                <a:tab pos="2565400" algn="l"/>
                <a:tab pos="2882900" algn="l"/>
              </a:tabLst>
              <a:defRPr sz="2400">
                <a:solidFill>
                  <a:srgbClr val="404040"/>
                </a:solidFill>
                <a:latin typeface="Arial"/>
                <a:ea typeface="Arial"/>
                <a:cs typeface="Arial"/>
                <a:sym typeface="Arial"/>
              </a:defRPr>
            </a:pPr>
            <a:r>
              <a:rPr lang="en-US" dirty="0"/>
              <a:t>D </a:t>
            </a:r>
            <a:r>
              <a:rPr lang="en-US" dirty="0" err="1"/>
              <a:t>i</a:t>
            </a:r>
            <a:r>
              <a:rPr lang="en-US" dirty="0"/>
              <a:t> r e c t </a:t>
            </a:r>
            <a:r>
              <a:rPr lang="en-US" dirty="0" err="1"/>
              <a:t>i</a:t>
            </a:r>
            <a:r>
              <a:rPr lang="en-US" dirty="0"/>
              <a:t> o n s </a:t>
            </a:r>
            <a:endParaRPr dirty="0"/>
          </a:p>
        </p:txBody>
      </p:sp>
      <p:sp>
        <p:nvSpPr>
          <p:cNvPr id="106" name="object 16"/>
          <p:cNvSpPr/>
          <p:nvPr/>
        </p:nvSpPr>
        <p:spPr>
          <a:xfrm>
            <a:off x="2017306" y="1267146"/>
            <a:ext cx="4516476" cy="1"/>
          </a:xfrm>
          <a:prstGeom prst="line">
            <a:avLst/>
          </a:prstGeom>
          <a:ln w="3175">
            <a:solidFill>
              <a:srgbClr val="BFBFBF"/>
            </a:solidFill>
          </a:ln>
        </p:spPr>
        <p:txBody>
          <a:bodyPr lIns="0" tIns="0" rIns="0" bIns="0"/>
          <a:lstStyle/>
          <a:p>
            <a:endParaRPr/>
          </a:p>
        </p:txBody>
      </p:sp>
      <p:sp>
        <p:nvSpPr>
          <p:cNvPr id="107" name="object 17"/>
          <p:cNvSpPr/>
          <p:nvPr/>
        </p:nvSpPr>
        <p:spPr>
          <a:xfrm>
            <a:off x="2017306" y="2907193"/>
            <a:ext cx="4531675" cy="1"/>
          </a:xfrm>
          <a:prstGeom prst="line">
            <a:avLst/>
          </a:prstGeom>
          <a:ln w="3175">
            <a:solidFill>
              <a:srgbClr val="BFBFBF"/>
            </a:solidFill>
          </a:ln>
        </p:spPr>
        <p:txBody>
          <a:bodyPr lIns="0" tIns="0" rIns="0" bIns="0"/>
          <a:lstStyle/>
          <a:p>
            <a:endParaRPr/>
          </a:p>
        </p:txBody>
      </p:sp>
      <p:sp>
        <p:nvSpPr>
          <p:cNvPr id="108" name="object 18"/>
          <p:cNvSpPr/>
          <p:nvPr/>
        </p:nvSpPr>
        <p:spPr>
          <a:xfrm>
            <a:off x="2017307" y="4214131"/>
            <a:ext cx="4546874" cy="1"/>
          </a:xfrm>
          <a:prstGeom prst="line">
            <a:avLst/>
          </a:prstGeom>
          <a:ln w="3175">
            <a:solidFill>
              <a:srgbClr val="BFBFBF"/>
            </a:solidFill>
          </a:ln>
        </p:spPr>
        <p:txBody>
          <a:bodyPr lIns="0" tIns="0" rIns="0" bIns="0"/>
          <a:lstStyle/>
          <a:p>
            <a:endParaRPr/>
          </a:p>
        </p:txBody>
      </p:sp>
      <p:sp>
        <p:nvSpPr>
          <p:cNvPr id="19" name="object 13">
            <a:extLst>
              <a:ext uri="{FF2B5EF4-FFF2-40B4-BE49-F238E27FC236}">
                <a16:creationId xmlns:a16="http://schemas.microsoft.com/office/drawing/2014/main" id="{723FC368-660E-41BF-ADDB-9683A07BF547}"/>
              </a:ext>
            </a:extLst>
          </p:cNvPr>
          <p:cNvSpPr/>
          <p:nvPr/>
        </p:nvSpPr>
        <p:spPr>
          <a:xfrm>
            <a:off x="435072" y="4272591"/>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20" name="object 14">
            <a:extLst>
              <a:ext uri="{FF2B5EF4-FFF2-40B4-BE49-F238E27FC236}">
                <a16:creationId xmlns:a16="http://schemas.microsoft.com/office/drawing/2014/main" id="{DB7DCE65-E9F3-48E3-AE4C-1D75D07099D0}"/>
              </a:ext>
            </a:extLst>
          </p:cNvPr>
          <p:cNvSpPr txBox="1"/>
          <p:nvPr/>
        </p:nvSpPr>
        <p:spPr>
          <a:xfrm>
            <a:off x="866001" y="4685690"/>
            <a:ext cx="36449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400">
                <a:latin typeface="Arial"/>
                <a:ea typeface="Arial"/>
                <a:cs typeface="Arial"/>
                <a:sym typeface="Arial"/>
              </a:defRPr>
            </a:lvl1pPr>
          </a:lstStyle>
          <a:p>
            <a:r>
              <a:rPr dirty="0"/>
              <a:t>0</a:t>
            </a:r>
            <a:r>
              <a:rPr lang="en-US" dirty="0"/>
              <a:t>4</a:t>
            </a:r>
            <a:endParaRPr dirty="0"/>
          </a:p>
        </p:txBody>
      </p:sp>
      <p:sp>
        <p:nvSpPr>
          <p:cNvPr id="21" name="object 15">
            <a:extLst>
              <a:ext uri="{FF2B5EF4-FFF2-40B4-BE49-F238E27FC236}">
                <a16:creationId xmlns:a16="http://schemas.microsoft.com/office/drawing/2014/main" id="{1F2AD2A7-2B74-4B51-9845-8C22EA1A074C}"/>
              </a:ext>
            </a:extLst>
          </p:cNvPr>
          <p:cNvSpPr txBox="1"/>
          <p:nvPr/>
        </p:nvSpPr>
        <p:spPr>
          <a:xfrm>
            <a:off x="1886293" y="3375996"/>
            <a:ext cx="307403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400"/>
              </a:spcBef>
              <a:tabLst>
                <a:tab pos="381000" algn="l"/>
                <a:tab pos="698500" algn="l"/>
                <a:tab pos="1003300" algn="l"/>
                <a:tab pos="1308100" algn="l"/>
                <a:tab pos="1562100" algn="l"/>
                <a:tab pos="1778000" algn="l"/>
                <a:tab pos="2108200" algn="l"/>
                <a:tab pos="2336800" algn="l"/>
                <a:tab pos="2565400" algn="l"/>
                <a:tab pos="2882900" algn="l"/>
              </a:tabLst>
              <a:defRPr sz="2400">
                <a:solidFill>
                  <a:srgbClr val="404040"/>
                </a:solidFill>
                <a:latin typeface="Arial"/>
                <a:ea typeface="Arial"/>
                <a:cs typeface="Arial"/>
                <a:sym typeface="Arial"/>
              </a:defRPr>
            </a:pPr>
            <a:r>
              <a:rPr lang="en-US" dirty="0"/>
              <a:t>F </a:t>
            </a:r>
            <a:r>
              <a:rPr lang="en-US" dirty="0" err="1"/>
              <a:t>i</a:t>
            </a:r>
            <a:r>
              <a:rPr lang="en-US" dirty="0"/>
              <a:t> l e  s y s t e m s </a:t>
            </a:r>
            <a:endParaRPr dirty="0"/>
          </a:p>
        </p:txBody>
      </p:sp>
      <p:sp>
        <p:nvSpPr>
          <p:cNvPr id="22" name="object 13">
            <a:extLst>
              <a:ext uri="{FF2B5EF4-FFF2-40B4-BE49-F238E27FC236}">
                <a16:creationId xmlns:a16="http://schemas.microsoft.com/office/drawing/2014/main" id="{79F4FC16-2300-4F86-A902-22FEBC376C02}"/>
              </a:ext>
            </a:extLst>
          </p:cNvPr>
          <p:cNvSpPr/>
          <p:nvPr/>
        </p:nvSpPr>
        <p:spPr>
          <a:xfrm>
            <a:off x="467830" y="5575310"/>
            <a:ext cx="1160774" cy="10966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971" y="32"/>
                </a:lnTo>
                <a:lnTo>
                  <a:pt x="9146" y="127"/>
                </a:lnTo>
                <a:lnTo>
                  <a:pt x="8328" y="285"/>
                </a:lnTo>
                <a:lnTo>
                  <a:pt x="7523" y="506"/>
                </a:lnTo>
                <a:lnTo>
                  <a:pt x="6733" y="791"/>
                </a:lnTo>
                <a:lnTo>
                  <a:pt x="5962" y="1139"/>
                </a:lnTo>
                <a:lnTo>
                  <a:pt x="5216" y="1550"/>
                </a:lnTo>
                <a:lnTo>
                  <a:pt x="4497" y="2024"/>
                </a:lnTo>
                <a:lnTo>
                  <a:pt x="3809" y="2562"/>
                </a:lnTo>
                <a:lnTo>
                  <a:pt x="3157" y="3163"/>
                </a:lnTo>
                <a:lnTo>
                  <a:pt x="2526" y="3850"/>
                </a:lnTo>
                <a:lnTo>
                  <a:pt x="1964" y="4576"/>
                </a:lnTo>
                <a:lnTo>
                  <a:pt x="1473" y="5336"/>
                </a:lnTo>
                <a:lnTo>
                  <a:pt x="1052" y="6127"/>
                </a:lnTo>
                <a:lnTo>
                  <a:pt x="702" y="6942"/>
                </a:lnTo>
                <a:lnTo>
                  <a:pt x="421" y="7778"/>
                </a:lnTo>
                <a:lnTo>
                  <a:pt x="210" y="8630"/>
                </a:lnTo>
                <a:lnTo>
                  <a:pt x="70" y="9493"/>
                </a:lnTo>
                <a:lnTo>
                  <a:pt x="0" y="10364"/>
                </a:lnTo>
                <a:lnTo>
                  <a:pt x="0" y="11236"/>
                </a:lnTo>
                <a:lnTo>
                  <a:pt x="70" y="12107"/>
                </a:lnTo>
                <a:lnTo>
                  <a:pt x="210" y="12970"/>
                </a:lnTo>
                <a:lnTo>
                  <a:pt x="421" y="13822"/>
                </a:lnTo>
                <a:lnTo>
                  <a:pt x="702" y="14658"/>
                </a:lnTo>
                <a:lnTo>
                  <a:pt x="1052" y="15473"/>
                </a:lnTo>
                <a:lnTo>
                  <a:pt x="1473" y="16264"/>
                </a:lnTo>
                <a:lnTo>
                  <a:pt x="1964" y="17024"/>
                </a:lnTo>
                <a:lnTo>
                  <a:pt x="2526" y="17750"/>
                </a:lnTo>
                <a:lnTo>
                  <a:pt x="3157" y="18437"/>
                </a:lnTo>
                <a:lnTo>
                  <a:pt x="3809" y="19038"/>
                </a:lnTo>
                <a:lnTo>
                  <a:pt x="4497" y="19576"/>
                </a:lnTo>
                <a:lnTo>
                  <a:pt x="5216" y="20050"/>
                </a:lnTo>
                <a:lnTo>
                  <a:pt x="5962" y="20461"/>
                </a:lnTo>
                <a:lnTo>
                  <a:pt x="6733" y="20809"/>
                </a:lnTo>
                <a:lnTo>
                  <a:pt x="7523" y="21094"/>
                </a:lnTo>
                <a:lnTo>
                  <a:pt x="8328" y="21315"/>
                </a:lnTo>
                <a:lnTo>
                  <a:pt x="9146" y="21473"/>
                </a:lnTo>
                <a:lnTo>
                  <a:pt x="9971" y="21568"/>
                </a:lnTo>
                <a:lnTo>
                  <a:pt x="10800" y="21600"/>
                </a:lnTo>
                <a:lnTo>
                  <a:pt x="11629" y="21568"/>
                </a:lnTo>
                <a:lnTo>
                  <a:pt x="12454" y="21473"/>
                </a:lnTo>
                <a:lnTo>
                  <a:pt x="13272" y="21315"/>
                </a:lnTo>
                <a:lnTo>
                  <a:pt x="14077" y="21094"/>
                </a:lnTo>
                <a:lnTo>
                  <a:pt x="14867" y="20809"/>
                </a:lnTo>
                <a:lnTo>
                  <a:pt x="15638" y="20461"/>
                </a:lnTo>
                <a:lnTo>
                  <a:pt x="16384" y="20050"/>
                </a:lnTo>
                <a:lnTo>
                  <a:pt x="17103" y="19576"/>
                </a:lnTo>
                <a:lnTo>
                  <a:pt x="17791" y="19038"/>
                </a:lnTo>
                <a:lnTo>
                  <a:pt x="18443" y="18437"/>
                </a:lnTo>
                <a:lnTo>
                  <a:pt x="19074" y="17750"/>
                </a:lnTo>
                <a:lnTo>
                  <a:pt x="19636" y="17024"/>
                </a:lnTo>
                <a:lnTo>
                  <a:pt x="20127" y="16264"/>
                </a:lnTo>
                <a:lnTo>
                  <a:pt x="20548" y="15473"/>
                </a:lnTo>
                <a:lnTo>
                  <a:pt x="20898" y="14658"/>
                </a:lnTo>
                <a:lnTo>
                  <a:pt x="21179" y="13822"/>
                </a:lnTo>
                <a:lnTo>
                  <a:pt x="21390" y="12970"/>
                </a:lnTo>
                <a:lnTo>
                  <a:pt x="21530" y="12107"/>
                </a:lnTo>
                <a:lnTo>
                  <a:pt x="21600" y="11236"/>
                </a:lnTo>
                <a:lnTo>
                  <a:pt x="21600" y="10364"/>
                </a:lnTo>
                <a:lnTo>
                  <a:pt x="21530" y="9493"/>
                </a:lnTo>
                <a:lnTo>
                  <a:pt x="21390" y="8630"/>
                </a:lnTo>
                <a:lnTo>
                  <a:pt x="21179" y="7778"/>
                </a:lnTo>
                <a:lnTo>
                  <a:pt x="20898" y="6942"/>
                </a:lnTo>
                <a:lnTo>
                  <a:pt x="20548" y="6127"/>
                </a:lnTo>
                <a:lnTo>
                  <a:pt x="20127" y="5336"/>
                </a:lnTo>
                <a:lnTo>
                  <a:pt x="19636" y="4576"/>
                </a:lnTo>
                <a:lnTo>
                  <a:pt x="19074" y="3850"/>
                </a:lnTo>
                <a:lnTo>
                  <a:pt x="18443" y="3163"/>
                </a:lnTo>
                <a:lnTo>
                  <a:pt x="17791" y="2562"/>
                </a:lnTo>
                <a:lnTo>
                  <a:pt x="17103" y="2024"/>
                </a:lnTo>
                <a:lnTo>
                  <a:pt x="16384" y="1550"/>
                </a:lnTo>
                <a:lnTo>
                  <a:pt x="15638" y="1139"/>
                </a:lnTo>
                <a:lnTo>
                  <a:pt x="14867" y="791"/>
                </a:lnTo>
                <a:lnTo>
                  <a:pt x="14077" y="506"/>
                </a:lnTo>
                <a:lnTo>
                  <a:pt x="13272" y="285"/>
                </a:lnTo>
                <a:lnTo>
                  <a:pt x="12454" y="127"/>
                </a:lnTo>
                <a:lnTo>
                  <a:pt x="11629" y="32"/>
                </a:lnTo>
                <a:lnTo>
                  <a:pt x="10800" y="0"/>
                </a:lnTo>
                <a:close/>
              </a:path>
            </a:pathLst>
          </a:custGeom>
          <a:solidFill>
            <a:srgbClr val="F2F2F2"/>
          </a:solidFill>
          <a:ln w="12700">
            <a:miter lim="400000"/>
          </a:ln>
        </p:spPr>
        <p:txBody>
          <a:bodyPr lIns="0" tIns="0" rIns="0" bIns="0"/>
          <a:lstStyle/>
          <a:p>
            <a:endParaRPr/>
          </a:p>
        </p:txBody>
      </p:sp>
      <p:sp>
        <p:nvSpPr>
          <p:cNvPr id="23" name="object 14">
            <a:extLst>
              <a:ext uri="{FF2B5EF4-FFF2-40B4-BE49-F238E27FC236}">
                <a16:creationId xmlns:a16="http://schemas.microsoft.com/office/drawing/2014/main" id="{3193A8FD-C363-4CDC-B2F0-15378B11A9D4}"/>
              </a:ext>
            </a:extLst>
          </p:cNvPr>
          <p:cNvSpPr txBox="1"/>
          <p:nvPr/>
        </p:nvSpPr>
        <p:spPr>
          <a:xfrm>
            <a:off x="866001" y="5868625"/>
            <a:ext cx="36449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400">
                <a:latin typeface="Arial"/>
                <a:ea typeface="Arial"/>
                <a:cs typeface="Arial"/>
                <a:sym typeface="Arial"/>
              </a:defRPr>
            </a:lvl1pPr>
          </a:lstStyle>
          <a:p>
            <a:r>
              <a:rPr dirty="0"/>
              <a:t>0</a:t>
            </a:r>
            <a:r>
              <a:rPr lang="en-US" dirty="0"/>
              <a:t>5</a:t>
            </a:r>
            <a:endParaRPr dirty="0"/>
          </a:p>
        </p:txBody>
      </p:sp>
      <p:sp>
        <p:nvSpPr>
          <p:cNvPr id="24" name="object 15">
            <a:extLst>
              <a:ext uri="{FF2B5EF4-FFF2-40B4-BE49-F238E27FC236}">
                <a16:creationId xmlns:a16="http://schemas.microsoft.com/office/drawing/2014/main" id="{BB9D3FF8-332E-4FCD-8865-0375ECA5DFCC}"/>
              </a:ext>
            </a:extLst>
          </p:cNvPr>
          <p:cNvSpPr txBox="1"/>
          <p:nvPr/>
        </p:nvSpPr>
        <p:spPr>
          <a:xfrm>
            <a:off x="1902486" y="5868625"/>
            <a:ext cx="307403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400"/>
              </a:spcBef>
              <a:tabLst>
                <a:tab pos="381000" algn="l"/>
                <a:tab pos="698500" algn="l"/>
                <a:tab pos="1003300" algn="l"/>
                <a:tab pos="1308100" algn="l"/>
                <a:tab pos="1562100" algn="l"/>
                <a:tab pos="1778000" algn="l"/>
                <a:tab pos="2108200" algn="l"/>
                <a:tab pos="2336800" algn="l"/>
                <a:tab pos="2565400" algn="l"/>
                <a:tab pos="2882900" algn="l"/>
              </a:tabLst>
              <a:defRPr sz="2400">
                <a:solidFill>
                  <a:srgbClr val="404040"/>
                </a:solidFill>
                <a:latin typeface="Arial"/>
                <a:ea typeface="Arial"/>
                <a:cs typeface="Arial"/>
                <a:sym typeface="Arial"/>
              </a:defRPr>
            </a:pPr>
            <a:r>
              <a:rPr lang="en-US" dirty="0"/>
              <a:t>F </a:t>
            </a:r>
            <a:r>
              <a:rPr lang="en-US" dirty="0" err="1"/>
              <a:t>i</a:t>
            </a:r>
            <a:r>
              <a:rPr lang="en-US" dirty="0"/>
              <a:t> l e  a l </a:t>
            </a:r>
            <a:r>
              <a:rPr lang="en-US" dirty="0" err="1"/>
              <a:t>l</a:t>
            </a:r>
            <a:r>
              <a:rPr lang="en-US" dirty="0"/>
              <a:t> o c a t </a:t>
            </a:r>
            <a:r>
              <a:rPr lang="en-US" dirty="0" err="1"/>
              <a:t>i</a:t>
            </a:r>
            <a:r>
              <a:rPr lang="en-US" dirty="0"/>
              <a:t> o n</a:t>
            </a:r>
            <a:endParaRPr dirty="0"/>
          </a:p>
        </p:txBody>
      </p:sp>
      <p:sp>
        <p:nvSpPr>
          <p:cNvPr id="25" name="object 18">
            <a:extLst>
              <a:ext uri="{FF2B5EF4-FFF2-40B4-BE49-F238E27FC236}">
                <a16:creationId xmlns:a16="http://schemas.microsoft.com/office/drawing/2014/main" id="{CF4AECC2-811C-4CCD-8A94-567627A41C5C}"/>
              </a:ext>
            </a:extLst>
          </p:cNvPr>
          <p:cNvSpPr/>
          <p:nvPr/>
        </p:nvSpPr>
        <p:spPr>
          <a:xfrm>
            <a:off x="1986908" y="5577898"/>
            <a:ext cx="4546874" cy="1"/>
          </a:xfrm>
          <a:prstGeom prst="line">
            <a:avLst/>
          </a:prstGeom>
          <a:ln w="3175">
            <a:solidFill>
              <a:srgbClr val="BFBFBF"/>
            </a:solidFill>
          </a:ln>
        </p:spPr>
        <p:txBody>
          <a:bodyPr lIns="0" tIns="0" rIns="0" bIns="0"/>
          <a:lstStyle/>
          <a:p>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Packages on Go Language</a:t>
            </a:r>
          </a:p>
        </p:txBody>
      </p:sp>
      <p:sp>
        <p:nvSpPr>
          <p:cNvPr id="5" name="Прямоугольник 4">
            <a:extLst>
              <a:ext uri="{FF2B5EF4-FFF2-40B4-BE49-F238E27FC236}">
                <a16:creationId xmlns:a16="http://schemas.microsoft.com/office/drawing/2014/main" id="{BC8AF555-2BE8-44DC-843B-01EFDF99EB89}"/>
              </a:ext>
            </a:extLst>
          </p:cNvPr>
          <p:cNvSpPr/>
          <p:nvPr/>
        </p:nvSpPr>
        <p:spPr>
          <a:xfrm>
            <a:off x="511652" y="1055756"/>
            <a:ext cx="7651272" cy="1754326"/>
          </a:xfrm>
          <a:prstGeom prst="rect">
            <a:avLst/>
          </a:prstGeom>
        </p:spPr>
        <p:txBody>
          <a:bodyPr wrap="square">
            <a:spAutoFit/>
          </a:bodyPr>
          <a:lstStyle/>
          <a:p>
            <a:r>
              <a:rPr lang="en-US" dirty="0"/>
              <a:t>Package </a:t>
            </a:r>
            <a:r>
              <a:rPr lang="en-US" b="1" dirty="0" err="1"/>
              <a:t>filepath</a:t>
            </a:r>
            <a:r>
              <a:rPr lang="en-US" dirty="0"/>
              <a:t> implements utility routines for manipulating filename paths in a way compatible with the target operating system-defined file paths.</a:t>
            </a:r>
          </a:p>
          <a:p>
            <a:endParaRPr lang="en-US" dirty="0"/>
          </a:p>
          <a:p>
            <a:r>
              <a:rPr lang="en-US" dirty="0"/>
              <a:t>The </a:t>
            </a:r>
            <a:r>
              <a:rPr lang="en-US" dirty="0" err="1"/>
              <a:t>filepath</a:t>
            </a:r>
            <a:r>
              <a:rPr lang="en-US" dirty="0"/>
              <a:t> package uses either forward slashes or backslashes, depending on the operating system. To process paths such as URLs that always use forward slashes regardless of the operating system, see the path package.</a:t>
            </a:r>
          </a:p>
        </p:txBody>
      </p:sp>
      <p:sp>
        <p:nvSpPr>
          <p:cNvPr id="3" name="Прямоугольник 2">
            <a:extLst>
              <a:ext uri="{FF2B5EF4-FFF2-40B4-BE49-F238E27FC236}">
                <a16:creationId xmlns:a16="http://schemas.microsoft.com/office/drawing/2014/main" id="{B05A334C-3622-4829-A57D-7E911F6A4C1E}"/>
              </a:ext>
            </a:extLst>
          </p:cNvPr>
          <p:cNvSpPr/>
          <p:nvPr/>
        </p:nvSpPr>
        <p:spPr>
          <a:xfrm>
            <a:off x="511652" y="3105834"/>
            <a:ext cx="7764253" cy="646331"/>
          </a:xfrm>
          <a:prstGeom prst="rect">
            <a:avLst/>
          </a:prstGeom>
        </p:spPr>
        <p:txBody>
          <a:bodyPr wrap="square">
            <a:spAutoFit/>
          </a:bodyPr>
          <a:lstStyle/>
          <a:p>
            <a:r>
              <a:rPr lang="en-US" dirty="0"/>
              <a:t>Package </a:t>
            </a:r>
            <a:r>
              <a:rPr lang="en-US" b="1" dirty="0"/>
              <a:t>strings</a:t>
            </a:r>
            <a:r>
              <a:rPr lang="en-US" dirty="0"/>
              <a:t> implements simple functions to manipulate UTF-8 encoded strings.</a:t>
            </a:r>
          </a:p>
        </p:txBody>
      </p:sp>
    </p:spTree>
    <p:extLst>
      <p:ext uri="{BB962C8B-B14F-4D97-AF65-F5344CB8AC3E}">
        <p14:creationId xmlns:p14="http://schemas.microsoft.com/office/powerpoint/2010/main" val="145885108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3" name="Заголовок 2">
            <a:extLst>
              <a:ext uri="{FF2B5EF4-FFF2-40B4-BE49-F238E27FC236}">
                <a16:creationId xmlns:a16="http://schemas.microsoft.com/office/drawing/2014/main" id="{5F92AEB1-B738-47D6-BB28-AB4D0C6D99C1}"/>
              </a:ext>
            </a:extLst>
          </p:cNvPr>
          <p:cNvSpPr>
            <a:spLocks noGrp="1"/>
          </p:cNvSpPr>
          <p:nvPr>
            <p:ph type="title"/>
          </p:nvPr>
        </p:nvSpPr>
        <p:spPr/>
        <p:txBody>
          <a:bodyPr/>
          <a:lstStyle/>
          <a:p>
            <a:r>
              <a:rPr lang="en-US" dirty="0"/>
              <a:t>Functions on Go Language</a:t>
            </a:r>
          </a:p>
        </p:txBody>
      </p:sp>
      <p:sp>
        <p:nvSpPr>
          <p:cNvPr id="9" name="Прямоугольник 8">
            <a:extLst>
              <a:ext uri="{FF2B5EF4-FFF2-40B4-BE49-F238E27FC236}">
                <a16:creationId xmlns:a16="http://schemas.microsoft.com/office/drawing/2014/main" id="{081676C2-219C-496E-8C83-66296ED03F56}"/>
              </a:ext>
            </a:extLst>
          </p:cNvPr>
          <p:cNvSpPr/>
          <p:nvPr/>
        </p:nvSpPr>
        <p:spPr>
          <a:xfrm>
            <a:off x="597312" y="693789"/>
            <a:ext cx="7308438" cy="1200329"/>
          </a:xfrm>
          <a:prstGeom prst="rect">
            <a:avLst/>
          </a:prstGeom>
        </p:spPr>
        <p:txBody>
          <a:bodyPr wrap="square">
            <a:spAutoFit/>
          </a:bodyPr>
          <a:lstStyle/>
          <a:p>
            <a:r>
              <a:rPr lang="en-US" dirty="0"/>
              <a:t>This is a Go program that provides a basic command-line interface for file and directory operations such as creating files and directories, copying files and directories, moving files and directories, renaming files and directories, and deleting files and directories.</a:t>
            </a:r>
          </a:p>
        </p:txBody>
      </p:sp>
      <p:sp>
        <p:nvSpPr>
          <p:cNvPr id="5" name="Прямоугольник 4">
            <a:extLst>
              <a:ext uri="{FF2B5EF4-FFF2-40B4-BE49-F238E27FC236}">
                <a16:creationId xmlns:a16="http://schemas.microsoft.com/office/drawing/2014/main" id="{DFA282FC-1655-4741-A0CC-52062C83639B}"/>
              </a:ext>
            </a:extLst>
          </p:cNvPr>
          <p:cNvSpPr/>
          <p:nvPr/>
        </p:nvSpPr>
        <p:spPr>
          <a:xfrm>
            <a:off x="597312" y="2055623"/>
            <a:ext cx="7489413" cy="923330"/>
          </a:xfrm>
          <a:prstGeom prst="rect">
            <a:avLst/>
          </a:prstGeom>
        </p:spPr>
        <p:txBody>
          <a:bodyPr wrap="square">
            <a:spAutoFit/>
          </a:bodyPr>
          <a:lstStyle/>
          <a:p>
            <a:r>
              <a:rPr lang="en-US" dirty="0"/>
              <a:t>The </a:t>
            </a:r>
            <a:r>
              <a:rPr lang="en-US" b="1" dirty="0" err="1"/>
              <a:t>createFile</a:t>
            </a:r>
            <a:r>
              <a:rPr lang="en-US" dirty="0"/>
              <a:t> function takes a filename as input and creates a new file with that name if it does not already exist. If the file or directory already exists, it prints an error message.</a:t>
            </a: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2" name="Прямоугольник 1">
            <a:extLst>
              <a:ext uri="{FF2B5EF4-FFF2-40B4-BE49-F238E27FC236}">
                <a16:creationId xmlns:a16="http://schemas.microsoft.com/office/drawing/2014/main" id="{D6E4E017-30E9-4321-B9B8-50DA27BA9FA9}"/>
              </a:ext>
            </a:extLst>
          </p:cNvPr>
          <p:cNvSpPr/>
          <p:nvPr/>
        </p:nvSpPr>
        <p:spPr>
          <a:xfrm>
            <a:off x="597312" y="3140458"/>
            <a:ext cx="7489412" cy="923330"/>
          </a:xfrm>
          <a:prstGeom prst="rect">
            <a:avLst/>
          </a:prstGeom>
        </p:spPr>
        <p:txBody>
          <a:bodyPr wrap="square">
            <a:spAutoFit/>
          </a:bodyPr>
          <a:lstStyle/>
          <a:p>
            <a:r>
              <a:rPr lang="en-US" dirty="0"/>
              <a:t>The </a:t>
            </a:r>
            <a:r>
              <a:rPr lang="en-US" b="1" dirty="0" err="1"/>
              <a:t>createDir</a:t>
            </a:r>
            <a:r>
              <a:rPr lang="en-US" dirty="0"/>
              <a:t> function takes a directory name as input and creates a new directory with that name if it does not already exist. If the file or directory already exists, it prints an error message.</a:t>
            </a:r>
          </a:p>
        </p:txBody>
      </p:sp>
      <p:sp>
        <p:nvSpPr>
          <p:cNvPr id="4" name="Прямоугольник 3">
            <a:extLst>
              <a:ext uri="{FF2B5EF4-FFF2-40B4-BE49-F238E27FC236}">
                <a16:creationId xmlns:a16="http://schemas.microsoft.com/office/drawing/2014/main" id="{B0DCD539-10FF-4D05-B95A-633C1D049201}"/>
              </a:ext>
            </a:extLst>
          </p:cNvPr>
          <p:cNvSpPr/>
          <p:nvPr/>
        </p:nvSpPr>
        <p:spPr>
          <a:xfrm>
            <a:off x="597312" y="4225293"/>
            <a:ext cx="7335636" cy="923330"/>
          </a:xfrm>
          <a:prstGeom prst="rect">
            <a:avLst/>
          </a:prstGeom>
        </p:spPr>
        <p:txBody>
          <a:bodyPr wrap="square">
            <a:spAutoFit/>
          </a:bodyPr>
          <a:lstStyle/>
          <a:p>
            <a:r>
              <a:rPr lang="en-US" dirty="0"/>
              <a:t>The </a:t>
            </a:r>
            <a:r>
              <a:rPr lang="en-US" b="1" dirty="0" err="1"/>
              <a:t>copyFile</a:t>
            </a:r>
            <a:r>
              <a:rPr lang="en-US" dirty="0"/>
              <a:t> function takes two file paths as input, the source file and the destination file, and copies the contents of the source file to the destination file. It also copies the permissions of the source file to the destination file.</a:t>
            </a:r>
          </a:p>
        </p:txBody>
      </p:sp>
      <p:sp>
        <p:nvSpPr>
          <p:cNvPr id="6" name="Прямоугольник 5">
            <a:extLst>
              <a:ext uri="{FF2B5EF4-FFF2-40B4-BE49-F238E27FC236}">
                <a16:creationId xmlns:a16="http://schemas.microsoft.com/office/drawing/2014/main" id="{472D2940-E8C4-46A8-A13D-2C83E8311731}"/>
              </a:ext>
            </a:extLst>
          </p:cNvPr>
          <p:cNvSpPr/>
          <p:nvPr/>
        </p:nvSpPr>
        <p:spPr>
          <a:xfrm>
            <a:off x="583713" y="5217429"/>
            <a:ext cx="7335636" cy="923330"/>
          </a:xfrm>
          <a:prstGeom prst="rect">
            <a:avLst/>
          </a:prstGeom>
        </p:spPr>
        <p:txBody>
          <a:bodyPr wrap="square">
            <a:spAutoFit/>
          </a:bodyPr>
          <a:lstStyle/>
          <a:p>
            <a:r>
              <a:rPr lang="en-US" dirty="0"/>
              <a:t>The </a:t>
            </a:r>
            <a:r>
              <a:rPr lang="en-US" b="1" dirty="0" err="1"/>
              <a:t>copyDir</a:t>
            </a:r>
            <a:r>
              <a:rPr lang="en-US" dirty="0"/>
              <a:t> function takes two directory paths as input, the source directory and the destination directory, and recursively copies all files and directories in the source directory to the destination directory.</a:t>
            </a:r>
          </a:p>
        </p:txBody>
      </p:sp>
    </p:spTree>
    <p:extLst>
      <p:ext uri="{BB962C8B-B14F-4D97-AF65-F5344CB8AC3E}">
        <p14:creationId xmlns:p14="http://schemas.microsoft.com/office/powerpoint/2010/main" val="34773959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10" name="object 3">
            <a:extLst>
              <a:ext uri="{FF2B5EF4-FFF2-40B4-BE49-F238E27FC236}">
                <a16:creationId xmlns:a16="http://schemas.microsoft.com/office/drawing/2014/main" id="{E9896161-2549-46C2-A7B9-BA4FCC7FCDA3}"/>
              </a:ext>
            </a:extLst>
          </p:cNvPr>
          <p:cNvSpPr/>
          <p:nvPr/>
        </p:nvSpPr>
        <p:spPr>
          <a:xfrm>
            <a:off x="8807862" y="15240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2" name="Прямоугольник 1">
            <a:extLst>
              <a:ext uri="{FF2B5EF4-FFF2-40B4-BE49-F238E27FC236}">
                <a16:creationId xmlns:a16="http://schemas.microsoft.com/office/drawing/2014/main" id="{BFF63B63-AC81-48F8-B855-AA47081DFE4E}"/>
              </a:ext>
            </a:extLst>
          </p:cNvPr>
          <p:cNvSpPr/>
          <p:nvPr/>
        </p:nvSpPr>
        <p:spPr>
          <a:xfrm>
            <a:off x="666749" y="953185"/>
            <a:ext cx="7410451" cy="923330"/>
          </a:xfrm>
          <a:prstGeom prst="rect">
            <a:avLst/>
          </a:prstGeom>
        </p:spPr>
        <p:txBody>
          <a:bodyPr wrap="square">
            <a:spAutoFit/>
          </a:bodyPr>
          <a:lstStyle/>
          <a:p>
            <a:r>
              <a:rPr lang="en-US" dirty="0"/>
              <a:t>The </a:t>
            </a:r>
            <a:r>
              <a:rPr lang="en-US" b="1" dirty="0"/>
              <a:t>move</a:t>
            </a:r>
            <a:r>
              <a:rPr lang="en-US" dirty="0"/>
              <a:t> function takes two file or directory paths as input, the source and the destination, and moves the source file or directory to the destination directory. If the destination directory does not exist, it is created.</a:t>
            </a:r>
          </a:p>
        </p:txBody>
      </p:sp>
      <p:sp>
        <p:nvSpPr>
          <p:cNvPr id="4" name="Прямоугольник 3">
            <a:extLst>
              <a:ext uri="{FF2B5EF4-FFF2-40B4-BE49-F238E27FC236}">
                <a16:creationId xmlns:a16="http://schemas.microsoft.com/office/drawing/2014/main" id="{7D4A7BAD-3525-457C-AA85-52EE10277070}"/>
              </a:ext>
            </a:extLst>
          </p:cNvPr>
          <p:cNvSpPr/>
          <p:nvPr/>
        </p:nvSpPr>
        <p:spPr>
          <a:xfrm>
            <a:off x="666747" y="2033657"/>
            <a:ext cx="7410451" cy="923330"/>
          </a:xfrm>
          <a:prstGeom prst="rect">
            <a:avLst/>
          </a:prstGeom>
        </p:spPr>
        <p:txBody>
          <a:bodyPr wrap="square">
            <a:spAutoFit/>
          </a:bodyPr>
          <a:lstStyle/>
          <a:p>
            <a:r>
              <a:rPr lang="en-US" dirty="0"/>
              <a:t>The </a:t>
            </a:r>
            <a:r>
              <a:rPr lang="en-US" b="1" dirty="0"/>
              <a:t>rename</a:t>
            </a:r>
            <a:r>
              <a:rPr lang="en-US" dirty="0"/>
              <a:t> function takes two file or directory names as input, the old name and the new name, and renames the file or directory with the old name to the new name.</a:t>
            </a:r>
          </a:p>
        </p:txBody>
      </p:sp>
      <p:sp>
        <p:nvSpPr>
          <p:cNvPr id="5" name="Прямоугольник 4">
            <a:extLst>
              <a:ext uri="{FF2B5EF4-FFF2-40B4-BE49-F238E27FC236}">
                <a16:creationId xmlns:a16="http://schemas.microsoft.com/office/drawing/2014/main" id="{D7E5CE4A-27E4-4D94-B539-D0792C38A918}"/>
              </a:ext>
            </a:extLst>
          </p:cNvPr>
          <p:cNvSpPr/>
          <p:nvPr/>
        </p:nvSpPr>
        <p:spPr>
          <a:xfrm>
            <a:off x="666746" y="3163098"/>
            <a:ext cx="7410451" cy="646331"/>
          </a:xfrm>
          <a:prstGeom prst="rect">
            <a:avLst/>
          </a:prstGeom>
        </p:spPr>
        <p:txBody>
          <a:bodyPr wrap="square">
            <a:spAutoFit/>
          </a:bodyPr>
          <a:lstStyle/>
          <a:p>
            <a:r>
              <a:rPr lang="en-US" dirty="0"/>
              <a:t>The </a:t>
            </a:r>
            <a:r>
              <a:rPr lang="en-US" b="1" dirty="0"/>
              <a:t>delete</a:t>
            </a:r>
            <a:r>
              <a:rPr lang="en-US" dirty="0"/>
              <a:t> function takes a file or directory path as input and deletes the file or directory if it exists.</a:t>
            </a:r>
          </a:p>
        </p:txBody>
      </p:sp>
      <p:sp>
        <p:nvSpPr>
          <p:cNvPr id="6" name="Прямоугольник 5">
            <a:extLst>
              <a:ext uri="{FF2B5EF4-FFF2-40B4-BE49-F238E27FC236}">
                <a16:creationId xmlns:a16="http://schemas.microsoft.com/office/drawing/2014/main" id="{052C28DF-DFFD-489D-B321-CB71BAD1DB93}"/>
              </a:ext>
            </a:extLst>
          </p:cNvPr>
          <p:cNvSpPr/>
          <p:nvPr/>
        </p:nvSpPr>
        <p:spPr>
          <a:xfrm>
            <a:off x="666746" y="3874238"/>
            <a:ext cx="6962778" cy="369332"/>
          </a:xfrm>
          <a:prstGeom prst="rect">
            <a:avLst/>
          </a:prstGeom>
        </p:spPr>
        <p:txBody>
          <a:bodyPr wrap="square">
            <a:spAutoFit/>
          </a:bodyPr>
          <a:lstStyle/>
          <a:p>
            <a:r>
              <a:rPr lang="en-US" dirty="0"/>
              <a:t>The </a:t>
            </a:r>
            <a:r>
              <a:rPr lang="en-US" b="1" dirty="0"/>
              <a:t>list</a:t>
            </a:r>
            <a:r>
              <a:rPr lang="en-US" dirty="0"/>
              <a:t> function lists the files and directories in the current directory.</a:t>
            </a:r>
          </a:p>
        </p:txBody>
      </p:sp>
      <p:sp>
        <p:nvSpPr>
          <p:cNvPr id="13" name="Заголовок 2">
            <a:extLst>
              <a:ext uri="{FF2B5EF4-FFF2-40B4-BE49-F238E27FC236}">
                <a16:creationId xmlns:a16="http://schemas.microsoft.com/office/drawing/2014/main" id="{54B98D96-D05F-4FA5-8A53-D738EC15B003}"/>
              </a:ext>
            </a:extLst>
          </p:cNvPr>
          <p:cNvSpPr>
            <a:spLocks noGrp="1"/>
          </p:cNvSpPr>
          <p:nvPr>
            <p:ph type="title"/>
          </p:nvPr>
        </p:nvSpPr>
        <p:spPr>
          <a:xfrm>
            <a:off x="3580022" y="287874"/>
            <a:ext cx="4582902" cy="391160"/>
          </a:xfrm>
        </p:spPr>
        <p:txBody>
          <a:bodyPr/>
          <a:lstStyle/>
          <a:p>
            <a:r>
              <a:rPr lang="en-US" dirty="0"/>
              <a:t>Project on Go Language</a:t>
            </a:r>
          </a:p>
        </p:txBody>
      </p:sp>
      <p:sp>
        <p:nvSpPr>
          <p:cNvPr id="3" name="Прямоугольник 2">
            <a:extLst>
              <a:ext uri="{FF2B5EF4-FFF2-40B4-BE49-F238E27FC236}">
                <a16:creationId xmlns:a16="http://schemas.microsoft.com/office/drawing/2014/main" id="{532B9225-BC1B-4ACA-9DD0-8019586B9D30}"/>
              </a:ext>
            </a:extLst>
          </p:cNvPr>
          <p:cNvSpPr/>
          <p:nvPr/>
        </p:nvSpPr>
        <p:spPr>
          <a:xfrm>
            <a:off x="666746" y="4390882"/>
            <a:ext cx="6962778" cy="646331"/>
          </a:xfrm>
          <a:prstGeom prst="rect">
            <a:avLst/>
          </a:prstGeom>
        </p:spPr>
        <p:txBody>
          <a:bodyPr wrap="square">
            <a:spAutoFit/>
          </a:bodyPr>
          <a:lstStyle/>
          <a:p>
            <a:r>
              <a:rPr lang="en-US" b="1" dirty="0"/>
              <a:t>cd: </a:t>
            </a:r>
            <a:r>
              <a:rPr lang="en-US" dirty="0"/>
              <a:t>This command prompts the user for a directory name and changes the current directory to the specified directory.</a:t>
            </a:r>
          </a:p>
        </p:txBody>
      </p:sp>
      <p:sp>
        <p:nvSpPr>
          <p:cNvPr id="7" name="Прямоугольник 6">
            <a:extLst>
              <a:ext uri="{FF2B5EF4-FFF2-40B4-BE49-F238E27FC236}">
                <a16:creationId xmlns:a16="http://schemas.microsoft.com/office/drawing/2014/main" id="{9C620DC9-4D07-434C-A000-B259E8A29FAE}"/>
              </a:ext>
            </a:extLst>
          </p:cNvPr>
          <p:cNvSpPr/>
          <p:nvPr/>
        </p:nvSpPr>
        <p:spPr>
          <a:xfrm>
            <a:off x="666746" y="5184525"/>
            <a:ext cx="5343129" cy="369332"/>
          </a:xfrm>
          <a:prstGeom prst="rect">
            <a:avLst/>
          </a:prstGeom>
        </p:spPr>
        <p:txBody>
          <a:bodyPr wrap="none">
            <a:spAutoFit/>
          </a:bodyPr>
          <a:lstStyle/>
          <a:p>
            <a:r>
              <a:rPr lang="en-US" b="1" dirty="0"/>
              <a:t>back: </a:t>
            </a:r>
            <a:r>
              <a:rPr lang="en-US" dirty="0"/>
              <a:t>This command goes back to the parent directory.</a:t>
            </a:r>
          </a:p>
        </p:txBody>
      </p:sp>
      <p:sp>
        <p:nvSpPr>
          <p:cNvPr id="8" name="Прямоугольник 7">
            <a:extLst>
              <a:ext uri="{FF2B5EF4-FFF2-40B4-BE49-F238E27FC236}">
                <a16:creationId xmlns:a16="http://schemas.microsoft.com/office/drawing/2014/main" id="{B9112E6B-BC1A-4A5C-8456-F1F0424367FD}"/>
              </a:ext>
            </a:extLst>
          </p:cNvPr>
          <p:cNvSpPr/>
          <p:nvPr/>
        </p:nvSpPr>
        <p:spPr>
          <a:xfrm>
            <a:off x="666746" y="5701169"/>
            <a:ext cx="3789820" cy="369332"/>
          </a:xfrm>
          <a:prstGeom prst="rect">
            <a:avLst/>
          </a:prstGeom>
        </p:spPr>
        <p:txBody>
          <a:bodyPr wrap="none">
            <a:spAutoFit/>
          </a:bodyPr>
          <a:lstStyle/>
          <a:p>
            <a:r>
              <a:rPr lang="en-US" b="1" dirty="0"/>
              <a:t>exit: </a:t>
            </a:r>
            <a:r>
              <a:rPr lang="en-US" dirty="0"/>
              <a:t>This command exits the program.</a:t>
            </a:r>
          </a:p>
        </p:txBody>
      </p:sp>
    </p:spTree>
    <p:extLst>
      <p:ext uri="{BB962C8B-B14F-4D97-AF65-F5344CB8AC3E}">
        <p14:creationId xmlns:p14="http://schemas.microsoft.com/office/powerpoint/2010/main" val="31815140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3" name="Заголовок 2">
            <a:extLst>
              <a:ext uri="{FF2B5EF4-FFF2-40B4-BE49-F238E27FC236}">
                <a16:creationId xmlns:a16="http://schemas.microsoft.com/office/drawing/2014/main" id="{5F92AEB1-B738-47D6-BB28-AB4D0C6D99C1}"/>
              </a:ext>
            </a:extLst>
          </p:cNvPr>
          <p:cNvSpPr>
            <a:spLocks noGrp="1"/>
          </p:cNvSpPr>
          <p:nvPr>
            <p:ph type="title"/>
          </p:nvPr>
        </p:nvSpPr>
        <p:spPr>
          <a:xfrm>
            <a:off x="3797717" y="379502"/>
            <a:ext cx="1726783" cy="391160"/>
          </a:xfrm>
        </p:spPr>
        <p:txBody>
          <a:bodyPr/>
          <a:lstStyle/>
          <a:p>
            <a:r>
              <a:rPr lang="en-US" dirty="0"/>
              <a:t>Conclusion</a:t>
            </a:r>
          </a:p>
        </p:txBody>
      </p:sp>
      <p:sp>
        <p:nvSpPr>
          <p:cNvPr id="4" name="Прямоугольник 3">
            <a:extLst>
              <a:ext uri="{FF2B5EF4-FFF2-40B4-BE49-F238E27FC236}">
                <a16:creationId xmlns:a16="http://schemas.microsoft.com/office/drawing/2014/main" id="{45436EEE-ECBE-40F9-AF9F-BEE57E4F6560}"/>
              </a:ext>
            </a:extLst>
          </p:cNvPr>
          <p:cNvSpPr/>
          <p:nvPr/>
        </p:nvSpPr>
        <p:spPr>
          <a:xfrm>
            <a:off x="1613108" y="1210360"/>
            <a:ext cx="6096000" cy="646331"/>
          </a:xfrm>
          <a:prstGeom prst="rect">
            <a:avLst/>
          </a:prstGeom>
        </p:spPr>
        <p:txBody>
          <a:bodyPr>
            <a:spAutoFit/>
          </a:bodyPr>
          <a:lstStyle/>
          <a:p>
            <a:r>
              <a:rPr lang="en-US" dirty="0"/>
              <a:t>I have done all projects since the first year exclusively alone, even in cases when the teacher insisted on teamwork.</a:t>
            </a:r>
          </a:p>
        </p:txBody>
      </p:sp>
      <p:sp>
        <p:nvSpPr>
          <p:cNvPr id="5" name="Прямоугольник 4">
            <a:extLst>
              <a:ext uri="{FF2B5EF4-FFF2-40B4-BE49-F238E27FC236}">
                <a16:creationId xmlns:a16="http://schemas.microsoft.com/office/drawing/2014/main" id="{9B21551C-4919-4369-919D-F9543206F9EB}"/>
              </a:ext>
            </a:extLst>
          </p:cNvPr>
          <p:cNvSpPr/>
          <p:nvPr/>
        </p:nvSpPr>
        <p:spPr>
          <a:xfrm>
            <a:off x="1613108" y="2157710"/>
            <a:ext cx="5800725" cy="923330"/>
          </a:xfrm>
          <a:prstGeom prst="rect">
            <a:avLst/>
          </a:prstGeom>
        </p:spPr>
        <p:txBody>
          <a:bodyPr wrap="square">
            <a:spAutoFit/>
          </a:bodyPr>
          <a:lstStyle/>
          <a:p>
            <a:r>
              <a:rPr lang="en-US" dirty="0"/>
              <a:t>Thanks to the project, I was able to thoroughly study this topic. Despite the fact that I have been working in the IT sphere for a long time, I have learned new things for myself</a:t>
            </a:r>
          </a:p>
        </p:txBody>
      </p:sp>
    </p:spTree>
    <p:extLst>
      <p:ext uri="{BB962C8B-B14F-4D97-AF65-F5344CB8AC3E}">
        <p14:creationId xmlns:p14="http://schemas.microsoft.com/office/powerpoint/2010/main" val="127380722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3"/>
          <p:cNvSpPr/>
          <p:nvPr/>
        </p:nvSpPr>
        <p:spPr>
          <a:xfrm>
            <a:off x="8655462" y="0"/>
            <a:ext cx="3536539" cy="6858000"/>
          </a:xfrm>
          <a:prstGeom prst="rect">
            <a:avLst/>
          </a:prstGeom>
          <a:solidFill>
            <a:srgbClr val="3C8E90"/>
          </a:solidFill>
          <a:ln w="12700" cap="flat">
            <a:noFill/>
            <a:miter lim="400000"/>
          </a:ln>
          <a:effectLst/>
        </p:spPr>
        <p:txBody>
          <a:bodyPr wrap="square" lIns="0" tIns="0" rIns="0" bIns="0" numCol="1" anchor="t">
            <a:noAutofit/>
          </a:bodyPr>
          <a:lstStyle/>
          <a:p>
            <a:endParaRPr/>
          </a:p>
        </p:txBody>
      </p:sp>
      <p:sp>
        <p:nvSpPr>
          <p:cNvPr id="3" name="Заголовок 2">
            <a:extLst>
              <a:ext uri="{FF2B5EF4-FFF2-40B4-BE49-F238E27FC236}">
                <a16:creationId xmlns:a16="http://schemas.microsoft.com/office/drawing/2014/main" id="{5F92AEB1-B738-47D6-BB28-AB4D0C6D99C1}"/>
              </a:ext>
            </a:extLst>
          </p:cNvPr>
          <p:cNvSpPr>
            <a:spLocks noGrp="1"/>
          </p:cNvSpPr>
          <p:nvPr>
            <p:ph type="title"/>
          </p:nvPr>
        </p:nvSpPr>
        <p:spPr>
          <a:xfrm>
            <a:off x="2756799" y="379502"/>
            <a:ext cx="4582902" cy="391160"/>
          </a:xfrm>
        </p:spPr>
        <p:txBody>
          <a:bodyPr/>
          <a:lstStyle/>
          <a:p>
            <a:r>
              <a:rPr lang="en-US" dirty="0"/>
              <a:t>The links for source code</a:t>
            </a:r>
          </a:p>
        </p:txBody>
      </p:sp>
      <p:sp>
        <p:nvSpPr>
          <p:cNvPr id="2" name="Прямоугольник 1">
            <a:extLst>
              <a:ext uri="{FF2B5EF4-FFF2-40B4-BE49-F238E27FC236}">
                <a16:creationId xmlns:a16="http://schemas.microsoft.com/office/drawing/2014/main" id="{C1E3A88A-FF1E-42AA-A0C5-C7C5D0848582}"/>
              </a:ext>
            </a:extLst>
          </p:cNvPr>
          <p:cNvSpPr/>
          <p:nvPr/>
        </p:nvSpPr>
        <p:spPr>
          <a:xfrm>
            <a:off x="2568887" y="1320284"/>
            <a:ext cx="4006225" cy="369332"/>
          </a:xfrm>
          <a:prstGeom prst="rect">
            <a:avLst/>
          </a:prstGeom>
        </p:spPr>
        <p:txBody>
          <a:bodyPr wrap="none">
            <a:spAutoFit/>
          </a:bodyPr>
          <a:lstStyle/>
          <a:p>
            <a:r>
              <a:rPr lang="en-US" dirty="0"/>
              <a:t>https://github.com/LobarD/FileManager</a:t>
            </a:r>
          </a:p>
        </p:txBody>
      </p:sp>
    </p:spTree>
    <p:extLst>
      <p:ext uri="{BB962C8B-B14F-4D97-AF65-F5344CB8AC3E}">
        <p14:creationId xmlns:p14="http://schemas.microsoft.com/office/powerpoint/2010/main" val="357184378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7" name="object 2"/>
          <p:cNvGrpSpPr/>
          <p:nvPr/>
        </p:nvGrpSpPr>
        <p:grpSpPr>
          <a:xfrm>
            <a:off x="0" y="0"/>
            <a:ext cx="12192000" cy="6858000"/>
            <a:chOff x="0" y="0"/>
            <a:chExt cx="12192000" cy="6858000"/>
          </a:xfrm>
        </p:grpSpPr>
        <p:pic>
          <p:nvPicPr>
            <p:cNvPr id="1205"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sp>
          <p:nvSpPr>
            <p:cNvPr id="1206" name="object 4"/>
            <p:cNvSpPr/>
            <p:nvPr/>
          </p:nvSpPr>
          <p:spPr>
            <a:xfrm>
              <a:off x="1247457" y="816657"/>
              <a:ext cx="9697085" cy="5380893"/>
            </a:xfrm>
            <a:prstGeom prst="rect">
              <a:avLst/>
            </a:prstGeom>
            <a:solidFill>
              <a:srgbClr val="3C8E90">
                <a:alpha val="59999"/>
              </a:srgbClr>
            </a:solidFill>
            <a:ln w="12700" cap="flat">
              <a:noFill/>
              <a:miter lim="400000"/>
            </a:ln>
            <a:effectLst/>
          </p:spPr>
          <p:txBody>
            <a:bodyPr wrap="square" lIns="0" tIns="0" rIns="0" bIns="0" numCol="1" anchor="t">
              <a:noAutofit/>
            </a:bodyPr>
            <a:lstStyle/>
            <a:p>
              <a:endParaRPr/>
            </a:p>
          </p:txBody>
        </p:sp>
      </p:grpSp>
      <p:sp>
        <p:nvSpPr>
          <p:cNvPr id="1208" name="object 5"/>
          <p:cNvSpPr txBox="1">
            <a:spLocks noGrp="1"/>
          </p:cNvSpPr>
          <p:nvPr>
            <p:ph type="title"/>
          </p:nvPr>
        </p:nvSpPr>
        <p:spPr>
          <a:xfrm>
            <a:off x="2942172" y="2880654"/>
            <a:ext cx="6226176" cy="1056006"/>
          </a:xfrm>
          <a:prstGeom prst="rect">
            <a:avLst/>
          </a:prstGeom>
        </p:spPr>
        <p:txBody>
          <a:bodyPr/>
          <a:lstStyle/>
          <a:p>
            <a:pPr marL="572134" marR="5080" indent="-560069">
              <a:lnSpc>
                <a:spcPts val="3700"/>
              </a:lnSpc>
              <a:spcBef>
                <a:spcPts val="600"/>
              </a:spcBef>
              <a:tabLst>
                <a:tab pos="1308100" algn="l"/>
                <a:tab pos="1828800" algn="l"/>
                <a:tab pos="2095500" algn="l"/>
                <a:tab pos="2870200" algn="l"/>
                <a:tab pos="4559300" algn="l"/>
              </a:tabLst>
              <a:defRPr sz="3600">
                <a:solidFill>
                  <a:srgbClr val="FFFFFF"/>
                </a:solidFill>
              </a:defRPr>
            </a:pPr>
            <a:r>
              <a:t>E</a:t>
            </a:r>
            <a:r>
              <a:rPr spc="-400"/>
              <a:t> </a:t>
            </a:r>
            <a:r>
              <a:t>n</a:t>
            </a:r>
            <a:r>
              <a:rPr spc="-400"/>
              <a:t> </a:t>
            </a:r>
            <a:r>
              <a:t>d	o</a:t>
            </a:r>
            <a:r>
              <a:rPr spc="-400"/>
              <a:t> </a:t>
            </a:r>
            <a:r>
              <a:t>f		p</a:t>
            </a:r>
            <a:r>
              <a:rPr spc="-400"/>
              <a:t> </a:t>
            </a:r>
            <a:r>
              <a:t>r</a:t>
            </a:r>
            <a:r>
              <a:rPr spc="-400"/>
              <a:t> </a:t>
            </a:r>
            <a:r>
              <a:t>o</a:t>
            </a:r>
            <a:r>
              <a:rPr spc="-400"/>
              <a:t> </a:t>
            </a:r>
            <a:r>
              <a:t>j</a:t>
            </a:r>
            <a:r>
              <a:rPr spc="-400"/>
              <a:t> </a:t>
            </a:r>
            <a:r>
              <a:t>e</a:t>
            </a:r>
            <a:r>
              <a:rPr spc="-400"/>
              <a:t> </a:t>
            </a:r>
            <a:r>
              <a:t>c</a:t>
            </a:r>
            <a:r>
              <a:rPr spc="-400"/>
              <a:t> </a:t>
            </a:r>
            <a:r>
              <a:t>t</a:t>
            </a:r>
            <a:r>
              <a:rPr spc="-400"/>
              <a:t> </a:t>
            </a:r>
            <a:r>
              <a:t>.	T</a:t>
            </a:r>
            <a:r>
              <a:rPr spc="-400"/>
              <a:t> </a:t>
            </a:r>
            <a:r>
              <a:t>h</a:t>
            </a:r>
            <a:r>
              <a:rPr spc="-400"/>
              <a:t> </a:t>
            </a:r>
            <a:r>
              <a:t>a</a:t>
            </a:r>
            <a:r>
              <a:rPr spc="-400"/>
              <a:t> </a:t>
            </a:r>
            <a:r>
              <a:t>n</a:t>
            </a:r>
            <a:r>
              <a:rPr spc="-400"/>
              <a:t> </a:t>
            </a:r>
            <a:r>
              <a:t>k  y</a:t>
            </a:r>
            <a:r>
              <a:rPr spc="-500"/>
              <a:t> </a:t>
            </a:r>
            <a:r>
              <a:t>o</a:t>
            </a:r>
            <a:r>
              <a:rPr spc="-500"/>
              <a:t> </a:t>
            </a:r>
            <a:r>
              <a:t>u	f</a:t>
            </a:r>
            <a:r>
              <a:rPr spc="-400"/>
              <a:t> </a:t>
            </a:r>
            <a:r>
              <a:t>o</a:t>
            </a:r>
            <a:r>
              <a:rPr spc="-400"/>
              <a:t> </a:t>
            </a:r>
            <a:r>
              <a:t>r	a</a:t>
            </a:r>
            <a:r>
              <a:rPr spc="-500"/>
              <a:t> </a:t>
            </a:r>
            <a:r>
              <a:t>t</a:t>
            </a:r>
            <a:r>
              <a:rPr spc="-500"/>
              <a:t> </a:t>
            </a:r>
            <a:r>
              <a:t>t</a:t>
            </a:r>
            <a:r>
              <a:rPr spc="-500"/>
              <a:t> </a:t>
            </a:r>
            <a:r>
              <a:t>e</a:t>
            </a:r>
            <a:r>
              <a:rPr spc="-500"/>
              <a:t> </a:t>
            </a:r>
            <a:r>
              <a:t>n</a:t>
            </a:r>
            <a:r>
              <a:rPr spc="-500"/>
              <a:t> </a:t>
            </a:r>
            <a:r>
              <a:t>t</a:t>
            </a:r>
            <a:r>
              <a:rPr spc="-500"/>
              <a:t> </a:t>
            </a:r>
            <a:r>
              <a:t>i</a:t>
            </a:r>
            <a:r>
              <a:rPr spc="-500"/>
              <a:t> </a:t>
            </a:r>
            <a:r>
              <a:t>o</a:t>
            </a:r>
            <a:r>
              <a:rPr spc="-500"/>
              <a:t> </a:t>
            </a:r>
            <a:r>
              <a:t>n</a:t>
            </a:r>
            <a:r>
              <a:rPr spc="-500"/>
              <a:t> </a:t>
            </a:r>
            <a:r>
              <a:t>!</a:t>
            </a:r>
          </a:p>
        </p:txBody>
      </p:sp>
      <p:grpSp>
        <p:nvGrpSpPr>
          <p:cNvPr id="1218" name="object 6"/>
          <p:cNvGrpSpPr/>
          <p:nvPr/>
        </p:nvGrpSpPr>
        <p:grpSpPr>
          <a:xfrm>
            <a:off x="705941" y="1358898"/>
            <a:ext cx="10695904" cy="3975101"/>
            <a:chOff x="-12" y="-1"/>
            <a:chExt cx="10695902" cy="3975100"/>
          </a:xfrm>
        </p:grpSpPr>
        <p:grpSp>
          <p:nvGrpSpPr>
            <p:cNvPr id="1211" name="object 7"/>
            <p:cNvGrpSpPr/>
            <p:nvPr/>
          </p:nvGrpSpPr>
          <p:grpSpPr>
            <a:xfrm>
              <a:off x="4110202" y="-2"/>
              <a:ext cx="2559674" cy="3975101"/>
              <a:chOff x="0" y="0"/>
              <a:chExt cx="2559673" cy="3975100"/>
            </a:xfrm>
          </p:grpSpPr>
          <p:sp>
            <p:nvSpPr>
              <p:cNvPr id="1209" name="Фигура"/>
              <p:cNvSpPr/>
              <p:nvPr/>
            </p:nvSpPr>
            <p:spPr>
              <a:xfrm>
                <a:off x="-1" y="3127883"/>
                <a:ext cx="2559674" cy="8472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85" y="0"/>
                    </a:lnTo>
                    <a:lnTo>
                      <a:pt x="21185" y="20661"/>
                    </a:lnTo>
                    <a:lnTo>
                      <a:pt x="415" y="20661"/>
                    </a:lnTo>
                    <a:lnTo>
                      <a:pt x="415" y="3"/>
                    </a:lnTo>
                    <a:lnTo>
                      <a:pt x="0" y="3"/>
                    </a:lnTo>
                    <a:lnTo>
                      <a:pt x="0" y="21600"/>
                    </a:lnTo>
                    <a:lnTo>
                      <a:pt x="21600" y="21600"/>
                    </a:lnTo>
                    <a:lnTo>
                      <a:pt x="21600" y="0"/>
                    </a:lnTo>
                    <a:close/>
                  </a:path>
                </a:pathLst>
              </a:custGeom>
              <a:solidFill>
                <a:srgbClr val="D9D9D9"/>
              </a:solidFill>
              <a:ln w="12700" cap="flat">
                <a:noFill/>
                <a:miter lim="400000"/>
              </a:ln>
              <a:effectLst/>
            </p:spPr>
            <p:txBody>
              <a:bodyPr wrap="square" lIns="0" tIns="0" rIns="0" bIns="0" numCol="1" anchor="t">
                <a:noAutofit/>
              </a:bodyPr>
              <a:lstStyle/>
              <a:p>
                <a:endParaRPr/>
              </a:p>
            </p:txBody>
          </p:sp>
          <p:sp>
            <p:nvSpPr>
              <p:cNvPr id="1210" name="Фигура"/>
              <p:cNvSpPr/>
              <p:nvPr/>
            </p:nvSpPr>
            <p:spPr>
              <a:xfrm>
                <a:off x="-1" y="-1"/>
                <a:ext cx="2559674" cy="8470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415" y="21600"/>
                    </a:lnTo>
                    <a:lnTo>
                      <a:pt x="415" y="939"/>
                    </a:lnTo>
                    <a:lnTo>
                      <a:pt x="21185" y="939"/>
                    </a:lnTo>
                    <a:lnTo>
                      <a:pt x="21185" y="21600"/>
                    </a:lnTo>
                    <a:lnTo>
                      <a:pt x="21600" y="21600"/>
                    </a:lnTo>
                    <a:lnTo>
                      <a:pt x="21600" y="0"/>
                    </a:lnTo>
                    <a:close/>
                  </a:path>
                </a:pathLst>
              </a:custGeom>
              <a:solidFill>
                <a:srgbClr val="D9D9D9"/>
              </a:solidFill>
              <a:ln w="12700" cap="flat">
                <a:noFill/>
                <a:miter lim="400000"/>
              </a:ln>
              <a:effectLst/>
            </p:spPr>
            <p:txBody>
              <a:bodyPr wrap="square" lIns="0" tIns="0" rIns="0" bIns="0" numCol="1" anchor="t">
                <a:noAutofit/>
              </a:bodyPr>
              <a:lstStyle/>
              <a:p>
                <a:endParaRPr/>
              </a:p>
            </p:txBody>
          </p:sp>
        </p:grpSp>
        <p:grpSp>
          <p:nvGrpSpPr>
            <p:cNvPr id="1214" name="object 8"/>
            <p:cNvGrpSpPr/>
            <p:nvPr/>
          </p:nvGrpSpPr>
          <p:grpSpPr>
            <a:xfrm>
              <a:off x="-13" y="1563356"/>
              <a:ext cx="10695904" cy="1013499"/>
              <a:chOff x="0" y="0"/>
              <a:chExt cx="10695902" cy="1013497"/>
            </a:xfrm>
          </p:grpSpPr>
          <p:sp>
            <p:nvSpPr>
              <p:cNvPr id="1212" name="Прямоугольник"/>
              <p:cNvSpPr/>
              <p:nvPr/>
            </p:nvSpPr>
            <p:spPr>
              <a:xfrm>
                <a:off x="0" y="0"/>
                <a:ext cx="1083006" cy="1013498"/>
              </a:xfrm>
              <a:prstGeom prst="rect">
                <a:avLst/>
              </a:prstGeom>
              <a:solidFill>
                <a:srgbClr val="6FC4B6"/>
              </a:solidFill>
              <a:ln w="12700" cap="flat">
                <a:noFill/>
                <a:miter lim="400000"/>
              </a:ln>
              <a:effectLst/>
            </p:spPr>
            <p:txBody>
              <a:bodyPr wrap="square" lIns="0" tIns="0" rIns="0" bIns="0" numCol="1" anchor="t">
                <a:noAutofit/>
              </a:bodyPr>
              <a:lstStyle/>
              <a:p>
                <a:endParaRPr/>
              </a:p>
            </p:txBody>
          </p:sp>
          <p:sp>
            <p:nvSpPr>
              <p:cNvPr id="1213" name="Прямоугольник"/>
              <p:cNvSpPr/>
              <p:nvPr/>
            </p:nvSpPr>
            <p:spPr>
              <a:xfrm>
                <a:off x="9612897" y="0"/>
                <a:ext cx="1083006" cy="1013498"/>
              </a:xfrm>
              <a:prstGeom prst="rect">
                <a:avLst/>
              </a:prstGeom>
              <a:solidFill>
                <a:srgbClr val="6FC4B6"/>
              </a:solidFill>
              <a:ln w="12700" cap="flat">
                <a:noFill/>
                <a:miter lim="400000"/>
              </a:ln>
              <a:effectLst/>
            </p:spPr>
            <p:txBody>
              <a:bodyPr wrap="square" lIns="0" tIns="0" rIns="0" bIns="0" numCol="1" anchor="t">
                <a:noAutofit/>
              </a:bodyPr>
              <a:lstStyle/>
              <a:p>
                <a:endParaRPr/>
              </a:p>
            </p:txBody>
          </p:sp>
        </p:grpSp>
        <p:grpSp>
          <p:nvGrpSpPr>
            <p:cNvPr id="1217" name="object 9"/>
            <p:cNvGrpSpPr/>
            <p:nvPr/>
          </p:nvGrpSpPr>
          <p:grpSpPr>
            <a:xfrm>
              <a:off x="382638" y="1881071"/>
              <a:ext cx="9951391" cy="378067"/>
              <a:chOff x="0" y="0"/>
              <a:chExt cx="9951390" cy="378065"/>
            </a:xfrm>
          </p:grpSpPr>
          <p:sp>
            <p:nvSpPr>
              <p:cNvPr id="1215" name="Треугольник"/>
              <p:cNvSpPr/>
              <p:nvPr/>
            </p:nvSpPr>
            <p:spPr>
              <a:xfrm>
                <a:off x="0" y="0"/>
                <a:ext cx="190907" cy="3780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800"/>
                    </a:lnTo>
                    <a:lnTo>
                      <a:pt x="21600" y="21600"/>
                    </a:lnTo>
                    <a:lnTo>
                      <a:pt x="21600" y="0"/>
                    </a:lnTo>
                    <a:close/>
                  </a:path>
                </a:pathLst>
              </a:custGeom>
              <a:solidFill>
                <a:srgbClr val="FFFFFF"/>
              </a:solidFill>
              <a:ln w="12700" cap="flat">
                <a:noFill/>
                <a:miter lim="400000"/>
              </a:ln>
              <a:effectLst/>
            </p:spPr>
            <p:txBody>
              <a:bodyPr wrap="square" lIns="0" tIns="0" rIns="0" bIns="0" numCol="1" anchor="t">
                <a:noAutofit/>
              </a:bodyPr>
              <a:lstStyle/>
              <a:p>
                <a:endParaRPr/>
              </a:p>
            </p:txBody>
          </p:sp>
          <p:sp>
            <p:nvSpPr>
              <p:cNvPr id="1216" name="Треугольник"/>
              <p:cNvSpPr/>
              <p:nvPr/>
            </p:nvSpPr>
            <p:spPr>
              <a:xfrm>
                <a:off x="9760496" y="0"/>
                <a:ext cx="190895" cy="37806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0"/>
                    </a:lnTo>
                    <a:lnTo>
                      <a:pt x="0" y="21600"/>
                    </a:lnTo>
                    <a:lnTo>
                      <a:pt x="21600" y="10800"/>
                    </a:lnTo>
                    <a:close/>
                  </a:path>
                </a:pathLst>
              </a:custGeom>
              <a:solidFill>
                <a:srgbClr val="FFFFFF"/>
              </a:solidFill>
              <a:ln w="12700" cap="flat">
                <a:noFill/>
                <a:miter lim="400000"/>
              </a:ln>
              <a:effectLst/>
            </p:spPr>
            <p:txBody>
              <a:bodyPr wrap="square" lIns="0" tIns="0" rIns="0" bIns="0" numCol="1" anchor="t">
                <a:noAutofit/>
              </a:bodyPr>
              <a:lstStyle/>
              <a:p>
                <a:endParaRPr/>
              </a:p>
            </p:txBody>
          </p:sp>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object 2"/>
          <p:cNvGrpSpPr/>
          <p:nvPr/>
        </p:nvGrpSpPr>
        <p:grpSpPr>
          <a:xfrm>
            <a:off x="0" y="0"/>
            <a:ext cx="12192000" cy="6858000"/>
            <a:chOff x="0" y="0"/>
            <a:chExt cx="12192000" cy="6858000"/>
          </a:xfrm>
        </p:grpSpPr>
        <p:pic>
          <p:nvPicPr>
            <p:cNvPr id="110"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1"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2"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3"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4"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23" name="object 15"/>
          <p:cNvSpPr txBox="1"/>
          <p:nvPr/>
        </p:nvSpPr>
        <p:spPr>
          <a:xfrm>
            <a:off x="3832502" y="1996389"/>
            <a:ext cx="6988449" cy="1163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5080" indent="12700">
              <a:lnSpc>
                <a:spcPct val="121000"/>
              </a:lnSpc>
              <a:spcBef>
                <a:spcPts val="100"/>
              </a:spcBef>
              <a:defRPr sz="1600" spc="-5">
                <a:latin typeface="Arial"/>
                <a:ea typeface="Arial"/>
                <a:cs typeface="Arial"/>
                <a:sym typeface="Arial"/>
              </a:defRPr>
            </a:pPr>
            <a:r>
              <a:rPr lang="en-US" dirty="0"/>
              <a:t>All computer systems interact with the user and with each other  to a unique set of programs known as the operating system. If there is no OS installed on the computer, applications and services (such as text editors, tables, Internet browsers, and databases) will not run at all. </a:t>
            </a:r>
            <a:endParaRPr dirty="0"/>
          </a:p>
        </p:txBody>
      </p:sp>
      <p:sp>
        <p:nvSpPr>
          <p:cNvPr id="124" name="object 16"/>
          <p:cNvSpPr txBox="1"/>
          <p:nvPr/>
        </p:nvSpPr>
        <p:spPr>
          <a:xfrm>
            <a:off x="2146589" y="30307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01</a:t>
            </a:r>
          </a:p>
        </p:txBody>
      </p:sp>
      <p:sp>
        <p:nvSpPr>
          <p:cNvPr id="128" name="object 20"/>
          <p:cNvSpPr txBox="1">
            <a:spLocks noGrp="1"/>
          </p:cNvSpPr>
          <p:nvPr>
            <p:ph type="title"/>
          </p:nvPr>
        </p:nvSpPr>
        <p:spPr>
          <a:xfrm>
            <a:off x="4329066" y="1403591"/>
            <a:ext cx="2988311" cy="635001"/>
          </a:xfrm>
          <a:prstGeom prst="rect">
            <a:avLst/>
          </a:prstGeom>
        </p:spPr>
        <p:txBody>
          <a:bodyPr/>
          <a:lstStyle>
            <a:lvl1pPr indent="12700">
              <a:spcBef>
                <a:spcPts val="100"/>
              </a:spcBef>
              <a:defRPr sz="4000" spc="-100"/>
            </a:lvl1pPr>
          </a:lstStyle>
          <a:p>
            <a:r>
              <a:rPr dirty="0"/>
              <a:t>Introduction</a:t>
            </a:r>
          </a:p>
        </p:txBody>
      </p:sp>
      <p:sp>
        <p:nvSpPr>
          <p:cNvPr id="14" name="object 15">
            <a:extLst>
              <a:ext uri="{FF2B5EF4-FFF2-40B4-BE49-F238E27FC236}">
                <a16:creationId xmlns:a16="http://schemas.microsoft.com/office/drawing/2014/main" id="{12AAE229-3F8D-486F-99EF-64CB4206ED77}"/>
              </a:ext>
            </a:extLst>
          </p:cNvPr>
          <p:cNvSpPr txBox="1"/>
          <p:nvPr/>
        </p:nvSpPr>
        <p:spPr>
          <a:xfrm>
            <a:off x="3781860" y="3367073"/>
            <a:ext cx="6756401" cy="2355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5080" indent="12700">
              <a:lnSpc>
                <a:spcPct val="121000"/>
              </a:lnSpc>
              <a:spcBef>
                <a:spcPts val="100"/>
              </a:spcBef>
              <a:defRPr sz="1600" spc="-5">
                <a:latin typeface="Arial"/>
                <a:ea typeface="Arial"/>
                <a:cs typeface="Arial"/>
                <a:sym typeface="Arial"/>
              </a:defRPr>
            </a:pPr>
            <a:r>
              <a:rPr lang="en-US" dirty="0"/>
              <a:t>Components of the OS's structure:</a:t>
            </a:r>
          </a:p>
          <a:p>
            <a:pPr marR="5080" indent="12700">
              <a:lnSpc>
                <a:spcPct val="121000"/>
              </a:lnSpc>
              <a:spcBef>
                <a:spcPts val="100"/>
              </a:spcBef>
              <a:defRPr sz="1600" spc="-5">
                <a:latin typeface="Arial"/>
                <a:ea typeface="Arial"/>
                <a:cs typeface="Arial"/>
                <a:sym typeface="Arial"/>
              </a:defRPr>
            </a:pPr>
            <a:r>
              <a:rPr lang="en-US" dirty="0"/>
              <a:t>The OS's "heart" is its core. It manages how all software and hardware components are launched. Execution of user-provided commands is provided via the command module. A system of specialized programs for the proper operation of the OS makes up a collection of drivers. Other programs for carrying out various duties include service utilities. The graphical user interface of the OS is called the shell, and it is what the computer user see. The following essential OS features can be identified</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object 2"/>
          <p:cNvGrpSpPr/>
          <p:nvPr/>
        </p:nvGrpSpPr>
        <p:grpSpPr>
          <a:xfrm>
            <a:off x="0" y="0"/>
            <a:ext cx="12192000" cy="6858000"/>
            <a:chOff x="0" y="0"/>
            <a:chExt cx="12192000" cy="6858000"/>
          </a:xfrm>
        </p:grpSpPr>
        <p:pic>
          <p:nvPicPr>
            <p:cNvPr id="143"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44"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45"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46"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47"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61" name="object 20"/>
          <p:cNvSpPr txBox="1"/>
          <p:nvPr/>
        </p:nvSpPr>
        <p:spPr>
          <a:xfrm>
            <a:off x="2146589" y="30307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rPr dirty="0"/>
              <a:t>02</a:t>
            </a:r>
          </a:p>
        </p:txBody>
      </p:sp>
      <p:grpSp>
        <p:nvGrpSpPr>
          <p:cNvPr id="164" name="object 21"/>
          <p:cNvGrpSpPr/>
          <p:nvPr/>
        </p:nvGrpSpPr>
        <p:grpSpPr>
          <a:xfrm>
            <a:off x="0" y="-38100"/>
            <a:ext cx="3469519" cy="3421513"/>
            <a:chOff x="0" y="0"/>
            <a:chExt cx="3469518" cy="3421512"/>
          </a:xfrm>
        </p:grpSpPr>
        <p:pic>
          <p:nvPicPr>
            <p:cNvPr id="162" name="object 22" descr="object 22"/>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163" name="object 23"/>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165" name="object 24"/>
          <p:cNvSpPr txBox="1">
            <a:spLocks noGrp="1"/>
          </p:cNvSpPr>
          <p:nvPr>
            <p:ph type="title"/>
          </p:nvPr>
        </p:nvSpPr>
        <p:spPr>
          <a:xfrm>
            <a:off x="3342640" y="1625153"/>
            <a:ext cx="4993641" cy="635001"/>
          </a:xfrm>
          <a:prstGeom prst="rect">
            <a:avLst/>
          </a:prstGeom>
        </p:spPr>
        <p:txBody>
          <a:bodyPr/>
          <a:lstStyle>
            <a:lvl1pPr indent="12700">
              <a:spcBef>
                <a:spcPts val="100"/>
              </a:spcBef>
              <a:tabLst>
                <a:tab pos="2184400" algn="l"/>
              </a:tabLst>
              <a:defRPr sz="4000" spc="-100"/>
            </a:lvl1pPr>
          </a:lstStyle>
          <a:p>
            <a:r>
              <a:rPr lang="en-US" dirty="0"/>
              <a:t>File Structure</a:t>
            </a:r>
            <a:endParaRPr dirty="0"/>
          </a:p>
        </p:txBody>
      </p:sp>
      <p:sp>
        <p:nvSpPr>
          <p:cNvPr id="14" name="object 17">
            <a:extLst>
              <a:ext uri="{FF2B5EF4-FFF2-40B4-BE49-F238E27FC236}">
                <a16:creationId xmlns:a16="http://schemas.microsoft.com/office/drawing/2014/main" id="{8E0E17DC-B1BD-4A5E-BD20-C94D0C879FDE}"/>
              </a:ext>
            </a:extLst>
          </p:cNvPr>
          <p:cNvSpPr txBox="1"/>
          <p:nvPr/>
        </p:nvSpPr>
        <p:spPr>
          <a:xfrm>
            <a:off x="4014595" y="2391882"/>
            <a:ext cx="5573432" cy="8863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17145" indent="12700">
              <a:lnSpc>
                <a:spcPct val="124000"/>
              </a:lnSpc>
              <a:spcBef>
                <a:spcPts val="100"/>
              </a:spcBef>
              <a:defRPr sz="2000" spc="-4">
                <a:latin typeface="Arial"/>
                <a:ea typeface="Arial"/>
                <a:cs typeface="Arial"/>
                <a:sym typeface="Arial"/>
              </a:defRPr>
            </a:pPr>
            <a:r>
              <a:rPr lang="en-US" sz="1600" spc="-4" dirty="0">
                <a:latin typeface="Arial"/>
                <a:cs typeface="Arial"/>
              </a:rPr>
              <a:t>File is a section of external memory with a name. An OS component called a file system controls how files are arranged, identified, and saved on storage media.</a:t>
            </a:r>
          </a:p>
        </p:txBody>
      </p:sp>
      <p:sp>
        <p:nvSpPr>
          <p:cNvPr id="15" name="Прямоугольник 14">
            <a:extLst>
              <a:ext uri="{FF2B5EF4-FFF2-40B4-BE49-F238E27FC236}">
                <a16:creationId xmlns:a16="http://schemas.microsoft.com/office/drawing/2014/main" id="{EB4B51E5-8C8C-4FE4-8DCF-ADA416388921}"/>
              </a:ext>
            </a:extLst>
          </p:cNvPr>
          <p:cNvSpPr/>
          <p:nvPr/>
        </p:nvSpPr>
        <p:spPr>
          <a:xfrm>
            <a:off x="3921290" y="3555615"/>
            <a:ext cx="6109189" cy="1322542"/>
          </a:xfrm>
          <a:prstGeom prst="rect">
            <a:avLst/>
          </a:prstGeom>
        </p:spPr>
        <p:txBody>
          <a:bodyPr wrap="square">
            <a:spAutoFit/>
          </a:bodyPr>
          <a:lstStyle/>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The actual file name and the extension are the two components </a:t>
            </a:r>
          </a:p>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that make up the file name and are separated by a dot. The </a:t>
            </a:r>
          </a:p>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user specifies the file's actual name. When a file is created, </a:t>
            </a:r>
          </a:p>
          <a:p>
            <a:pPr marR="17145" indent="12700">
              <a:lnSpc>
                <a:spcPct val="124000"/>
              </a:lnSpc>
              <a:spcBef>
                <a:spcPts val="100"/>
              </a:spcBef>
              <a:defRPr sz="2000" spc="-4">
                <a:latin typeface="Arial"/>
                <a:ea typeface="Arial"/>
                <a:cs typeface="Arial"/>
                <a:sym typeface="Arial"/>
              </a:defRPr>
            </a:pPr>
            <a:r>
              <a:rPr lang="en-US" sz="1600" dirty="0">
                <a:latin typeface="Arial"/>
                <a:cs typeface="Arial"/>
              </a:rPr>
              <a:t>the application often automatically sets the name extension.</a:t>
            </a:r>
          </a:p>
        </p:txBody>
      </p:sp>
    </p:spTree>
    <p:extLst>
      <p:ext uri="{BB962C8B-B14F-4D97-AF65-F5344CB8AC3E}">
        <p14:creationId xmlns:p14="http://schemas.microsoft.com/office/powerpoint/2010/main" val="40549171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object 2"/>
          <p:cNvGrpSpPr/>
          <p:nvPr/>
        </p:nvGrpSpPr>
        <p:grpSpPr>
          <a:xfrm>
            <a:off x="0" y="0"/>
            <a:ext cx="12192000" cy="6858000"/>
            <a:chOff x="0" y="0"/>
            <a:chExt cx="12192000" cy="6858000"/>
          </a:xfrm>
        </p:grpSpPr>
        <p:pic>
          <p:nvPicPr>
            <p:cNvPr id="143"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44"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45"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46"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47"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60" name="object 19"/>
          <p:cNvSpPr txBox="1"/>
          <p:nvPr/>
        </p:nvSpPr>
        <p:spPr>
          <a:xfrm>
            <a:off x="3833014" y="2260154"/>
            <a:ext cx="6958172" cy="2704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5080" indent="12700">
              <a:lnSpc>
                <a:spcPct val="121000"/>
              </a:lnSpc>
              <a:spcBef>
                <a:spcPts val="100"/>
              </a:spcBef>
              <a:defRPr sz="1600" spc="-5">
                <a:latin typeface="Arial"/>
                <a:ea typeface="Arial"/>
                <a:cs typeface="Arial"/>
                <a:sym typeface="Arial"/>
              </a:defRPr>
            </a:pPr>
            <a:r>
              <a:rPr lang="en-US" dirty="0"/>
              <a:t>Fundamental file operations</a:t>
            </a:r>
          </a:p>
          <a:p>
            <a:pPr marR="5080" indent="12700">
              <a:lnSpc>
                <a:spcPct val="121000"/>
              </a:lnSpc>
              <a:spcBef>
                <a:spcPts val="100"/>
              </a:spcBef>
              <a:defRPr sz="1600" spc="-5">
                <a:latin typeface="Arial"/>
                <a:ea typeface="Arial"/>
                <a:cs typeface="Arial"/>
                <a:sym typeface="Arial"/>
              </a:defRPr>
            </a:pPr>
            <a:r>
              <a:rPr lang="en-US" dirty="0"/>
              <a:t>• copying (the creation of a duplicate file in a different location or on a different media)</a:t>
            </a:r>
          </a:p>
          <a:p>
            <a:pPr marR="5080" indent="12700">
              <a:lnSpc>
                <a:spcPct val="121000"/>
              </a:lnSpc>
              <a:spcBef>
                <a:spcPts val="100"/>
              </a:spcBef>
              <a:defRPr sz="1600" spc="-5">
                <a:latin typeface="Arial"/>
                <a:ea typeface="Arial"/>
                <a:cs typeface="Arial"/>
                <a:sym typeface="Arial"/>
              </a:defRPr>
            </a:pPr>
            <a:r>
              <a:rPr lang="en-US" dirty="0"/>
              <a:t>• relocating (transferring the file to a different location or media while destroying the original file)</a:t>
            </a:r>
          </a:p>
          <a:p>
            <a:pPr marR="5080" indent="12700">
              <a:lnSpc>
                <a:spcPct val="121000"/>
              </a:lnSpc>
              <a:spcBef>
                <a:spcPts val="100"/>
              </a:spcBef>
              <a:defRPr sz="1600" spc="-5">
                <a:latin typeface="Arial"/>
                <a:ea typeface="Arial"/>
                <a:cs typeface="Arial"/>
                <a:sym typeface="Arial"/>
              </a:defRPr>
            </a:pPr>
            <a:r>
              <a:rPr lang="en-US" dirty="0"/>
              <a:t>• renaming (which involves changing the file's actual name)</a:t>
            </a:r>
          </a:p>
          <a:p>
            <a:pPr marR="5080" indent="12700">
              <a:lnSpc>
                <a:spcPct val="121000"/>
              </a:lnSpc>
              <a:spcBef>
                <a:spcPts val="100"/>
              </a:spcBef>
              <a:defRPr sz="1600" spc="-5">
                <a:latin typeface="Arial"/>
                <a:ea typeface="Arial"/>
                <a:cs typeface="Arial"/>
                <a:sym typeface="Arial"/>
              </a:defRPr>
            </a:pPr>
            <a:r>
              <a:rPr lang="en-US" dirty="0"/>
              <a:t>• Removal (the object is destroyed in the source directory).You can use a file name mask, which is a string of letters, numbers, and other characters permitted in file names, to search for a certain file.</a:t>
            </a:r>
            <a:endParaRPr dirty="0"/>
          </a:p>
        </p:txBody>
      </p:sp>
      <p:sp>
        <p:nvSpPr>
          <p:cNvPr id="161" name="object 20"/>
          <p:cNvSpPr txBox="1"/>
          <p:nvPr/>
        </p:nvSpPr>
        <p:spPr>
          <a:xfrm>
            <a:off x="2146589" y="30307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02</a:t>
            </a:r>
          </a:p>
        </p:txBody>
      </p:sp>
      <p:grpSp>
        <p:nvGrpSpPr>
          <p:cNvPr id="164" name="object 21"/>
          <p:cNvGrpSpPr/>
          <p:nvPr/>
        </p:nvGrpSpPr>
        <p:grpSpPr>
          <a:xfrm>
            <a:off x="0" y="0"/>
            <a:ext cx="3469519" cy="3421513"/>
            <a:chOff x="0" y="0"/>
            <a:chExt cx="3469518" cy="3421512"/>
          </a:xfrm>
        </p:grpSpPr>
        <p:pic>
          <p:nvPicPr>
            <p:cNvPr id="162" name="object 22" descr="object 22"/>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163" name="object 23"/>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165" name="object 24"/>
          <p:cNvSpPr txBox="1">
            <a:spLocks noGrp="1"/>
          </p:cNvSpPr>
          <p:nvPr>
            <p:ph type="title"/>
          </p:nvPr>
        </p:nvSpPr>
        <p:spPr>
          <a:xfrm>
            <a:off x="3342640" y="1625153"/>
            <a:ext cx="4993641" cy="635001"/>
          </a:xfrm>
          <a:prstGeom prst="rect">
            <a:avLst/>
          </a:prstGeom>
        </p:spPr>
        <p:txBody>
          <a:bodyPr/>
          <a:lstStyle>
            <a:lvl1pPr indent="12700">
              <a:spcBef>
                <a:spcPts val="100"/>
              </a:spcBef>
              <a:tabLst>
                <a:tab pos="2184400" algn="l"/>
              </a:tabLst>
              <a:defRPr sz="4000" spc="-100"/>
            </a:lvl1pPr>
          </a:lstStyle>
          <a:p>
            <a:r>
              <a:rPr lang="en-US" dirty="0"/>
              <a:t>File Structure</a:t>
            </a:r>
            <a:endParaRPr dirty="0"/>
          </a:p>
        </p:txBody>
      </p:sp>
    </p:spTree>
    <p:extLst>
      <p:ext uri="{BB962C8B-B14F-4D97-AF65-F5344CB8AC3E}">
        <p14:creationId xmlns:p14="http://schemas.microsoft.com/office/powerpoint/2010/main" val="28342082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object 2"/>
          <p:cNvGrpSpPr/>
          <p:nvPr/>
        </p:nvGrpSpPr>
        <p:grpSpPr>
          <a:xfrm>
            <a:off x="0" y="0"/>
            <a:ext cx="12187557" cy="6858000"/>
            <a:chOff x="0" y="0"/>
            <a:chExt cx="12187556" cy="6858000"/>
          </a:xfrm>
        </p:grpSpPr>
        <p:pic>
          <p:nvPicPr>
            <p:cNvPr id="224" name="object 3" descr="object 3"/>
            <p:cNvPicPr>
              <a:picLocks noChangeAspect="1"/>
            </p:cNvPicPr>
            <p:nvPr/>
          </p:nvPicPr>
          <p:blipFill>
            <a:blip r:embed="rId2"/>
            <a:stretch>
              <a:fillRect/>
            </a:stretch>
          </p:blipFill>
          <p:spPr>
            <a:xfrm>
              <a:off x="0" y="0"/>
              <a:ext cx="12187556" cy="6858000"/>
            </a:xfrm>
            <a:prstGeom prst="rect">
              <a:avLst/>
            </a:prstGeom>
            <a:ln w="12700" cap="flat">
              <a:noFill/>
              <a:miter lim="400000"/>
            </a:ln>
            <a:effectLst/>
          </p:spPr>
        </p:pic>
        <p:pic>
          <p:nvPicPr>
            <p:cNvPr id="225" name="object 4" descr="object 4"/>
            <p:cNvPicPr>
              <a:picLocks noChangeAspect="1"/>
            </p:cNvPicPr>
            <p:nvPr/>
          </p:nvPicPr>
          <p:blipFill>
            <a:blip r:embed="rId3"/>
            <a:stretch>
              <a:fillRect/>
            </a:stretch>
          </p:blipFill>
          <p:spPr>
            <a:xfrm>
              <a:off x="152242" y="749299"/>
              <a:ext cx="11887517" cy="6108701"/>
            </a:xfrm>
            <a:prstGeom prst="rect">
              <a:avLst/>
            </a:prstGeom>
            <a:ln w="12700" cap="flat">
              <a:noFill/>
              <a:miter lim="400000"/>
            </a:ln>
            <a:effectLst/>
          </p:spPr>
        </p:pic>
        <p:sp>
          <p:nvSpPr>
            <p:cNvPr id="226" name="object 5"/>
            <p:cNvSpPr/>
            <p:nvPr/>
          </p:nvSpPr>
          <p:spPr>
            <a:xfrm>
              <a:off x="1117441" y="1346199"/>
              <a:ext cx="9957117"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227" name="object 6" descr="object 6"/>
            <p:cNvPicPr>
              <a:picLocks noChangeAspect="1"/>
            </p:cNvPicPr>
            <p:nvPr/>
          </p:nvPicPr>
          <p:blipFill>
            <a:blip r:embed="rId4"/>
            <a:stretch>
              <a:fillRect/>
            </a:stretch>
          </p:blipFill>
          <p:spPr>
            <a:xfrm>
              <a:off x="385410" y="1262007"/>
              <a:ext cx="4564853" cy="4814426"/>
            </a:xfrm>
            <a:prstGeom prst="rect">
              <a:avLst/>
            </a:prstGeom>
            <a:ln w="12700" cap="flat">
              <a:noFill/>
              <a:miter lim="400000"/>
            </a:ln>
            <a:effectLst/>
          </p:spPr>
        </p:pic>
        <p:sp>
          <p:nvSpPr>
            <p:cNvPr id="228" name="object 7"/>
            <p:cNvSpPr/>
            <p:nvPr/>
          </p:nvSpPr>
          <p:spPr>
            <a:xfrm>
              <a:off x="1655409"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238" name="object 16"/>
          <p:cNvSpPr txBox="1"/>
          <p:nvPr/>
        </p:nvSpPr>
        <p:spPr>
          <a:xfrm>
            <a:off x="3987540" y="2532006"/>
            <a:ext cx="6053456" cy="26533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21000"/>
              </a:lnSpc>
              <a:spcBef>
                <a:spcPts val="100"/>
              </a:spcBef>
              <a:defRPr sz="1600">
                <a:latin typeface="Arial"/>
                <a:ea typeface="Arial"/>
                <a:cs typeface="Arial"/>
                <a:sym typeface="Arial"/>
              </a:defRPr>
            </a:pPr>
            <a:r>
              <a:rPr lang="en-US" dirty="0"/>
              <a:t>File system is a hierarchical organization (tree) of directories and files. This structure resembles an upside-down tree, with the base at the top and the branches pointing below. Data and programs are organized into groups called directories in this type of file tree, allowing you to control the directory's whole contents at once. There are some tasks that are easier to complete on the whole file system rather than one directory at a time. For instance, you may migrate the file system, make a backup copy of it, or add security to it.</a:t>
            </a:r>
            <a:endParaRPr spc="-5" dirty="0"/>
          </a:p>
        </p:txBody>
      </p:sp>
      <p:sp>
        <p:nvSpPr>
          <p:cNvPr id="239" name="object 17"/>
          <p:cNvSpPr txBox="1"/>
          <p:nvPr/>
        </p:nvSpPr>
        <p:spPr>
          <a:xfrm>
            <a:off x="2146589" y="30307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03</a:t>
            </a:r>
          </a:p>
        </p:txBody>
      </p:sp>
      <p:grpSp>
        <p:nvGrpSpPr>
          <p:cNvPr id="242" name="object 18"/>
          <p:cNvGrpSpPr/>
          <p:nvPr/>
        </p:nvGrpSpPr>
        <p:grpSpPr>
          <a:xfrm>
            <a:off x="0" y="0"/>
            <a:ext cx="3469519" cy="3421513"/>
            <a:chOff x="0" y="0"/>
            <a:chExt cx="3469518" cy="3421512"/>
          </a:xfrm>
        </p:grpSpPr>
        <p:pic>
          <p:nvPicPr>
            <p:cNvPr id="240" name="object 19" descr="object 19"/>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241" name="object 20"/>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243" name="object 21"/>
          <p:cNvSpPr txBox="1">
            <a:spLocks noGrp="1"/>
          </p:cNvSpPr>
          <p:nvPr>
            <p:ph type="title"/>
          </p:nvPr>
        </p:nvSpPr>
        <p:spPr>
          <a:xfrm>
            <a:off x="3342640" y="1611182"/>
            <a:ext cx="5360036" cy="635001"/>
          </a:xfrm>
          <a:prstGeom prst="rect">
            <a:avLst/>
          </a:prstGeom>
        </p:spPr>
        <p:txBody>
          <a:bodyPr/>
          <a:lstStyle>
            <a:lvl1pPr indent="12700">
              <a:spcBef>
                <a:spcPts val="100"/>
              </a:spcBef>
              <a:tabLst>
                <a:tab pos="2540000" algn="l"/>
              </a:tabLst>
              <a:defRPr sz="4000" spc="-100"/>
            </a:lvl1pPr>
          </a:lstStyle>
          <a:p>
            <a:r>
              <a:rPr lang="en-US" dirty="0"/>
              <a:t>File systems</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object 2"/>
          <p:cNvGrpSpPr/>
          <p:nvPr/>
        </p:nvGrpSpPr>
        <p:grpSpPr>
          <a:xfrm>
            <a:off x="0" y="0"/>
            <a:ext cx="12187557" cy="6858000"/>
            <a:chOff x="0" y="0"/>
            <a:chExt cx="12187556" cy="6858000"/>
          </a:xfrm>
        </p:grpSpPr>
        <p:pic>
          <p:nvPicPr>
            <p:cNvPr id="224" name="object 3" descr="object 3"/>
            <p:cNvPicPr>
              <a:picLocks noChangeAspect="1"/>
            </p:cNvPicPr>
            <p:nvPr/>
          </p:nvPicPr>
          <p:blipFill>
            <a:blip r:embed="rId2"/>
            <a:stretch>
              <a:fillRect/>
            </a:stretch>
          </p:blipFill>
          <p:spPr>
            <a:xfrm>
              <a:off x="0" y="0"/>
              <a:ext cx="12187556" cy="6858000"/>
            </a:xfrm>
            <a:prstGeom prst="rect">
              <a:avLst/>
            </a:prstGeom>
            <a:ln w="12700" cap="flat">
              <a:noFill/>
              <a:miter lim="400000"/>
            </a:ln>
            <a:effectLst/>
          </p:spPr>
        </p:pic>
        <p:pic>
          <p:nvPicPr>
            <p:cNvPr id="225" name="object 4" descr="object 4"/>
            <p:cNvPicPr>
              <a:picLocks noChangeAspect="1"/>
            </p:cNvPicPr>
            <p:nvPr/>
          </p:nvPicPr>
          <p:blipFill>
            <a:blip r:embed="rId3"/>
            <a:stretch>
              <a:fillRect/>
            </a:stretch>
          </p:blipFill>
          <p:spPr>
            <a:xfrm>
              <a:off x="152242" y="749299"/>
              <a:ext cx="11887517" cy="6108701"/>
            </a:xfrm>
            <a:prstGeom prst="rect">
              <a:avLst/>
            </a:prstGeom>
            <a:ln w="12700" cap="flat">
              <a:noFill/>
              <a:miter lim="400000"/>
            </a:ln>
            <a:effectLst/>
          </p:spPr>
        </p:pic>
        <p:sp>
          <p:nvSpPr>
            <p:cNvPr id="226" name="object 5"/>
            <p:cNvSpPr/>
            <p:nvPr/>
          </p:nvSpPr>
          <p:spPr>
            <a:xfrm>
              <a:off x="1117441" y="1346199"/>
              <a:ext cx="9957117"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227" name="object 6" descr="object 6"/>
            <p:cNvPicPr>
              <a:picLocks noChangeAspect="1"/>
            </p:cNvPicPr>
            <p:nvPr/>
          </p:nvPicPr>
          <p:blipFill>
            <a:blip r:embed="rId4"/>
            <a:stretch>
              <a:fillRect/>
            </a:stretch>
          </p:blipFill>
          <p:spPr>
            <a:xfrm>
              <a:off x="385410" y="1262007"/>
              <a:ext cx="4564853" cy="4814426"/>
            </a:xfrm>
            <a:prstGeom prst="rect">
              <a:avLst/>
            </a:prstGeom>
            <a:ln w="12700" cap="flat">
              <a:noFill/>
              <a:miter lim="400000"/>
            </a:ln>
            <a:effectLst/>
          </p:spPr>
        </p:pic>
        <p:sp>
          <p:nvSpPr>
            <p:cNvPr id="228" name="object 7"/>
            <p:cNvSpPr/>
            <p:nvPr/>
          </p:nvSpPr>
          <p:spPr>
            <a:xfrm>
              <a:off x="1655409"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238" name="object 16"/>
          <p:cNvSpPr txBox="1"/>
          <p:nvPr/>
        </p:nvSpPr>
        <p:spPr>
          <a:xfrm>
            <a:off x="3987540" y="2532006"/>
            <a:ext cx="6053456" cy="2057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21000"/>
              </a:lnSpc>
              <a:spcBef>
                <a:spcPts val="100"/>
              </a:spcBef>
              <a:defRPr sz="1600">
                <a:latin typeface="Arial"/>
                <a:ea typeface="Arial"/>
                <a:cs typeface="Arial"/>
                <a:sym typeface="Arial"/>
              </a:defRPr>
            </a:pPr>
            <a:r>
              <a:rPr lang="en-US" dirty="0"/>
              <a:t>Using the same logic-based method of document storage and retrieval, digital file systems and files are called after and modeled after paper-based filing systems. Operating systems (OS) like Microsoft Windows, macOS, and Linux-based systems can have different file systems. Certain file systems are created for particular uses. Distributed file systems, disk-based file systems, and special purpose file systems are the three main categories of file systems.</a:t>
            </a:r>
            <a:endParaRPr spc="-5" dirty="0"/>
          </a:p>
        </p:txBody>
      </p:sp>
      <p:sp>
        <p:nvSpPr>
          <p:cNvPr id="239" name="object 17"/>
          <p:cNvSpPr txBox="1"/>
          <p:nvPr/>
        </p:nvSpPr>
        <p:spPr>
          <a:xfrm>
            <a:off x="2146589" y="30307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03</a:t>
            </a:r>
          </a:p>
        </p:txBody>
      </p:sp>
      <p:grpSp>
        <p:nvGrpSpPr>
          <p:cNvPr id="242" name="object 18"/>
          <p:cNvGrpSpPr/>
          <p:nvPr/>
        </p:nvGrpSpPr>
        <p:grpSpPr>
          <a:xfrm>
            <a:off x="0" y="0"/>
            <a:ext cx="3469519" cy="3421513"/>
            <a:chOff x="0" y="0"/>
            <a:chExt cx="3469518" cy="3421512"/>
          </a:xfrm>
        </p:grpSpPr>
        <p:pic>
          <p:nvPicPr>
            <p:cNvPr id="240" name="object 19" descr="object 19"/>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241" name="object 20"/>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243" name="object 21"/>
          <p:cNvSpPr txBox="1">
            <a:spLocks noGrp="1"/>
          </p:cNvSpPr>
          <p:nvPr>
            <p:ph type="title"/>
          </p:nvPr>
        </p:nvSpPr>
        <p:spPr>
          <a:xfrm>
            <a:off x="3342640" y="1611182"/>
            <a:ext cx="5360036" cy="635001"/>
          </a:xfrm>
          <a:prstGeom prst="rect">
            <a:avLst/>
          </a:prstGeom>
        </p:spPr>
        <p:txBody>
          <a:bodyPr/>
          <a:lstStyle>
            <a:lvl1pPr indent="12700">
              <a:spcBef>
                <a:spcPts val="100"/>
              </a:spcBef>
              <a:tabLst>
                <a:tab pos="2540000" algn="l"/>
              </a:tabLst>
              <a:defRPr sz="4000" spc="-100"/>
            </a:lvl1pPr>
          </a:lstStyle>
          <a:p>
            <a:r>
              <a:rPr lang="en-US" dirty="0"/>
              <a:t>File systems</a:t>
            </a:r>
            <a:endParaRPr dirty="0"/>
          </a:p>
        </p:txBody>
      </p:sp>
    </p:spTree>
    <p:extLst>
      <p:ext uri="{BB962C8B-B14F-4D97-AF65-F5344CB8AC3E}">
        <p14:creationId xmlns:p14="http://schemas.microsoft.com/office/powerpoint/2010/main" val="7602569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object 2"/>
          <p:cNvGrpSpPr/>
          <p:nvPr/>
        </p:nvGrpSpPr>
        <p:grpSpPr>
          <a:xfrm>
            <a:off x="0" y="0"/>
            <a:ext cx="12187557" cy="6858000"/>
            <a:chOff x="0" y="0"/>
            <a:chExt cx="12187556" cy="6858000"/>
          </a:xfrm>
        </p:grpSpPr>
        <p:pic>
          <p:nvPicPr>
            <p:cNvPr id="224" name="object 3" descr="object 3"/>
            <p:cNvPicPr>
              <a:picLocks noChangeAspect="1"/>
            </p:cNvPicPr>
            <p:nvPr/>
          </p:nvPicPr>
          <p:blipFill>
            <a:blip r:embed="rId2"/>
            <a:stretch>
              <a:fillRect/>
            </a:stretch>
          </p:blipFill>
          <p:spPr>
            <a:xfrm>
              <a:off x="0" y="0"/>
              <a:ext cx="12187556" cy="6858000"/>
            </a:xfrm>
            <a:prstGeom prst="rect">
              <a:avLst/>
            </a:prstGeom>
            <a:ln w="12700" cap="flat">
              <a:noFill/>
              <a:miter lim="400000"/>
            </a:ln>
            <a:effectLst/>
          </p:spPr>
        </p:pic>
        <p:pic>
          <p:nvPicPr>
            <p:cNvPr id="225" name="object 4" descr="object 4"/>
            <p:cNvPicPr>
              <a:picLocks noChangeAspect="1"/>
            </p:cNvPicPr>
            <p:nvPr/>
          </p:nvPicPr>
          <p:blipFill>
            <a:blip r:embed="rId3"/>
            <a:stretch>
              <a:fillRect/>
            </a:stretch>
          </p:blipFill>
          <p:spPr>
            <a:xfrm>
              <a:off x="152242" y="749299"/>
              <a:ext cx="11887517" cy="6108701"/>
            </a:xfrm>
            <a:prstGeom prst="rect">
              <a:avLst/>
            </a:prstGeom>
            <a:ln w="12700" cap="flat">
              <a:noFill/>
              <a:miter lim="400000"/>
            </a:ln>
            <a:effectLst/>
          </p:spPr>
        </p:pic>
        <p:sp>
          <p:nvSpPr>
            <p:cNvPr id="226" name="object 5"/>
            <p:cNvSpPr/>
            <p:nvPr/>
          </p:nvSpPr>
          <p:spPr>
            <a:xfrm>
              <a:off x="1117441" y="1346199"/>
              <a:ext cx="9957117"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227" name="object 6" descr="object 6"/>
            <p:cNvPicPr>
              <a:picLocks noChangeAspect="1"/>
            </p:cNvPicPr>
            <p:nvPr/>
          </p:nvPicPr>
          <p:blipFill>
            <a:blip r:embed="rId4"/>
            <a:stretch>
              <a:fillRect/>
            </a:stretch>
          </p:blipFill>
          <p:spPr>
            <a:xfrm>
              <a:off x="385410" y="1262007"/>
              <a:ext cx="4564853" cy="4814426"/>
            </a:xfrm>
            <a:prstGeom prst="rect">
              <a:avLst/>
            </a:prstGeom>
            <a:ln w="12700" cap="flat">
              <a:noFill/>
              <a:miter lim="400000"/>
            </a:ln>
            <a:effectLst/>
          </p:spPr>
        </p:pic>
        <p:sp>
          <p:nvSpPr>
            <p:cNvPr id="228" name="object 7"/>
            <p:cNvSpPr/>
            <p:nvPr/>
          </p:nvSpPr>
          <p:spPr>
            <a:xfrm>
              <a:off x="1655409"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238" name="object 16"/>
          <p:cNvSpPr txBox="1"/>
          <p:nvPr/>
        </p:nvSpPr>
        <p:spPr>
          <a:xfrm>
            <a:off x="3987540" y="2532006"/>
            <a:ext cx="6053456" cy="2057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21000"/>
              </a:lnSpc>
              <a:spcBef>
                <a:spcPts val="100"/>
              </a:spcBef>
              <a:defRPr sz="1600">
                <a:latin typeface="Arial"/>
                <a:ea typeface="Arial"/>
                <a:cs typeface="Arial"/>
                <a:sym typeface="Arial"/>
              </a:defRPr>
            </a:pPr>
            <a:r>
              <a:rPr lang="en-US" dirty="0"/>
              <a:t>Types of file systems </a:t>
            </a:r>
          </a:p>
          <a:p>
            <a:pPr marR="5080" indent="12700">
              <a:lnSpc>
                <a:spcPct val="121000"/>
              </a:lnSpc>
              <a:spcBef>
                <a:spcPts val="100"/>
              </a:spcBef>
              <a:defRPr sz="1600">
                <a:latin typeface="Arial"/>
                <a:ea typeface="Arial"/>
                <a:cs typeface="Arial"/>
                <a:sym typeface="Arial"/>
              </a:defRPr>
            </a:pPr>
            <a:r>
              <a:rPr lang="en-US" dirty="0"/>
              <a:t>There are various kinds of file systems, each having a unique logical structure and set of characteristics including speed and size. Depending on the OS and its requirements, the type of file system can change. Microsoft Windows, Mac OS X, and Linux are the top three most widely used Computer operating systems. Apple iOS and Google Android are examples of mobile OSs.</a:t>
            </a:r>
            <a:endParaRPr spc="-5" dirty="0"/>
          </a:p>
        </p:txBody>
      </p:sp>
      <p:sp>
        <p:nvSpPr>
          <p:cNvPr id="239" name="object 17"/>
          <p:cNvSpPr txBox="1"/>
          <p:nvPr/>
        </p:nvSpPr>
        <p:spPr>
          <a:xfrm>
            <a:off x="2146589" y="30307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7200">
                <a:solidFill>
                  <a:srgbClr val="FFFFFF"/>
                </a:solidFill>
                <a:latin typeface="Arial"/>
                <a:ea typeface="Arial"/>
                <a:cs typeface="Arial"/>
                <a:sym typeface="Arial"/>
              </a:defRPr>
            </a:lvl1pPr>
          </a:lstStyle>
          <a:p>
            <a:r>
              <a:t>03</a:t>
            </a:r>
          </a:p>
        </p:txBody>
      </p:sp>
      <p:grpSp>
        <p:nvGrpSpPr>
          <p:cNvPr id="242" name="object 18"/>
          <p:cNvGrpSpPr/>
          <p:nvPr/>
        </p:nvGrpSpPr>
        <p:grpSpPr>
          <a:xfrm>
            <a:off x="0" y="0"/>
            <a:ext cx="3469519" cy="3421513"/>
            <a:chOff x="0" y="0"/>
            <a:chExt cx="3469518" cy="3421512"/>
          </a:xfrm>
        </p:grpSpPr>
        <p:pic>
          <p:nvPicPr>
            <p:cNvPr id="240" name="object 19" descr="object 19"/>
            <p:cNvPicPr>
              <a:picLocks noChangeAspect="1"/>
            </p:cNvPicPr>
            <p:nvPr/>
          </p:nvPicPr>
          <p:blipFill>
            <a:blip r:embed="rId5"/>
            <a:stretch>
              <a:fillRect/>
            </a:stretch>
          </p:blipFill>
          <p:spPr>
            <a:xfrm>
              <a:off x="0" y="0"/>
              <a:ext cx="3469519" cy="3421513"/>
            </a:xfrm>
            <a:prstGeom prst="rect">
              <a:avLst/>
            </a:prstGeom>
            <a:ln w="12700" cap="flat">
              <a:noFill/>
              <a:miter lim="400000"/>
            </a:ln>
            <a:effectLst/>
          </p:spPr>
        </p:pic>
        <p:sp>
          <p:nvSpPr>
            <p:cNvPr id="241" name="object 20"/>
            <p:cNvSpPr/>
            <p:nvPr/>
          </p:nvSpPr>
          <p:spPr>
            <a:xfrm>
              <a:off x="711592" y="655671"/>
              <a:ext cx="1487928" cy="1495841"/>
            </a:xfrm>
            <a:custGeom>
              <a:avLst/>
              <a:gdLst/>
              <a:ahLst/>
              <a:cxnLst>
                <a:cxn ang="0">
                  <a:pos x="wd2" y="hd2"/>
                </a:cxn>
                <a:cxn ang="5400000">
                  <a:pos x="wd2" y="hd2"/>
                </a:cxn>
                <a:cxn ang="10800000">
                  <a:pos x="wd2" y="hd2"/>
                </a:cxn>
                <a:cxn ang="16200000">
                  <a:pos x="wd2" y="hd2"/>
                </a:cxn>
              </a:cxnLst>
              <a:rect l="0" t="0" r="r" b="b"/>
              <a:pathLst>
                <a:path w="21600" h="21600" extrusionOk="0">
                  <a:moveTo>
                    <a:pt x="13955" y="0"/>
                  </a:moveTo>
                  <a:lnTo>
                    <a:pt x="7645" y="0"/>
                  </a:lnTo>
                  <a:lnTo>
                    <a:pt x="1414" y="3099"/>
                  </a:lnTo>
                  <a:lnTo>
                    <a:pt x="827" y="3503"/>
                  </a:lnTo>
                  <a:lnTo>
                    <a:pt x="382" y="4040"/>
                  </a:lnTo>
                  <a:lnTo>
                    <a:pt x="99" y="4675"/>
                  </a:lnTo>
                  <a:lnTo>
                    <a:pt x="0" y="5375"/>
                  </a:lnTo>
                  <a:lnTo>
                    <a:pt x="0" y="16225"/>
                  </a:lnTo>
                  <a:lnTo>
                    <a:pt x="99" y="16925"/>
                  </a:lnTo>
                  <a:lnTo>
                    <a:pt x="382" y="17560"/>
                  </a:lnTo>
                  <a:lnTo>
                    <a:pt x="827" y="18097"/>
                  </a:lnTo>
                  <a:lnTo>
                    <a:pt x="1414" y="18501"/>
                  </a:lnTo>
                  <a:lnTo>
                    <a:pt x="7645" y="21600"/>
                  </a:lnTo>
                  <a:lnTo>
                    <a:pt x="13955" y="21600"/>
                  </a:lnTo>
                  <a:lnTo>
                    <a:pt x="20186" y="18501"/>
                  </a:lnTo>
                  <a:lnTo>
                    <a:pt x="20773" y="18097"/>
                  </a:lnTo>
                  <a:lnTo>
                    <a:pt x="21218" y="17560"/>
                  </a:lnTo>
                  <a:lnTo>
                    <a:pt x="21501" y="16925"/>
                  </a:lnTo>
                  <a:lnTo>
                    <a:pt x="21600" y="16225"/>
                  </a:lnTo>
                  <a:lnTo>
                    <a:pt x="21600" y="5375"/>
                  </a:lnTo>
                  <a:lnTo>
                    <a:pt x="21501" y="4675"/>
                  </a:lnTo>
                  <a:lnTo>
                    <a:pt x="21218" y="4040"/>
                  </a:lnTo>
                  <a:lnTo>
                    <a:pt x="20773" y="3503"/>
                  </a:lnTo>
                  <a:lnTo>
                    <a:pt x="20186" y="3099"/>
                  </a:lnTo>
                  <a:lnTo>
                    <a:pt x="13955" y="0"/>
                  </a:lnTo>
                  <a:close/>
                </a:path>
              </a:pathLst>
            </a:custGeom>
            <a:solidFill>
              <a:srgbClr val="6FC4B6">
                <a:alpha val="8999"/>
              </a:srgbClr>
            </a:solidFill>
            <a:ln w="12700" cap="flat">
              <a:noFill/>
              <a:miter lim="400000"/>
            </a:ln>
            <a:effectLst/>
          </p:spPr>
          <p:txBody>
            <a:bodyPr wrap="square" lIns="0" tIns="0" rIns="0" bIns="0" numCol="1" anchor="t">
              <a:noAutofit/>
            </a:bodyPr>
            <a:lstStyle/>
            <a:p>
              <a:endParaRPr/>
            </a:p>
          </p:txBody>
        </p:sp>
      </p:grpSp>
      <p:sp>
        <p:nvSpPr>
          <p:cNvPr id="243" name="object 21"/>
          <p:cNvSpPr txBox="1">
            <a:spLocks noGrp="1"/>
          </p:cNvSpPr>
          <p:nvPr>
            <p:ph type="title"/>
          </p:nvPr>
        </p:nvSpPr>
        <p:spPr>
          <a:xfrm>
            <a:off x="3342640" y="1611182"/>
            <a:ext cx="5360036" cy="635001"/>
          </a:xfrm>
          <a:prstGeom prst="rect">
            <a:avLst/>
          </a:prstGeom>
        </p:spPr>
        <p:txBody>
          <a:bodyPr/>
          <a:lstStyle>
            <a:lvl1pPr indent="12700">
              <a:spcBef>
                <a:spcPts val="100"/>
              </a:spcBef>
              <a:tabLst>
                <a:tab pos="2540000" algn="l"/>
              </a:tabLst>
              <a:defRPr sz="4000" spc="-100"/>
            </a:lvl1pPr>
          </a:lstStyle>
          <a:p>
            <a:r>
              <a:rPr lang="en-US" dirty="0"/>
              <a:t>File systems</a:t>
            </a:r>
            <a:endParaRPr dirty="0"/>
          </a:p>
        </p:txBody>
      </p:sp>
    </p:spTree>
    <p:extLst>
      <p:ext uri="{BB962C8B-B14F-4D97-AF65-F5344CB8AC3E}">
        <p14:creationId xmlns:p14="http://schemas.microsoft.com/office/powerpoint/2010/main" val="25217923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object 2"/>
          <p:cNvGrpSpPr/>
          <p:nvPr/>
        </p:nvGrpSpPr>
        <p:grpSpPr>
          <a:xfrm>
            <a:off x="0" y="0"/>
            <a:ext cx="12192000" cy="6858000"/>
            <a:chOff x="0" y="0"/>
            <a:chExt cx="12192000" cy="6858000"/>
          </a:xfrm>
        </p:grpSpPr>
        <p:pic>
          <p:nvPicPr>
            <p:cNvPr id="1157" name="object 3" descr="object 3"/>
            <p:cNvPicPr>
              <a:picLocks noChangeAspect="1"/>
            </p:cNvPicPr>
            <p:nvPr/>
          </p:nvPicPr>
          <p:blipFill>
            <a:blip r:embed="rId2"/>
            <a:stretch>
              <a:fillRect/>
            </a:stretch>
          </p:blipFill>
          <p:spPr>
            <a:xfrm>
              <a:off x="0" y="0"/>
              <a:ext cx="12192000" cy="6858000"/>
            </a:xfrm>
            <a:prstGeom prst="rect">
              <a:avLst/>
            </a:prstGeom>
            <a:ln w="12700" cap="flat">
              <a:noFill/>
              <a:miter lim="400000"/>
            </a:ln>
            <a:effectLst/>
          </p:spPr>
        </p:pic>
        <p:pic>
          <p:nvPicPr>
            <p:cNvPr id="1158" name="object 4" descr="object 4"/>
            <p:cNvPicPr>
              <a:picLocks noChangeAspect="1"/>
            </p:cNvPicPr>
            <p:nvPr/>
          </p:nvPicPr>
          <p:blipFill>
            <a:blip r:embed="rId3"/>
            <a:stretch>
              <a:fillRect/>
            </a:stretch>
          </p:blipFill>
          <p:spPr>
            <a:xfrm>
              <a:off x="152241" y="749299"/>
              <a:ext cx="11887518" cy="6108701"/>
            </a:xfrm>
            <a:prstGeom prst="rect">
              <a:avLst/>
            </a:prstGeom>
            <a:ln w="12700" cap="flat">
              <a:noFill/>
              <a:miter lim="400000"/>
            </a:ln>
            <a:effectLst/>
          </p:spPr>
        </p:pic>
        <p:sp>
          <p:nvSpPr>
            <p:cNvPr id="1159" name="object 5"/>
            <p:cNvSpPr/>
            <p:nvPr/>
          </p:nvSpPr>
          <p:spPr>
            <a:xfrm>
              <a:off x="1117440" y="1346199"/>
              <a:ext cx="9957118" cy="464573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lnTo>
                    <a:pt x="529" y="0"/>
                  </a:lnTo>
                  <a:lnTo>
                    <a:pt x="422" y="23"/>
                  </a:lnTo>
                  <a:lnTo>
                    <a:pt x="323" y="89"/>
                  </a:lnTo>
                  <a:lnTo>
                    <a:pt x="233" y="194"/>
                  </a:lnTo>
                  <a:lnTo>
                    <a:pt x="155" y="332"/>
                  </a:lnTo>
                  <a:lnTo>
                    <a:pt x="90" y="500"/>
                  </a:lnTo>
                  <a:lnTo>
                    <a:pt x="42" y="692"/>
                  </a:lnTo>
                  <a:lnTo>
                    <a:pt x="11" y="905"/>
                  </a:lnTo>
                  <a:lnTo>
                    <a:pt x="0" y="1134"/>
                  </a:lnTo>
                  <a:lnTo>
                    <a:pt x="0" y="20466"/>
                  </a:lnTo>
                  <a:lnTo>
                    <a:pt x="11" y="20695"/>
                  </a:lnTo>
                  <a:lnTo>
                    <a:pt x="42" y="20908"/>
                  </a:lnTo>
                  <a:lnTo>
                    <a:pt x="90" y="21100"/>
                  </a:lnTo>
                  <a:lnTo>
                    <a:pt x="155" y="21268"/>
                  </a:lnTo>
                  <a:lnTo>
                    <a:pt x="233" y="21406"/>
                  </a:lnTo>
                  <a:lnTo>
                    <a:pt x="323" y="21511"/>
                  </a:lnTo>
                  <a:lnTo>
                    <a:pt x="422" y="21577"/>
                  </a:lnTo>
                  <a:lnTo>
                    <a:pt x="529" y="21600"/>
                  </a:lnTo>
                  <a:lnTo>
                    <a:pt x="21071" y="21600"/>
                  </a:lnTo>
                  <a:lnTo>
                    <a:pt x="21178" y="21577"/>
                  </a:lnTo>
                  <a:lnTo>
                    <a:pt x="21277" y="21511"/>
                  </a:lnTo>
                  <a:lnTo>
                    <a:pt x="21367" y="21406"/>
                  </a:lnTo>
                  <a:lnTo>
                    <a:pt x="21445" y="21268"/>
                  </a:lnTo>
                  <a:lnTo>
                    <a:pt x="21510" y="21100"/>
                  </a:lnTo>
                  <a:lnTo>
                    <a:pt x="21558" y="20908"/>
                  </a:lnTo>
                  <a:lnTo>
                    <a:pt x="21589" y="20695"/>
                  </a:lnTo>
                  <a:lnTo>
                    <a:pt x="21600" y="20466"/>
                  </a:lnTo>
                  <a:lnTo>
                    <a:pt x="21600" y="1134"/>
                  </a:lnTo>
                  <a:lnTo>
                    <a:pt x="21589" y="905"/>
                  </a:lnTo>
                  <a:lnTo>
                    <a:pt x="21558" y="692"/>
                  </a:lnTo>
                  <a:lnTo>
                    <a:pt x="21510" y="500"/>
                  </a:lnTo>
                  <a:lnTo>
                    <a:pt x="21445" y="332"/>
                  </a:lnTo>
                  <a:lnTo>
                    <a:pt x="21367" y="194"/>
                  </a:lnTo>
                  <a:lnTo>
                    <a:pt x="21277" y="89"/>
                  </a:lnTo>
                  <a:lnTo>
                    <a:pt x="21178" y="23"/>
                  </a:lnTo>
                  <a:lnTo>
                    <a:pt x="21071" y="0"/>
                  </a:lnTo>
                  <a:close/>
                </a:path>
              </a:pathLst>
            </a:custGeom>
            <a:solidFill>
              <a:srgbClr val="FFFFFF"/>
            </a:solidFill>
            <a:ln w="12700" cap="flat">
              <a:noFill/>
              <a:miter lim="400000"/>
            </a:ln>
            <a:effectLst/>
          </p:spPr>
          <p:txBody>
            <a:bodyPr wrap="square" lIns="0" tIns="0" rIns="0" bIns="0" numCol="1" anchor="t">
              <a:noAutofit/>
            </a:bodyPr>
            <a:lstStyle/>
            <a:p>
              <a:endParaRPr/>
            </a:p>
          </p:txBody>
        </p:sp>
        <p:pic>
          <p:nvPicPr>
            <p:cNvPr id="1160" name="object 6" descr="object 6"/>
            <p:cNvPicPr>
              <a:picLocks noChangeAspect="1"/>
            </p:cNvPicPr>
            <p:nvPr/>
          </p:nvPicPr>
          <p:blipFill>
            <a:blip r:embed="rId4"/>
            <a:stretch>
              <a:fillRect/>
            </a:stretch>
          </p:blipFill>
          <p:spPr>
            <a:xfrm>
              <a:off x="385409" y="1262007"/>
              <a:ext cx="4564853" cy="4814426"/>
            </a:xfrm>
            <a:prstGeom prst="rect">
              <a:avLst/>
            </a:prstGeom>
            <a:ln w="12700" cap="flat">
              <a:noFill/>
              <a:miter lim="400000"/>
            </a:ln>
            <a:effectLst/>
          </p:spPr>
        </p:pic>
        <p:sp>
          <p:nvSpPr>
            <p:cNvPr id="1161" name="object 7"/>
            <p:cNvSpPr/>
            <p:nvPr/>
          </p:nvSpPr>
          <p:spPr>
            <a:xfrm>
              <a:off x="1655408" y="2532006"/>
              <a:ext cx="2024853" cy="22734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19" y="59"/>
                  </a:lnTo>
                  <a:lnTo>
                    <a:pt x="9660" y="238"/>
                  </a:lnTo>
                  <a:lnTo>
                    <a:pt x="1414" y="3909"/>
                  </a:lnTo>
                  <a:lnTo>
                    <a:pt x="934" y="4188"/>
                  </a:lnTo>
                  <a:lnTo>
                    <a:pt x="542" y="4547"/>
                  </a:lnTo>
                  <a:lnTo>
                    <a:pt x="248" y="4970"/>
                  </a:lnTo>
                  <a:lnTo>
                    <a:pt x="64" y="5442"/>
                  </a:lnTo>
                  <a:lnTo>
                    <a:pt x="0" y="5948"/>
                  </a:lnTo>
                  <a:lnTo>
                    <a:pt x="0" y="15662"/>
                  </a:lnTo>
                  <a:lnTo>
                    <a:pt x="64" y="16167"/>
                  </a:lnTo>
                  <a:lnTo>
                    <a:pt x="248" y="16639"/>
                  </a:lnTo>
                  <a:lnTo>
                    <a:pt x="542" y="17063"/>
                  </a:lnTo>
                  <a:lnTo>
                    <a:pt x="934" y="17422"/>
                  </a:lnTo>
                  <a:lnTo>
                    <a:pt x="1414" y="17701"/>
                  </a:lnTo>
                  <a:lnTo>
                    <a:pt x="9660" y="21372"/>
                  </a:lnTo>
                  <a:lnTo>
                    <a:pt x="10104" y="21524"/>
                  </a:lnTo>
                  <a:lnTo>
                    <a:pt x="10566" y="21600"/>
                  </a:lnTo>
                  <a:lnTo>
                    <a:pt x="11034" y="21600"/>
                  </a:lnTo>
                  <a:lnTo>
                    <a:pt x="11496" y="21524"/>
                  </a:lnTo>
                  <a:lnTo>
                    <a:pt x="11940" y="21372"/>
                  </a:lnTo>
                  <a:lnTo>
                    <a:pt x="20186" y="17701"/>
                  </a:lnTo>
                  <a:lnTo>
                    <a:pt x="20666" y="17422"/>
                  </a:lnTo>
                  <a:lnTo>
                    <a:pt x="21058" y="17063"/>
                  </a:lnTo>
                  <a:lnTo>
                    <a:pt x="21352" y="16639"/>
                  </a:lnTo>
                  <a:lnTo>
                    <a:pt x="21536" y="16167"/>
                  </a:lnTo>
                  <a:lnTo>
                    <a:pt x="21600" y="15662"/>
                  </a:lnTo>
                  <a:lnTo>
                    <a:pt x="21600" y="5948"/>
                  </a:lnTo>
                  <a:lnTo>
                    <a:pt x="21536" y="5442"/>
                  </a:lnTo>
                  <a:lnTo>
                    <a:pt x="21352" y="4970"/>
                  </a:lnTo>
                  <a:lnTo>
                    <a:pt x="21058" y="4547"/>
                  </a:lnTo>
                  <a:lnTo>
                    <a:pt x="20666" y="4188"/>
                  </a:lnTo>
                  <a:lnTo>
                    <a:pt x="20186" y="3909"/>
                  </a:lnTo>
                  <a:lnTo>
                    <a:pt x="11940" y="238"/>
                  </a:lnTo>
                  <a:lnTo>
                    <a:pt x="11381" y="59"/>
                  </a:lnTo>
                  <a:lnTo>
                    <a:pt x="10800" y="0"/>
                  </a:lnTo>
                  <a:close/>
                </a:path>
              </a:pathLst>
            </a:custGeom>
            <a:solidFill>
              <a:srgbClr val="6FC4B6"/>
            </a:solidFill>
            <a:ln w="12700" cap="flat">
              <a:noFill/>
              <a:miter lim="400000"/>
            </a:ln>
            <a:effectLst/>
          </p:spPr>
          <p:txBody>
            <a:bodyPr wrap="square" lIns="0" tIns="0" rIns="0" bIns="0" numCol="1" anchor="t">
              <a:noAutofit/>
            </a:bodyPr>
            <a:lstStyle/>
            <a:p>
              <a:endParaRPr/>
            </a:p>
          </p:txBody>
        </p:sp>
      </p:grpSp>
      <p:sp>
        <p:nvSpPr>
          <p:cNvPr id="1163" name="object 13"/>
          <p:cNvSpPr txBox="1"/>
          <p:nvPr/>
        </p:nvSpPr>
        <p:spPr>
          <a:xfrm>
            <a:off x="4611370" y="-420460"/>
            <a:ext cx="5786121" cy="22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21000"/>
              </a:lnSpc>
              <a:spcBef>
                <a:spcPts val="100"/>
              </a:spcBef>
              <a:defRPr sz="1600" spc="-5">
                <a:latin typeface="Arial"/>
                <a:ea typeface="Arial"/>
                <a:cs typeface="Arial"/>
                <a:sym typeface="Arial"/>
              </a:defRPr>
            </a:lvl1pPr>
          </a:lstStyle>
          <a:p>
            <a:r>
              <a:t>I</a:t>
            </a:r>
          </a:p>
        </p:txBody>
      </p:sp>
      <p:sp>
        <p:nvSpPr>
          <p:cNvPr id="1164" name="object 14"/>
          <p:cNvSpPr txBox="1"/>
          <p:nvPr/>
        </p:nvSpPr>
        <p:spPr>
          <a:xfrm>
            <a:off x="2146589" y="3106985"/>
            <a:ext cx="1042670" cy="101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7200">
                <a:solidFill>
                  <a:srgbClr val="FFFFFF"/>
                </a:solidFill>
                <a:latin typeface="Arial"/>
                <a:ea typeface="Arial"/>
                <a:cs typeface="Arial"/>
                <a:sym typeface="Arial"/>
              </a:defRPr>
            </a:pPr>
            <a:r>
              <a:rPr dirty="0"/>
              <a:t>04</a:t>
            </a:r>
          </a:p>
        </p:txBody>
      </p:sp>
      <p:sp>
        <p:nvSpPr>
          <p:cNvPr id="1165" name="object 18"/>
          <p:cNvSpPr txBox="1">
            <a:spLocks noGrp="1"/>
          </p:cNvSpPr>
          <p:nvPr>
            <p:ph type="title"/>
          </p:nvPr>
        </p:nvSpPr>
        <p:spPr>
          <a:xfrm>
            <a:off x="2819400" y="1676399"/>
            <a:ext cx="8024494" cy="628017"/>
          </a:xfrm>
          <a:prstGeom prst="rect">
            <a:avLst/>
          </a:prstGeom>
        </p:spPr>
        <p:txBody>
          <a:bodyPr/>
          <a:lstStyle>
            <a:lvl1pPr indent="12700">
              <a:spcBef>
                <a:spcPts val="100"/>
              </a:spcBef>
              <a:defRPr sz="4000"/>
            </a:lvl1pPr>
          </a:lstStyle>
          <a:p>
            <a:r>
              <a:rPr lang="en-US" dirty="0"/>
              <a:t>Directories</a:t>
            </a:r>
            <a:endParaRPr dirty="0"/>
          </a:p>
        </p:txBody>
      </p:sp>
      <p:sp>
        <p:nvSpPr>
          <p:cNvPr id="1166" name="After a long work on the mistakes in the initial version of the project, we made a number of the following improvements, as well as fixed existing mistakes."/>
          <p:cNvSpPr txBox="1"/>
          <p:nvPr/>
        </p:nvSpPr>
        <p:spPr>
          <a:xfrm>
            <a:off x="4101743" y="2488392"/>
            <a:ext cx="5943668" cy="825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rPr lang="en-US" dirty="0"/>
              <a:t>A directory is a special kind of file that only has the data required to access other directories or files. A directory thus takes up less space than other kinds of files.</a:t>
            </a:r>
            <a:endParaRPr dirty="0"/>
          </a:p>
        </p:txBody>
      </p:sp>
      <p:sp>
        <p:nvSpPr>
          <p:cNvPr id="2" name="Прямоугольник 1">
            <a:extLst>
              <a:ext uri="{FF2B5EF4-FFF2-40B4-BE49-F238E27FC236}">
                <a16:creationId xmlns:a16="http://schemas.microsoft.com/office/drawing/2014/main" id="{472D2483-3597-4647-80D6-CABC0B29E74F}"/>
              </a:ext>
            </a:extLst>
          </p:cNvPr>
          <p:cNvSpPr/>
          <p:nvPr/>
        </p:nvSpPr>
        <p:spPr>
          <a:xfrm>
            <a:off x="4025577" y="3636335"/>
            <a:ext cx="6096000" cy="1477328"/>
          </a:xfrm>
          <a:prstGeom prst="rect">
            <a:avLst/>
          </a:prstGeom>
        </p:spPr>
        <p:txBody>
          <a:bodyPr>
            <a:spAutoFit/>
          </a:bodyPr>
          <a:lstStyle/>
          <a:p>
            <a:r>
              <a:rPr lang="en-US" dirty="0"/>
              <a:t>Directory access can be secured because directories frequently include data that shouldn't be made available to all system users. Setting a directory's permissions allows you to manage who has access to it and which users, if any, have the ability to edit its contents.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530</TotalTime>
  <Words>2376</Words>
  <Application>Microsoft Office PowerPoint</Application>
  <PresentationFormat>Широкоэкранный</PresentationFormat>
  <Paragraphs>148</Paragraphs>
  <Slides>25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Arial</vt:lpstr>
      <vt:lpstr>Calibri</vt:lpstr>
      <vt:lpstr>Office Theme</vt:lpstr>
      <vt:lpstr>Operating systems – Final Project</vt:lpstr>
      <vt:lpstr>I n t o d u c t i o n</vt:lpstr>
      <vt:lpstr>Introduction</vt:lpstr>
      <vt:lpstr>File Structure</vt:lpstr>
      <vt:lpstr>File Structure</vt:lpstr>
      <vt:lpstr>File systems</vt:lpstr>
      <vt:lpstr>File systems</vt:lpstr>
      <vt:lpstr>File systems</vt:lpstr>
      <vt:lpstr>Directories</vt:lpstr>
      <vt:lpstr>Directories</vt:lpstr>
      <vt:lpstr>Directories</vt:lpstr>
      <vt:lpstr>Directories</vt:lpstr>
      <vt:lpstr>File allocations</vt:lpstr>
      <vt:lpstr>File allocations</vt:lpstr>
      <vt:lpstr>File allocations</vt:lpstr>
      <vt:lpstr>File allocations</vt:lpstr>
      <vt:lpstr>File allocations</vt:lpstr>
      <vt:lpstr>Packages on Go Language</vt:lpstr>
      <vt:lpstr>Packages on Go Language</vt:lpstr>
      <vt:lpstr>Packages on Go Language</vt:lpstr>
      <vt:lpstr>Functions on Go Language</vt:lpstr>
      <vt:lpstr>Project on Go Language</vt:lpstr>
      <vt:lpstr>Conclusion</vt:lpstr>
      <vt:lpstr>The links for source code</vt:lpstr>
      <vt:lpstr>E n d o f  p r o j e c t . T h a n k  y o u f o r a t t e n t i o 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Final Project</dc:title>
  <cp:lastModifiedBy>VICTUS</cp:lastModifiedBy>
  <cp:revision>17</cp:revision>
  <dcterms:modified xsi:type="dcterms:W3CDTF">2023-02-26T22:59:10Z</dcterms:modified>
</cp:coreProperties>
</file>