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77" r:id="rId4"/>
    <p:sldId id="381" r:id="rId5"/>
    <p:sldId id="265" r:id="rId6"/>
    <p:sldId id="378" r:id="rId7"/>
    <p:sldId id="379" r:id="rId8"/>
    <p:sldId id="370" r:id="rId9"/>
    <p:sldId id="386" r:id="rId10"/>
    <p:sldId id="387" r:id="rId11"/>
    <p:sldId id="388" r:id="rId12"/>
    <p:sldId id="380" r:id="rId13"/>
    <p:sldId id="382" r:id="rId14"/>
    <p:sldId id="383" r:id="rId15"/>
    <p:sldId id="391" r:id="rId16"/>
    <p:sldId id="396" r:id="rId17"/>
    <p:sldId id="37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7580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 object 16"/>
          <p:cNvSpPr/>
          <p:nvPr/>
        </p:nvSpPr>
        <p:spPr>
          <a:xfrm>
            <a:off x="0" y="6661128"/>
            <a:ext cx="12192000" cy="196873"/>
          </a:xfrm>
          <a:prstGeom prst="rect">
            <a:avLst/>
          </a:prstGeom>
          <a:solidFill>
            <a:srgbClr val="6FC4B6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bg object 17"/>
          <p:cNvSpPr/>
          <p:nvPr/>
        </p:nvSpPr>
        <p:spPr>
          <a:xfrm>
            <a:off x="5698004" y="845482"/>
            <a:ext cx="744071" cy="80683"/>
          </a:xfrm>
          <a:prstGeom prst="rect">
            <a:avLst/>
          </a:prstGeom>
          <a:solidFill>
            <a:srgbClr val="3C8E90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6661128"/>
            <a:ext cx="12192000" cy="196873"/>
          </a:xfrm>
          <a:prstGeom prst="rect">
            <a:avLst/>
          </a:prstGeom>
          <a:solidFill>
            <a:srgbClr val="6FC4B6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bg object 17"/>
          <p:cNvSpPr/>
          <p:nvPr/>
        </p:nvSpPr>
        <p:spPr>
          <a:xfrm>
            <a:off x="5698004" y="845482"/>
            <a:ext cx="744071" cy="80683"/>
          </a:xfrm>
          <a:prstGeom prst="rect">
            <a:avLst/>
          </a:prstGeom>
          <a:solidFill>
            <a:srgbClr val="3C8E90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804549" y="249387"/>
            <a:ext cx="4582902" cy="391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2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028147" y="1751239"/>
            <a:ext cx="5126356" cy="2100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804549" y="249387"/>
            <a:ext cx="4582902" cy="391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028147" y="1751239"/>
            <a:ext cx="5126356" cy="2100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g object 17"/>
          <p:cNvSpPr/>
          <p:nvPr/>
        </p:nvSpPr>
        <p:spPr>
          <a:xfrm>
            <a:off x="1247457" y="816657"/>
            <a:ext cx="9697085" cy="5380894"/>
          </a:xfrm>
          <a:prstGeom prst="rect">
            <a:avLst/>
          </a:prstGeom>
          <a:solidFill>
            <a:srgbClr val="3C8E90">
              <a:alpha val="5999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Текст заголовка</a:t>
            </a:r>
          </a:p>
        </p:txBody>
      </p:sp>
      <p:sp>
        <p:nvSpPr>
          <p:cNvPr id="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337974" y="6377940"/>
            <a:ext cx="244427" cy="2416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 txBox="1">
            <a:spLocks noGrp="1"/>
          </p:cNvSpPr>
          <p:nvPr>
            <p:ph type="title"/>
          </p:nvPr>
        </p:nvSpPr>
        <p:spPr>
          <a:xfrm>
            <a:off x="2125492" y="211287"/>
            <a:ext cx="7940676" cy="39116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rPr lang="en-US" dirty="0"/>
              <a:t>Operating system</a:t>
            </a:r>
            <a:r>
              <a:rPr dirty="0"/>
              <a:t>s</a:t>
            </a:r>
            <a:r>
              <a:rPr spc="0" dirty="0"/>
              <a:t> – </a:t>
            </a:r>
            <a:r>
              <a:rPr dirty="0"/>
              <a:t>Final</a:t>
            </a:r>
            <a:r>
              <a:rPr spc="0" dirty="0"/>
              <a:t> </a:t>
            </a:r>
            <a:r>
              <a:rPr dirty="0"/>
              <a:t>Project</a:t>
            </a:r>
          </a:p>
        </p:txBody>
      </p:sp>
      <p:pic>
        <p:nvPicPr>
          <p:cNvPr id="75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84" y="1913888"/>
            <a:ext cx="7359016" cy="3760472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object 4"/>
          <p:cNvSpPr txBox="1"/>
          <p:nvPr/>
        </p:nvSpPr>
        <p:spPr>
          <a:xfrm>
            <a:off x="556894" y="1607189"/>
            <a:ext cx="5426076" cy="3306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3200"/>
              </a:lnSpc>
              <a:spcBef>
                <a:spcPts val="100"/>
              </a:spcBef>
              <a:defRPr sz="2800" b="1" i="1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</a:t>
            </a:r>
            <a:r>
              <a:rPr lang="en-US" dirty="0"/>
              <a:t>tudent</a:t>
            </a:r>
            <a:r>
              <a:rPr dirty="0"/>
              <a:t>: </a:t>
            </a:r>
            <a:r>
              <a:rPr spc="0" dirty="0"/>
              <a:t> </a:t>
            </a:r>
          </a:p>
          <a:p>
            <a:pPr marR="2164079" indent="12700">
              <a:lnSpc>
                <a:spcPts val="3200"/>
              </a:lnSpc>
              <a:spcBef>
                <a:spcPts val="100"/>
              </a:spcBef>
              <a:defRPr sz="28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Egamberdieva Lobar</a:t>
            </a:r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R="5080" indent="12700">
              <a:lnSpc>
                <a:spcPts val="3200"/>
              </a:lnSpc>
              <a:defRPr sz="2800" b="1" i="1" spc="-5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spc="-110" dirty="0"/>
              <a:t>Comparative review of different file systems</a:t>
            </a:r>
            <a:r>
              <a:rPr lang="en-US" spc="-110" dirty="0"/>
              <a:t>.</a:t>
            </a:r>
            <a:endParaRPr dirty="0"/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R="307340" indent="12700">
              <a:lnSpc>
                <a:spcPts val="3200"/>
              </a:lnSpc>
              <a:defRPr sz="2800" b="1" i="1" spc="-5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Teacher</a:t>
            </a:r>
            <a:r>
              <a:rPr dirty="0"/>
              <a:t>: Prof. </a:t>
            </a:r>
            <a:r>
              <a:rPr lang="en-US" dirty="0"/>
              <a:t>Ofer Wald</a:t>
            </a:r>
            <a:endParaRPr dirty="0"/>
          </a:p>
        </p:txBody>
      </p:sp>
      <p:pic>
        <p:nvPicPr>
          <p:cNvPr id="77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93" y="2473325"/>
            <a:ext cx="3783331" cy="2411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1165" name="object 18"/>
          <p:cNvSpPr txBox="1">
            <a:spLocks noGrp="1"/>
          </p:cNvSpPr>
          <p:nvPr>
            <p:ph type="title"/>
          </p:nvPr>
        </p:nvSpPr>
        <p:spPr>
          <a:xfrm>
            <a:off x="2819400" y="1676399"/>
            <a:ext cx="8024494" cy="628017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z="4000"/>
            </a:lvl1pPr>
          </a:lstStyle>
          <a:p>
            <a:r>
              <a:rPr lang="en-US" dirty="0"/>
              <a:t>Difference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21290" y="26346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separates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"NTFS," "FAT," "FAT32," </a:t>
            </a:r>
            <a:r>
              <a:rPr lang="ru-RU" dirty="0" err="1"/>
              <a:t>and</a:t>
            </a:r>
            <a:r>
              <a:rPr lang="ru-RU" dirty="0"/>
              <a:t> "</a:t>
            </a:r>
            <a:r>
              <a:rPr lang="ru-RU" dirty="0" err="1"/>
              <a:t>exFAT"Originally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"FAT"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handled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4 GB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intended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small-capacity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, </a:t>
            </a:r>
            <a:r>
              <a:rPr lang="ru-RU" dirty="0" err="1"/>
              <a:t>however</a:t>
            </a:r>
            <a:r>
              <a:rPr lang="ru-RU" dirty="0"/>
              <a:t> "NTFS" </a:t>
            </a:r>
            <a:r>
              <a:rPr lang="ru-RU" dirty="0" err="1"/>
              <a:t>increased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limit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astonishing</a:t>
            </a:r>
            <a:r>
              <a:rPr lang="ru-RU" dirty="0"/>
              <a:t> 16 TB. </a:t>
            </a:r>
            <a:r>
              <a:rPr lang="ru-RU" dirty="0" err="1"/>
              <a:t>See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distinctions</a:t>
            </a:r>
            <a:r>
              <a:rPr lang="ru-RU" dirty="0"/>
              <a:t> </a:t>
            </a:r>
            <a:r>
              <a:rPr lang="ru-RU" dirty="0" err="1"/>
              <a:t>below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9313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211631" y="2532350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1679110" y="3106983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89259" y="1406905"/>
            <a:ext cx="7721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«NTFS»</a:t>
            </a:r>
            <a:endParaRPr lang="en-US" dirty="0"/>
          </a:p>
          <a:p>
            <a:r>
              <a:rPr lang="en-US" dirty="0" err="1"/>
              <a:t>S</a:t>
            </a:r>
            <a:r>
              <a:rPr lang="ru-RU" dirty="0" err="1"/>
              <a:t>upport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bigger</a:t>
            </a:r>
            <a:r>
              <a:rPr lang="ru-RU" dirty="0"/>
              <a:t> </a:t>
            </a:r>
            <a:r>
              <a:rPr lang="ru-RU" dirty="0" err="1"/>
              <a:t>capacity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conventional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A</a:t>
            </a:r>
            <a:r>
              <a:rPr lang="ru-RU" dirty="0" err="1"/>
              <a:t>ssistance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names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foreign</a:t>
            </a:r>
            <a:r>
              <a:rPr lang="ru-RU" dirty="0"/>
              <a:t> </a:t>
            </a:r>
            <a:r>
              <a:rPr lang="ru-RU" dirty="0" err="1"/>
              <a:t>characters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challenging</a:t>
            </a:r>
            <a:r>
              <a:rPr lang="ru-RU" dirty="0"/>
              <a:t> </a:t>
            </a:r>
            <a:r>
              <a:rPr lang="ru-RU" dirty="0" err="1"/>
              <a:t>languages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S</a:t>
            </a:r>
            <a:r>
              <a:rPr lang="ru-RU" dirty="0" err="1"/>
              <a:t>evere</a:t>
            </a:r>
            <a:r>
              <a:rPr lang="ru-RU" dirty="0"/>
              <a:t> </a:t>
            </a:r>
            <a:r>
              <a:rPr lang="ru-RU" dirty="0" err="1"/>
              <a:t>drop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while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"</a:t>
            </a:r>
            <a:r>
              <a:rPr lang="ru-RU" dirty="0" err="1"/>
              <a:t>chkdsk</a:t>
            </a:r>
            <a:r>
              <a:rPr lang="ru-RU" dirty="0"/>
              <a:t>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inspect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internal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external</a:t>
            </a:r>
            <a:r>
              <a:rPr lang="ru-RU" dirty="0"/>
              <a:t> </a:t>
            </a:r>
            <a:r>
              <a:rPr lang="ru-RU" dirty="0" err="1"/>
              <a:t>hard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maintenance</a:t>
            </a:r>
            <a:r>
              <a:rPr lang="ru-RU" dirty="0"/>
              <a:t> </a:t>
            </a:r>
            <a:r>
              <a:rPr lang="ru-RU" dirty="0" err="1"/>
              <a:t>program</a:t>
            </a:r>
            <a:r>
              <a:rPr lang="ru-RU" dirty="0"/>
              <a:t> "</a:t>
            </a:r>
            <a:r>
              <a:rPr lang="ru-RU" dirty="0" err="1"/>
              <a:t>chkdsk</a:t>
            </a:r>
            <a:r>
              <a:rPr lang="ru-RU" dirty="0"/>
              <a:t>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infamous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being</a:t>
            </a:r>
            <a:r>
              <a:rPr lang="ru-RU" dirty="0"/>
              <a:t> </a:t>
            </a:r>
            <a:r>
              <a:rPr lang="ru-RU" dirty="0" err="1"/>
              <a:t>slow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I</a:t>
            </a:r>
            <a:r>
              <a:rPr lang="ru-RU" dirty="0" err="1"/>
              <a:t>ncreased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thanks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O</a:t>
            </a:r>
            <a:r>
              <a:rPr lang="ru-RU" dirty="0" err="1"/>
              <a:t>peration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significantly</a:t>
            </a:r>
            <a:r>
              <a:rPr lang="ru-RU" dirty="0"/>
              <a:t> </a:t>
            </a:r>
            <a:r>
              <a:rPr lang="ru-RU" dirty="0" err="1"/>
              <a:t>faster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under</a:t>
            </a:r>
            <a:r>
              <a:rPr lang="ru-RU" dirty="0"/>
              <a:t> 40 GB.</a:t>
            </a:r>
            <a:endParaRPr lang="en-US" dirty="0"/>
          </a:p>
          <a:p>
            <a:r>
              <a:rPr lang="en-US" dirty="0" err="1"/>
              <a:t>S</a:t>
            </a:r>
            <a:r>
              <a:rPr lang="ru-RU" dirty="0" err="1"/>
              <a:t>maller</a:t>
            </a:r>
            <a:r>
              <a:rPr lang="ru-RU" dirty="0"/>
              <a:t> </a:t>
            </a:r>
            <a:r>
              <a:rPr lang="ru-RU" dirty="0" err="1"/>
              <a:t>groupings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save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, </a:t>
            </a:r>
            <a:r>
              <a:rPr lang="ru-RU" dirty="0" err="1"/>
              <a:t>compression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, </a:t>
            </a:r>
            <a:r>
              <a:rPr lang="ru-RU" dirty="0" err="1"/>
              <a:t>directories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volumes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folder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permissions.If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interrupted</a:t>
            </a:r>
            <a:r>
              <a:rPr lang="ru-RU" dirty="0"/>
              <a:t> </a:t>
            </a:r>
            <a:r>
              <a:rPr lang="ru-RU" dirty="0" err="1"/>
              <a:t>cluster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cleansed</a:t>
            </a:r>
            <a:r>
              <a:rPr lang="ru-RU" dirty="0"/>
              <a:t>,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copies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considered</a:t>
            </a:r>
            <a:r>
              <a:rPr lang="ru-RU" dirty="0"/>
              <a:t> "</a:t>
            </a:r>
            <a:r>
              <a:rPr lang="ru-RU" dirty="0" err="1"/>
              <a:t>undone</a:t>
            </a:r>
            <a:r>
              <a:rPr lang="ru-RU" dirty="0"/>
              <a:t>.“</a:t>
            </a:r>
            <a:endParaRPr lang="en-US" dirty="0"/>
          </a:p>
          <a:p>
            <a:r>
              <a:rPr lang="en-US" dirty="0"/>
              <a:t>The Master File Table at the start of the drive is where little files are maintained.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2122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32502" y="23921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«FAT»</a:t>
            </a:r>
            <a:endParaRPr lang="en-US" dirty="0"/>
          </a:p>
          <a:p>
            <a:r>
              <a:rPr lang="ru-RU" dirty="0" err="1"/>
              <a:t>Hard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32 MB </a:t>
            </a:r>
            <a:r>
              <a:rPr lang="ru-RU" dirty="0" err="1"/>
              <a:t>to</a:t>
            </a:r>
            <a:r>
              <a:rPr lang="ru-RU" dirty="0"/>
              <a:t> 2 TB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, </a:t>
            </a:r>
            <a:r>
              <a:rPr lang="ru-RU" dirty="0" err="1"/>
              <a:t>although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incompatible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"</a:t>
            </a:r>
            <a:r>
              <a:rPr lang="ru-RU" dirty="0" err="1"/>
              <a:t>Windows</a:t>
            </a:r>
            <a:r>
              <a:rPr lang="ru-RU" dirty="0"/>
              <a:t>.“</a:t>
            </a:r>
            <a:endParaRPr lang="en-US" dirty="0"/>
          </a:p>
          <a:p>
            <a:r>
              <a:rPr lang="en-US" dirty="0" err="1"/>
              <a:t>M</a:t>
            </a:r>
            <a:r>
              <a:rPr lang="ru-RU" dirty="0" err="1"/>
              <a:t>ore</a:t>
            </a:r>
            <a:r>
              <a:rPr lang="ru-RU" dirty="0"/>
              <a:t> </a:t>
            </a:r>
            <a:r>
              <a:rPr lang="ru-RU" dirty="0" err="1"/>
              <a:t>potent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effective</a:t>
            </a:r>
            <a:r>
              <a:rPr lang="ru-RU" dirty="0"/>
              <a:t> </a:t>
            </a:r>
            <a:r>
              <a:rPr lang="ru-RU" dirty="0" err="1"/>
              <a:t>recovery</a:t>
            </a:r>
            <a:r>
              <a:rPr lang="ru-RU" dirty="0"/>
              <a:t> </a:t>
            </a:r>
            <a:r>
              <a:rPr lang="ru-RU" dirty="0" err="1"/>
              <a:t>tools.assistance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rapid</a:t>
            </a:r>
            <a:r>
              <a:rPr lang="ru-RU" dirty="0"/>
              <a:t> "</a:t>
            </a:r>
            <a:r>
              <a:rPr lang="ru-RU" dirty="0" err="1"/>
              <a:t>chkdsk</a:t>
            </a:r>
            <a:r>
              <a:rPr lang="ru-RU" dirty="0"/>
              <a:t>" </a:t>
            </a:r>
            <a:r>
              <a:rPr lang="ru-RU" dirty="0" err="1"/>
              <a:t>operations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Simplified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a </a:t>
            </a:r>
            <a:r>
              <a:rPr lang="ru-RU" dirty="0" err="1"/>
              <a:t>faster</a:t>
            </a:r>
            <a:r>
              <a:rPr lang="ru-RU" dirty="0"/>
              <a:t> </a:t>
            </a:r>
            <a:r>
              <a:rPr lang="ru-RU" dirty="0" err="1"/>
              <a:t>mechanism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reading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faster</a:t>
            </a:r>
            <a:r>
              <a:rPr lang="ru-RU" dirty="0"/>
              <a:t> </a:t>
            </a:r>
            <a:r>
              <a:rPr lang="ru-RU" dirty="0" err="1"/>
              <a:t>functioning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capacity</a:t>
            </a:r>
            <a:r>
              <a:rPr lang="ru-RU" dirty="0"/>
              <a:t> </a:t>
            </a:r>
            <a:r>
              <a:rPr lang="ru-RU" dirty="0" err="1"/>
              <a:t>under</a:t>
            </a:r>
            <a:r>
              <a:rPr lang="ru-RU" dirty="0"/>
              <a:t> 10 GB.</a:t>
            </a:r>
            <a:endParaRPr lang="en-US" dirty="0"/>
          </a:p>
          <a:p>
            <a:r>
              <a:rPr lang="ru-RU" dirty="0" err="1"/>
              <a:t>Damaged</a:t>
            </a:r>
            <a:r>
              <a:rPr lang="ru-RU" dirty="0"/>
              <a:t> </a:t>
            </a:r>
            <a:r>
              <a:rPr lang="ru-RU" dirty="0" err="1"/>
              <a:t>flags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applied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cluster</a:t>
            </a:r>
            <a:r>
              <a:rPr lang="ru-RU" dirty="0"/>
              <a:t> </a:t>
            </a:r>
            <a:r>
              <a:rPr lang="ru-RU" dirty="0" err="1"/>
              <a:t>chains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contain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interrupted</a:t>
            </a:r>
            <a:r>
              <a:rPr lang="ru-RU" dirty="0"/>
              <a:t> </a:t>
            </a:r>
            <a:r>
              <a:rPr lang="ru-RU" dirty="0" err="1"/>
              <a:t>copies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distinct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9355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32502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«FAT 32»It </a:t>
            </a:r>
            <a:r>
              <a:rPr lang="ru-RU" dirty="0" err="1"/>
              <a:t>lacks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protections</a:t>
            </a:r>
            <a:r>
              <a:rPr lang="ru-RU" dirty="0"/>
              <a:t> </a:t>
            </a:r>
            <a:r>
              <a:rPr lang="ru-RU" dirty="0" err="1"/>
              <a:t>found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"NTFS"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system.Also</a:t>
            </a:r>
            <a:r>
              <a:rPr lang="ru-RU" dirty="0"/>
              <a:t>,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disallows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installation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"</a:t>
            </a:r>
            <a:r>
              <a:rPr lang="ru-RU" dirty="0" err="1"/>
              <a:t>Windows</a:t>
            </a:r>
            <a:r>
              <a:rPr lang="ru-RU" dirty="0"/>
              <a:t>" (</a:t>
            </a:r>
            <a:r>
              <a:rPr lang="ru-RU" dirty="0" err="1"/>
              <a:t>due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file's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fact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installed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"NTFS"-</a:t>
            </a:r>
            <a:r>
              <a:rPr lang="ru-RU" dirty="0" err="1"/>
              <a:t>formatted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671974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32502" y="28803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</a:t>
            </a:r>
            <a:r>
              <a:rPr lang="ru-RU" dirty="0" err="1"/>
              <a:t>exFAT»By</a:t>
            </a:r>
            <a:r>
              <a:rPr lang="ru-RU" dirty="0"/>
              <a:t> </a:t>
            </a:r>
            <a:r>
              <a:rPr lang="ru-RU" dirty="0" err="1"/>
              <a:t>installing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necessary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,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accessible</a:t>
            </a:r>
            <a:r>
              <a:rPr lang="ru-RU" dirty="0"/>
              <a:t> </a:t>
            </a:r>
            <a:r>
              <a:rPr lang="ru-RU" dirty="0" err="1"/>
              <a:t>under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"</a:t>
            </a:r>
            <a:r>
              <a:rPr lang="ru-RU" dirty="0" err="1"/>
              <a:t>Linux</a:t>
            </a:r>
            <a:r>
              <a:rPr lang="ru-RU" dirty="0"/>
              <a:t>"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system.works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versions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current</a:t>
            </a:r>
            <a:r>
              <a:rPr lang="ru-RU" dirty="0"/>
              <a:t> </a:t>
            </a:r>
            <a:r>
              <a:rPr lang="ru-RU" dirty="0" err="1"/>
              <a:t>Mac</a:t>
            </a:r>
            <a:r>
              <a:rPr lang="ru-RU" dirty="0"/>
              <a:t> OS X </a:t>
            </a:r>
            <a:r>
              <a:rPr lang="ru-RU" dirty="0" err="1"/>
              <a:t>versions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991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3"/>
          <p:cNvSpPr/>
          <p:nvPr/>
        </p:nvSpPr>
        <p:spPr>
          <a:xfrm>
            <a:off x="8655462" y="0"/>
            <a:ext cx="3536539" cy="6858000"/>
          </a:xfrm>
          <a:prstGeom prst="rect">
            <a:avLst/>
          </a:prstGeom>
          <a:solidFill>
            <a:srgbClr val="3C8E9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F92AEB1-B738-47D6-BB28-AB4D0C6D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717" y="379502"/>
            <a:ext cx="1726783" cy="3911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62332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read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comparative</a:t>
            </a:r>
            <a:r>
              <a:rPr lang="ru-RU" dirty="0"/>
              <a:t> </a:t>
            </a:r>
            <a:r>
              <a:rPr lang="ru-RU" dirty="0" err="1"/>
              <a:t>review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specifications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unique</a:t>
            </a:r>
            <a:r>
              <a:rPr lang="ru-RU" dirty="0"/>
              <a:t> </a:t>
            </a:r>
            <a:r>
              <a:rPr lang="ru-RU" dirty="0" err="1"/>
              <a:t>characteristics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various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select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individual</a:t>
            </a:r>
            <a:r>
              <a:rPr lang="ru-RU" dirty="0"/>
              <a:t> </a:t>
            </a:r>
            <a:r>
              <a:rPr lang="ru-RU" dirty="0" err="1"/>
              <a:t>device</a:t>
            </a:r>
            <a:r>
              <a:rPr lang="ru-RU" dirty="0"/>
              <a:t>.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variety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,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leave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initially</a:t>
            </a:r>
            <a:r>
              <a:rPr lang="ru-RU" dirty="0"/>
              <a:t> </a:t>
            </a:r>
            <a:r>
              <a:rPr lang="ru-RU" dirty="0" err="1"/>
              <a:t>configured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alone</a:t>
            </a:r>
            <a:r>
              <a:rPr lang="ru-RU" dirty="0"/>
              <a:t>. </a:t>
            </a:r>
            <a:r>
              <a:rPr lang="ru-RU" dirty="0" err="1"/>
              <a:t>However</a:t>
            </a:r>
            <a:r>
              <a:rPr lang="ru-RU" dirty="0"/>
              <a:t>,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drive</a:t>
            </a:r>
            <a:r>
              <a:rPr lang="ru-RU" dirty="0"/>
              <a:t> </a:t>
            </a:r>
            <a:r>
              <a:rPr lang="ru-RU" dirty="0" err="1"/>
              <a:t>after</a:t>
            </a:r>
            <a:r>
              <a:rPr lang="ru-RU" dirty="0"/>
              <a:t> </a:t>
            </a:r>
            <a:r>
              <a:rPr lang="ru-RU" dirty="0" err="1"/>
              <a:t>installing</a:t>
            </a:r>
            <a:r>
              <a:rPr lang="ru-RU" dirty="0"/>
              <a:t> "</a:t>
            </a:r>
            <a:r>
              <a:rPr lang="ru-RU" dirty="0" err="1"/>
              <a:t>Windows</a:t>
            </a:r>
            <a:r>
              <a:rPr lang="ru-RU" dirty="0"/>
              <a:t> 10,"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upgrade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"NTFS."</a:t>
            </a:r>
          </a:p>
        </p:txBody>
      </p:sp>
    </p:spTree>
    <p:extLst>
      <p:ext uri="{BB962C8B-B14F-4D97-AF65-F5344CB8AC3E}">
        <p14:creationId xmlns:p14="http://schemas.microsoft.com/office/powerpoint/2010/main" val="12738072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3"/>
          <p:cNvSpPr/>
          <p:nvPr/>
        </p:nvSpPr>
        <p:spPr>
          <a:xfrm>
            <a:off x="8655462" y="0"/>
            <a:ext cx="3536539" cy="6858000"/>
          </a:xfrm>
          <a:prstGeom prst="rect">
            <a:avLst/>
          </a:prstGeom>
          <a:solidFill>
            <a:srgbClr val="3C8E9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F92AEB1-B738-47D6-BB28-AB4D0C6D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99" y="379502"/>
            <a:ext cx="4582902" cy="391160"/>
          </a:xfrm>
        </p:spPr>
        <p:txBody>
          <a:bodyPr/>
          <a:lstStyle/>
          <a:p>
            <a:r>
              <a:rPr lang="en-US" dirty="0"/>
              <a:t>The links for source code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E3A88A-FF1E-42AA-A0C5-C7C5D0848582}"/>
              </a:ext>
            </a:extLst>
          </p:cNvPr>
          <p:cNvSpPr/>
          <p:nvPr/>
        </p:nvSpPr>
        <p:spPr>
          <a:xfrm>
            <a:off x="2681282" y="1276398"/>
            <a:ext cx="4745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https://github.com/LobarD/FileSystemSimulator</a:t>
            </a:r>
          </a:p>
        </p:txBody>
      </p:sp>
    </p:spTree>
    <p:extLst>
      <p:ext uri="{BB962C8B-B14F-4D97-AF65-F5344CB8AC3E}">
        <p14:creationId xmlns:p14="http://schemas.microsoft.com/office/powerpoint/2010/main" val="35718437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05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6" name="object 4"/>
            <p:cNvSpPr/>
            <p:nvPr/>
          </p:nvSpPr>
          <p:spPr>
            <a:xfrm>
              <a:off x="1247457" y="816657"/>
              <a:ext cx="9697085" cy="5380893"/>
            </a:xfrm>
            <a:prstGeom prst="rect">
              <a:avLst/>
            </a:prstGeom>
            <a:solidFill>
              <a:srgbClr val="3C8E90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08" name="object 5"/>
          <p:cNvSpPr txBox="1">
            <a:spLocks noGrp="1"/>
          </p:cNvSpPr>
          <p:nvPr>
            <p:ph type="title"/>
          </p:nvPr>
        </p:nvSpPr>
        <p:spPr>
          <a:xfrm>
            <a:off x="2942172" y="2880654"/>
            <a:ext cx="6226176" cy="1056006"/>
          </a:xfrm>
          <a:prstGeom prst="rect">
            <a:avLst/>
          </a:prstGeom>
        </p:spPr>
        <p:txBody>
          <a:bodyPr/>
          <a:lstStyle/>
          <a:p>
            <a:pPr marL="572134" marR="5080" indent="-560069">
              <a:lnSpc>
                <a:spcPts val="3700"/>
              </a:lnSpc>
              <a:spcBef>
                <a:spcPts val="600"/>
              </a:spcBef>
              <a:tabLst>
                <a:tab pos="1308100" algn="l"/>
                <a:tab pos="1828800" algn="l"/>
                <a:tab pos="2095500" algn="l"/>
                <a:tab pos="2870200" algn="l"/>
                <a:tab pos="4559300" algn="l"/>
              </a:tabLst>
              <a:defRPr sz="3600">
                <a:solidFill>
                  <a:srgbClr val="FFFFFF"/>
                </a:solidFill>
              </a:defRPr>
            </a:pPr>
            <a:r>
              <a:t>E</a:t>
            </a:r>
            <a:r>
              <a:rPr spc="-400"/>
              <a:t> </a:t>
            </a:r>
            <a:r>
              <a:t>n</a:t>
            </a:r>
            <a:r>
              <a:rPr spc="-400"/>
              <a:t> </a:t>
            </a:r>
            <a:r>
              <a:t>d	o</a:t>
            </a:r>
            <a:r>
              <a:rPr spc="-400"/>
              <a:t> </a:t>
            </a:r>
            <a:r>
              <a:t>f		p</a:t>
            </a:r>
            <a:r>
              <a:rPr spc="-400"/>
              <a:t> </a:t>
            </a:r>
            <a:r>
              <a:t>r</a:t>
            </a:r>
            <a:r>
              <a:rPr spc="-400"/>
              <a:t> </a:t>
            </a:r>
            <a:r>
              <a:t>o</a:t>
            </a:r>
            <a:r>
              <a:rPr spc="-400"/>
              <a:t> </a:t>
            </a:r>
            <a:r>
              <a:t>j</a:t>
            </a:r>
            <a:r>
              <a:rPr spc="-400"/>
              <a:t> </a:t>
            </a:r>
            <a:r>
              <a:t>e</a:t>
            </a:r>
            <a:r>
              <a:rPr spc="-400"/>
              <a:t> </a:t>
            </a:r>
            <a:r>
              <a:t>c</a:t>
            </a:r>
            <a:r>
              <a:rPr spc="-400"/>
              <a:t> </a:t>
            </a:r>
            <a:r>
              <a:t>t</a:t>
            </a:r>
            <a:r>
              <a:rPr spc="-400"/>
              <a:t> </a:t>
            </a:r>
            <a:r>
              <a:t>.	T</a:t>
            </a:r>
            <a:r>
              <a:rPr spc="-400"/>
              <a:t> </a:t>
            </a:r>
            <a:r>
              <a:t>h</a:t>
            </a:r>
            <a:r>
              <a:rPr spc="-400"/>
              <a:t> </a:t>
            </a:r>
            <a:r>
              <a:t>a</a:t>
            </a:r>
            <a:r>
              <a:rPr spc="-400"/>
              <a:t> </a:t>
            </a:r>
            <a:r>
              <a:t>n</a:t>
            </a:r>
            <a:r>
              <a:rPr spc="-400"/>
              <a:t> </a:t>
            </a:r>
            <a:r>
              <a:t>k  y</a:t>
            </a:r>
            <a:r>
              <a:rPr spc="-500"/>
              <a:t> </a:t>
            </a:r>
            <a:r>
              <a:t>o</a:t>
            </a:r>
            <a:r>
              <a:rPr spc="-500"/>
              <a:t> </a:t>
            </a:r>
            <a:r>
              <a:t>u	f</a:t>
            </a:r>
            <a:r>
              <a:rPr spc="-400"/>
              <a:t> </a:t>
            </a:r>
            <a:r>
              <a:t>o</a:t>
            </a:r>
            <a:r>
              <a:rPr spc="-400"/>
              <a:t> </a:t>
            </a:r>
            <a:r>
              <a:t>r	a</a:t>
            </a:r>
            <a:r>
              <a:rPr spc="-500"/>
              <a:t> </a:t>
            </a:r>
            <a:r>
              <a:t>t</a:t>
            </a:r>
            <a:r>
              <a:rPr spc="-500"/>
              <a:t> </a:t>
            </a:r>
            <a:r>
              <a:t>t</a:t>
            </a:r>
            <a:r>
              <a:rPr spc="-500"/>
              <a:t> </a:t>
            </a:r>
            <a:r>
              <a:t>e</a:t>
            </a:r>
            <a:r>
              <a:rPr spc="-500"/>
              <a:t> </a:t>
            </a:r>
            <a:r>
              <a:t>n</a:t>
            </a:r>
            <a:r>
              <a:rPr spc="-500"/>
              <a:t> </a:t>
            </a:r>
            <a:r>
              <a:t>t</a:t>
            </a:r>
            <a:r>
              <a:rPr spc="-500"/>
              <a:t> </a:t>
            </a:r>
            <a:r>
              <a:t>i</a:t>
            </a:r>
            <a:r>
              <a:rPr spc="-500"/>
              <a:t> </a:t>
            </a:r>
            <a:r>
              <a:t>o</a:t>
            </a:r>
            <a:r>
              <a:rPr spc="-500"/>
              <a:t> </a:t>
            </a:r>
            <a:r>
              <a:t>n</a:t>
            </a:r>
            <a:r>
              <a:rPr spc="-500"/>
              <a:t> </a:t>
            </a:r>
            <a:r>
              <a:t>!</a:t>
            </a:r>
          </a:p>
        </p:txBody>
      </p:sp>
      <p:grpSp>
        <p:nvGrpSpPr>
          <p:cNvPr id="1218" name="object 6"/>
          <p:cNvGrpSpPr/>
          <p:nvPr/>
        </p:nvGrpSpPr>
        <p:grpSpPr>
          <a:xfrm>
            <a:off x="705941" y="1358898"/>
            <a:ext cx="10695904" cy="3975101"/>
            <a:chOff x="-12" y="-1"/>
            <a:chExt cx="10695902" cy="3975100"/>
          </a:xfrm>
        </p:grpSpPr>
        <p:grpSp>
          <p:nvGrpSpPr>
            <p:cNvPr id="1211" name="object 7"/>
            <p:cNvGrpSpPr/>
            <p:nvPr/>
          </p:nvGrpSpPr>
          <p:grpSpPr>
            <a:xfrm>
              <a:off x="4110202" y="-2"/>
              <a:ext cx="2559674" cy="3975101"/>
              <a:chOff x="0" y="0"/>
              <a:chExt cx="2559673" cy="3975100"/>
            </a:xfrm>
          </p:grpSpPr>
          <p:sp>
            <p:nvSpPr>
              <p:cNvPr id="1209" name="Фигура"/>
              <p:cNvSpPr/>
              <p:nvPr/>
            </p:nvSpPr>
            <p:spPr>
              <a:xfrm>
                <a:off x="-1" y="3127883"/>
                <a:ext cx="2559674" cy="847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185" y="0"/>
                    </a:lnTo>
                    <a:lnTo>
                      <a:pt x="21185" y="20661"/>
                    </a:lnTo>
                    <a:lnTo>
                      <a:pt x="415" y="20661"/>
                    </a:lnTo>
                    <a:lnTo>
                      <a:pt x="415" y="3"/>
                    </a:lnTo>
                    <a:lnTo>
                      <a:pt x="0" y="3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0" name="Фигура"/>
              <p:cNvSpPr/>
              <p:nvPr/>
            </p:nvSpPr>
            <p:spPr>
              <a:xfrm>
                <a:off x="-1" y="-1"/>
                <a:ext cx="2559674" cy="847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415" y="21600"/>
                    </a:lnTo>
                    <a:lnTo>
                      <a:pt x="415" y="939"/>
                    </a:lnTo>
                    <a:lnTo>
                      <a:pt x="21185" y="939"/>
                    </a:lnTo>
                    <a:lnTo>
                      <a:pt x="2118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14" name="object 8"/>
            <p:cNvGrpSpPr/>
            <p:nvPr/>
          </p:nvGrpSpPr>
          <p:grpSpPr>
            <a:xfrm>
              <a:off x="-13" y="1563356"/>
              <a:ext cx="10695904" cy="1013499"/>
              <a:chOff x="0" y="0"/>
              <a:chExt cx="10695902" cy="1013497"/>
            </a:xfrm>
          </p:grpSpPr>
          <p:sp>
            <p:nvSpPr>
              <p:cNvPr id="1212" name="Прямоугольник"/>
              <p:cNvSpPr/>
              <p:nvPr/>
            </p:nvSpPr>
            <p:spPr>
              <a:xfrm>
                <a:off x="0" y="0"/>
                <a:ext cx="1083006" cy="1013498"/>
              </a:xfrm>
              <a:prstGeom prst="rect">
                <a:avLst/>
              </a:prstGeom>
              <a:solidFill>
                <a:srgbClr val="6FC4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3" name="Прямоугольник"/>
              <p:cNvSpPr/>
              <p:nvPr/>
            </p:nvSpPr>
            <p:spPr>
              <a:xfrm>
                <a:off x="9612897" y="0"/>
                <a:ext cx="1083006" cy="1013498"/>
              </a:xfrm>
              <a:prstGeom prst="rect">
                <a:avLst/>
              </a:prstGeom>
              <a:solidFill>
                <a:srgbClr val="6FC4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17" name="object 9"/>
            <p:cNvGrpSpPr/>
            <p:nvPr/>
          </p:nvGrpSpPr>
          <p:grpSpPr>
            <a:xfrm>
              <a:off x="382638" y="1881071"/>
              <a:ext cx="9951391" cy="378067"/>
              <a:chOff x="0" y="0"/>
              <a:chExt cx="9951390" cy="378065"/>
            </a:xfrm>
          </p:grpSpPr>
          <p:sp>
            <p:nvSpPr>
              <p:cNvPr id="1215" name="Треугольник"/>
              <p:cNvSpPr/>
              <p:nvPr/>
            </p:nvSpPr>
            <p:spPr>
              <a:xfrm>
                <a:off x="0" y="0"/>
                <a:ext cx="190907" cy="378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08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6" name="Треугольник"/>
              <p:cNvSpPr/>
              <p:nvPr/>
            </p:nvSpPr>
            <p:spPr>
              <a:xfrm>
                <a:off x="9760496" y="0"/>
                <a:ext cx="190895" cy="378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0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3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4" name="object 16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01</a:t>
            </a:r>
          </a:p>
        </p:txBody>
      </p:sp>
      <p:sp>
        <p:nvSpPr>
          <p:cNvPr id="128" name="object 20"/>
          <p:cNvSpPr txBox="1">
            <a:spLocks noGrp="1"/>
          </p:cNvSpPr>
          <p:nvPr>
            <p:ph type="title"/>
          </p:nvPr>
        </p:nvSpPr>
        <p:spPr>
          <a:xfrm>
            <a:off x="4329066" y="1403591"/>
            <a:ext cx="2988311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z="4000" spc="-100"/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23087" y="2195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categorized</a:t>
            </a:r>
            <a:r>
              <a:rPr lang="ru-RU" dirty="0"/>
              <a:t> </a:t>
            </a:r>
            <a:r>
              <a:rPr lang="ru-RU" dirty="0" err="1"/>
              <a:t>differently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covers</a:t>
            </a:r>
            <a:r>
              <a:rPr lang="ru-RU" dirty="0"/>
              <a:t> </a:t>
            </a:r>
            <a:r>
              <a:rPr lang="ru-RU" dirty="0" err="1"/>
              <a:t>both</a:t>
            </a:r>
            <a:r>
              <a:rPr lang="ru-RU" dirty="0"/>
              <a:t>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/>
              <a:t> </a:t>
            </a:r>
            <a:r>
              <a:rPr lang="ru-RU" dirty="0" err="1"/>
              <a:t>like</a:t>
            </a:r>
            <a:r>
              <a:rPr lang="ru-RU" dirty="0"/>
              <a:t> "NTFS," "FAT," "HFS+," "</a:t>
            </a:r>
            <a:r>
              <a:rPr lang="ru-RU" dirty="0" err="1"/>
              <a:t>Extfs</a:t>
            </a:r>
            <a:r>
              <a:rPr lang="ru-RU" dirty="0"/>
              <a:t>," "Ext2," "</a:t>
            </a:r>
            <a:r>
              <a:rPr lang="ru-RU" dirty="0" err="1"/>
              <a:t>ReiserFS</a:t>
            </a:r>
            <a:r>
              <a:rPr lang="ru-RU" dirty="0"/>
              <a:t>," "XFS," "HPFS," "ext2," "</a:t>
            </a:r>
            <a:r>
              <a:rPr lang="ru-RU" dirty="0" err="1"/>
              <a:t>OpenBSD</a:t>
            </a:r>
            <a:r>
              <a:rPr lang="ru-RU" dirty="0"/>
              <a:t>," "UDF," </a:t>
            </a:r>
            <a:r>
              <a:rPr lang="ru-RU" dirty="0" err="1"/>
              <a:t>and</a:t>
            </a:r>
            <a:r>
              <a:rPr lang="ru-RU" dirty="0"/>
              <a:t> "YAFFS,"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say</a:t>
            </a:r>
            <a:r>
              <a:rPr lang="ru-RU" dirty="0"/>
              <a:t> </a:t>
            </a:r>
            <a:r>
              <a:rPr lang="ru-RU" dirty="0" err="1"/>
              <a:t>nothing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many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varieties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covered</a:t>
            </a:r>
            <a:r>
              <a:rPr lang="ru-RU" dirty="0"/>
              <a:t> </a:t>
            </a:r>
            <a:r>
              <a:rPr lang="ru-RU" dirty="0" err="1"/>
              <a:t>here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3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46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1" name="object 20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02</a:t>
            </a:r>
          </a:p>
        </p:txBody>
      </p:sp>
      <p:grpSp>
        <p:nvGrpSpPr>
          <p:cNvPr id="164" name="object 21"/>
          <p:cNvGrpSpPr/>
          <p:nvPr/>
        </p:nvGrpSpPr>
        <p:grpSpPr>
          <a:xfrm>
            <a:off x="0" y="-38100"/>
            <a:ext cx="3469519" cy="3421513"/>
            <a:chOff x="0" y="0"/>
            <a:chExt cx="3469518" cy="3421512"/>
          </a:xfrm>
        </p:grpSpPr>
        <p:pic>
          <p:nvPicPr>
            <p:cNvPr id="162" name="object 22" descr="object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object 23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5" name="object 24"/>
          <p:cNvSpPr txBox="1">
            <a:spLocks noGrp="1"/>
          </p:cNvSpPr>
          <p:nvPr>
            <p:ph type="title"/>
          </p:nvPr>
        </p:nvSpPr>
        <p:spPr>
          <a:xfrm>
            <a:off x="3342640" y="1625153"/>
            <a:ext cx="2531949" cy="635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indent="12700">
              <a:spcBef>
                <a:spcPts val="100"/>
              </a:spcBef>
              <a:tabLst>
                <a:tab pos="2184400" algn="l"/>
              </a:tabLst>
              <a:defRPr sz="4000" spc="-100"/>
            </a:lvl1pPr>
          </a:lstStyle>
          <a:p>
            <a:r>
              <a:rPr lang="en-US" dirty="0"/>
              <a:t>File System</a:t>
            </a:r>
            <a:br>
              <a:rPr lang="en-US" dirty="0"/>
            </a:b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02688" y="239188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“F</a:t>
            </a:r>
            <a:r>
              <a:rPr lang="ru-RU" dirty="0" err="1"/>
              <a:t>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/>
              <a:t>v</a:t>
            </a:r>
            <a:r>
              <a:rPr lang="ru-RU" dirty="0" err="1"/>
              <a:t>arious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assigned</a:t>
            </a:r>
            <a:r>
              <a:rPr lang="ru-RU" dirty="0"/>
              <a:t>, </a:t>
            </a:r>
            <a:r>
              <a:rPr lang="ru-RU" dirty="0" err="1"/>
              <a:t>stored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retrieved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made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mind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a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form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organizational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.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parameters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maximum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partitions</a:t>
            </a:r>
            <a:r>
              <a:rPr lang="ru-RU" dirty="0"/>
              <a:t>,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priorities</a:t>
            </a:r>
            <a:r>
              <a:rPr lang="ru-RU" dirty="0"/>
              <a:t>, </a:t>
            </a:r>
            <a:r>
              <a:rPr lang="ru-RU" dirty="0" err="1"/>
              <a:t>manage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/>
              <a:t>, </a:t>
            </a:r>
            <a:r>
              <a:rPr lang="ru-RU" dirty="0" err="1"/>
              <a:t>assign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attributes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reroute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requests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locations</a:t>
            </a:r>
            <a:r>
              <a:rPr lang="ru-RU" dirty="0"/>
              <a:t> </a:t>
            </a:r>
            <a:r>
              <a:rPr lang="ru-RU" dirty="0" err="1"/>
              <a:t>where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relevant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stored</a:t>
            </a:r>
            <a:r>
              <a:rPr lang="ru-RU" dirty="0"/>
              <a:t>.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also</a:t>
            </a:r>
            <a:r>
              <a:rPr lang="ru-RU" dirty="0"/>
              <a:t> </a:t>
            </a:r>
            <a:r>
              <a:rPr lang="ru-RU" dirty="0" err="1"/>
              <a:t>predetermine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format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contents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arrange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so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easily</a:t>
            </a:r>
            <a:r>
              <a:rPr lang="ru-RU" dirty="0"/>
              <a:t> </a:t>
            </a:r>
            <a:r>
              <a:rPr lang="ru-RU" dirty="0" err="1"/>
              <a:t>understood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a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directories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9171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3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46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1" name="object 20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02</a:t>
            </a:r>
          </a:p>
        </p:txBody>
      </p:sp>
      <p:grpSp>
        <p:nvGrpSpPr>
          <p:cNvPr id="164" name="object 21"/>
          <p:cNvGrpSpPr/>
          <p:nvPr/>
        </p:nvGrpSpPr>
        <p:grpSpPr>
          <a:xfrm>
            <a:off x="0" y="0"/>
            <a:ext cx="3469519" cy="3421513"/>
            <a:chOff x="0" y="0"/>
            <a:chExt cx="3469518" cy="3421512"/>
          </a:xfrm>
        </p:grpSpPr>
        <p:pic>
          <p:nvPicPr>
            <p:cNvPr id="162" name="object 22" descr="object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object 23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788371" y="234434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largest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, "</a:t>
            </a:r>
            <a:r>
              <a:rPr lang="ru-RU" dirty="0" err="1"/>
              <a:t>Windows</a:t>
            </a:r>
            <a:r>
              <a:rPr lang="ru-RU" dirty="0"/>
              <a:t>,"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made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(</a:t>
            </a:r>
            <a:r>
              <a:rPr lang="ru-RU" dirty="0" err="1"/>
              <a:t>including</a:t>
            </a:r>
            <a:r>
              <a:rPr lang="ru-RU" dirty="0"/>
              <a:t> "NTFS" </a:t>
            </a:r>
            <a:r>
              <a:rPr lang="ru-RU" dirty="0" err="1"/>
              <a:t>and</a:t>
            </a:r>
            <a:r>
              <a:rPr lang="ru-RU" dirty="0"/>
              <a:t> "FAT"), </a:t>
            </a:r>
            <a:r>
              <a:rPr lang="ru-RU" dirty="0" err="1"/>
              <a:t>however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comparison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, "NTFS" </a:t>
            </a:r>
            <a:r>
              <a:rPr lang="ru-RU" dirty="0" err="1"/>
              <a:t>supports</a:t>
            </a:r>
            <a:r>
              <a:rPr lang="ru-RU" dirty="0"/>
              <a:t> </a:t>
            </a:r>
            <a:r>
              <a:rPr lang="ru-RU" dirty="0" err="1"/>
              <a:t>greater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volume</a:t>
            </a:r>
            <a:r>
              <a:rPr lang="ru-RU" dirty="0"/>
              <a:t> </a:t>
            </a:r>
            <a:r>
              <a:rPr lang="ru-RU" dirty="0" err="1"/>
              <a:t>sizes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provides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effective</a:t>
            </a:r>
            <a:r>
              <a:rPr lang="ru-RU" dirty="0"/>
              <a:t> </a:t>
            </a:r>
            <a:r>
              <a:rPr lang="ru-RU" dirty="0" err="1"/>
              <a:t>methods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organization.Despite</a:t>
            </a:r>
            <a:r>
              <a:rPr lang="ru-RU" dirty="0"/>
              <a:t> </a:t>
            </a:r>
            <a:r>
              <a:rPr lang="ru-RU" dirty="0" err="1"/>
              <a:t>sharing</a:t>
            </a:r>
            <a:r>
              <a:rPr lang="ru-RU" dirty="0"/>
              <a:t> </a:t>
            </a:r>
            <a:r>
              <a:rPr lang="ru-RU" dirty="0" err="1"/>
              <a:t>similar</a:t>
            </a:r>
            <a:r>
              <a:rPr lang="ru-RU" dirty="0"/>
              <a:t> </a:t>
            </a:r>
            <a:r>
              <a:rPr lang="ru-RU" dirty="0" err="1"/>
              <a:t>objectives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"NTFS" </a:t>
            </a:r>
            <a:r>
              <a:rPr lang="ru-RU" dirty="0" err="1"/>
              <a:t>and</a:t>
            </a:r>
            <a:r>
              <a:rPr lang="ru-RU" dirty="0"/>
              <a:t> "FAT"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differ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handle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attributes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well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organize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. </a:t>
            </a:r>
            <a:r>
              <a:rPr lang="ru-RU" dirty="0" err="1"/>
              <a:t>We'll</a:t>
            </a:r>
            <a:r>
              <a:rPr lang="ru-RU" dirty="0"/>
              <a:t> </a:t>
            </a:r>
            <a:r>
              <a:rPr lang="ru-RU" dirty="0" err="1"/>
              <a:t>go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detail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down</a:t>
            </a:r>
            <a:r>
              <a:rPr lang="ru-RU" dirty="0"/>
              <a:t> </a:t>
            </a:r>
            <a:r>
              <a:rPr lang="ru-RU" dirty="0" err="1"/>
              <a:t>below</a:t>
            </a:r>
            <a:r>
              <a:rPr lang="ru-RU" dirty="0"/>
              <a:t>.</a:t>
            </a:r>
          </a:p>
        </p:txBody>
      </p:sp>
      <p:sp>
        <p:nvSpPr>
          <p:cNvPr id="16" name="object 24"/>
          <p:cNvSpPr txBox="1">
            <a:spLocks noGrp="1"/>
          </p:cNvSpPr>
          <p:nvPr>
            <p:ph type="title"/>
          </p:nvPr>
        </p:nvSpPr>
        <p:spPr>
          <a:xfrm>
            <a:off x="3342640" y="1625153"/>
            <a:ext cx="2531949" cy="635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indent="12700">
              <a:spcBef>
                <a:spcPts val="100"/>
              </a:spcBef>
              <a:tabLst>
                <a:tab pos="2184400" algn="l"/>
              </a:tabLst>
              <a:defRPr sz="4000" spc="-100"/>
            </a:lvl1pPr>
          </a:lstStyle>
          <a:p>
            <a:r>
              <a:rPr lang="en-US" dirty="0"/>
              <a:t>File System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208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object 2"/>
          <p:cNvGrpSpPr/>
          <p:nvPr/>
        </p:nvGrpSpPr>
        <p:grpSpPr>
          <a:xfrm>
            <a:off x="0" y="0"/>
            <a:ext cx="12187557" cy="6858000"/>
            <a:chOff x="0" y="0"/>
            <a:chExt cx="12187556" cy="6858000"/>
          </a:xfrm>
        </p:grpSpPr>
        <p:pic>
          <p:nvPicPr>
            <p:cNvPr id="224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7556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2" y="749299"/>
              <a:ext cx="11887517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object 5"/>
            <p:cNvSpPr/>
            <p:nvPr/>
          </p:nvSpPr>
          <p:spPr>
            <a:xfrm>
              <a:off x="1117441" y="1346199"/>
              <a:ext cx="9957117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227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10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object 7"/>
            <p:cNvSpPr/>
            <p:nvPr/>
          </p:nvSpPr>
          <p:spPr>
            <a:xfrm>
              <a:off x="1655409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object 17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pic>
        <p:nvPicPr>
          <p:cNvPr id="240" name="object 19" descr="object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469520" cy="3421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3" name="object 21"/>
          <p:cNvSpPr txBox="1">
            <a:spLocks noGrp="1"/>
          </p:cNvSpPr>
          <p:nvPr>
            <p:ph type="title"/>
          </p:nvPr>
        </p:nvSpPr>
        <p:spPr>
          <a:xfrm>
            <a:off x="3342640" y="1611182"/>
            <a:ext cx="5360036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tabLst>
                <a:tab pos="2540000" algn="l"/>
              </a:tabLst>
              <a:defRPr sz="4000" spc="-100"/>
            </a:lvl1pPr>
          </a:lstStyle>
          <a:p>
            <a:r>
              <a:rPr lang="en-US" dirty="0"/>
              <a:t>File systems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02688" y="23303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referred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"FAT"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abbreviations</a:t>
            </a:r>
            <a:r>
              <a:rPr lang="ru-RU" dirty="0"/>
              <a:t>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basic</a:t>
            </a:r>
            <a:r>
              <a:rPr lang="ru-RU" dirty="0"/>
              <a:t>, </a:t>
            </a:r>
            <a:r>
              <a:rPr lang="ru-RU" dirty="0" err="1"/>
              <a:t>traditional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initially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tiny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straightforward</a:t>
            </a:r>
            <a:r>
              <a:rPr lang="ru-RU" dirty="0"/>
              <a:t> </a:t>
            </a:r>
            <a:r>
              <a:rPr lang="ru-RU" dirty="0" err="1"/>
              <a:t>folder</a:t>
            </a:r>
            <a:r>
              <a:rPr lang="ru-RU" dirty="0"/>
              <a:t> </a:t>
            </a:r>
            <a:r>
              <a:rPr lang="ru-RU" dirty="0" err="1"/>
              <a:t>configurations</a:t>
            </a:r>
            <a:r>
              <a:rPr lang="ru-RU" dirty="0"/>
              <a:t>.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words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"FAT"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uses</a:t>
            </a:r>
            <a:r>
              <a:rPr lang="ru-RU" dirty="0"/>
              <a:t> a </a:t>
            </a:r>
            <a:r>
              <a:rPr lang="ru-RU" dirty="0" err="1"/>
              <a:t>group-type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,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being</a:t>
            </a:r>
            <a:r>
              <a:rPr lang="ru-RU" dirty="0"/>
              <a:t> a </a:t>
            </a:r>
            <a:r>
              <a:rPr lang="ru-RU" dirty="0" err="1"/>
              <a:t>distinct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located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volume's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. </a:t>
            </a:r>
            <a:r>
              <a:rPr lang="ru-RU" dirty="0" err="1"/>
              <a:t>Two</a:t>
            </a:r>
            <a:r>
              <a:rPr lang="ru-RU" dirty="0"/>
              <a:t> </a:t>
            </a:r>
            <a:r>
              <a:rPr lang="ru-RU" dirty="0" err="1"/>
              <a:t>copies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retained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becomes</a:t>
            </a:r>
            <a:r>
              <a:rPr lang="ru-RU" dirty="0"/>
              <a:t> </a:t>
            </a:r>
            <a:r>
              <a:rPr lang="ru-RU" dirty="0" err="1"/>
              <a:t>damaged</a:t>
            </a:r>
            <a:r>
              <a:rPr lang="ru-RU" dirty="0"/>
              <a:t>, </a:t>
            </a:r>
            <a:r>
              <a:rPr lang="ru-RU" dirty="0" err="1"/>
              <a:t>protecting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volume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unintentional</a:t>
            </a:r>
            <a:r>
              <a:rPr lang="ru-RU" dirty="0"/>
              <a:t> </a:t>
            </a:r>
            <a:r>
              <a:rPr lang="ru-RU" dirty="0" err="1"/>
              <a:t>mistakes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could</a:t>
            </a:r>
            <a:r>
              <a:rPr lang="ru-RU" dirty="0"/>
              <a:t> </a:t>
            </a:r>
            <a:r>
              <a:rPr lang="ru-RU" dirty="0" err="1"/>
              <a:t>impede</a:t>
            </a:r>
            <a:r>
              <a:rPr lang="ru-RU" dirty="0"/>
              <a:t> </a:t>
            </a:r>
            <a:r>
              <a:rPr lang="ru-RU" dirty="0" err="1"/>
              <a:t>proper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object 2"/>
          <p:cNvGrpSpPr/>
          <p:nvPr/>
        </p:nvGrpSpPr>
        <p:grpSpPr>
          <a:xfrm>
            <a:off x="0" y="0"/>
            <a:ext cx="12187557" cy="6858000"/>
            <a:chOff x="0" y="0"/>
            <a:chExt cx="12187556" cy="6858000"/>
          </a:xfrm>
        </p:grpSpPr>
        <p:pic>
          <p:nvPicPr>
            <p:cNvPr id="224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7556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2" y="749299"/>
              <a:ext cx="11887517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object 5"/>
            <p:cNvSpPr/>
            <p:nvPr/>
          </p:nvSpPr>
          <p:spPr>
            <a:xfrm>
              <a:off x="1117441" y="1346199"/>
              <a:ext cx="9957117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227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10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object 7"/>
            <p:cNvSpPr/>
            <p:nvPr/>
          </p:nvSpPr>
          <p:spPr>
            <a:xfrm>
              <a:off x="1655409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object 17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grpSp>
        <p:nvGrpSpPr>
          <p:cNvPr id="242" name="object 18"/>
          <p:cNvGrpSpPr/>
          <p:nvPr/>
        </p:nvGrpSpPr>
        <p:grpSpPr>
          <a:xfrm>
            <a:off x="0" y="0"/>
            <a:ext cx="3469519" cy="3421513"/>
            <a:chOff x="0" y="0"/>
            <a:chExt cx="3469518" cy="3421512"/>
          </a:xfrm>
        </p:grpSpPr>
        <p:pic>
          <p:nvPicPr>
            <p:cNvPr id="240" name="object 19" descr="object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object 20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3" name="object 21"/>
          <p:cNvSpPr txBox="1">
            <a:spLocks noGrp="1"/>
          </p:cNvSpPr>
          <p:nvPr>
            <p:ph type="title"/>
          </p:nvPr>
        </p:nvSpPr>
        <p:spPr>
          <a:xfrm>
            <a:off x="3342640" y="1611182"/>
            <a:ext cx="5360036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tabLst>
                <a:tab pos="2540000" algn="l"/>
              </a:tabLst>
              <a:defRPr sz="4000" spc="-100"/>
            </a:lvl1pPr>
          </a:lstStyle>
          <a:p>
            <a:r>
              <a:rPr lang="en-US" dirty="0"/>
              <a:t>File systems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83929" y="25047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</a:t>
            </a:r>
            <a:r>
              <a:rPr lang="ru-RU" dirty="0" err="1"/>
              <a:t>he</a:t>
            </a:r>
            <a:r>
              <a:rPr lang="ru-RU" dirty="0"/>
              <a:t> </a:t>
            </a:r>
            <a:r>
              <a:rPr lang="ru-RU" dirty="0" err="1"/>
              <a:t>default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majority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detachable</a:t>
            </a:r>
            <a:r>
              <a:rPr lang="ru-RU" dirty="0"/>
              <a:t> </a:t>
            </a:r>
            <a:r>
              <a:rPr lang="ru-RU" dirty="0" err="1"/>
              <a:t>drives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"FAT32," a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replace</a:t>
            </a:r>
            <a:r>
              <a:rPr lang="ru-RU" dirty="0"/>
              <a:t> </a:t>
            </a:r>
            <a:r>
              <a:rPr lang="ru-RU" dirty="0" err="1"/>
              <a:t>earlier</a:t>
            </a:r>
            <a:r>
              <a:rPr lang="ru-RU" dirty="0"/>
              <a:t> </a:t>
            </a:r>
            <a:r>
              <a:rPr lang="ru-RU" dirty="0" err="1"/>
              <a:t>ones</a:t>
            </a:r>
            <a:r>
              <a:rPr lang="ru-RU" dirty="0"/>
              <a:t> </a:t>
            </a:r>
            <a:r>
              <a:rPr lang="ru-RU" dirty="0" err="1"/>
              <a:t>like</a:t>
            </a:r>
            <a:r>
              <a:rPr lang="ru-RU" dirty="0"/>
              <a:t> "FAT," "FAT12," </a:t>
            </a:r>
            <a:r>
              <a:rPr lang="ru-RU" dirty="0" err="1"/>
              <a:t>and</a:t>
            </a:r>
            <a:r>
              <a:rPr lang="ru-RU" dirty="0"/>
              <a:t> "FAT16."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"FAT32"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logically</a:t>
            </a:r>
            <a:r>
              <a:rPr lang="ru-RU" dirty="0"/>
              <a:t> </a:t>
            </a:r>
            <a:r>
              <a:rPr lang="ru-RU" dirty="0" err="1"/>
              <a:t>divided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four</a:t>
            </a:r>
            <a:r>
              <a:rPr lang="ru-RU" dirty="0"/>
              <a:t> </a:t>
            </a:r>
            <a:r>
              <a:rPr lang="ru-RU" dirty="0" err="1"/>
              <a:t>sections</a:t>
            </a:r>
            <a:r>
              <a:rPr lang="ru-RU" dirty="0"/>
              <a:t>: a </a:t>
            </a:r>
            <a:r>
              <a:rPr lang="ru-RU" dirty="0" err="1"/>
              <a:t>reserved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, a FAT </a:t>
            </a:r>
            <a:r>
              <a:rPr lang="ru-RU" dirty="0" err="1"/>
              <a:t>region</a:t>
            </a:r>
            <a:r>
              <a:rPr lang="ru-RU" dirty="0"/>
              <a:t>, a </a:t>
            </a:r>
            <a:r>
              <a:rPr lang="ru-RU" dirty="0" err="1"/>
              <a:t>region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root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a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region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contents</a:t>
            </a:r>
            <a:r>
              <a:rPr lang="ru-RU" dirty="0"/>
              <a:t>.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include</a:t>
            </a:r>
            <a:r>
              <a:rPr lang="ru-RU" dirty="0"/>
              <a:t> a "USB" </a:t>
            </a:r>
            <a:r>
              <a:rPr lang="ru-RU" dirty="0" err="1"/>
              <a:t>connector</a:t>
            </a:r>
            <a:r>
              <a:rPr lang="ru-RU" dirty="0"/>
              <a:t>,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enables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FAT32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both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PC </a:t>
            </a:r>
            <a:r>
              <a:rPr lang="ru-RU" dirty="0" err="1"/>
              <a:t>models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traditional</a:t>
            </a:r>
            <a:r>
              <a:rPr lang="ru-RU" dirty="0"/>
              <a:t> </a:t>
            </a:r>
            <a:r>
              <a:rPr lang="ru-RU" dirty="0" err="1"/>
              <a:t>computers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gaming</a:t>
            </a:r>
            <a:r>
              <a:rPr lang="ru-RU" dirty="0"/>
              <a:t> </a:t>
            </a:r>
            <a:r>
              <a:rPr lang="ru-RU" dirty="0" err="1"/>
              <a:t>consoles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2569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object 2"/>
          <p:cNvGrpSpPr/>
          <p:nvPr/>
        </p:nvGrpSpPr>
        <p:grpSpPr>
          <a:xfrm>
            <a:off x="0" y="0"/>
            <a:ext cx="12187557" cy="6858000"/>
            <a:chOff x="0" y="0"/>
            <a:chExt cx="12187556" cy="6858000"/>
          </a:xfrm>
        </p:grpSpPr>
        <p:pic>
          <p:nvPicPr>
            <p:cNvPr id="224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7556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2" y="749299"/>
              <a:ext cx="11887517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object 5"/>
            <p:cNvSpPr/>
            <p:nvPr/>
          </p:nvSpPr>
          <p:spPr>
            <a:xfrm>
              <a:off x="1117441" y="1346199"/>
              <a:ext cx="9957117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227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10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object 7"/>
            <p:cNvSpPr/>
            <p:nvPr/>
          </p:nvSpPr>
          <p:spPr>
            <a:xfrm>
              <a:off x="1655409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object 17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grpSp>
        <p:nvGrpSpPr>
          <p:cNvPr id="242" name="object 18"/>
          <p:cNvGrpSpPr/>
          <p:nvPr/>
        </p:nvGrpSpPr>
        <p:grpSpPr>
          <a:xfrm>
            <a:off x="0" y="0"/>
            <a:ext cx="3469519" cy="3421513"/>
            <a:chOff x="0" y="0"/>
            <a:chExt cx="3469518" cy="3421512"/>
          </a:xfrm>
        </p:grpSpPr>
        <p:pic>
          <p:nvPicPr>
            <p:cNvPr id="240" name="object 19" descr="object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object 20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3" name="object 21"/>
          <p:cNvSpPr txBox="1">
            <a:spLocks noGrp="1"/>
          </p:cNvSpPr>
          <p:nvPr>
            <p:ph type="title"/>
          </p:nvPr>
        </p:nvSpPr>
        <p:spPr>
          <a:xfrm>
            <a:off x="3342640" y="1611182"/>
            <a:ext cx="5360036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tabLst>
                <a:tab pos="2540000" algn="l"/>
              </a:tabLst>
              <a:defRPr sz="4000" spc="-100"/>
            </a:lvl1pPr>
          </a:lstStyle>
          <a:p>
            <a:r>
              <a:rPr lang="en-US" dirty="0"/>
              <a:t>File systems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78558" y="25047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But</a:t>
            </a:r>
            <a:r>
              <a:rPr lang="ru-RU" dirty="0"/>
              <a:t>, "FAT32"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several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restrictions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maximum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a "FAT32" </a:t>
            </a:r>
            <a:r>
              <a:rPr lang="ru-RU" dirty="0" err="1"/>
              <a:t>drive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4 GB. </a:t>
            </a:r>
            <a:r>
              <a:rPr lang="ru-RU" dirty="0" err="1"/>
              <a:t>Moreover</a:t>
            </a:r>
            <a:r>
              <a:rPr lang="ru-RU" dirty="0"/>
              <a:t>, </a:t>
            </a:r>
            <a:r>
              <a:rPr lang="ru-RU" dirty="0" err="1"/>
              <a:t>no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8 TB </a:t>
            </a:r>
            <a:r>
              <a:rPr lang="ru-RU" dirty="0" err="1"/>
              <a:t>should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full</a:t>
            </a:r>
            <a:r>
              <a:rPr lang="ru-RU" dirty="0"/>
              <a:t> "FAT32" </a:t>
            </a:r>
            <a:r>
              <a:rPr lang="ru-RU" dirty="0" err="1"/>
              <a:t>partition</a:t>
            </a:r>
            <a:r>
              <a:rPr lang="ru-RU" dirty="0"/>
              <a:t>. </a:t>
            </a:r>
            <a:r>
              <a:rPr lang="ru-RU" dirty="0" err="1"/>
              <a:t>Despite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its</a:t>
            </a:r>
            <a:r>
              <a:rPr lang="ru-RU" dirty="0"/>
              <a:t> </a:t>
            </a:r>
            <a:r>
              <a:rPr lang="ru-RU" dirty="0" err="1"/>
              <a:t>quirks</a:t>
            </a:r>
            <a:r>
              <a:rPr lang="ru-RU" dirty="0"/>
              <a:t>, "FAT32"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thought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a </a:t>
            </a:r>
            <a:r>
              <a:rPr lang="ru-RU" dirty="0" err="1"/>
              <a:t>good</a:t>
            </a:r>
            <a:r>
              <a:rPr lang="ru-RU" dirty="0"/>
              <a:t> 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"USB </a:t>
            </a:r>
            <a:r>
              <a:rPr lang="ru-RU" dirty="0" err="1"/>
              <a:t>drives</a:t>
            </a:r>
            <a:r>
              <a:rPr lang="ru-RU" dirty="0"/>
              <a:t>"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external</a:t>
            </a:r>
            <a:r>
              <a:rPr lang="ru-RU" dirty="0"/>
              <a:t> </a:t>
            </a:r>
            <a:r>
              <a:rPr lang="ru-RU" dirty="0" err="1"/>
              <a:t>hard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. </a:t>
            </a:r>
            <a:r>
              <a:rPr lang="ru-RU" dirty="0" err="1"/>
              <a:t>It's</a:t>
            </a:r>
            <a:r>
              <a:rPr lang="ru-RU" dirty="0"/>
              <a:t> </a:t>
            </a:r>
            <a:r>
              <a:rPr lang="ru-RU" dirty="0" err="1"/>
              <a:t>preferable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think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a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sophisticated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instead</a:t>
            </a:r>
            <a:r>
              <a:rPr lang="ru-RU" dirty="0"/>
              <a:t> </a:t>
            </a:r>
            <a:r>
              <a:rPr lang="ru-RU" dirty="0" err="1"/>
              <a:t>because</a:t>
            </a:r>
            <a:r>
              <a:rPr lang="ru-RU" dirty="0"/>
              <a:t> «FAT32» </a:t>
            </a:r>
            <a:r>
              <a:rPr lang="ru-RU" dirty="0" err="1"/>
              <a:t>lacks</a:t>
            </a:r>
            <a:r>
              <a:rPr lang="ru-RU" dirty="0"/>
              <a:t> </a:t>
            </a:r>
            <a:r>
              <a:rPr lang="ru-RU" dirty="0" err="1"/>
              <a:t>some</a:t>
            </a:r>
            <a:r>
              <a:rPr lang="ru-RU" dirty="0"/>
              <a:t> </a:t>
            </a:r>
            <a:r>
              <a:rPr lang="ru-RU" dirty="0" err="1"/>
              <a:t>capabilities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critical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internal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, </a:t>
            </a:r>
            <a:r>
              <a:rPr lang="ru-RU" dirty="0" err="1"/>
              <a:t>especially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«</a:t>
            </a:r>
            <a:r>
              <a:rPr lang="ru-RU" dirty="0" err="1"/>
              <a:t>Windows</a:t>
            </a:r>
            <a:r>
              <a:rPr lang="ru-RU" dirty="0"/>
              <a:t> 10».</a:t>
            </a:r>
          </a:p>
        </p:txBody>
      </p:sp>
    </p:spTree>
    <p:extLst>
      <p:ext uri="{BB962C8B-B14F-4D97-AF65-F5344CB8AC3E}">
        <p14:creationId xmlns:p14="http://schemas.microsoft.com/office/powerpoint/2010/main" val="2521792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83647" y="219127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Extended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, </a:t>
            </a:r>
            <a:r>
              <a:rPr lang="ru-RU" dirty="0" err="1"/>
              <a:t>or</a:t>
            </a:r>
            <a:r>
              <a:rPr lang="ru-RU" dirty="0"/>
              <a:t> "</a:t>
            </a:r>
            <a:r>
              <a:rPr lang="ru-RU" dirty="0" err="1"/>
              <a:t>exFAT</a:t>
            </a:r>
            <a:r>
              <a:rPr lang="ru-RU" dirty="0"/>
              <a:t>,"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upgraded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Microsoft's</a:t>
            </a:r>
            <a:r>
              <a:rPr lang="ru-RU" dirty="0"/>
              <a:t> "FAT32."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its</a:t>
            </a:r>
            <a:r>
              <a:rPr lang="ru-RU" dirty="0"/>
              <a:t> </a:t>
            </a:r>
            <a:r>
              <a:rPr lang="ru-RU" dirty="0" err="1"/>
              <a:t>core</a:t>
            </a:r>
            <a:r>
              <a:rPr lang="ru-RU" dirty="0"/>
              <a:t> </a:t>
            </a:r>
            <a:r>
              <a:rPr lang="ru-RU" dirty="0" err="1"/>
              <a:t>features</a:t>
            </a:r>
            <a:r>
              <a:rPr lang="ru-RU" dirty="0"/>
              <a:t>,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fairly</a:t>
            </a:r>
            <a:r>
              <a:rPr lang="ru-RU" dirty="0"/>
              <a:t> </a:t>
            </a:r>
            <a:r>
              <a:rPr lang="ru-RU" dirty="0" err="1"/>
              <a:t>similar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"FAT32," </a:t>
            </a:r>
            <a:r>
              <a:rPr lang="ru-RU" dirty="0" err="1"/>
              <a:t>but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biggest</a:t>
            </a:r>
            <a:r>
              <a:rPr lang="ru-RU" dirty="0"/>
              <a:t> </a:t>
            </a:r>
            <a:r>
              <a:rPr lang="ru-RU" dirty="0" err="1"/>
              <a:t>distinction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have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restrictions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came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"FAT32," </a:t>
            </a:r>
            <a:r>
              <a:rPr lang="ru-RU" dirty="0" err="1"/>
              <a:t>allowing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4 GB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without</a:t>
            </a:r>
            <a:r>
              <a:rPr lang="ru-RU" dirty="0"/>
              <a:t>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err="1"/>
              <a:t>problems.Moreover</a:t>
            </a:r>
            <a:r>
              <a:rPr lang="ru-RU" dirty="0"/>
              <a:t>,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fewer</a:t>
            </a:r>
            <a:r>
              <a:rPr lang="ru-RU" dirty="0"/>
              <a:t> </a:t>
            </a:r>
            <a:r>
              <a:rPr lang="ru-RU" dirty="0" err="1"/>
              <a:t>overwrite</a:t>
            </a:r>
            <a:r>
              <a:rPr lang="ru-RU" dirty="0"/>
              <a:t> </a:t>
            </a:r>
            <a:r>
              <a:rPr lang="ru-RU" dirty="0" err="1"/>
              <a:t>occurrences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sectors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actually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crucial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flash</a:t>
            </a:r>
            <a:r>
              <a:rPr lang="ru-RU" dirty="0"/>
              <a:t> </a:t>
            </a:r>
            <a:r>
              <a:rPr lang="ru-RU" dirty="0" err="1"/>
              <a:t>drives</a:t>
            </a:r>
            <a:r>
              <a:rPr lang="ru-RU" dirty="0"/>
              <a:t> </a:t>
            </a:r>
            <a:r>
              <a:rPr lang="ru-RU" dirty="0" err="1"/>
              <a:t>because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cells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eventually</a:t>
            </a:r>
            <a:r>
              <a:rPr lang="ru-RU" dirty="0"/>
              <a:t> </a:t>
            </a:r>
            <a:r>
              <a:rPr lang="ru-RU" dirty="0" err="1"/>
              <a:t>wear</a:t>
            </a:r>
            <a:r>
              <a:rPr lang="ru-RU" dirty="0"/>
              <a:t> </a:t>
            </a:r>
            <a:r>
              <a:rPr lang="ru-RU" dirty="0" err="1"/>
              <a:t>down</a:t>
            </a:r>
            <a:r>
              <a:rPr lang="ru-RU" dirty="0"/>
              <a:t> </a:t>
            </a:r>
            <a:r>
              <a:rPr lang="ru-RU" dirty="0" err="1"/>
              <a:t>after</a:t>
            </a:r>
            <a:r>
              <a:rPr lang="ru-RU" dirty="0"/>
              <a:t> a </a:t>
            </a:r>
            <a:r>
              <a:rPr lang="ru-RU" dirty="0" err="1"/>
              <a:t>certain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write</a:t>
            </a:r>
            <a:r>
              <a:rPr lang="ru-RU" dirty="0"/>
              <a:t> </a:t>
            </a:r>
            <a:r>
              <a:rPr lang="ru-RU" dirty="0" err="1"/>
              <a:t>operations</a:t>
            </a:r>
            <a:r>
              <a:rPr lang="ru-RU" dirty="0"/>
              <a:t>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also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a </a:t>
            </a:r>
            <a:r>
              <a:rPr lang="ru-RU" dirty="0" err="1"/>
              <a:t>better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free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.</a:t>
            </a:r>
          </a:p>
        </p:txBody>
      </p:sp>
      <p:sp>
        <p:nvSpPr>
          <p:cNvPr id="14" name="object 21"/>
          <p:cNvSpPr txBox="1">
            <a:spLocks/>
          </p:cNvSpPr>
          <p:nvPr/>
        </p:nvSpPr>
        <p:spPr>
          <a:xfrm>
            <a:off x="3342640" y="1611182"/>
            <a:ext cx="536003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12700" algn="l" defTabSz="9144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40000" algn="l"/>
              </a:tabLst>
              <a:defRPr sz="4000" b="1" i="0" u="none" strike="noStrike" cap="none" spc="-10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/>
              <a:t>File systems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1165" name="object 18"/>
          <p:cNvSpPr txBox="1">
            <a:spLocks noGrp="1"/>
          </p:cNvSpPr>
          <p:nvPr>
            <p:ph type="title"/>
          </p:nvPr>
        </p:nvSpPr>
        <p:spPr>
          <a:xfrm>
            <a:off x="2819400" y="1676399"/>
            <a:ext cx="8024494" cy="628017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z="4000"/>
            </a:lvl1pPr>
          </a:lstStyle>
          <a:p>
            <a:r>
              <a:rPr lang="en-US" dirty="0"/>
              <a:t>File systems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83647" y="250292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The</a:t>
            </a:r>
            <a:r>
              <a:rPr lang="ru-RU" dirty="0"/>
              <a:t> "NTFS"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overcome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drawbacks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restrictions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"FAT" </a:t>
            </a:r>
            <a:r>
              <a:rPr lang="ru-RU" dirty="0" err="1"/>
              <a:t>family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, </a:t>
            </a:r>
            <a:r>
              <a:rPr lang="ru-RU" dirty="0" err="1"/>
              <a:t>enhance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</a:t>
            </a:r>
            <a:r>
              <a:rPr lang="ru-RU" dirty="0" err="1"/>
              <a:t>utilization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, </a:t>
            </a:r>
            <a:r>
              <a:rPr lang="ru-RU" dirty="0" err="1"/>
              <a:t>dependability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efficiency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build</a:t>
            </a:r>
            <a:r>
              <a:rPr lang="ru-RU" dirty="0"/>
              <a:t> a </a:t>
            </a:r>
            <a:r>
              <a:rPr lang="ru-RU" dirty="0" err="1"/>
              <a:t>trustworthy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protection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so-called</a:t>
            </a:r>
            <a:r>
              <a:rPr lang="ru-RU" dirty="0"/>
              <a:t> "</a:t>
            </a:r>
            <a:r>
              <a:rPr lang="ru-RU" dirty="0" err="1"/>
              <a:t>Encryption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,"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uses</a:t>
            </a:r>
            <a:r>
              <a:rPr lang="ru-RU" dirty="0"/>
              <a:t> "</a:t>
            </a:r>
            <a:r>
              <a:rPr lang="ru-RU" dirty="0" err="1"/>
              <a:t>user-transparent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/>
              <a:t>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safeguard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"NTFS"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its</a:t>
            </a:r>
            <a:r>
              <a:rPr lang="ru-RU" dirty="0"/>
              <a:t> "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" (</a:t>
            </a:r>
            <a:r>
              <a:rPr lang="ru-RU" dirty="0" err="1"/>
              <a:t>or</a:t>
            </a:r>
            <a:r>
              <a:rPr lang="ru-RU" dirty="0"/>
              <a:t> "MFT")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implement</a:t>
            </a:r>
            <a:r>
              <a:rPr lang="ru-RU" dirty="0"/>
              <a:t> </a:t>
            </a:r>
            <a:r>
              <a:rPr lang="ru-RU" dirty="0" err="1"/>
              <a:t>varying</a:t>
            </a:r>
            <a:r>
              <a:rPr lang="ru-RU" dirty="0"/>
              <a:t> </a:t>
            </a:r>
            <a:r>
              <a:rPr lang="ru-RU" dirty="0" err="1"/>
              <a:t>levels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256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1430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Operating systems – Final Project</vt:lpstr>
      <vt:lpstr>Introduction</vt:lpstr>
      <vt:lpstr>File System </vt:lpstr>
      <vt:lpstr>File System </vt:lpstr>
      <vt:lpstr>File systems</vt:lpstr>
      <vt:lpstr>File systems</vt:lpstr>
      <vt:lpstr>File systems</vt:lpstr>
      <vt:lpstr>Презентация PowerPoint</vt:lpstr>
      <vt:lpstr>File systems</vt:lpstr>
      <vt:lpstr>Difference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</vt:lpstr>
      <vt:lpstr>The links for source code</vt:lpstr>
      <vt:lpstr>E n d o f  p r o j e c t . T h a n k  y o u f o r a t t e n t i o 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Final Project</dc:title>
  <cp:lastModifiedBy>Пользователь</cp:lastModifiedBy>
  <cp:revision>26</cp:revision>
  <dcterms:modified xsi:type="dcterms:W3CDTF">2023-02-28T19:51:42Z</dcterms:modified>
</cp:coreProperties>
</file>