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377" r:id="rId4"/>
    <p:sldId id="381" r:id="rId5"/>
    <p:sldId id="265" r:id="rId6"/>
    <p:sldId id="378" r:id="rId7"/>
    <p:sldId id="379" r:id="rId8"/>
    <p:sldId id="370" r:id="rId9"/>
    <p:sldId id="386" r:id="rId10"/>
    <p:sldId id="387" r:id="rId11"/>
    <p:sldId id="388" r:id="rId12"/>
    <p:sldId id="380" r:id="rId13"/>
    <p:sldId id="382" r:id="rId14"/>
    <p:sldId id="383" r:id="rId15"/>
    <p:sldId id="391" r:id="rId16"/>
    <p:sldId id="396" r:id="rId17"/>
    <p:sldId id="37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275803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g object 16"/>
          <p:cNvSpPr/>
          <p:nvPr/>
        </p:nvSpPr>
        <p:spPr>
          <a:xfrm>
            <a:off x="0" y="6661128"/>
            <a:ext cx="12192000" cy="196873"/>
          </a:xfrm>
          <a:prstGeom prst="rect">
            <a:avLst/>
          </a:prstGeom>
          <a:solidFill>
            <a:srgbClr val="6FC4B6"/>
          </a:solid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bg object 17"/>
          <p:cNvSpPr/>
          <p:nvPr/>
        </p:nvSpPr>
        <p:spPr>
          <a:xfrm>
            <a:off x="5698004" y="845482"/>
            <a:ext cx="744071" cy="80683"/>
          </a:xfrm>
          <a:prstGeom prst="rect">
            <a:avLst/>
          </a:prstGeom>
          <a:solidFill>
            <a:srgbClr val="3C8E90"/>
          </a:solid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14400" y="2125979"/>
            <a:ext cx="10363200" cy="14401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1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40479"/>
            <a:ext cx="8534400" cy="1714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g object 16"/>
          <p:cNvSpPr/>
          <p:nvPr/>
        </p:nvSpPr>
        <p:spPr>
          <a:xfrm>
            <a:off x="0" y="6661128"/>
            <a:ext cx="12192000" cy="196873"/>
          </a:xfrm>
          <a:prstGeom prst="rect">
            <a:avLst/>
          </a:prstGeom>
          <a:solidFill>
            <a:srgbClr val="6FC4B6"/>
          </a:solid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bg object 17"/>
          <p:cNvSpPr/>
          <p:nvPr/>
        </p:nvSpPr>
        <p:spPr>
          <a:xfrm>
            <a:off x="5698004" y="845482"/>
            <a:ext cx="744071" cy="80683"/>
          </a:xfrm>
          <a:prstGeom prst="rect">
            <a:avLst/>
          </a:prstGeom>
          <a:solidFill>
            <a:srgbClr val="3C8E90"/>
          </a:solid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804549" y="249387"/>
            <a:ext cx="4582902" cy="3911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2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028147" y="1751239"/>
            <a:ext cx="5126356" cy="2100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804549" y="249387"/>
            <a:ext cx="4582902" cy="3911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028147" y="1751239"/>
            <a:ext cx="5126356" cy="2100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 descr="bg object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bg object 17"/>
          <p:cNvSpPr/>
          <p:nvPr/>
        </p:nvSpPr>
        <p:spPr>
          <a:xfrm>
            <a:off x="1247457" y="816657"/>
            <a:ext cx="9697085" cy="5380894"/>
          </a:xfrm>
          <a:prstGeom prst="rect">
            <a:avLst/>
          </a:prstGeom>
          <a:solidFill>
            <a:srgbClr val="3C8E90">
              <a:alpha val="59999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Текст заголовка</a:t>
            </a:r>
          </a:p>
        </p:txBody>
      </p:sp>
      <p:sp>
        <p:nvSpPr>
          <p:cNvPr id="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337974" y="6377940"/>
            <a:ext cx="244427" cy="24164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 txBox="1">
            <a:spLocks noGrp="1"/>
          </p:cNvSpPr>
          <p:nvPr>
            <p:ph type="title"/>
          </p:nvPr>
        </p:nvSpPr>
        <p:spPr>
          <a:xfrm>
            <a:off x="2125492" y="211287"/>
            <a:ext cx="7940676" cy="391162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rPr lang="en-US" dirty="0"/>
              <a:t>Operating system</a:t>
            </a:r>
            <a:r>
              <a:rPr dirty="0"/>
              <a:t>s</a:t>
            </a:r>
            <a:r>
              <a:rPr spc="0" dirty="0"/>
              <a:t> – </a:t>
            </a:r>
            <a:r>
              <a:rPr dirty="0"/>
              <a:t>Final</a:t>
            </a:r>
            <a:r>
              <a:rPr spc="0" dirty="0"/>
              <a:t> </a:t>
            </a:r>
            <a:r>
              <a:rPr dirty="0"/>
              <a:t>Project</a:t>
            </a:r>
          </a:p>
        </p:txBody>
      </p:sp>
      <p:pic>
        <p:nvPicPr>
          <p:cNvPr id="75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84" y="1913888"/>
            <a:ext cx="7359016" cy="3760472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object 4"/>
          <p:cNvSpPr txBox="1"/>
          <p:nvPr/>
        </p:nvSpPr>
        <p:spPr>
          <a:xfrm>
            <a:off x="556894" y="1607189"/>
            <a:ext cx="5426076" cy="3306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3200"/>
              </a:lnSpc>
              <a:spcBef>
                <a:spcPts val="100"/>
              </a:spcBef>
              <a:defRPr sz="2800" b="1" i="1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</a:t>
            </a:r>
            <a:r>
              <a:rPr lang="en-US" dirty="0"/>
              <a:t>tudent</a:t>
            </a:r>
            <a:r>
              <a:rPr dirty="0"/>
              <a:t>: </a:t>
            </a:r>
            <a:r>
              <a:rPr spc="0" dirty="0"/>
              <a:t> </a:t>
            </a:r>
          </a:p>
          <a:p>
            <a:pPr marR="2164079" indent="12700">
              <a:lnSpc>
                <a:spcPts val="3200"/>
              </a:lnSpc>
              <a:spcBef>
                <a:spcPts val="100"/>
              </a:spcBef>
              <a:defRPr sz="2800" b="1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Egamberdieva Lobar</a:t>
            </a:r>
          </a:p>
          <a:p>
            <a:pPr>
              <a:defRPr sz="27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R="5080" indent="12700">
              <a:lnSpc>
                <a:spcPts val="3200"/>
              </a:lnSpc>
              <a:defRPr sz="2800" b="1" i="1" spc="-5">
                <a:latin typeface="Arial"/>
                <a:ea typeface="Arial"/>
                <a:cs typeface="Arial"/>
                <a:sym typeface="Arial"/>
              </a:defRPr>
            </a:pPr>
            <a:r>
              <a:rPr lang="en-US" spc="-110" dirty="0"/>
              <a:t>File structure, File systems, Directories, File allocation.</a:t>
            </a:r>
            <a:endParaRPr dirty="0"/>
          </a:p>
          <a:p>
            <a:pPr>
              <a:defRPr sz="27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R="307340" indent="12700">
              <a:lnSpc>
                <a:spcPts val="3200"/>
              </a:lnSpc>
              <a:defRPr sz="2800" b="1" i="1" spc="-5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Teacher</a:t>
            </a:r>
            <a:r>
              <a:rPr dirty="0"/>
              <a:t>: Prof. </a:t>
            </a:r>
            <a:r>
              <a:rPr lang="en-US" dirty="0"/>
              <a:t>Ofer Wald</a:t>
            </a:r>
            <a:endParaRPr dirty="0"/>
          </a:p>
        </p:txBody>
      </p:sp>
      <p:pic>
        <p:nvPicPr>
          <p:cNvPr id="77" name="object 5" descr="objec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93" y="2473325"/>
            <a:ext cx="3783331" cy="2411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57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8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9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160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1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63" name="object 13"/>
          <p:cNvSpPr txBox="1"/>
          <p:nvPr/>
        </p:nvSpPr>
        <p:spPr>
          <a:xfrm>
            <a:off x="4611370" y="-420460"/>
            <a:ext cx="57861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lnSpc>
                <a:spcPct val="121000"/>
              </a:lnSpc>
              <a:spcBef>
                <a:spcPts val="1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</a:t>
            </a:r>
          </a:p>
        </p:txBody>
      </p:sp>
      <p:sp>
        <p:nvSpPr>
          <p:cNvPr id="1164" name="object 14"/>
          <p:cNvSpPr txBox="1"/>
          <p:nvPr/>
        </p:nvSpPr>
        <p:spPr>
          <a:xfrm>
            <a:off x="2146589" y="31069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04</a:t>
            </a:r>
          </a:p>
        </p:txBody>
      </p:sp>
      <p:sp>
        <p:nvSpPr>
          <p:cNvPr id="1165" name="object 18"/>
          <p:cNvSpPr txBox="1">
            <a:spLocks noGrp="1"/>
          </p:cNvSpPr>
          <p:nvPr>
            <p:ph type="title"/>
          </p:nvPr>
        </p:nvSpPr>
        <p:spPr>
          <a:xfrm>
            <a:off x="2819400" y="1676399"/>
            <a:ext cx="8024494" cy="628017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z="4000"/>
            </a:lvl1pPr>
          </a:lstStyle>
          <a:p>
            <a:r>
              <a:rPr lang="en-US" dirty="0" smtClean="0"/>
              <a:t>Difference</a:t>
            </a:r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21290" y="26346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separates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 "NTFS," "FAT," "FAT32," </a:t>
            </a:r>
            <a:r>
              <a:rPr lang="ru-RU" dirty="0" err="1"/>
              <a:t>and</a:t>
            </a:r>
            <a:r>
              <a:rPr lang="ru-RU" dirty="0"/>
              <a:t> "</a:t>
            </a:r>
            <a:r>
              <a:rPr lang="ru-RU" dirty="0" err="1"/>
              <a:t>exFAT"Originally</a:t>
            </a:r>
            <a:r>
              <a:rPr lang="ru-RU" dirty="0"/>
              <a:t>, </a:t>
            </a:r>
            <a:r>
              <a:rPr lang="ru-RU" dirty="0" err="1"/>
              <a:t>the</a:t>
            </a:r>
            <a:r>
              <a:rPr lang="ru-RU" dirty="0"/>
              <a:t> "FAT"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handled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up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4 GB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was</a:t>
            </a:r>
            <a:r>
              <a:rPr lang="ru-RU" dirty="0"/>
              <a:t> </a:t>
            </a:r>
            <a:r>
              <a:rPr lang="ru-RU" dirty="0" err="1"/>
              <a:t>intended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small-capacity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devices</a:t>
            </a:r>
            <a:r>
              <a:rPr lang="ru-RU" dirty="0"/>
              <a:t>, </a:t>
            </a:r>
            <a:r>
              <a:rPr lang="ru-RU" dirty="0" err="1"/>
              <a:t>however</a:t>
            </a:r>
            <a:r>
              <a:rPr lang="ru-RU" dirty="0"/>
              <a:t> "NTFS" </a:t>
            </a:r>
            <a:r>
              <a:rPr lang="ru-RU" dirty="0" err="1"/>
              <a:t>increased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 </a:t>
            </a:r>
            <a:r>
              <a:rPr lang="ru-RU" dirty="0" err="1"/>
              <a:t>limit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astonishing</a:t>
            </a:r>
            <a:r>
              <a:rPr lang="ru-RU" dirty="0"/>
              <a:t> 16 TB. </a:t>
            </a:r>
            <a:r>
              <a:rPr lang="ru-RU" dirty="0" err="1"/>
              <a:t>See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specific</a:t>
            </a:r>
            <a:r>
              <a:rPr lang="ru-RU" dirty="0"/>
              <a:t> </a:t>
            </a:r>
            <a:r>
              <a:rPr lang="ru-RU" dirty="0" err="1"/>
              <a:t>distinctions</a:t>
            </a:r>
            <a:r>
              <a:rPr lang="ru-RU" dirty="0"/>
              <a:t> </a:t>
            </a:r>
            <a:r>
              <a:rPr lang="ru-RU" dirty="0" err="1" smtClean="0"/>
              <a:t>below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9313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57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8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9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160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1" name="object 7"/>
            <p:cNvSpPr/>
            <p:nvPr/>
          </p:nvSpPr>
          <p:spPr>
            <a:xfrm>
              <a:off x="1211631" y="2532350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63" name="object 13"/>
          <p:cNvSpPr txBox="1"/>
          <p:nvPr/>
        </p:nvSpPr>
        <p:spPr>
          <a:xfrm>
            <a:off x="4611370" y="-420460"/>
            <a:ext cx="57861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lnSpc>
                <a:spcPct val="121000"/>
              </a:lnSpc>
              <a:spcBef>
                <a:spcPts val="1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</a:t>
            </a:r>
          </a:p>
        </p:txBody>
      </p:sp>
      <p:sp>
        <p:nvSpPr>
          <p:cNvPr id="1164" name="object 14"/>
          <p:cNvSpPr txBox="1"/>
          <p:nvPr/>
        </p:nvSpPr>
        <p:spPr>
          <a:xfrm>
            <a:off x="1679110" y="3106983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04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189259" y="1406905"/>
            <a:ext cx="77211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«NTFS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ru-RU" dirty="0" err="1" smtClean="0"/>
              <a:t>upport</a:t>
            </a:r>
            <a:r>
              <a:rPr lang="ru-RU" dirty="0" smtClean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disks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a </a:t>
            </a:r>
            <a:r>
              <a:rPr lang="ru-RU" dirty="0" err="1"/>
              <a:t>bigger</a:t>
            </a:r>
            <a:r>
              <a:rPr lang="ru-RU" dirty="0"/>
              <a:t> </a:t>
            </a:r>
            <a:r>
              <a:rPr lang="ru-RU" dirty="0" err="1"/>
              <a:t>capacity</a:t>
            </a:r>
            <a:r>
              <a:rPr lang="ru-RU" dirty="0"/>
              <a:t> </a:t>
            </a:r>
            <a:r>
              <a:rPr lang="ru-RU" dirty="0" err="1"/>
              <a:t>than</a:t>
            </a:r>
            <a:r>
              <a:rPr lang="ru-RU" dirty="0"/>
              <a:t>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supported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conventional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err="1"/>
              <a:t>A</a:t>
            </a:r>
            <a:r>
              <a:rPr lang="ru-RU" dirty="0" err="1" smtClean="0"/>
              <a:t>ssistance</a:t>
            </a:r>
            <a:r>
              <a:rPr lang="ru-RU" dirty="0" smtClean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names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foreign</a:t>
            </a:r>
            <a:r>
              <a:rPr lang="ru-RU" dirty="0"/>
              <a:t> </a:t>
            </a:r>
            <a:r>
              <a:rPr lang="ru-RU" dirty="0" err="1"/>
              <a:t>characters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challenging</a:t>
            </a:r>
            <a:r>
              <a:rPr lang="ru-RU" dirty="0"/>
              <a:t> </a:t>
            </a:r>
            <a:r>
              <a:rPr lang="ru-RU" dirty="0" err="1"/>
              <a:t>languages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ru-RU" dirty="0" err="1" smtClean="0"/>
              <a:t>evere</a:t>
            </a:r>
            <a:r>
              <a:rPr lang="ru-RU" dirty="0" smtClean="0"/>
              <a:t> </a:t>
            </a:r>
            <a:r>
              <a:rPr lang="ru-RU" dirty="0" err="1"/>
              <a:t>drop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performance</a:t>
            </a:r>
            <a:r>
              <a:rPr lang="ru-RU" dirty="0"/>
              <a:t> </a:t>
            </a:r>
            <a:r>
              <a:rPr lang="ru-RU" dirty="0" err="1"/>
              <a:t>while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"</a:t>
            </a:r>
            <a:r>
              <a:rPr lang="ru-RU" dirty="0" err="1"/>
              <a:t>chkdsk</a:t>
            </a:r>
            <a:r>
              <a:rPr lang="ru-RU" dirty="0"/>
              <a:t>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inspect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internal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external</a:t>
            </a:r>
            <a:r>
              <a:rPr lang="ru-RU" dirty="0"/>
              <a:t> </a:t>
            </a:r>
            <a:r>
              <a:rPr lang="ru-RU" dirty="0" err="1"/>
              <a:t>hard</a:t>
            </a:r>
            <a:r>
              <a:rPr lang="ru-RU" dirty="0"/>
              <a:t> </a:t>
            </a:r>
            <a:r>
              <a:rPr lang="ru-RU" dirty="0" err="1"/>
              <a:t>disk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maintenance</a:t>
            </a:r>
            <a:r>
              <a:rPr lang="ru-RU" dirty="0"/>
              <a:t> </a:t>
            </a:r>
            <a:r>
              <a:rPr lang="ru-RU" dirty="0" err="1"/>
              <a:t>program</a:t>
            </a:r>
            <a:r>
              <a:rPr lang="ru-RU" dirty="0"/>
              <a:t> "</a:t>
            </a:r>
            <a:r>
              <a:rPr lang="ru-RU" dirty="0" err="1"/>
              <a:t>chkdsk</a:t>
            </a:r>
            <a:r>
              <a:rPr lang="ru-RU" dirty="0"/>
              <a:t>"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infamous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being</a:t>
            </a:r>
            <a:r>
              <a:rPr lang="ru-RU" dirty="0"/>
              <a:t> </a:t>
            </a:r>
            <a:r>
              <a:rPr lang="ru-RU" dirty="0" err="1"/>
              <a:t>slow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ru-RU" dirty="0" err="1" smtClean="0"/>
              <a:t>ncreased</a:t>
            </a:r>
            <a:r>
              <a:rPr lang="ru-RU" dirty="0" smtClean="0"/>
              <a:t> </a:t>
            </a:r>
            <a:r>
              <a:rPr lang="ru-RU" dirty="0" err="1"/>
              <a:t>security</a:t>
            </a:r>
            <a:r>
              <a:rPr lang="ru-RU" dirty="0"/>
              <a:t> </a:t>
            </a:r>
            <a:r>
              <a:rPr lang="ru-RU" dirty="0" err="1"/>
              <a:t>thanks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feature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encryption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ru-RU" dirty="0" err="1" smtClean="0"/>
              <a:t>peration</a:t>
            </a:r>
            <a:r>
              <a:rPr lang="ru-RU" dirty="0" smtClean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significantly</a:t>
            </a:r>
            <a:r>
              <a:rPr lang="ru-RU" dirty="0"/>
              <a:t> </a:t>
            </a:r>
            <a:r>
              <a:rPr lang="ru-RU" dirty="0" err="1"/>
              <a:t>faster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disks</a:t>
            </a:r>
            <a:r>
              <a:rPr lang="ru-RU" dirty="0"/>
              <a:t> </a:t>
            </a:r>
            <a:r>
              <a:rPr lang="ru-RU" dirty="0" err="1"/>
              <a:t>under</a:t>
            </a:r>
            <a:r>
              <a:rPr lang="ru-RU" dirty="0"/>
              <a:t> 40 GB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ru-RU" dirty="0" err="1" smtClean="0"/>
              <a:t>maller</a:t>
            </a:r>
            <a:r>
              <a:rPr lang="ru-RU" dirty="0" smtClean="0"/>
              <a:t> </a:t>
            </a:r>
            <a:r>
              <a:rPr lang="ru-RU" dirty="0" err="1"/>
              <a:t>groupings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/>
              <a:t>save</a:t>
            </a:r>
            <a:r>
              <a:rPr lang="ru-RU" dirty="0"/>
              <a:t> </a:t>
            </a:r>
            <a:r>
              <a:rPr lang="ru-RU" dirty="0" err="1"/>
              <a:t>disk</a:t>
            </a:r>
            <a:r>
              <a:rPr lang="ru-RU" dirty="0"/>
              <a:t> </a:t>
            </a:r>
            <a:r>
              <a:rPr lang="ru-RU" dirty="0" err="1"/>
              <a:t>space</a:t>
            </a:r>
            <a:r>
              <a:rPr lang="ru-RU" dirty="0"/>
              <a:t>, </a:t>
            </a:r>
            <a:r>
              <a:rPr lang="ru-RU" dirty="0" err="1"/>
              <a:t>compression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supported</a:t>
            </a:r>
            <a:r>
              <a:rPr lang="ru-RU" dirty="0"/>
              <a:t> </a:t>
            </a:r>
            <a:r>
              <a:rPr lang="ru-RU" dirty="0" err="1"/>
              <a:t>at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level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, </a:t>
            </a:r>
            <a:r>
              <a:rPr lang="ru-RU" dirty="0" err="1"/>
              <a:t>directories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volumes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File</a:t>
            </a:r>
            <a:r>
              <a:rPr lang="ru-RU" dirty="0" smtClean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folder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permissions.If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interrupted</a:t>
            </a:r>
            <a:r>
              <a:rPr lang="ru-RU" dirty="0"/>
              <a:t> </a:t>
            </a:r>
            <a:r>
              <a:rPr lang="ru-RU" dirty="0" err="1"/>
              <a:t>cluster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cleansed</a:t>
            </a:r>
            <a:r>
              <a:rPr lang="ru-RU" dirty="0"/>
              <a:t>,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copies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considered</a:t>
            </a:r>
            <a:r>
              <a:rPr lang="ru-RU" dirty="0"/>
              <a:t> "</a:t>
            </a:r>
            <a:r>
              <a:rPr lang="ru-RU" dirty="0" err="1"/>
              <a:t>undone</a:t>
            </a:r>
            <a:r>
              <a:rPr lang="ru-RU" dirty="0" smtClean="0"/>
              <a:t>.“</a:t>
            </a:r>
            <a:endParaRPr lang="en-US" dirty="0" smtClean="0"/>
          </a:p>
          <a:p>
            <a:r>
              <a:rPr lang="en-US" dirty="0"/>
              <a:t>The Master File Table at the start of the drive is where little files are maintained.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2122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57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8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9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160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1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63" name="object 13"/>
          <p:cNvSpPr txBox="1"/>
          <p:nvPr/>
        </p:nvSpPr>
        <p:spPr>
          <a:xfrm>
            <a:off x="4611370" y="-420460"/>
            <a:ext cx="57861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lnSpc>
                <a:spcPct val="121000"/>
              </a:lnSpc>
              <a:spcBef>
                <a:spcPts val="1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</a:t>
            </a:r>
          </a:p>
        </p:txBody>
      </p:sp>
      <p:sp>
        <p:nvSpPr>
          <p:cNvPr id="1164" name="object 14"/>
          <p:cNvSpPr txBox="1"/>
          <p:nvPr/>
        </p:nvSpPr>
        <p:spPr>
          <a:xfrm>
            <a:off x="2146589" y="3106985"/>
            <a:ext cx="1042670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0</a:t>
            </a:r>
            <a:r>
              <a:rPr lang="ru-RU" dirty="0"/>
              <a:t>5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32502" y="239216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«FAT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 err="1" smtClean="0"/>
              <a:t>Hard</a:t>
            </a:r>
            <a:r>
              <a:rPr lang="ru-RU" dirty="0" smtClean="0"/>
              <a:t> </a:t>
            </a:r>
            <a:r>
              <a:rPr lang="ru-RU" dirty="0" err="1"/>
              <a:t>disks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32 MB </a:t>
            </a:r>
            <a:r>
              <a:rPr lang="ru-RU" dirty="0" err="1"/>
              <a:t>to</a:t>
            </a:r>
            <a:r>
              <a:rPr lang="ru-RU" dirty="0"/>
              <a:t> 2 TB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supported</a:t>
            </a:r>
            <a:r>
              <a:rPr lang="ru-RU" dirty="0"/>
              <a:t>, </a:t>
            </a:r>
            <a:r>
              <a:rPr lang="ru-RU" dirty="0" err="1"/>
              <a:t>although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incompatible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most</a:t>
            </a:r>
            <a:r>
              <a:rPr lang="ru-RU" dirty="0"/>
              <a:t> </a:t>
            </a:r>
            <a:r>
              <a:rPr lang="ru-RU" dirty="0" err="1"/>
              <a:t>recent</a:t>
            </a:r>
            <a:r>
              <a:rPr lang="ru-RU" dirty="0"/>
              <a:t> </a:t>
            </a:r>
            <a:r>
              <a:rPr lang="ru-RU" dirty="0" err="1"/>
              <a:t>version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"</a:t>
            </a:r>
            <a:r>
              <a:rPr lang="ru-RU" dirty="0" err="1"/>
              <a:t>Windows</a:t>
            </a:r>
            <a:r>
              <a:rPr lang="ru-RU" dirty="0" smtClean="0"/>
              <a:t>.“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ru-RU" dirty="0" err="1" smtClean="0"/>
              <a:t>ore</a:t>
            </a:r>
            <a:r>
              <a:rPr lang="ru-RU" dirty="0" smtClean="0"/>
              <a:t> </a:t>
            </a:r>
            <a:r>
              <a:rPr lang="ru-RU" dirty="0" err="1"/>
              <a:t>potent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effective</a:t>
            </a:r>
            <a:r>
              <a:rPr lang="ru-RU" dirty="0"/>
              <a:t> </a:t>
            </a:r>
            <a:r>
              <a:rPr lang="ru-RU" dirty="0" err="1"/>
              <a:t>recovery</a:t>
            </a:r>
            <a:r>
              <a:rPr lang="ru-RU" dirty="0"/>
              <a:t> </a:t>
            </a:r>
            <a:r>
              <a:rPr lang="ru-RU" dirty="0" err="1"/>
              <a:t>tools.assistance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rapid</a:t>
            </a:r>
            <a:r>
              <a:rPr lang="ru-RU" dirty="0"/>
              <a:t> "</a:t>
            </a:r>
            <a:r>
              <a:rPr lang="ru-RU" dirty="0" err="1"/>
              <a:t>chkdsk</a:t>
            </a:r>
            <a:r>
              <a:rPr lang="ru-RU" dirty="0"/>
              <a:t>" </a:t>
            </a:r>
            <a:r>
              <a:rPr lang="ru-RU" dirty="0" err="1"/>
              <a:t>operations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Simplified</a:t>
            </a:r>
            <a:r>
              <a:rPr lang="ru-RU" dirty="0" smtClean="0"/>
              <a:t> </a:t>
            </a:r>
            <a:r>
              <a:rPr lang="ru-RU" dirty="0" err="1"/>
              <a:t>operating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allocation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a </a:t>
            </a:r>
            <a:r>
              <a:rPr lang="ru-RU" dirty="0" err="1"/>
              <a:t>faster</a:t>
            </a:r>
            <a:r>
              <a:rPr lang="ru-RU" dirty="0"/>
              <a:t> </a:t>
            </a:r>
            <a:r>
              <a:rPr lang="ru-RU" dirty="0" err="1"/>
              <a:t>mechanism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reading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faster</a:t>
            </a:r>
            <a:r>
              <a:rPr lang="ru-RU" dirty="0" smtClean="0"/>
              <a:t> </a:t>
            </a:r>
            <a:r>
              <a:rPr lang="ru-RU" dirty="0" err="1"/>
              <a:t>functioning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disks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a </a:t>
            </a:r>
            <a:r>
              <a:rPr lang="ru-RU" dirty="0" err="1"/>
              <a:t>capacity</a:t>
            </a:r>
            <a:r>
              <a:rPr lang="ru-RU" dirty="0"/>
              <a:t> </a:t>
            </a:r>
            <a:r>
              <a:rPr lang="ru-RU" dirty="0" err="1"/>
              <a:t>under</a:t>
            </a:r>
            <a:r>
              <a:rPr lang="ru-RU" dirty="0"/>
              <a:t> 10 GB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Damaged</a:t>
            </a:r>
            <a:r>
              <a:rPr lang="ru-RU" dirty="0" smtClean="0"/>
              <a:t> </a:t>
            </a:r>
            <a:r>
              <a:rPr lang="ru-RU" dirty="0" err="1"/>
              <a:t>flags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applied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cluster</a:t>
            </a:r>
            <a:r>
              <a:rPr lang="ru-RU" dirty="0"/>
              <a:t> </a:t>
            </a:r>
            <a:r>
              <a:rPr lang="ru-RU" dirty="0" err="1"/>
              <a:t>chains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contain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interrupted</a:t>
            </a:r>
            <a:r>
              <a:rPr lang="ru-RU" dirty="0"/>
              <a:t> </a:t>
            </a:r>
            <a:r>
              <a:rPr lang="ru-RU" dirty="0" err="1"/>
              <a:t>copies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distinct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293550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57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8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9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160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1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63" name="object 13"/>
          <p:cNvSpPr txBox="1"/>
          <p:nvPr/>
        </p:nvSpPr>
        <p:spPr>
          <a:xfrm>
            <a:off x="4611370" y="-420460"/>
            <a:ext cx="57861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lnSpc>
                <a:spcPct val="121000"/>
              </a:lnSpc>
              <a:spcBef>
                <a:spcPts val="1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</a:t>
            </a:r>
          </a:p>
        </p:txBody>
      </p:sp>
      <p:sp>
        <p:nvSpPr>
          <p:cNvPr id="1164" name="object 14"/>
          <p:cNvSpPr txBox="1"/>
          <p:nvPr/>
        </p:nvSpPr>
        <p:spPr>
          <a:xfrm>
            <a:off x="2146589" y="3106985"/>
            <a:ext cx="1042670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0</a:t>
            </a:r>
            <a:r>
              <a:rPr lang="ru-RU" dirty="0"/>
              <a:t>5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32502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«FAT 32»It </a:t>
            </a:r>
            <a:r>
              <a:rPr lang="ru-RU" dirty="0" err="1"/>
              <a:t>lacks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 </a:t>
            </a:r>
            <a:r>
              <a:rPr lang="ru-RU" dirty="0" err="1"/>
              <a:t>protections</a:t>
            </a:r>
            <a:r>
              <a:rPr lang="ru-RU" dirty="0"/>
              <a:t> </a:t>
            </a:r>
            <a:r>
              <a:rPr lang="ru-RU" dirty="0" err="1"/>
              <a:t>found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recent</a:t>
            </a:r>
            <a:r>
              <a:rPr lang="ru-RU" dirty="0"/>
              <a:t> "NTFS"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system.Also</a:t>
            </a:r>
            <a:r>
              <a:rPr lang="ru-RU" dirty="0"/>
              <a:t>,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disallows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installation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most</a:t>
            </a:r>
            <a:r>
              <a:rPr lang="ru-RU" dirty="0"/>
              <a:t> </a:t>
            </a:r>
            <a:r>
              <a:rPr lang="ru-RU" dirty="0" err="1"/>
              <a:t>recent</a:t>
            </a:r>
            <a:r>
              <a:rPr lang="ru-RU" dirty="0"/>
              <a:t> </a:t>
            </a:r>
            <a:r>
              <a:rPr lang="ru-RU" dirty="0" err="1"/>
              <a:t>version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"</a:t>
            </a:r>
            <a:r>
              <a:rPr lang="ru-RU" dirty="0" err="1"/>
              <a:t>Windows</a:t>
            </a:r>
            <a:r>
              <a:rPr lang="ru-RU" dirty="0"/>
              <a:t>" (</a:t>
            </a:r>
            <a:r>
              <a:rPr lang="ru-RU" dirty="0" err="1"/>
              <a:t>due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file's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fact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only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installed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"NTFS"-</a:t>
            </a:r>
            <a:r>
              <a:rPr lang="ru-RU" dirty="0" err="1"/>
              <a:t>formatted</a:t>
            </a:r>
            <a:r>
              <a:rPr lang="ru-RU" dirty="0"/>
              <a:t> </a:t>
            </a:r>
            <a:r>
              <a:rPr lang="ru-RU" dirty="0" err="1"/>
              <a:t>disks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6719742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57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8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9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160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1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63" name="object 13"/>
          <p:cNvSpPr txBox="1"/>
          <p:nvPr/>
        </p:nvSpPr>
        <p:spPr>
          <a:xfrm>
            <a:off x="4611370" y="-420460"/>
            <a:ext cx="57861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lnSpc>
                <a:spcPct val="121000"/>
              </a:lnSpc>
              <a:spcBef>
                <a:spcPts val="1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</a:t>
            </a:r>
          </a:p>
        </p:txBody>
      </p:sp>
      <p:sp>
        <p:nvSpPr>
          <p:cNvPr id="1164" name="object 14"/>
          <p:cNvSpPr txBox="1"/>
          <p:nvPr/>
        </p:nvSpPr>
        <p:spPr>
          <a:xfrm>
            <a:off x="2146589" y="3106985"/>
            <a:ext cx="1042670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0</a:t>
            </a:r>
            <a:r>
              <a:rPr lang="ru-RU" dirty="0"/>
              <a:t>5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32502" y="28803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«</a:t>
            </a:r>
            <a:r>
              <a:rPr lang="ru-RU" dirty="0" err="1"/>
              <a:t>exFAT»By</a:t>
            </a:r>
            <a:r>
              <a:rPr lang="ru-RU" dirty="0"/>
              <a:t> </a:t>
            </a:r>
            <a:r>
              <a:rPr lang="ru-RU" dirty="0" err="1"/>
              <a:t>installing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necessary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, "</a:t>
            </a:r>
            <a:r>
              <a:rPr lang="ru-RU" dirty="0" err="1"/>
              <a:t>exFAT</a:t>
            </a:r>
            <a:r>
              <a:rPr lang="ru-RU" dirty="0"/>
              <a:t>" </a:t>
            </a:r>
            <a:r>
              <a:rPr lang="ru-RU" dirty="0" err="1"/>
              <a:t>disks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accessible</a:t>
            </a:r>
            <a:r>
              <a:rPr lang="ru-RU" dirty="0"/>
              <a:t> </a:t>
            </a:r>
            <a:r>
              <a:rPr lang="ru-RU" dirty="0" err="1"/>
              <a:t>under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"</a:t>
            </a:r>
            <a:r>
              <a:rPr lang="ru-RU" dirty="0" err="1"/>
              <a:t>Linux</a:t>
            </a:r>
            <a:r>
              <a:rPr lang="ru-RU" dirty="0"/>
              <a:t>" </a:t>
            </a:r>
            <a:r>
              <a:rPr lang="ru-RU" dirty="0" err="1"/>
              <a:t>operating</a:t>
            </a:r>
            <a:r>
              <a:rPr lang="ru-RU" dirty="0"/>
              <a:t> </a:t>
            </a:r>
            <a:r>
              <a:rPr lang="ru-RU" dirty="0" err="1"/>
              <a:t>system.works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versions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current</a:t>
            </a:r>
            <a:r>
              <a:rPr lang="ru-RU" dirty="0"/>
              <a:t> </a:t>
            </a:r>
            <a:r>
              <a:rPr lang="ru-RU" dirty="0" err="1"/>
              <a:t>Mac</a:t>
            </a:r>
            <a:r>
              <a:rPr lang="ru-RU" dirty="0"/>
              <a:t> OS X </a:t>
            </a:r>
            <a:r>
              <a:rPr lang="ru-RU" dirty="0" err="1"/>
              <a:t>versions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89919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3"/>
          <p:cNvSpPr/>
          <p:nvPr/>
        </p:nvSpPr>
        <p:spPr>
          <a:xfrm>
            <a:off x="8655462" y="0"/>
            <a:ext cx="3536539" cy="6858000"/>
          </a:xfrm>
          <a:prstGeom prst="rect">
            <a:avLst/>
          </a:prstGeom>
          <a:solidFill>
            <a:srgbClr val="3C8E9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5F92AEB1-B738-47D6-BB28-AB4D0C6D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717" y="379502"/>
            <a:ext cx="1726783" cy="39116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62332" y="1120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read</a:t>
            </a:r>
            <a:r>
              <a:rPr lang="ru-RU" dirty="0"/>
              <a:t>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comparative</a:t>
            </a:r>
            <a:r>
              <a:rPr lang="ru-RU" dirty="0"/>
              <a:t> </a:t>
            </a:r>
            <a:r>
              <a:rPr lang="ru-RU" dirty="0" err="1"/>
              <a:t>review</a:t>
            </a:r>
            <a:r>
              <a:rPr lang="ru-RU" dirty="0"/>
              <a:t> </a:t>
            </a:r>
            <a:r>
              <a:rPr lang="ru-RU" dirty="0" err="1"/>
              <a:t>based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specifications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devices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unique</a:t>
            </a:r>
            <a:r>
              <a:rPr lang="ru-RU" dirty="0"/>
              <a:t> </a:t>
            </a:r>
            <a:r>
              <a:rPr lang="ru-RU" dirty="0" err="1"/>
              <a:t>characteristics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various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select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best</a:t>
            </a:r>
            <a:r>
              <a:rPr lang="ru-RU" dirty="0"/>
              <a:t> </a:t>
            </a:r>
            <a:r>
              <a:rPr lang="ru-RU" dirty="0" err="1"/>
              <a:t>option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each</a:t>
            </a:r>
            <a:r>
              <a:rPr lang="ru-RU" dirty="0"/>
              <a:t> </a:t>
            </a:r>
            <a:r>
              <a:rPr lang="ru-RU" dirty="0" err="1"/>
              <a:t>individual</a:t>
            </a:r>
            <a:r>
              <a:rPr lang="ru-RU" dirty="0"/>
              <a:t> </a:t>
            </a:r>
            <a:r>
              <a:rPr lang="ru-RU" dirty="0" err="1"/>
              <a:t>device</a:t>
            </a:r>
            <a:r>
              <a:rPr lang="ru-RU" dirty="0"/>
              <a:t>.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want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a </a:t>
            </a:r>
            <a:r>
              <a:rPr lang="ru-RU" dirty="0" err="1"/>
              <a:t>variety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computing</a:t>
            </a:r>
            <a:r>
              <a:rPr lang="ru-RU" dirty="0"/>
              <a:t> </a:t>
            </a:r>
            <a:r>
              <a:rPr lang="ru-RU" dirty="0" err="1"/>
              <a:t>devices</a:t>
            </a:r>
            <a:r>
              <a:rPr lang="ru-RU" dirty="0"/>
              <a:t>,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leave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initially</a:t>
            </a:r>
            <a:r>
              <a:rPr lang="ru-RU" dirty="0"/>
              <a:t> </a:t>
            </a:r>
            <a:r>
              <a:rPr lang="ru-RU" dirty="0" err="1"/>
              <a:t>configured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alone</a:t>
            </a:r>
            <a:r>
              <a:rPr lang="ru-RU" dirty="0"/>
              <a:t>. </a:t>
            </a:r>
            <a:r>
              <a:rPr lang="ru-RU" dirty="0" err="1"/>
              <a:t>However</a:t>
            </a:r>
            <a:r>
              <a:rPr lang="ru-RU" dirty="0"/>
              <a:t>,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want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drive</a:t>
            </a:r>
            <a:r>
              <a:rPr lang="ru-RU" dirty="0"/>
              <a:t> </a:t>
            </a:r>
            <a:r>
              <a:rPr lang="ru-RU" dirty="0" err="1"/>
              <a:t>after</a:t>
            </a:r>
            <a:r>
              <a:rPr lang="ru-RU" dirty="0"/>
              <a:t> </a:t>
            </a:r>
            <a:r>
              <a:rPr lang="ru-RU" dirty="0" err="1"/>
              <a:t>installing</a:t>
            </a:r>
            <a:r>
              <a:rPr lang="ru-RU" dirty="0"/>
              <a:t> "</a:t>
            </a:r>
            <a:r>
              <a:rPr lang="ru-RU" dirty="0" err="1"/>
              <a:t>Windows</a:t>
            </a:r>
            <a:r>
              <a:rPr lang="ru-RU" dirty="0"/>
              <a:t> 10,"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upgrade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best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, "NTFS."</a:t>
            </a:r>
          </a:p>
        </p:txBody>
      </p:sp>
    </p:spTree>
    <p:extLst>
      <p:ext uri="{BB962C8B-B14F-4D97-AF65-F5344CB8AC3E}">
        <p14:creationId xmlns:p14="http://schemas.microsoft.com/office/powerpoint/2010/main" val="127380722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3"/>
          <p:cNvSpPr/>
          <p:nvPr/>
        </p:nvSpPr>
        <p:spPr>
          <a:xfrm>
            <a:off x="8655462" y="0"/>
            <a:ext cx="3536539" cy="6858000"/>
          </a:xfrm>
          <a:prstGeom prst="rect">
            <a:avLst/>
          </a:prstGeom>
          <a:solidFill>
            <a:srgbClr val="3C8E9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5F92AEB1-B738-47D6-BB28-AB4D0C6D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799" y="379502"/>
            <a:ext cx="4582902" cy="391160"/>
          </a:xfrm>
        </p:spPr>
        <p:txBody>
          <a:bodyPr/>
          <a:lstStyle/>
          <a:p>
            <a:r>
              <a:rPr lang="en-US" dirty="0"/>
              <a:t>The links for source code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C1E3A88A-FF1E-42AA-A0C5-C7C5D0848582}"/>
              </a:ext>
            </a:extLst>
          </p:cNvPr>
          <p:cNvSpPr/>
          <p:nvPr/>
        </p:nvSpPr>
        <p:spPr>
          <a:xfrm>
            <a:off x="2672404" y="1303031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https://github.com/LobarD/FileManager</a:t>
            </a:r>
          </a:p>
        </p:txBody>
      </p:sp>
    </p:spTree>
    <p:extLst>
      <p:ext uri="{BB962C8B-B14F-4D97-AF65-F5344CB8AC3E}">
        <p14:creationId xmlns:p14="http://schemas.microsoft.com/office/powerpoint/2010/main" val="35718437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7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05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6" name="object 4"/>
            <p:cNvSpPr/>
            <p:nvPr/>
          </p:nvSpPr>
          <p:spPr>
            <a:xfrm>
              <a:off x="1247457" y="816657"/>
              <a:ext cx="9697085" cy="5380893"/>
            </a:xfrm>
            <a:prstGeom prst="rect">
              <a:avLst/>
            </a:prstGeom>
            <a:solidFill>
              <a:srgbClr val="3C8E90">
                <a:alpha val="5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08" name="object 5"/>
          <p:cNvSpPr txBox="1">
            <a:spLocks noGrp="1"/>
          </p:cNvSpPr>
          <p:nvPr>
            <p:ph type="title"/>
          </p:nvPr>
        </p:nvSpPr>
        <p:spPr>
          <a:xfrm>
            <a:off x="2942172" y="2880654"/>
            <a:ext cx="6226176" cy="1056006"/>
          </a:xfrm>
          <a:prstGeom prst="rect">
            <a:avLst/>
          </a:prstGeom>
        </p:spPr>
        <p:txBody>
          <a:bodyPr/>
          <a:lstStyle/>
          <a:p>
            <a:pPr marL="572134" marR="5080" indent="-560069">
              <a:lnSpc>
                <a:spcPts val="3700"/>
              </a:lnSpc>
              <a:spcBef>
                <a:spcPts val="600"/>
              </a:spcBef>
              <a:tabLst>
                <a:tab pos="1308100" algn="l"/>
                <a:tab pos="1828800" algn="l"/>
                <a:tab pos="2095500" algn="l"/>
                <a:tab pos="2870200" algn="l"/>
                <a:tab pos="4559300" algn="l"/>
              </a:tabLst>
              <a:defRPr sz="3600">
                <a:solidFill>
                  <a:srgbClr val="FFFFFF"/>
                </a:solidFill>
              </a:defRPr>
            </a:pPr>
            <a:r>
              <a:t>E</a:t>
            </a:r>
            <a:r>
              <a:rPr spc="-400"/>
              <a:t> </a:t>
            </a:r>
            <a:r>
              <a:t>n</a:t>
            </a:r>
            <a:r>
              <a:rPr spc="-400"/>
              <a:t> </a:t>
            </a:r>
            <a:r>
              <a:t>d	o</a:t>
            </a:r>
            <a:r>
              <a:rPr spc="-400"/>
              <a:t> </a:t>
            </a:r>
            <a:r>
              <a:t>f		p</a:t>
            </a:r>
            <a:r>
              <a:rPr spc="-400"/>
              <a:t> </a:t>
            </a:r>
            <a:r>
              <a:t>r</a:t>
            </a:r>
            <a:r>
              <a:rPr spc="-400"/>
              <a:t> </a:t>
            </a:r>
            <a:r>
              <a:t>o</a:t>
            </a:r>
            <a:r>
              <a:rPr spc="-400"/>
              <a:t> </a:t>
            </a:r>
            <a:r>
              <a:t>j</a:t>
            </a:r>
            <a:r>
              <a:rPr spc="-400"/>
              <a:t> </a:t>
            </a:r>
            <a:r>
              <a:t>e</a:t>
            </a:r>
            <a:r>
              <a:rPr spc="-400"/>
              <a:t> </a:t>
            </a:r>
            <a:r>
              <a:t>c</a:t>
            </a:r>
            <a:r>
              <a:rPr spc="-400"/>
              <a:t> </a:t>
            </a:r>
            <a:r>
              <a:t>t</a:t>
            </a:r>
            <a:r>
              <a:rPr spc="-400"/>
              <a:t> </a:t>
            </a:r>
            <a:r>
              <a:t>.	T</a:t>
            </a:r>
            <a:r>
              <a:rPr spc="-400"/>
              <a:t> </a:t>
            </a:r>
            <a:r>
              <a:t>h</a:t>
            </a:r>
            <a:r>
              <a:rPr spc="-400"/>
              <a:t> </a:t>
            </a:r>
            <a:r>
              <a:t>a</a:t>
            </a:r>
            <a:r>
              <a:rPr spc="-400"/>
              <a:t> </a:t>
            </a:r>
            <a:r>
              <a:t>n</a:t>
            </a:r>
            <a:r>
              <a:rPr spc="-400"/>
              <a:t> </a:t>
            </a:r>
            <a:r>
              <a:t>k  y</a:t>
            </a:r>
            <a:r>
              <a:rPr spc="-500"/>
              <a:t> </a:t>
            </a:r>
            <a:r>
              <a:t>o</a:t>
            </a:r>
            <a:r>
              <a:rPr spc="-500"/>
              <a:t> </a:t>
            </a:r>
            <a:r>
              <a:t>u	f</a:t>
            </a:r>
            <a:r>
              <a:rPr spc="-400"/>
              <a:t> </a:t>
            </a:r>
            <a:r>
              <a:t>o</a:t>
            </a:r>
            <a:r>
              <a:rPr spc="-400"/>
              <a:t> </a:t>
            </a:r>
            <a:r>
              <a:t>r	a</a:t>
            </a:r>
            <a:r>
              <a:rPr spc="-500"/>
              <a:t> </a:t>
            </a:r>
            <a:r>
              <a:t>t</a:t>
            </a:r>
            <a:r>
              <a:rPr spc="-500"/>
              <a:t> </a:t>
            </a:r>
            <a:r>
              <a:t>t</a:t>
            </a:r>
            <a:r>
              <a:rPr spc="-500"/>
              <a:t> </a:t>
            </a:r>
            <a:r>
              <a:t>e</a:t>
            </a:r>
            <a:r>
              <a:rPr spc="-500"/>
              <a:t> </a:t>
            </a:r>
            <a:r>
              <a:t>n</a:t>
            </a:r>
            <a:r>
              <a:rPr spc="-500"/>
              <a:t> </a:t>
            </a:r>
            <a:r>
              <a:t>t</a:t>
            </a:r>
            <a:r>
              <a:rPr spc="-500"/>
              <a:t> </a:t>
            </a:r>
            <a:r>
              <a:t>i</a:t>
            </a:r>
            <a:r>
              <a:rPr spc="-500"/>
              <a:t> </a:t>
            </a:r>
            <a:r>
              <a:t>o</a:t>
            </a:r>
            <a:r>
              <a:rPr spc="-500"/>
              <a:t> </a:t>
            </a:r>
            <a:r>
              <a:t>n</a:t>
            </a:r>
            <a:r>
              <a:rPr spc="-500"/>
              <a:t> </a:t>
            </a:r>
            <a:r>
              <a:t>!</a:t>
            </a:r>
          </a:p>
        </p:txBody>
      </p:sp>
      <p:grpSp>
        <p:nvGrpSpPr>
          <p:cNvPr id="1218" name="object 6"/>
          <p:cNvGrpSpPr/>
          <p:nvPr/>
        </p:nvGrpSpPr>
        <p:grpSpPr>
          <a:xfrm>
            <a:off x="705941" y="1358898"/>
            <a:ext cx="10695904" cy="3975101"/>
            <a:chOff x="-12" y="-1"/>
            <a:chExt cx="10695902" cy="3975100"/>
          </a:xfrm>
        </p:grpSpPr>
        <p:grpSp>
          <p:nvGrpSpPr>
            <p:cNvPr id="1211" name="object 7"/>
            <p:cNvGrpSpPr/>
            <p:nvPr/>
          </p:nvGrpSpPr>
          <p:grpSpPr>
            <a:xfrm>
              <a:off x="4110202" y="-2"/>
              <a:ext cx="2559674" cy="3975101"/>
              <a:chOff x="0" y="0"/>
              <a:chExt cx="2559673" cy="3975100"/>
            </a:xfrm>
          </p:grpSpPr>
          <p:sp>
            <p:nvSpPr>
              <p:cNvPr id="1209" name="Фигура"/>
              <p:cNvSpPr/>
              <p:nvPr/>
            </p:nvSpPr>
            <p:spPr>
              <a:xfrm>
                <a:off x="-1" y="3127883"/>
                <a:ext cx="2559674" cy="847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185" y="0"/>
                    </a:lnTo>
                    <a:lnTo>
                      <a:pt x="21185" y="20661"/>
                    </a:lnTo>
                    <a:lnTo>
                      <a:pt x="415" y="20661"/>
                    </a:lnTo>
                    <a:lnTo>
                      <a:pt x="415" y="3"/>
                    </a:lnTo>
                    <a:lnTo>
                      <a:pt x="0" y="3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10" name="Фигура"/>
              <p:cNvSpPr/>
              <p:nvPr/>
            </p:nvSpPr>
            <p:spPr>
              <a:xfrm>
                <a:off x="-1" y="-1"/>
                <a:ext cx="2559674" cy="8470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415" y="21600"/>
                    </a:lnTo>
                    <a:lnTo>
                      <a:pt x="415" y="939"/>
                    </a:lnTo>
                    <a:lnTo>
                      <a:pt x="21185" y="939"/>
                    </a:lnTo>
                    <a:lnTo>
                      <a:pt x="21185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214" name="object 8"/>
            <p:cNvGrpSpPr/>
            <p:nvPr/>
          </p:nvGrpSpPr>
          <p:grpSpPr>
            <a:xfrm>
              <a:off x="-13" y="1563356"/>
              <a:ext cx="10695904" cy="1013499"/>
              <a:chOff x="0" y="0"/>
              <a:chExt cx="10695902" cy="1013497"/>
            </a:xfrm>
          </p:grpSpPr>
          <p:sp>
            <p:nvSpPr>
              <p:cNvPr id="1212" name="Прямоугольник"/>
              <p:cNvSpPr/>
              <p:nvPr/>
            </p:nvSpPr>
            <p:spPr>
              <a:xfrm>
                <a:off x="0" y="0"/>
                <a:ext cx="1083006" cy="1013498"/>
              </a:xfrm>
              <a:prstGeom prst="rect">
                <a:avLst/>
              </a:prstGeom>
              <a:solidFill>
                <a:srgbClr val="6FC4B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13" name="Прямоугольник"/>
              <p:cNvSpPr/>
              <p:nvPr/>
            </p:nvSpPr>
            <p:spPr>
              <a:xfrm>
                <a:off x="9612897" y="0"/>
                <a:ext cx="1083006" cy="1013498"/>
              </a:xfrm>
              <a:prstGeom prst="rect">
                <a:avLst/>
              </a:prstGeom>
              <a:solidFill>
                <a:srgbClr val="6FC4B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217" name="object 9"/>
            <p:cNvGrpSpPr/>
            <p:nvPr/>
          </p:nvGrpSpPr>
          <p:grpSpPr>
            <a:xfrm>
              <a:off x="382638" y="1881071"/>
              <a:ext cx="9951391" cy="378067"/>
              <a:chOff x="0" y="0"/>
              <a:chExt cx="9951390" cy="378065"/>
            </a:xfrm>
          </p:grpSpPr>
          <p:sp>
            <p:nvSpPr>
              <p:cNvPr id="1215" name="Треугольник"/>
              <p:cNvSpPr/>
              <p:nvPr/>
            </p:nvSpPr>
            <p:spPr>
              <a:xfrm>
                <a:off x="0" y="0"/>
                <a:ext cx="190907" cy="378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08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16" name="Треугольник"/>
              <p:cNvSpPr/>
              <p:nvPr/>
            </p:nvSpPr>
            <p:spPr>
              <a:xfrm>
                <a:off x="9760496" y="0"/>
                <a:ext cx="190895" cy="378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0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1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13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4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4" name="object 16"/>
          <p:cNvSpPr txBox="1"/>
          <p:nvPr/>
        </p:nvSpPr>
        <p:spPr>
          <a:xfrm>
            <a:off x="2146589" y="30307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01</a:t>
            </a:r>
          </a:p>
        </p:txBody>
      </p:sp>
      <p:sp>
        <p:nvSpPr>
          <p:cNvPr id="128" name="object 20"/>
          <p:cNvSpPr txBox="1">
            <a:spLocks noGrp="1"/>
          </p:cNvSpPr>
          <p:nvPr>
            <p:ph type="title"/>
          </p:nvPr>
        </p:nvSpPr>
        <p:spPr>
          <a:xfrm>
            <a:off x="4329066" y="1403591"/>
            <a:ext cx="2988311" cy="63500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z="4000" spc="-100"/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23087" y="21953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categorized</a:t>
            </a:r>
            <a:r>
              <a:rPr lang="ru-RU" dirty="0"/>
              <a:t> </a:t>
            </a:r>
            <a:r>
              <a:rPr lang="ru-RU" dirty="0" err="1"/>
              <a:t>differently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list</a:t>
            </a:r>
            <a:r>
              <a:rPr lang="ru-RU" dirty="0"/>
              <a:t> </a:t>
            </a:r>
            <a:r>
              <a:rPr lang="ru-RU" dirty="0" err="1"/>
              <a:t>covers</a:t>
            </a:r>
            <a:r>
              <a:rPr lang="ru-RU" dirty="0"/>
              <a:t> </a:t>
            </a:r>
            <a:r>
              <a:rPr lang="ru-RU" dirty="0" err="1"/>
              <a:t>both</a:t>
            </a:r>
            <a:r>
              <a:rPr lang="ru-RU" dirty="0"/>
              <a:t> 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types</a:t>
            </a:r>
            <a:r>
              <a:rPr lang="ru-RU" dirty="0"/>
              <a:t> </a:t>
            </a:r>
            <a:r>
              <a:rPr lang="ru-RU" dirty="0" err="1"/>
              <a:t>like</a:t>
            </a:r>
            <a:r>
              <a:rPr lang="ru-RU" dirty="0"/>
              <a:t> "NTFS," "FAT," "HFS+," "</a:t>
            </a:r>
            <a:r>
              <a:rPr lang="ru-RU" dirty="0" err="1"/>
              <a:t>Extfs</a:t>
            </a:r>
            <a:r>
              <a:rPr lang="ru-RU" dirty="0"/>
              <a:t>," "Ext2," "</a:t>
            </a:r>
            <a:r>
              <a:rPr lang="ru-RU" dirty="0" err="1"/>
              <a:t>ReiserFS</a:t>
            </a:r>
            <a:r>
              <a:rPr lang="ru-RU" dirty="0"/>
              <a:t>," "XFS," "HPFS," "ext2," "</a:t>
            </a:r>
            <a:r>
              <a:rPr lang="ru-RU" dirty="0" err="1"/>
              <a:t>OpenBSD</a:t>
            </a:r>
            <a:r>
              <a:rPr lang="ru-RU" dirty="0"/>
              <a:t>," "UDF," </a:t>
            </a:r>
            <a:r>
              <a:rPr lang="ru-RU" dirty="0" err="1"/>
              <a:t>and</a:t>
            </a:r>
            <a:r>
              <a:rPr lang="ru-RU" dirty="0"/>
              <a:t> "YAFFS,"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say</a:t>
            </a:r>
            <a:r>
              <a:rPr lang="ru-RU" dirty="0"/>
              <a:t> </a:t>
            </a:r>
            <a:r>
              <a:rPr lang="ru-RU" dirty="0" err="1"/>
              <a:t>nothing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many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varieties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covered</a:t>
            </a:r>
            <a:r>
              <a:rPr lang="ru-RU" dirty="0"/>
              <a:t> </a:t>
            </a:r>
            <a:r>
              <a:rPr lang="ru-RU" dirty="0" err="1"/>
              <a:t>here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43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46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1" name="object 20"/>
          <p:cNvSpPr txBox="1"/>
          <p:nvPr/>
        </p:nvSpPr>
        <p:spPr>
          <a:xfrm>
            <a:off x="2146589" y="30307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02</a:t>
            </a:r>
          </a:p>
        </p:txBody>
      </p:sp>
      <p:grpSp>
        <p:nvGrpSpPr>
          <p:cNvPr id="164" name="object 21"/>
          <p:cNvGrpSpPr/>
          <p:nvPr/>
        </p:nvGrpSpPr>
        <p:grpSpPr>
          <a:xfrm>
            <a:off x="0" y="-38100"/>
            <a:ext cx="3469519" cy="3421513"/>
            <a:chOff x="0" y="0"/>
            <a:chExt cx="3469518" cy="3421512"/>
          </a:xfrm>
        </p:grpSpPr>
        <p:pic>
          <p:nvPicPr>
            <p:cNvPr id="162" name="object 22" descr="object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3469519" cy="3421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" name="object 23"/>
            <p:cNvSpPr/>
            <p:nvPr/>
          </p:nvSpPr>
          <p:spPr>
            <a:xfrm>
              <a:off x="711592" y="655671"/>
              <a:ext cx="1487928" cy="149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55" y="0"/>
                  </a:moveTo>
                  <a:lnTo>
                    <a:pt x="7645" y="0"/>
                  </a:lnTo>
                  <a:lnTo>
                    <a:pt x="1414" y="3099"/>
                  </a:lnTo>
                  <a:lnTo>
                    <a:pt x="827" y="3503"/>
                  </a:lnTo>
                  <a:lnTo>
                    <a:pt x="382" y="4040"/>
                  </a:lnTo>
                  <a:lnTo>
                    <a:pt x="99" y="4675"/>
                  </a:lnTo>
                  <a:lnTo>
                    <a:pt x="0" y="5375"/>
                  </a:lnTo>
                  <a:lnTo>
                    <a:pt x="0" y="16225"/>
                  </a:lnTo>
                  <a:lnTo>
                    <a:pt x="99" y="16925"/>
                  </a:lnTo>
                  <a:lnTo>
                    <a:pt x="382" y="17560"/>
                  </a:lnTo>
                  <a:lnTo>
                    <a:pt x="827" y="18097"/>
                  </a:lnTo>
                  <a:lnTo>
                    <a:pt x="1414" y="18501"/>
                  </a:lnTo>
                  <a:lnTo>
                    <a:pt x="7645" y="21600"/>
                  </a:lnTo>
                  <a:lnTo>
                    <a:pt x="13955" y="21600"/>
                  </a:lnTo>
                  <a:lnTo>
                    <a:pt x="20186" y="18501"/>
                  </a:lnTo>
                  <a:lnTo>
                    <a:pt x="20773" y="18097"/>
                  </a:lnTo>
                  <a:lnTo>
                    <a:pt x="21218" y="17560"/>
                  </a:lnTo>
                  <a:lnTo>
                    <a:pt x="21501" y="16925"/>
                  </a:lnTo>
                  <a:lnTo>
                    <a:pt x="21600" y="16225"/>
                  </a:lnTo>
                  <a:lnTo>
                    <a:pt x="21600" y="5375"/>
                  </a:lnTo>
                  <a:lnTo>
                    <a:pt x="21501" y="4675"/>
                  </a:lnTo>
                  <a:lnTo>
                    <a:pt x="21218" y="4040"/>
                  </a:lnTo>
                  <a:lnTo>
                    <a:pt x="20773" y="3503"/>
                  </a:lnTo>
                  <a:lnTo>
                    <a:pt x="20186" y="3099"/>
                  </a:lnTo>
                  <a:lnTo>
                    <a:pt x="13955" y="0"/>
                  </a:lnTo>
                  <a:close/>
                </a:path>
              </a:pathLst>
            </a:custGeom>
            <a:solidFill>
              <a:srgbClr val="6FC4B6">
                <a:alpha val="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5" name="object 24"/>
          <p:cNvSpPr txBox="1">
            <a:spLocks noGrp="1"/>
          </p:cNvSpPr>
          <p:nvPr>
            <p:ph type="title"/>
          </p:nvPr>
        </p:nvSpPr>
        <p:spPr>
          <a:xfrm>
            <a:off x="3342640" y="1625153"/>
            <a:ext cx="2531949" cy="635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indent="12700">
              <a:spcBef>
                <a:spcPts val="100"/>
              </a:spcBef>
              <a:tabLst>
                <a:tab pos="2184400" algn="l"/>
              </a:tabLst>
              <a:defRPr sz="4000" spc="-100"/>
            </a:lvl1pPr>
          </a:lstStyle>
          <a:p>
            <a:r>
              <a:rPr lang="en-US" dirty="0"/>
              <a:t>File </a:t>
            </a:r>
            <a:r>
              <a:rPr lang="en-US" dirty="0" smtClean="0"/>
              <a:t>S</a:t>
            </a:r>
            <a:r>
              <a:rPr lang="en-US" dirty="0" smtClean="0"/>
              <a:t>ystem</a:t>
            </a:r>
            <a:br>
              <a:rPr lang="en-US" dirty="0" smtClean="0"/>
            </a:b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702688" y="239188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F</a:t>
            </a:r>
            <a:r>
              <a:rPr lang="ru-RU" dirty="0" err="1" smtClean="0"/>
              <a:t>ile</a:t>
            </a:r>
            <a:r>
              <a:rPr lang="ru-RU" dirty="0" smtClean="0"/>
              <a:t> </a:t>
            </a:r>
            <a:r>
              <a:rPr lang="ru-RU" dirty="0" err="1" smtClean="0"/>
              <a:t>system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en-US" dirty="0"/>
              <a:t>v</a:t>
            </a:r>
            <a:r>
              <a:rPr lang="ru-RU" dirty="0" err="1" smtClean="0"/>
              <a:t>arious</a:t>
            </a:r>
            <a:r>
              <a:rPr lang="ru-RU" dirty="0" smtClean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assigned</a:t>
            </a:r>
            <a:r>
              <a:rPr lang="ru-RU" dirty="0"/>
              <a:t>, </a:t>
            </a:r>
            <a:r>
              <a:rPr lang="ru-RU" dirty="0" err="1"/>
              <a:t>stored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retrieved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computing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devices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made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digital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mind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a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, </a:t>
            </a:r>
            <a:r>
              <a:rPr lang="ru-RU" dirty="0" err="1"/>
              <a:t>which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form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organizational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.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parameters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maximum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partitions</a:t>
            </a:r>
            <a:r>
              <a:rPr lang="ru-RU" dirty="0"/>
              <a:t>, 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priorities</a:t>
            </a:r>
            <a:r>
              <a:rPr lang="ru-RU" dirty="0"/>
              <a:t>, </a:t>
            </a:r>
            <a:r>
              <a:rPr lang="ru-RU" dirty="0" err="1"/>
              <a:t>manage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encryption</a:t>
            </a:r>
            <a:r>
              <a:rPr lang="ru-RU" dirty="0"/>
              <a:t>, </a:t>
            </a:r>
            <a:r>
              <a:rPr lang="ru-RU" dirty="0" err="1"/>
              <a:t>assign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attributes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reroute</a:t>
            </a:r>
            <a:r>
              <a:rPr lang="ru-RU" dirty="0"/>
              <a:t> </a:t>
            </a:r>
            <a:r>
              <a:rPr lang="ru-RU" dirty="0" err="1"/>
              <a:t>operating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requests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locations</a:t>
            </a:r>
            <a:r>
              <a:rPr lang="ru-RU" dirty="0"/>
              <a:t> </a:t>
            </a:r>
            <a:r>
              <a:rPr lang="ru-RU" dirty="0" err="1"/>
              <a:t>where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relevant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stored</a:t>
            </a:r>
            <a:r>
              <a:rPr lang="ru-RU" dirty="0"/>
              <a:t>. </a:t>
            </a:r>
            <a:r>
              <a:rPr lang="ru-RU" dirty="0" err="1"/>
              <a:t>They</a:t>
            </a:r>
            <a:r>
              <a:rPr lang="ru-RU" dirty="0"/>
              <a:t> </a:t>
            </a:r>
            <a:r>
              <a:rPr lang="ru-RU" dirty="0" err="1"/>
              <a:t>also</a:t>
            </a:r>
            <a:r>
              <a:rPr lang="ru-RU" dirty="0"/>
              <a:t> </a:t>
            </a:r>
            <a:r>
              <a:rPr lang="ru-RU" dirty="0" err="1"/>
              <a:t>predetermine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format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contents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arrange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so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easily</a:t>
            </a:r>
            <a:r>
              <a:rPr lang="ru-RU" dirty="0"/>
              <a:t> </a:t>
            </a:r>
            <a:r>
              <a:rPr lang="ru-RU" dirty="0" err="1"/>
              <a:t>understood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operating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a </a:t>
            </a:r>
            <a:r>
              <a:rPr lang="ru-RU" dirty="0" err="1"/>
              <a:t>set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directories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9171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43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46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1" name="object 20"/>
          <p:cNvSpPr txBox="1"/>
          <p:nvPr/>
        </p:nvSpPr>
        <p:spPr>
          <a:xfrm>
            <a:off x="2146589" y="30307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02</a:t>
            </a:r>
          </a:p>
        </p:txBody>
      </p:sp>
      <p:grpSp>
        <p:nvGrpSpPr>
          <p:cNvPr id="164" name="object 21"/>
          <p:cNvGrpSpPr/>
          <p:nvPr/>
        </p:nvGrpSpPr>
        <p:grpSpPr>
          <a:xfrm>
            <a:off x="0" y="0"/>
            <a:ext cx="3469519" cy="3421513"/>
            <a:chOff x="0" y="0"/>
            <a:chExt cx="3469518" cy="3421512"/>
          </a:xfrm>
        </p:grpSpPr>
        <p:pic>
          <p:nvPicPr>
            <p:cNvPr id="162" name="object 22" descr="object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3469519" cy="3421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" name="object 23"/>
            <p:cNvSpPr/>
            <p:nvPr/>
          </p:nvSpPr>
          <p:spPr>
            <a:xfrm>
              <a:off x="711592" y="655671"/>
              <a:ext cx="1487928" cy="149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55" y="0"/>
                  </a:moveTo>
                  <a:lnTo>
                    <a:pt x="7645" y="0"/>
                  </a:lnTo>
                  <a:lnTo>
                    <a:pt x="1414" y="3099"/>
                  </a:lnTo>
                  <a:lnTo>
                    <a:pt x="827" y="3503"/>
                  </a:lnTo>
                  <a:lnTo>
                    <a:pt x="382" y="4040"/>
                  </a:lnTo>
                  <a:lnTo>
                    <a:pt x="99" y="4675"/>
                  </a:lnTo>
                  <a:lnTo>
                    <a:pt x="0" y="5375"/>
                  </a:lnTo>
                  <a:lnTo>
                    <a:pt x="0" y="16225"/>
                  </a:lnTo>
                  <a:lnTo>
                    <a:pt x="99" y="16925"/>
                  </a:lnTo>
                  <a:lnTo>
                    <a:pt x="382" y="17560"/>
                  </a:lnTo>
                  <a:lnTo>
                    <a:pt x="827" y="18097"/>
                  </a:lnTo>
                  <a:lnTo>
                    <a:pt x="1414" y="18501"/>
                  </a:lnTo>
                  <a:lnTo>
                    <a:pt x="7645" y="21600"/>
                  </a:lnTo>
                  <a:lnTo>
                    <a:pt x="13955" y="21600"/>
                  </a:lnTo>
                  <a:lnTo>
                    <a:pt x="20186" y="18501"/>
                  </a:lnTo>
                  <a:lnTo>
                    <a:pt x="20773" y="18097"/>
                  </a:lnTo>
                  <a:lnTo>
                    <a:pt x="21218" y="17560"/>
                  </a:lnTo>
                  <a:lnTo>
                    <a:pt x="21501" y="16925"/>
                  </a:lnTo>
                  <a:lnTo>
                    <a:pt x="21600" y="16225"/>
                  </a:lnTo>
                  <a:lnTo>
                    <a:pt x="21600" y="5375"/>
                  </a:lnTo>
                  <a:lnTo>
                    <a:pt x="21501" y="4675"/>
                  </a:lnTo>
                  <a:lnTo>
                    <a:pt x="21218" y="4040"/>
                  </a:lnTo>
                  <a:lnTo>
                    <a:pt x="20773" y="3503"/>
                  </a:lnTo>
                  <a:lnTo>
                    <a:pt x="20186" y="3099"/>
                  </a:lnTo>
                  <a:lnTo>
                    <a:pt x="13955" y="0"/>
                  </a:lnTo>
                  <a:close/>
                </a:path>
              </a:pathLst>
            </a:custGeom>
            <a:solidFill>
              <a:srgbClr val="6FC4B6">
                <a:alpha val="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3788371" y="234434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/>
              <a:t>largest</a:t>
            </a:r>
            <a:r>
              <a:rPr lang="ru-RU" dirty="0"/>
              <a:t> </a:t>
            </a:r>
            <a:r>
              <a:rPr lang="ru-RU" dirty="0" err="1"/>
              <a:t>operating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computer</a:t>
            </a:r>
            <a:r>
              <a:rPr lang="ru-RU" dirty="0"/>
              <a:t> </a:t>
            </a:r>
            <a:r>
              <a:rPr lang="ru-RU" dirty="0" err="1"/>
              <a:t>devices</a:t>
            </a:r>
            <a:r>
              <a:rPr lang="ru-RU" dirty="0"/>
              <a:t>, "</a:t>
            </a:r>
            <a:r>
              <a:rPr lang="ru-RU" dirty="0" err="1"/>
              <a:t>Windows</a:t>
            </a:r>
            <a:r>
              <a:rPr lang="ru-RU" dirty="0"/>
              <a:t>,"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made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work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different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 (</a:t>
            </a:r>
            <a:r>
              <a:rPr lang="ru-RU" dirty="0" err="1"/>
              <a:t>including</a:t>
            </a:r>
            <a:r>
              <a:rPr lang="ru-RU" dirty="0"/>
              <a:t> "NTFS" </a:t>
            </a:r>
            <a:r>
              <a:rPr lang="ru-RU" dirty="0" err="1"/>
              <a:t>and</a:t>
            </a:r>
            <a:r>
              <a:rPr lang="ru-RU" dirty="0"/>
              <a:t> "FAT"), </a:t>
            </a:r>
            <a:r>
              <a:rPr lang="ru-RU" dirty="0" err="1"/>
              <a:t>however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comparison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, "NTFS" </a:t>
            </a:r>
            <a:r>
              <a:rPr lang="ru-RU" dirty="0" err="1"/>
              <a:t>supports</a:t>
            </a:r>
            <a:r>
              <a:rPr lang="ru-RU" dirty="0"/>
              <a:t> </a:t>
            </a:r>
            <a:r>
              <a:rPr lang="ru-RU" dirty="0" err="1"/>
              <a:t>greater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volume</a:t>
            </a:r>
            <a:r>
              <a:rPr lang="ru-RU" dirty="0"/>
              <a:t> </a:t>
            </a:r>
            <a:r>
              <a:rPr lang="ru-RU" dirty="0" err="1"/>
              <a:t>sizes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provides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effective</a:t>
            </a:r>
            <a:r>
              <a:rPr lang="ru-RU" dirty="0"/>
              <a:t> </a:t>
            </a:r>
            <a:r>
              <a:rPr lang="ru-RU" dirty="0" err="1"/>
              <a:t>methods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organization.Despite</a:t>
            </a:r>
            <a:r>
              <a:rPr lang="ru-RU" dirty="0"/>
              <a:t> </a:t>
            </a:r>
            <a:r>
              <a:rPr lang="ru-RU" dirty="0" err="1"/>
              <a:t>sharing</a:t>
            </a:r>
            <a:r>
              <a:rPr lang="ru-RU" dirty="0"/>
              <a:t> </a:t>
            </a:r>
            <a:r>
              <a:rPr lang="ru-RU" dirty="0" err="1"/>
              <a:t>similar</a:t>
            </a:r>
            <a:r>
              <a:rPr lang="ru-RU" dirty="0"/>
              <a:t> </a:t>
            </a:r>
            <a:r>
              <a:rPr lang="ru-RU" dirty="0" err="1"/>
              <a:t>objectives</a:t>
            </a:r>
            <a:r>
              <a:rPr lang="ru-RU" dirty="0"/>
              <a:t>, </a:t>
            </a:r>
            <a:r>
              <a:rPr lang="ru-RU" dirty="0" err="1"/>
              <a:t>the</a:t>
            </a:r>
            <a:r>
              <a:rPr lang="ru-RU" dirty="0"/>
              <a:t> "NTFS" </a:t>
            </a:r>
            <a:r>
              <a:rPr lang="ru-RU" dirty="0" err="1"/>
              <a:t>and</a:t>
            </a:r>
            <a:r>
              <a:rPr lang="ru-RU" dirty="0"/>
              <a:t> "FAT"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 </a:t>
            </a:r>
            <a:r>
              <a:rPr lang="ru-RU" dirty="0" err="1"/>
              <a:t>differ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how</a:t>
            </a:r>
            <a:r>
              <a:rPr lang="ru-RU" dirty="0"/>
              <a:t> </a:t>
            </a:r>
            <a:r>
              <a:rPr lang="ru-RU" dirty="0" err="1"/>
              <a:t>they</a:t>
            </a:r>
            <a:r>
              <a:rPr lang="ru-RU" dirty="0"/>
              <a:t> </a:t>
            </a:r>
            <a:r>
              <a:rPr lang="ru-RU" dirty="0" err="1"/>
              <a:t>handle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attributes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well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how</a:t>
            </a:r>
            <a:r>
              <a:rPr lang="ru-RU" dirty="0"/>
              <a:t> </a:t>
            </a:r>
            <a:r>
              <a:rPr lang="ru-RU" dirty="0" err="1"/>
              <a:t>they</a:t>
            </a:r>
            <a:r>
              <a:rPr lang="ru-RU" dirty="0"/>
              <a:t> </a:t>
            </a:r>
            <a:r>
              <a:rPr lang="ru-RU" dirty="0" err="1"/>
              <a:t>organize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store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. </a:t>
            </a:r>
            <a:r>
              <a:rPr lang="ru-RU" dirty="0" err="1"/>
              <a:t>We'll</a:t>
            </a:r>
            <a:r>
              <a:rPr lang="ru-RU" dirty="0"/>
              <a:t> </a:t>
            </a:r>
            <a:r>
              <a:rPr lang="ru-RU" dirty="0" err="1"/>
              <a:t>go</a:t>
            </a:r>
            <a:r>
              <a:rPr lang="ru-RU" dirty="0"/>
              <a:t> </a:t>
            </a:r>
            <a:r>
              <a:rPr lang="ru-RU" dirty="0" err="1"/>
              <a:t>into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detail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 </a:t>
            </a:r>
            <a:r>
              <a:rPr lang="ru-RU" dirty="0" err="1"/>
              <a:t>specific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 </a:t>
            </a:r>
            <a:r>
              <a:rPr lang="ru-RU" dirty="0" err="1"/>
              <a:t>down</a:t>
            </a:r>
            <a:r>
              <a:rPr lang="ru-RU" dirty="0"/>
              <a:t> </a:t>
            </a:r>
            <a:r>
              <a:rPr lang="ru-RU" dirty="0" err="1"/>
              <a:t>below</a:t>
            </a:r>
            <a:r>
              <a:rPr lang="ru-RU" dirty="0"/>
              <a:t>.</a:t>
            </a:r>
          </a:p>
        </p:txBody>
      </p:sp>
      <p:sp>
        <p:nvSpPr>
          <p:cNvPr id="16" name="object 24"/>
          <p:cNvSpPr txBox="1">
            <a:spLocks noGrp="1"/>
          </p:cNvSpPr>
          <p:nvPr>
            <p:ph type="title"/>
          </p:nvPr>
        </p:nvSpPr>
        <p:spPr>
          <a:xfrm>
            <a:off x="3342640" y="1625153"/>
            <a:ext cx="2531949" cy="635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indent="12700">
              <a:spcBef>
                <a:spcPts val="100"/>
              </a:spcBef>
              <a:tabLst>
                <a:tab pos="2184400" algn="l"/>
              </a:tabLst>
              <a:defRPr sz="4000" spc="-100"/>
            </a:lvl1pPr>
          </a:lstStyle>
          <a:p>
            <a:r>
              <a:rPr lang="en-US" dirty="0"/>
              <a:t>File </a:t>
            </a:r>
            <a:r>
              <a:rPr lang="en-US" dirty="0" smtClean="0"/>
              <a:t>S</a:t>
            </a:r>
            <a:r>
              <a:rPr lang="en-US" dirty="0" smtClean="0"/>
              <a:t>ystem</a:t>
            </a:r>
            <a:br>
              <a:rPr lang="en-US" dirty="0" smtClean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2082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object 2"/>
          <p:cNvGrpSpPr/>
          <p:nvPr/>
        </p:nvGrpSpPr>
        <p:grpSpPr>
          <a:xfrm>
            <a:off x="0" y="0"/>
            <a:ext cx="12187557" cy="6858000"/>
            <a:chOff x="0" y="0"/>
            <a:chExt cx="12187556" cy="6858000"/>
          </a:xfrm>
        </p:grpSpPr>
        <p:pic>
          <p:nvPicPr>
            <p:cNvPr id="224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87556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2" y="749299"/>
              <a:ext cx="11887517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object 5"/>
            <p:cNvSpPr/>
            <p:nvPr/>
          </p:nvSpPr>
          <p:spPr>
            <a:xfrm>
              <a:off x="1117441" y="1346199"/>
              <a:ext cx="9957117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227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10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object 7"/>
            <p:cNvSpPr/>
            <p:nvPr/>
          </p:nvSpPr>
          <p:spPr>
            <a:xfrm>
              <a:off x="1655409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9" name="object 17"/>
          <p:cNvSpPr txBox="1"/>
          <p:nvPr/>
        </p:nvSpPr>
        <p:spPr>
          <a:xfrm>
            <a:off x="2146589" y="30307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03</a:t>
            </a:r>
          </a:p>
        </p:txBody>
      </p:sp>
      <p:pic>
        <p:nvPicPr>
          <p:cNvPr id="240" name="object 19" descr="object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469520" cy="34215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43" name="object 21"/>
          <p:cNvSpPr txBox="1">
            <a:spLocks noGrp="1"/>
          </p:cNvSpPr>
          <p:nvPr>
            <p:ph type="title"/>
          </p:nvPr>
        </p:nvSpPr>
        <p:spPr>
          <a:xfrm>
            <a:off x="3342640" y="1611182"/>
            <a:ext cx="5360036" cy="63500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tabLst>
                <a:tab pos="2540000" algn="l"/>
              </a:tabLst>
              <a:defRPr sz="4000" spc="-100"/>
            </a:lvl1pPr>
          </a:lstStyle>
          <a:p>
            <a:r>
              <a:rPr lang="en-US" dirty="0"/>
              <a:t>File systems</a:t>
            </a:r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02688" y="233037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Allocation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referred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"FAT"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abbreviations</a:t>
            </a:r>
            <a:r>
              <a:rPr lang="ru-RU" dirty="0"/>
              <a:t>.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basic</a:t>
            </a:r>
            <a:r>
              <a:rPr lang="ru-RU" dirty="0"/>
              <a:t>, </a:t>
            </a:r>
            <a:r>
              <a:rPr lang="ru-RU" dirty="0" err="1"/>
              <a:t>traditional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was</a:t>
            </a:r>
            <a:r>
              <a:rPr lang="ru-RU" dirty="0"/>
              <a:t> </a:t>
            </a:r>
            <a:r>
              <a:rPr lang="ru-RU" dirty="0" err="1"/>
              <a:t>initially</a:t>
            </a:r>
            <a:r>
              <a:rPr lang="ru-RU" dirty="0"/>
              <a:t> </a:t>
            </a:r>
            <a:r>
              <a:rPr lang="ru-RU" dirty="0" err="1"/>
              <a:t>created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tiny</a:t>
            </a:r>
            <a:r>
              <a:rPr lang="ru-RU" dirty="0"/>
              <a:t> </a:t>
            </a:r>
            <a:r>
              <a:rPr lang="ru-RU" dirty="0" err="1"/>
              <a:t>disks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straightforward</a:t>
            </a:r>
            <a:r>
              <a:rPr lang="ru-RU" dirty="0"/>
              <a:t> </a:t>
            </a:r>
            <a:r>
              <a:rPr lang="ru-RU" dirty="0" err="1"/>
              <a:t>folder</a:t>
            </a:r>
            <a:r>
              <a:rPr lang="ru-RU" dirty="0"/>
              <a:t> </a:t>
            </a:r>
            <a:r>
              <a:rPr lang="ru-RU" dirty="0" err="1"/>
              <a:t>configurations</a:t>
            </a:r>
            <a:r>
              <a:rPr lang="ru-RU" dirty="0"/>
              <a:t>.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words</a:t>
            </a:r>
            <a:r>
              <a:rPr lang="ru-RU" dirty="0"/>
              <a:t>, </a:t>
            </a:r>
            <a:r>
              <a:rPr lang="ru-RU" dirty="0" err="1"/>
              <a:t>the</a:t>
            </a:r>
            <a:r>
              <a:rPr lang="ru-RU" dirty="0"/>
              <a:t> "FAT"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uses</a:t>
            </a:r>
            <a:r>
              <a:rPr lang="ru-RU" dirty="0"/>
              <a:t> a </a:t>
            </a:r>
            <a:r>
              <a:rPr lang="ru-RU" dirty="0" err="1"/>
              <a:t>group-type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,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allocation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being</a:t>
            </a:r>
            <a:r>
              <a:rPr lang="ru-RU" dirty="0"/>
              <a:t> a </a:t>
            </a:r>
            <a:r>
              <a:rPr lang="ru-RU" dirty="0" err="1"/>
              <a:t>distinct</a:t>
            </a:r>
            <a:r>
              <a:rPr lang="ru-RU" dirty="0"/>
              <a:t> </a:t>
            </a:r>
            <a:r>
              <a:rPr lang="ru-RU" dirty="0" err="1"/>
              <a:t>logical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located</a:t>
            </a:r>
            <a:r>
              <a:rPr lang="ru-RU" dirty="0"/>
              <a:t> </a:t>
            </a:r>
            <a:r>
              <a:rPr lang="ru-RU" dirty="0" err="1"/>
              <a:t>at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volume's</a:t>
            </a:r>
            <a:r>
              <a:rPr lang="ru-RU" dirty="0"/>
              <a:t> </a:t>
            </a:r>
            <a:r>
              <a:rPr lang="ru-RU" dirty="0" err="1"/>
              <a:t>start</a:t>
            </a:r>
            <a:r>
              <a:rPr lang="ru-RU" dirty="0"/>
              <a:t>. </a:t>
            </a:r>
            <a:r>
              <a:rPr lang="ru-RU" dirty="0" err="1"/>
              <a:t>Two</a:t>
            </a:r>
            <a:r>
              <a:rPr lang="ru-RU" dirty="0"/>
              <a:t> </a:t>
            </a:r>
            <a:r>
              <a:rPr lang="ru-RU" dirty="0" err="1"/>
              <a:t>copies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retained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</a:t>
            </a:r>
            <a:r>
              <a:rPr lang="ru-RU" dirty="0" err="1"/>
              <a:t>one</a:t>
            </a:r>
            <a:r>
              <a:rPr lang="ru-RU" dirty="0"/>
              <a:t> </a:t>
            </a:r>
            <a:r>
              <a:rPr lang="ru-RU" dirty="0" err="1"/>
              <a:t>becomes</a:t>
            </a:r>
            <a:r>
              <a:rPr lang="ru-RU" dirty="0"/>
              <a:t> </a:t>
            </a:r>
            <a:r>
              <a:rPr lang="ru-RU" dirty="0" err="1"/>
              <a:t>damaged</a:t>
            </a:r>
            <a:r>
              <a:rPr lang="ru-RU" dirty="0"/>
              <a:t>, </a:t>
            </a:r>
            <a:r>
              <a:rPr lang="ru-RU" dirty="0" err="1"/>
              <a:t>protecting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volume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unintentional</a:t>
            </a:r>
            <a:r>
              <a:rPr lang="ru-RU" dirty="0"/>
              <a:t> </a:t>
            </a:r>
            <a:r>
              <a:rPr lang="ru-RU" dirty="0" err="1"/>
              <a:t>mistakes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could</a:t>
            </a:r>
            <a:r>
              <a:rPr lang="ru-RU" dirty="0"/>
              <a:t> </a:t>
            </a:r>
            <a:r>
              <a:rPr lang="ru-RU" dirty="0" err="1"/>
              <a:t>impede</a:t>
            </a:r>
            <a:r>
              <a:rPr lang="ru-RU" dirty="0"/>
              <a:t> </a:t>
            </a:r>
            <a:r>
              <a:rPr lang="ru-RU" dirty="0" err="1"/>
              <a:t>proper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object 2"/>
          <p:cNvGrpSpPr/>
          <p:nvPr/>
        </p:nvGrpSpPr>
        <p:grpSpPr>
          <a:xfrm>
            <a:off x="0" y="0"/>
            <a:ext cx="12187557" cy="6858000"/>
            <a:chOff x="0" y="0"/>
            <a:chExt cx="12187556" cy="6858000"/>
          </a:xfrm>
        </p:grpSpPr>
        <p:pic>
          <p:nvPicPr>
            <p:cNvPr id="224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87556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2" y="749299"/>
              <a:ext cx="11887517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object 5"/>
            <p:cNvSpPr/>
            <p:nvPr/>
          </p:nvSpPr>
          <p:spPr>
            <a:xfrm>
              <a:off x="1117441" y="1346199"/>
              <a:ext cx="9957117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227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10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object 7"/>
            <p:cNvSpPr/>
            <p:nvPr/>
          </p:nvSpPr>
          <p:spPr>
            <a:xfrm>
              <a:off x="1655409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9" name="object 17"/>
          <p:cNvSpPr txBox="1"/>
          <p:nvPr/>
        </p:nvSpPr>
        <p:spPr>
          <a:xfrm>
            <a:off x="2146589" y="30307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03</a:t>
            </a:r>
          </a:p>
        </p:txBody>
      </p:sp>
      <p:grpSp>
        <p:nvGrpSpPr>
          <p:cNvPr id="242" name="object 18"/>
          <p:cNvGrpSpPr/>
          <p:nvPr/>
        </p:nvGrpSpPr>
        <p:grpSpPr>
          <a:xfrm>
            <a:off x="0" y="0"/>
            <a:ext cx="3469519" cy="3421513"/>
            <a:chOff x="0" y="0"/>
            <a:chExt cx="3469518" cy="3421512"/>
          </a:xfrm>
        </p:grpSpPr>
        <p:pic>
          <p:nvPicPr>
            <p:cNvPr id="240" name="object 19" descr="object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3469519" cy="3421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object 20"/>
            <p:cNvSpPr/>
            <p:nvPr/>
          </p:nvSpPr>
          <p:spPr>
            <a:xfrm>
              <a:off x="711592" y="655671"/>
              <a:ext cx="1487928" cy="149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55" y="0"/>
                  </a:moveTo>
                  <a:lnTo>
                    <a:pt x="7645" y="0"/>
                  </a:lnTo>
                  <a:lnTo>
                    <a:pt x="1414" y="3099"/>
                  </a:lnTo>
                  <a:lnTo>
                    <a:pt x="827" y="3503"/>
                  </a:lnTo>
                  <a:lnTo>
                    <a:pt x="382" y="4040"/>
                  </a:lnTo>
                  <a:lnTo>
                    <a:pt x="99" y="4675"/>
                  </a:lnTo>
                  <a:lnTo>
                    <a:pt x="0" y="5375"/>
                  </a:lnTo>
                  <a:lnTo>
                    <a:pt x="0" y="16225"/>
                  </a:lnTo>
                  <a:lnTo>
                    <a:pt x="99" y="16925"/>
                  </a:lnTo>
                  <a:lnTo>
                    <a:pt x="382" y="17560"/>
                  </a:lnTo>
                  <a:lnTo>
                    <a:pt x="827" y="18097"/>
                  </a:lnTo>
                  <a:lnTo>
                    <a:pt x="1414" y="18501"/>
                  </a:lnTo>
                  <a:lnTo>
                    <a:pt x="7645" y="21600"/>
                  </a:lnTo>
                  <a:lnTo>
                    <a:pt x="13955" y="21600"/>
                  </a:lnTo>
                  <a:lnTo>
                    <a:pt x="20186" y="18501"/>
                  </a:lnTo>
                  <a:lnTo>
                    <a:pt x="20773" y="18097"/>
                  </a:lnTo>
                  <a:lnTo>
                    <a:pt x="21218" y="17560"/>
                  </a:lnTo>
                  <a:lnTo>
                    <a:pt x="21501" y="16925"/>
                  </a:lnTo>
                  <a:lnTo>
                    <a:pt x="21600" y="16225"/>
                  </a:lnTo>
                  <a:lnTo>
                    <a:pt x="21600" y="5375"/>
                  </a:lnTo>
                  <a:lnTo>
                    <a:pt x="21501" y="4675"/>
                  </a:lnTo>
                  <a:lnTo>
                    <a:pt x="21218" y="4040"/>
                  </a:lnTo>
                  <a:lnTo>
                    <a:pt x="20773" y="3503"/>
                  </a:lnTo>
                  <a:lnTo>
                    <a:pt x="20186" y="3099"/>
                  </a:lnTo>
                  <a:lnTo>
                    <a:pt x="13955" y="0"/>
                  </a:lnTo>
                  <a:close/>
                </a:path>
              </a:pathLst>
            </a:custGeom>
            <a:solidFill>
              <a:srgbClr val="6FC4B6">
                <a:alpha val="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43" name="object 21"/>
          <p:cNvSpPr txBox="1">
            <a:spLocks noGrp="1"/>
          </p:cNvSpPr>
          <p:nvPr>
            <p:ph type="title"/>
          </p:nvPr>
        </p:nvSpPr>
        <p:spPr>
          <a:xfrm>
            <a:off x="3342640" y="1611182"/>
            <a:ext cx="5360036" cy="63500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tabLst>
                <a:tab pos="2540000" algn="l"/>
              </a:tabLst>
              <a:defRPr sz="4000" spc="-100"/>
            </a:lvl1pPr>
          </a:lstStyle>
          <a:p>
            <a:r>
              <a:rPr lang="en-US" dirty="0"/>
              <a:t>File systems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783929" y="250472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T</a:t>
            </a:r>
            <a:r>
              <a:rPr lang="ru-RU" dirty="0" err="1" smtClean="0"/>
              <a:t>he</a:t>
            </a:r>
            <a:r>
              <a:rPr lang="ru-RU" dirty="0" smtClean="0"/>
              <a:t> </a:t>
            </a:r>
            <a:r>
              <a:rPr lang="ru-RU" dirty="0" err="1"/>
              <a:t>default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majority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detachable</a:t>
            </a:r>
            <a:r>
              <a:rPr lang="ru-RU" dirty="0"/>
              <a:t> </a:t>
            </a:r>
            <a:r>
              <a:rPr lang="ru-RU" dirty="0" err="1"/>
              <a:t>drives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"FAT32," a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recent</a:t>
            </a:r>
            <a:r>
              <a:rPr lang="ru-RU" dirty="0"/>
              <a:t> </a:t>
            </a:r>
            <a:r>
              <a:rPr lang="ru-RU" dirty="0" err="1"/>
              <a:t>standard</a:t>
            </a:r>
            <a:r>
              <a:rPr lang="ru-RU" dirty="0"/>
              <a:t> </a:t>
            </a:r>
            <a:r>
              <a:rPr lang="ru-RU" dirty="0" err="1"/>
              <a:t>created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replace</a:t>
            </a:r>
            <a:r>
              <a:rPr lang="ru-RU" dirty="0"/>
              <a:t> </a:t>
            </a:r>
            <a:r>
              <a:rPr lang="ru-RU" dirty="0" err="1"/>
              <a:t>earlier</a:t>
            </a:r>
            <a:r>
              <a:rPr lang="ru-RU" dirty="0"/>
              <a:t> </a:t>
            </a:r>
            <a:r>
              <a:rPr lang="ru-RU" dirty="0" err="1"/>
              <a:t>ones</a:t>
            </a:r>
            <a:r>
              <a:rPr lang="ru-RU" dirty="0"/>
              <a:t> </a:t>
            </a:r>
            <a:r>
              <a:rPr lang="ru-RU" dirty="0" err="1"/>
              <a:t>like</a:t>
            </a:r>
            <a:r>
              <a:rPr lang="ru-RU" dirty="0"/>
              <a:t> "FAT," "FAT12," </a:t>
            </a:r>
            <a:r>
              <a:rPr lang="ru-RU" dirty="0" err="1"/>
              <a:t>and</a:t>
            </a:r>
            <a:r>
              <a:rPr lang="ru-RU" dirty="0"/>
              <a:t> "FAT16."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space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"FAT32"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logically</a:t>
            </a:r>
            <a:r>
              <a:rPr lang="ru-RU" dirty="0"/>
              <a:t> </a:t>
            </a:r>
            <a:r>
              <a:rPr lang="ru-RU" dirty="0" err="1"/>
              <a:t>divided</a:t>
            </a:r>
            <a:r>
              <a:rPr lang="ru-RU" dirty="0"/>
              <a:t> </a:t>
            </a:r>
            <a:r>
              <a:rPr lang="ru-RU" dirty="0" err="1"/>
              <a:t>into</a:t>
            </a:r>
            <a:r>
              <a:rPr lang="ru-RU" dirty="0"/>
              <a:t> </a:t>
            </a:r>
            <a:r>
              <a:rPr lang="ru-RU" dirty="0" err="1"/>
              <a:t>four</a:t>
            </a:r>
            <a:r>
              <a:rPr lang="ru-RU" dirty="0"/>
              <a:t> </a:t>
            </a:r>
            <a:r>
              <a:rPr lang="ru-RU" dirty="0" err="1"/>
              <a:t>sections</a:t>
            </a:r>
            <a:r>
              <a:rPr lang="ru-RU" dirty="0"/>
              <a:t>: a </a:t>
            </a:r>
            <a:r>
              <a:rPr lang="ru-RU" dirty="0" err="1"/>
              <a:t>reserved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, a FAT </a:t>
            </a:r>
            <a:r>
              <a:rPr lang="ru-RU" dirty="0" err="1"/>
              <a:t>region</a:t>
            </a:r>
            <a:r>
              <a:rPr lang="ru-RU" dirty="0"/>
              <a:t>, a </a:t>
            </a:r>
            <a:r>
              <a:rPr lang="ru-RU" dirty="0" err="1"/>
              <a:t>region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root</a:t>
            </a:r>
            <a:r>
              <a:rPr lang="ru-RU" dirty="0"/>
              <a:t> </a:t>
            </a:r>
            <a:r>
              <a:rPr lang="ru-RU" dirty="0" err="1"/>
              <a:t>directory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a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region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contents</a:t>
            </a:r>
            <a:r>
              <a:rPr lang="ru-RU" dirty="0"/>
              <a:t>.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they</a:t>
            </a:r>
            <a:r>
              <a:rPr lang="ru-RU" dirty="0"/>
              <a:t> </a:t>
            </a:r>
            <a:r>
              <a:rPr lang="ru-RU" dirty="0" err="1"/>
              <a:t>include</a:t>
            </a:r>
            <a:r>
              <a:rPr lang="ru-RU" dirty="0"/>
              <a:t> a "USB" </a:t>
            </a:r>
            <a:r>
              <a:rPr lang="ru-RU" dirty="0" err="1"/>
              <a:t>connector</a:t>
            </a:r>
            <a:r>
              <a:rPr lang="ru-RU" dirty="0"/>
              <a:t>,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enables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FAT32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devices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both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recent</a:t>
            </a:r>
            <a:r>
              <a:rPr lang="ru-RU" dirty="0"/>
              <a:t> PC </a:t>
            </a:r>
            <a:r>
              <a:rPr lang="ru-RU" dirty="0" err="1"/>
              <a:t>models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traditional</a:t>
            </a:r>
            <a:r>
              <a:rPr lang="ru-RU" dirty="0"/>
              <a:t> </a:t>
            </a:r>
            <a:r>
              <a:rPr lang="ru-RU" dirty="0" err="1"/>
              <a:t>computers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gaming</a:t>
            </a:r>
            <a:r>
              <a:rPr lang="ru-RU" dirty="0"/>
              <a:t> </a:t>
            </a:r>
            <a:r>
              <a:rPr lang="ru-RU" dirty="0" err="1"/>
              <a:t>consoles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02569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object 2"/>
          <p:cNvGrpSpPr/>
          <p:nvPr/>
        </p:nvGrpSpPr>
        <p:grpSpPr>
          <a:xfrm>
            <a:off x="0" y="0"/>
            <a:ext cx="12187557" cy="6858000"/>
            <a:chOff x="0" y="0"/>
            <a:chExt cx="12187556" cy="6858000"/>
          </a:xfrm>
        </p:grpSpPr>
        <p:pic>
          <p:nvPicPr>
            <p:cNvPr id="224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87556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2" y="749299"/>
              <a:ext cx="11887517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object 5"/>
            <p:cNvSpPr/>
            <p:nvPr/>
          </p:nvSpPr>
          <p:spPr>
            <a:xfrm>
              <a:off x="1117441" y="1346199"/>
              <a:ext cx="9957117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227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10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object 7"/>
            <p:cNvSpPr/>
            <p:nvPr/>
          </p:nvSpPr>
          <p:spPr>
            <a:xfrm>
              <a:off x="1655409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9" name="object 17"/>
          <p:cNvSpPr txBox="1"/>
          <p:nvPr/>
        </p:nvSpPr>
        <p:spPr>
          <a:xfrm>
            <a:off x="2146589" y="30307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03</a:t>
            </a:r>
          </a:p>
        </p:txBody>
      </p:sp>
      <p:grpSp>
        <p:nvGrpSpPr>
          <p:cNvPr id="242" name="object 18"/>
          <p:cNvGrpSpPr/>
          <p:nvPr/>
        </p:nvGrpSpPr>
        <p:grpSpPr>
          <a:xfrm>
            <a:off x="0" y="0"/>
            <a:ext cx="3469519" cy="3421513"/>
            <a:chOff x="0" y="0"/>
            <a:chExt cx="3469518" cy="3421512"/>
          </a:xfrm>
        </p:grpSpPr>
        <p:pic>
          <p:nvPicPr>
            <p:cNvPr id="240" name="object 19" descr="object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3469519" cy="3421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object 20"/>
            <p:cNvSpPr/>
            <p:nvPr/>
          </p:nvSpPr>
          <p:spPr>
            <a:xfrm>
              <a:off x="711592" y="655671"/>
              <a:ext cx="1487928" cy="149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55" y="0"/>
                  </a:moveTo>
                  <a:lnTo>
                    <a:pt x="7645" y="0"/>
                  </a:lnTo>
                  <a:lnTo>
                    <a:pt x="1414" y="3099"/>
                  </a:lnTo>
                  <a:lnTo>
                    <a:pt x="827" y="3503"/>
                  </a:lnTo>
                  <a:lnTo>
                    <a:pt x="382" y="4040"/>
                  </a:lnTo>
                  <a:lnTo>
                    <a:pt x="99" y="4675"/>
                  </a:lnTo>
                  <a:lnTo>
                    <a:pt x="0" y="5375"/>
                  </a:lnTo>
                  <a:lnTo>
                    <a:pt x="0" y="16225"/>
                  </a:lnTo>
                  <a:lnTo>
                    <a:pt x="99" y="16925"/>
                  </a:lnTo>
                  <a:lnTo>
                    <a:pt x="382" y="17560"/>
                  </a:lnTo>
                  <a:lnTo>
                    <a:pt x="827" y="18097"/>
                  </a:lnTo>
                  <a:lnTo>
                    <a:pt x="1414" y="18501"/>
                  </a:lnTo>
                  <a:lnTo>
                    <a:pt x="7645" y="21600"/>
                  </a:lnTo>
                  <a:lnTo>
                    <a:pt x="13955" y="21600"/>
                  </a:lnTo>
                  <a:lnTo>
                    <a:pt x="20186" y="18501"/>
                  </a:lnTo>
                  <a:lnTo>
                    <a:pt x="20773" y="18097"/>
                  </a:lnTo>
                  <a:lnTo>
                    <a:pt x="21218" y="17560"/>
                  </a:lnTo>
                  <a:lnTo>
                    <a:pt x="21501" y="16925"/>
                  </a:lnTo>
                  <a:lnTo>
                    <a:pt x="21600" y="16225"/>
                  </a:lnTo>
                  <a:lnTo>
                    <a:pt x="21600" y="5375"/>
                  </a:lnTo>
                  <a:lnTo>
                    <a:pt x="21501" y="4675"/>
                  </a:lnTo>
                  <a:lnTo>
                    <a:pt x="21218" y="4040"/>
                  </a:lnTo>
                  <a:lnTo>
                    <a:pt x="20773" y="3503"/>
                  </a:lnTo>
                  <a:lnTo>
                    <a:pt x="20186" y="3099"/>
                  </a:lnTo>
                  <a:lnTo>
                    <a:pt x="13955" y="0"/>
                  </a:lnTo>
                  <a:close/>
                </a:path>
              </a:pathLst>
            </a:custGeom>
            <a:solidFill>
              <a:srgbClr val="6FC4B6">
                <a:alpha val="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43" name="object 21"/>
          <p:cNvSpPr txBox="1">
            <a:spLocks noGrp="1"/>
          </p:cNvSpPr>
          <p:nvPr>
            <p:ph type="title"/>
          </p:nvPr>
        </p:nvSpPr>
        <p:spPr>
          <a:xfrm>
            <a:off x="3342640" y="1611182"/>
            <a:ext cx="5360036" cy="63500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tabLst>
                <a:tab pos="2540000" algn="l"/>
              </a:tabLst>
              <a:defRPr sz="4000" spc="-100"/>
            </a:lvl1pPr>
          </a:lstStyle>
          <a:p>
            <a:r>
              <a:rPr lang="en-US" dirty="0"/>
              <a:t>File systems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78558" y="250472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But</a:t>
            </a:r>
            <a:r>
              <a:rPr lang="ru-RU" dirty="0"/>
              <a:t>, "FAT32" </a:t>
            </a:r>
            <a:r>
              <a:rPr lang="ru-RU" dirty="0" err="1"/>
              <a:t>has</a:t>
            </a:r>
            <a:r>
              <a:rPr lang="ru-RU" dirty="0"/>
              <a:t> </a:t>
            </a:r>
            <a:r>
              <a:rPr lang="ru-RU" dirty="0" err="1"/>
              <a:t>several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restrictions</a:t>
            </a:r>
            <a:r>
              <a:rPr lang="ru-RU" dirty="0"/>
              <a:t>.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maximum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a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a "FAT32" </a:t>
            </a:r>
            <a:r>
              <a:rPr lang="ru-RU" dirty="0" err="1"/>
              <a:t>drive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4 GB. </a:t>
            </a:r>
            <a:r>
              <a:rPr lang="ru-RU" dirty="0" err="1"/>
              <a:t>Moreover</a:t>
            </a:r>
            <a:r>
              <a:rPr lang="ru-RU" dirty="0"/>
              <a:t>, </a:t>
            </a:r>
            <a:r>
              <a:rPr lang="ru-RU" dirty="0" err="1"/>
              <a:t>no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than</a:t>
            </a:r>
            <a:r>
              <a:rPr lang="ru-RU" dirty="0"/>
              <a:t> 8 TB </a:t>
            </a:r>
            <a:r>
              <a:rPr lang="ru-RU" dirty="0" err="1"/>
              <a:t>should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full</a:t>
            </a:r>
            <a:r>
              <a:rPr lang="ru-RU" dirty="0"/>
              <a:t> "FAT32" </a:t>
            </a:r>
            <a:r>
              <a:rPr lang="ru-RU" dirty="0" err="1"/>
              <a:t>partition</a:t>
            </a:r>
            <a:r>
              <a:rPr lang="ru-RU" dirty="0"/>
              <a:t>. </a:t>
            </a:r>
            <a:r>
              <a:rPr lang="ru-RU" dirty="0" err="1"/>
              <a:t>Despite</a:t>
            </a:r>
            <a:r>
              <a:rPr lang="ru-RU" dirty="0"/>
              <a:t> 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its</a:t>
            </a:r>
            <a:r>
              <a:rPr lang="ru-RU" dirty="0"/>
              <a:t> </a:t>
            </a:r>
            <a:r>
              <a:rPr lang="ru-RU" dirty="0" err="1"/>
              <a:t>quirks</a:t>
            </a:r>
            <a:r>
              <a:rPr lang="ru-RU" dirty="0"/>
              <a:t>, "FAT32"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thought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a </a:t>
            </a:r>
            <a:r>
              <a:rPr lang="ru-RU" dirty="0" err="1"/>
              <a:t>good</a:t>
            </a:r>
            <a:r>
              <a:rPr lang="ru-RU" dirty="0"/>
              <a:t> </a:t>
            </a:r>
            <a:r>
              <a:rPr lang="ru-RU" dirty="0" err="1"/>
              <a:t>option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"USB </a:t>
            </a:r>
            <a:r>
              <a:rPr lang="ru-RU" dirty="0" err="1"/>
              <a:t>drives</a:t>
            </a:r>
            <a:r>
              <a:rPr lang="ru-RU" dirty="0"/>
              <a:t>"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external</a:t>
            </a:r>
            <a:r>
              <a:rPr lang="ru-RU" dirty="0"/>
              <a:t> </a:t>
            </a:r>
            <a:r>
              <a:rPr lang="ru-RU" dirty="0" err="1"/>
              <a:t>hard</a:t>
            </a:r>
            <a:r>
              <a:rPr lang="ru-RU" dirty="0"/>
              <a:t> </a:t>
            </a:r>
            <a:r>
              <a:rPr lang="ru-RU" dirty="0" err="1"/>
              <a:t>disks</a:t>
            </a:r>
            <a:r>
              <a:rPr lang="ru-RU" dirty="0"/>
              <a:t>. </a:t>
            </a:r>
            <a:r>
              <a:rPr lang="ru-RU" dirty="0" err="1"/>
              <a:t>It's</a:t>
            </a:r>
            <a:r>
              <a:rPr lang="ru-RU" dirty="0"/>
              <a:t> </a:t>
            </a:r>
            <a:r>
              <a:rPr lang="ru-RU" dirty="0" err="1"/>
              <a:t>preferable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think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 a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sophisticated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instead</a:t>
            </a:r>
            <a:r>
              <a:rPr lang="ru-RU" dirty="0"/>
              <a:t> </a:t>
            </a:r>
            <a:r>
              <a:rPr lang="ru-RU" dirty="0" err="1"/>
              <a:t>because</a:t>
            </a:r>
            <a:r>
              <a:rPr lang="ru-RU" dirty="0"/>
              <a:t> «FAT32» </a:t>
            </a:r>
            <a:r>
              <a:rPr lang="ru-RU" dirty="0" err="1"/>
              <a:t>lacks</a:t>
            </a:r>
            <a:r>
              <a:rPr lang="ru-RU" dirty="0"/>
              <a:t> </a:t>
            </a:r>
            <a:r>
              <a:rPr lang="ru-RU" dirty="0" err="1"/>
              <a:t>some</a:t>
            </a:r>
            <a:r>
              <a:rPr lang="ru-RU" dirty="0"/>
              <a:t> </a:t>
            </a:r>
            <a:r>
              <a:rPr lang="ru-RU" dirty="0" err="1"/>
              <a:t>capabilities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critical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internal</a:t>
            </a:r>
            <a:r>
              <a:rPr lang="ru-RU" dirty="0"/>
              <a:t> </a:t>
            </a:r>
            <a:r>
              <a:rPr lang="ru-RU" dirty="0" err="1"/>
              <a:t>disk</a:t>
            </a:r>
            <a:r>
              <a:rPr lang="ru-RU" dirty="0"/>
              <a:t>, </a:t>
            </a:r>
            <a:r>
              <a:rPr lang="ru-RU" dirty="0" err="1"/>
              <a:t>especially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want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most</a:t>
            </a:r>
            <a:r>
              <a:rPr lang="ru-RU" dirty="0"/>
              <a:t> </a:t>
            </a:r>
            <a:r>
              <a:rPr lang="ru-RU" dirty="0" err="1"/>
              <a:t>recent</a:t>
            </a:r>
            <a:r>
              <a:rPr lang="ru-RU" dirty="0"/>
              <a:t> </a:t>
            </a:r>
            <a:r>
              <a:rPr lang="ru-RU" dirty="0" err="1"/>
              <a:t>version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operating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, «</a:t>
            </a:r>
            <a:r>
              <a:rPr lang="ru-RU" dirty="0" err="1"/>
              <a:t>Windows</a:t>
            </a:r>
            <a:r>
              <a:rPr lang="ru-RU" dirty="0"/>
              <a:t> 10».</a:t>
            </a:r>
          </a:p>
        </p:txBody>
      </p:sp>
    </p:spTree>
    <p:extLst>
      <p:ext uri="{BB962C8B-B14F-4D97-AF65-F5344CB8AC3E}">
        <p14:creationId xmlns:p14="http://schemas.microsoft.com/office/powerpoint/2010/main" val="25217923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57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8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9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160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1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63" name="object 13"/>
          <p:cNvSpPr txBox="1"/>
          <p:nvPr/>
        </p:nvSpPr>
        <p:spPr>
          <a:xfrm>
            <a:off x="4611370" y="-420460"/>
            <a:ext cx="57861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lnSpc>
                <a:spcPct val="121000"/>
              </a:lnSpc>
              <a:spcBef>
                <a:spcPts val="1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</a:t>
            </a:r>
          </a:p>
        </p:txBody>
      </p:sp>
      <p:sp>
        <p:nvSpPr>
          <p:cNvPr id="1164" name="object 14"/>
          <p:cNvSpPr txBox="1"/>
          <p:nvPr/>
        </p:nvSpPr>
        <p:spPr>
          <a:xfrm>
            <a:off x="2146589" y="31069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04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783647" y="219127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Extended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Allocation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, </a:t>
            </a:r>
            <a:r>
              <a:rPr lang="ru-RU" dirty="0" err="1"/>
              <a:t>or</a:t>
            </a:r>
            <a:r>
              <a:rPr lang="ru-RU" dirty="0"/>
              <a:t> "</a:t>
            </a:r>
            <a:r>
              <a:rPr lang="ru-RU" dirty="0" err="1"/>
              <a:t>exFAT</a:t>
            </a:r>
            <a:r>
              <a:rPr lang="ru-RU" dirty="0"/>
              <a:t>,"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a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.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standard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upgraded</a:t>
            </a:r>
            <a:r>
              <a:rPr lang="ru-RU" dirty="0"/>
              <a:t> </a:t>
            </a:r>
            <a:r>
              <a:rPr lang="ru-RU" dirty="0" err="1"/>
              <a:t>version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Microsoft's</a:t>
            </a:r>
            <a:r>
              <a:rPr lang="ru-RU" dirty="0"/>
              <a:t> "FAT32."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its</a:t>
            </a:r>
            <a:r>
              <a:rPr lang="ru-RU" dirty="0"/>
              <a:t> </a:t>
            </a:r>
            <a:r>
              <a:rPr lang="ru-RU" dirty="0" err="1"/>
              <a:t>core</a:t>
            </a:r>
            <a:r>
              <a:rPr lang="ru-RU" dirty="0"/>
              <a:t> </a:t>
            </a:r>
            <a:r>
              <a:rPr lang="ru-RU" dirty="0" err="1"/>
              <a:t>features</a:t>
            </a:r>
            <a:r>
              <a:rPr lang="ru-RU" dirty="0"/>
              <a:t>, "</a:t>
            </a:r>
            <a:r>
              <a:rPr lang="ru-RU" dirty="0" err="1"/>
              <a:t>exFAT</a:t>
            </a:r>
            <a:r>
              <a:rPr lang="ru-RU" dirty="0"/>
              <a:t>"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fairly</a:t>
            </a:r>
            <a:r>
              <a:rPr lang="ru-RU" dirty="0"/>
              <a:t> </a:t>
            </a:r>
            <a:r>
              <a:rPr lang="ru-RU" dirty="0" err="1"/>
              <a:t>similar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"FAT32," </a:t>
            </a:r>
            <a:r>
              <a:rPr lang="ru-RU" dirty="0" err="1"/>
              <a:t>but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biggest</a:t>
            </a:r>
            <a:r>
              <a:rPr lang="ru-RU" dirty="0"/>
              <a:t> </a:t>
            </a:r>
            <a:r>
              <a:rPr lang="ru-RU" dirty="0" err="1"/>
              <a:t>distinction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"</a:t>
            </a:r>
            <a:r>
              <a:rPr lang="ru-RU" dirty="0" err="1"/>
              <a:t>exFAT</a:t>
            </a:r>
            <a:r>
              <a:rPr lang="ru-RU" dirty="0"/>
              <a:t>" </a:t>
            </a:r>
            <a:r>
              <a:rPr lang="ru-RU" dirty="0" err="1"/>
              <a:t>does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have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restrictions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came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"FAT32," </a:t>
            </a:r>
            <a:r>
              <a:rPr lang="ru-RU" dirty="0" err="1"/>
              <a:t>allowing</a:t>
            </a:r>
            <a:r>
              <a:rPr lang="ru-RU" dirty="0"/>
              <a:t> </a:t>
            </a:r>
            <a:r>
              <a:rPr lang="ru-RU" dirty="0" err="1"/>
              <a:t>users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store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up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4 GB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 </a:t>
            </a:r>
            <a:r>
              <a:rPr lang="ru-RU" dirty="0" err="1"/>
              <a:t>without</a:t>
            </a:r>
            <a:r>
              <a:rPr lang="ru-RU" dirty="0"/>
              <a:t> </a:t>
            </a:r>
            <a:r>
              <a:rPr lang="ru-RU" dirty="0" err="1"/>
              <a:t>any</a:t>
            </a:r>
            <a:r>
              <a:rPr lang="ru-RU" dirty="0"/>
              <a:t> </a:t>
            </a:r>
            <a:r>
              <a:rPr lang="ru-RU" dirty="0" err="1"/>
              <a:t>problems.Moreover</a:t>
            </a:r>
            <a:r>
              <a:rPr lang="ru-RU" dirty="0"/>
              <a:t>, "</a:t>
            </a:r>
            <a:r>
              <a:rPr lang="ru-RU" dirty="0" err="1"/>
              <a:t>exFAT</a:t>
            </a:r>
            <a:r>
              <a:rPr lang="ru-RU" dirty="0"/>
              <a:t>" </a:t>
            </a:r>
            <a:r>
              <a:rPr lang="ru-RU" dirty="0" err="1"/>
              <a:t>has</a:t>
            </a:r>
            <a:r>
              <a:rPr lang="ru-RU" dirty="0"/>
              <a:t> </a:t>
            </a:r>
            <a:r>
              <a:rPr lang="ru-RU" dirty="0" err="1"/>
              <a:t>fewer</a:t>
            </a:r>
            <a:r>
              <a:rPr lang="ru-RU" dirty="0"/>
              <a:t> </a:t>
            </a:r>
            <a:r>
              <a:rPr lang="ru-RU" dirty="0" err="1"/>
              <a:t>overwrite</a:t>
            </a:r>
            <a:r>
              <a:rPr lang="ru-RU" dirty="0"/>
              <a:t> </a:t>
            </a:r>
            <a:r>
              <a:rPr lang="ru-RU" dirty="0" err="1"/>
              <a:t>occurrences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sectors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actually</a:t>
            </a:r>
            <a:r>
              <a:rPr lang="ru-RU" dirty="0"/>
              <a:t> </a:t>
            </a:r>
            <a:r>
              <a:rPr lang="ru-RU" dirty="0" err="1"/>
              <a:t>store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, </a:t>
            </a:r>
            <a:r>
              <a:rPr lang="ru-RU" dirty="0" err="1"/>
              <a:t>which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crucial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flash</a:t>
            </a:r>
            <a:r>
              <a:rPr lang="ru-RU" dirty="0"/>
              <a:t> </a:t>
            </a:r>
            <a:r>
              <a:rPr lang="ru-RU" dirty="0" err="1"/>
              <a:t>drives</a:t>
            </a:r>
            <a:r>
              <a:rPr lang="ru-RU" dirty="0"/>
              <a:t> </a:t>
            </a:r>
            <a:r>
              <a:rPr lang="ru-RU" dirty="0" err="1"/>
              <a:t>because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 </a:t>
            </a:r>
            <a:r>
              <a:rPr lang="ru-RU" dirty="0" err="1"/>
              <a:t>cells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eventually</a:t>
            </a:r>
            <a:r>
              <a:rPr lang="ru-RU" dirty="0"/>
              <a:t> </a:t>
            </a:r>
            <a:r>
              <a:rPr lang="ru-RU" dirty="0" err="1"/>
              <a:t>wear</a:t>
            </a:r>
            <a:r>
              <a:rPr lang="ru-RU" dirty="0"/>
              <a:t> </a:t>
            </a:r>
            <a:r>
              <a:rPr lang="ru-RU" dirty="0" err="1"/>
              <a:t>down</a:t>
            </a:r>
            <a:r>
              <a:rPr lang="ru-RU" dirty="0"/>
              <a:t> </a:t>
            </a:r>
            <a:r>
              <a:rPr lang="ru-RU" dirty="0" err="1"/>
              <a:t>after</a:t>
            </a:r>
            <a:r>
              <a:rPr lang="ru-RU" dirty="0"/>
              <a:t> a </a:t>
            </a:r>
            <a:r>
              <a:rPr lang="ru-RU" dirty="0" err="1"/>
              <a:t>certain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write</a:t>
            </a:r>
            <a:r>
              <a:rPr lang="ru-RU" dirty="0"/>
              <a:t> </a:t>
            </a:r>
            <a:r>
              <a:rPr lang="ru-RU" dirty="0" err="1"/>
              <a:t>operations</a:t>
            </a:r>
            <a:r>
              <a:rPr lang="ru-RU" dirty="0"/>
              <a:t>.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also</a:t>
            </a:r>
            <a:r>
              <a:rPr lang="ru-RU" dirty="0"/>
              <a:t> </a:t>
            </a:r>
            <a:r>
              <a:rPr lang="ru-RU" dirty="0" err="1"/>
              <a:t>has</a:t>
            </a:r>
            <a:r>
              <a:rPr lang="ru-RU" dirty="0"/>
              <a:t> a </a:t>
            </a:r>
            <a:r>
              <a:rPr lang="ru-RU" dirty="0" err="1"/>
              <a:t>better</a:t>
            </a:r>
            <a:r>
              <a:rPr lang="ru-RU" dirty="0"/>
              <a:t> </a:t>
            </a:r>
            <a:r>
              <a:rPr lang="ru-RU" dirty="0" err="1"/>
              <a:t>allocation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free</a:t>
            </a:r>
            <a:r>
              <a:rPr lang="ru-RU" dirty="0"/>
              <a:t> </a:t>
            </a:r>
            <a:r>
              <a:rPr lang="ru-RU" dirty="0" err="1"/>
              <a:t>space</a:t>
            </a:r>
            <a:r>
              <a:rPr lang="ru-RU" dirty="0"/>
              <a:t>.</a:t>
            </a:r>
          </a:p>
        </p:txBody>
      </p:sp>
      <p:sp>
        <p:nvSpPr>
          <p:cNvPr id="14" name="object 21"/>
          <p:cNvSpPr txBox="1">
            <a:spLocks/>
          </p:cNvSpPr>
          <p:nvPr/>
        </p:nvSpPr>
        <p:spPr>
          <a:xfrm>
            <a:off x="3342640" y="1611182"/>
            <a:ext cx="536003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12700" algn="l" defTabSz="9144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40000" algn="l"/>
              </a:tabLst>
              <a:defRPr sz="4000" b="1" i="0" u="none" strike="noStrike" cap="none" spc="-10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mtClean="0"/>
              <a:t>File systems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57" name="object 3" descr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8" name="object 4" descr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41" y="749299"/>
              <a:ext cx="11887518" cy="610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9" name="object 5"/>
            <p:cNvSpPr/>
            <p:nvPr/>
          </p:nvSpPr>
          <p:spPr>
            <a:xfrm>
              <a:off x="1117440" y="1346199"/>
              <a:ext cx="9957118" cy="464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1" y="0"/>
                  </a:moveTo>
                  <a:lnTo>
                    <a:pt x="529" y="0"/>
                  </a:lnTo>
                  <a:lnTo>
                    <a:pt x="422" y="23"/>
                  </a:lnTo>
                  <a:lnTo>
                    <a:pt x="323" y="89"/>
                  </a:lnTo>
                  <a:lnTo>
                    <a:pt x="233" y="194"/>
                  </a:lnTo>
                  <a:lnTo>
                    <a:pt x="155" y="332"/>
                  </a:lnTo>
                  <a:lnTo>
                    <a:pt x="90" y="500"/>
                  </a:lnTo>
                  <a:lnTo>
                    <a:pt x="42" y="692"/>
                  </a:lnTo>
                  <a:lnTo>
                    <a:pt x="11" y="905"/>
                  </a:lnTo>
                  <a:lnTo>
                    <a:pt x="0" y="1134"/>
                  </a:lnTo>
                  <a:lnTo>
                    <a:pt x="0" y="20466"/>
                  </a:lnTo>
                  <a:lnTo>
                    <a:pt x="11" y="20695"/>
                  </a:lnTo>
                  <a:lnTo>
                    <a:pt x="42" y="20908"/>
                  </a:lnTo>
                  <a:lnTo>
                    <a:pt x="90" y="21100"/>
                  </a:lnTo>
                  <a:lnTo>
                    <a:pt x="155" y="21268"/>
                  </a:lnTo>
                  <a:lnTo>
                    <a:pt x="233" y="21406"/>
                  </a:lnTo>
                  <a:lnTo>
                    <a:pt x="323" y="21511"/>
                  </a:lnTo>
                  <a:lnTo>
                    <a:pt x="422" y="21577"/>
                  </a:lnTo>
                  <a:lnTo>
                    <a:pt x="529" y="21600"/>
                  </a:lnTo>
                  <a:lnTo>
                    <a:pt x="21071" y="21600"/>
                  </a:lnTo>
                  <a:lnTo>
                    <a:pt x="21178" y="21577"/>
                  </a:lnTo>
                  <a:lnTo>
                    <a:pt x="21277" y="21511"/>
                  </a:lnTo>
                  <a:lnTo>
                    <a:pt x="21367" y="21406"/>
                  </a:lnTo>
                  <a:lnTo>
                    <a:pt x="21445" y="21268"/>
                  </a:lnTo>
                  <a:lnTo>
                    <a:pt x="21510" y="21100"/>
                  </a:lnTo>
                  <a:lnTo>
                    <a:pt x="21558" y="20908"/>
                  </a:lnTo>
                  <a:lnTo>
                    <a:pt x="21589" y="20695"/>
                  </a:lnTo>
                  <a:lnTo>
                    <a:pt x="21600" y="20466"/>
                  </a:lnTo>
                  <a:lnTo>
                    <a:pt x="21600" y="1134"/>
                  </a:lnTo>
                  <a:lnTo>
                    <a:pt x="21589" y="905"/>
                  </a:lnTo>
                  <a:lnTo>
                    <a:pt x="21558" y="692"/>
                  </a:lnTo>
                  <a:lnTo>
                    <a:pt x="21510" y="500"/>
                  </a:lnTo>
                  <a:lnTo>
                    <a:pt x="21445" y="332"/>
                  </a:lnTo>
                  <a:lnTo>
                    <a:pt x="21367" y="194"/>
                  </a:lnTo>
                  <a:lnTo>
                    <a:pt x="21277" y="89"/>
                  </a:lnTo>
                  <a:lnTo>
                    <a:pt x="21178" y="23"/>
                  </a:lnTo>
                  <a:lnTo>
                    <a:pt x="21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160" name="object 6" descr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09" y="1262007"/>
              <a:ext cx="4564853" cy="4814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1" name="object 7"/>
            <p:cNvSpPr/>
            <p:nvPr/>
          </p:nvSpPr>
          <p:spPr>
            <a:xfrm>
              <a:off x="1655408" y="2532006"/>
              <a:ext cx="2024853" cy="227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219" y="59"/>
                  </a:lnTo>
                  <a:lnTo>
                    <a:pt x="9660" y="238"/>
                  </a:lnTo>
                  <a:lnTo>
                    <a:pt x="1414" y="3909"/>
                  </a:lnTo>
                  <a:lnTo>
                    <a:pt x="934" y="4188"/>
                  </a:lnTo>
                  <a:lnTo>
                    <a:pt x="542" y="4547"/>
                  </a:lnTo>
                  <a:lnTo>
                    <a:pt x="248" y="4970"/>
                  </a:lnTo>
                  <a:lnTo>
                    <a:pt x="64" y="5442"/>
                  </a:lnTo>
                  <a:lnTo>
                    <a:pt x="0" y="5948"/>
                  </a:lnTo>
                  <a:lnTo>
                    <a:pt x="0" y="15662"/>
                  </a:lnTo>
                  <a:lnTo>
                    <a:pt x="64" y="16167"/>
                  </a:lnTo>
                  <a:lnTo>
                    <a:pt x="248" y="16639"/>
                  </a:lnTo>
                  <a:lnTo>
                    <a:pt x="542" y="17063"/>
                  </a:lnTo>
                  <a:lnTo>
                    <a:pt x="934" y="17422"/>
                  </a:lnTo>
                  <a:lnTo>
                    <a:pt x="1414" y="17701"/>
                  </a:lnTo>
                  <a:lnTo>
                    <a:pt x="9660" y="21372"/>
                  </a:lnTo>
                  <a:lnTo>
                    <a:pt x="10104" y="21524"/>
                  </a:lnTo>
                  <a:lnTo>
                    <a:pt x="10566" y="21600"/>
                  </a:lnTo>
                  <a:lnTo>
                    <a:pt x="11034" y="21600"/>
                  </a:lnTo>
                  <a:lnTo>
                    <a:pt x="11496" y="21524"/>
                  </a:lnTo>
                  <a:lnTo>
                    <a:pt x="11940" y="21372"/>
                  </a:lnTo>
                  <a:lnTo>
                    <a:pt x="20186" y="17701"/>
                  </a:lnTo>
                  <a:lnTo>
                    <a:pt x="20666" y="17422"/>
                  </a:lnTo>
                  <a:lnTo>
                    <a:pt x="21058" y="17063"/>
                  </a:lnTo>
                  <a:lnTo>
                    <a:pt x="21352" y="16639"/>
                  </a:lnTo>
                  <a:lnTo>
                    <a:pt x="21536" y="16167"/>
                  </a:lnTo>
                  <a:lnTo>
                    <a:pt x="21600" y="15662"/>
                  </a:lnTo>
                  <a:lnTo>
                    <a:pt x="21600" y="5948"/>
                  </a:lnTo>
                  <a:lnTo>
                    <a:pt x="21536" y="5442"/>
                  </a:lnTo>
                  <a:lnTo>
                    <a:pt x="21352" y="4970"/>
                  </a:lnTo>
                  <a:lnTo>
                    <a:pt x="21058" y="4547"/>
                  </a:lnTo>
                  <a:lnTo>
                    <a:pt x="20666" y="4188"/>
                  </a:lnTo>
                  <a:lnTo>
                    <a:pt x="20186" y="3909"/>
                  </a:lnTo>
                  <a:lnTo>
                    <a:pt x="11940" y="238"/>
                  </a:lnTo>
                  <a:lnTo>
                    <a:pt x="11381" y="5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FC4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63" name="object 13"/>
          <p:cNvSpPr txBox="1"/>
          <p:nvPr/>
        </p:nvSpPr>
        <p:spPr>
          <a:xfrm>
            <a:off x="4611370" y="-420460"/>
            <a:ext cx="57861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lnSpc>
                <a:spcPct val="121000"/>
              </a:lnSpc>
              <a:spcBef>
                <a:spcPts val="1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</a:t>
            </a:r>
          </a:p>
        </p:txBody>
      </p:sp>
      <p:sp>
        <p:nvSpPr>
          <p:cNvPr id="1164" name="object 14"/>
          <p:cNvSpPr txBox="1"/>
          <p:nvPr/>
        </p:nvSpPr>
        <p:spPr>
          <a:xfrm>
            <a:off x="2146589" y="3106985"/>
            <a:ext cx="1042670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04</a:t>
            </a:r>
          </a:p>
        </p:txBody>
      </p:sp>
      <p:sp>
        <p:nvSpPr>
          <p:cNvPr id="1165" name="object 18"/>
          <p:cNvSpPr txBox="1">
            <a:spLocks noGrp="1"/>
          </p:cNvSpPr>
          <p:nvPr>
            <p:ph type="title"/>
          </p:nvPr>
        </p:nvSpPr>
        <p:spPr>
          <a:xfrm>
            <a:off x="2819400" y="1676399"/>
            <a:ext cx="8024494" cy="628017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z="4000"/>
            </a:lvl1pPr>
          </a:lstStyle>
          <a:p>
            <a:r>
              <a:rPr lang="en-US" dirty="0" smtClean="0"/>
              <a:t>File systems</a:t>
            </a:r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83647" y="250292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The</a:t>
            </a:r>
            <a:r>
              <a:rPr lang="ru-RU" dirty="0"/>
              <a:t> "NTFS"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was</a:t>
            </a:r>
            <a:r>
              <a:rPr lang="ru-RU" dirty="0"/>
              <a:t> </a:t>
            </a:r>
            <a:r>
              <a:rPr lang="ru-RU" dirty="0" err="1"/>
              <a:t>created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order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overcome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drawbacks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restrictions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"FAT" </a:t>
            </a:r>
            <a:r>
              <a:rPr lang="ru-RU" dirty="0" err="1"/>
              <a:t>family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, </a:t>
            </a:r>
            <a:r>
              <a:rPr lang="ru-RU" dirty="0" err="1"/>
              <a:t>enhance</a:t>
            </a:r>
            <a:r>
              <a:rPr lang="ru-RU" dirty="0"/>
              <a:t> </a:t>
            </a:r>
            <a:r>
              <a:rPr lang="ru-RU" dirty="0" err="1"/>
              <a:t>disk</a:t>
            </a:r>
            <a:r>
              <a:rPr lang="ru-RU" dirty="0"/>
              <a:t> </a:t>
            </a:r>
            <a:r>
              <a:rPr lang="ru-RU" dirty="0" err="1"/>
              <a:t>utilization</a:t>
            </a:r>
            <a:r>
              <a:rPr lang="ru-RU" dirty="0"/>
              <a:t> </a:t>
            </a:r>
            <a:r>
              <a:rPr lang="ru-RU" dirty="0" err="1"/>
              <a:t>performance</a:t>
            </a:r>
            <a:r>
              <a:rPr lang="ru-RU" dirty="0"/>
              <a:t>, </a:t>
            </a:r>
            <a:r>
              <a:rPr lang="ru-RU" dirty="0" err="1"/>
              <a:t>dependability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efficiency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build</a:t>
            </a:r>
            <a:r>
              <a:rPr lang="ru-RU" dirty="0"/>
              <a:t> a </a:t>
            </a:r>
            <a:r>
              <a:rPr lang="ru-RU" dirty="0" err="1"/>
              <a:t>trustworthy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protection</a:t>
            </a:r>
            <a:r>
              <a:rPr lang="ru-RU" dirty="0"/>
              <a:t>.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so-called</a:t>
            </a:r>
            <a:r>
              <a:rPr lang="ru-RU" dirty="0"/>
              <a:t> "</a:t>
            </a:r>
            <a:r>
              <a:rPr lang="ru-RU" dirty="0" err="1"/>
              <a:t>Encryption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," </a:t>
            </a:r>
            <a:r>
              <a:rPr lang="ru-RU" dirty="0" err="1"/>
              <a:t>which</a:t>
            </a:r>
            <a:r>
              <a:rPr lang="ru-RU" dirty="0"/>
              <a:t> </a:t>
            </a:r>
            <a:r>
              <a:rPr lang="ru-RU" dirty="0" err="1"/>
              <a:t>uses</a:t>
            </a:r>
            <a:r>
              <a:rPr lang="ru-RU" dirty="0"/>
              <a:t> "</a:t>
            </a:r>
            <a:r>
              <a:rPr lang="ru-RU" dirty="0" err="1"/>
              <a:t>user-transparent</a:t>
            </a:r>
            <a:r>
              <a:rPr lang="ru-RU" dirty="0"/>
              <a:t> </a:t>
            </a:r>
            <a:r>
              <a:rPr lang="ru-RU" dirty="0" err="1"/>
              <a:t>encryption</a:t>
            </a:r>
            <a:r>
              <a:rPr lang="ru-RU" dirty="0"/>
              <a:t>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safeguard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,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"NTFS"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store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its</a:t>
            </a:r>
            <a:r>
              <a:rPr lang="ru-RU" dirty="0"/>
              <a:t> "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" (</a:t>
            </a:r>
            <a:r>
              <a:rPr lang="ru-RU" dirty="0" err="1"/>
              <a:t>or</a:t>
            </a:r>
            <a:r>
              <a:rPr lang="ru-RU" dirty="0"/>
              <a:t> "MFT")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implement</a:t>
            </a:r>
            <a:r>
              <a:rPr lang="ru-RU" dirty="0"/>
              <a:t> </a:t>
            </a:r>
            <a:r>
              <a:rPr lang="ru-RU" dirty="0" err="1"/>
              <a:t>varying</a:t>
            </a:r>
            <a:r>
              <a:rPr lang="ru-RU" dirty="0"/>
              <a:t> </a:t>
            </a:r>
            <a:r>
              <a:rPr lang="ru-RU" dirty="0" err="1"/>
              <a:t>levels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different</a:t>
            </a:r>
            <a:r>
              <a:rPr lang="ru-RU" dirty="0"/>
              <a:t> </a:t>
            </a:r>
            <a:r>
              <a:rPr lang="ru-RU" dirty="0" err="1"/>
              <a:t>users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12562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1371</Words>
  <Application>Microsoft Office PowerPoint</Application>
  <PresentationFormat>Широкоэкранный</PresentationFormat>
  <Paragraphs>70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Operating systems – Final Project</vt:lpstr>
      <vt:lpstr>Introduction</vt:lpstr>
      <vt:lpstr>File System </vt:lpstr>
      <vt:lpstr>File System </vt:lpstr>
      <vt:lpstr>File systems</vt:lpstr>
      <vt:lpstr>File systems</vt:lpstr>
      <vt:lpstr>File systems</vt:lpstr>
      <vt:lpstr>Презентация PowerPoint</vt:lpstr>
      <vt:lpstr>File systems</vt:lpstr>
      <vt:lpstr>Difference</vt:lpstr>
      <vt:lpstr>Презентация PowerPoint</vt:lpstr>
      <vt:lpstr>Презентация PowerPoint</vt:lpstr>
      <vt:lpstr>Презентация PowerPoint</vt:lpstr>
      <vt:lpstr>Презентация PowerPoint</vt:lpstr>
      <vt:lpstr>Conclusion</vt:lpstr>
      <vt:lpstr>The links for source code</vt:lpstr>
      <vt:lpstr>E n d o f  p r o j e c t . T h a n k  y o u f o r a t t e n t i o n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– Final Project</dc:title>
  <cp:lastModifiedBy>Egamberdieva Lobar TAS</cp:lastModifiedBy>
  <cp:revision>25</cp:revision>
  <dcterms:modified xsi:type="dcterms:W3CDTF">2023-02-28T16:17:48Z</dcterms:modified>
</cp:coreProperties>
</file>