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9" r:id="rId3"/>
    <p:sldId id="270" r:id="rId4"/>
    <p:sldId id="273" r:id="rId5"/>
    <p:sldId id="274" r:id="rId6"/>
    <p:sldId id="275" r:id="rId7"/>
    <p:sldId id="276" r:id="rId8"/>
    <p:sldId id="269" r:id="rId9"/>
  </p:sldIdLst>
  <p:sldSz cx="9144000" cy="5143500" type="screen16x9"/>
  <p:notesSz cx="6858000" cy="9144000"/>
  <p:embeddedFontLst>
    <p:embeddedFont>
      <p:font typeface="Frank Ruhl Libre" panose="00000500000000000000" pitchFamily="2" charset="-79"/>
      <p:regular r:id="rId11"/>
      <p:bold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SemiBold" panose="000007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52" y="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78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34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212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324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884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2c29682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2c29682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rgbClr val="220337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lvl="2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lvl="3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lvl="4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lvl="5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lvl="7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lvl="8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0BB86-7090-583D-D826-DC15A12614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17773" y="415127"/>
            <a:ext cx="1264351" cy="4300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587970"/>
            <a:ext cx="49455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2467949"/>
            <a:ext cx="39999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619925" y="2467949"/>
            <a:ext cx="39999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3"/>
          </p:nvPr>
        </p:nvSpPr>
        <p:spPr>
          <a:xfrm>
            <a:off x="311700" y="2054620"/>
            <a:ext cx="39999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4"/>
          </p:nvPr>
        </p:nvSpPr>
        <p:spPr>
          <a:xfrm>
            <a:off x="4619925" y="2054620"/>
            <a:ext cx="39999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E54B6-464A-131E-D573-1E1D05C313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809" y="4516891"/>
            <a:ext cx="1063542" cy="3617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 hasCustomPrompt="1"/>
          </p:nvPr>
        </p:nvSpPr>
        <p:spPr>
          <a:xfrm>
            <a:off x="1772975" y="528144"/>
            <a:ext cx="5597700" cy="24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5600"/>
              <a:buNone/>
              <a:defRPr sz="5600">
                <a:solidFill>
                  <a:srgbClr val="57068C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dirty="0"/>
              <a:t>T</a:t>
            </a:r>
            <a:r>
              <a:rPr lang="en-US" altLang="zh-CN" dirty="0"/>
              <a:t>hank you!</a:t>
            </a:r>
            <a:endParaRPr dirty="0"/>
          </a:p>
        </p:txBody>
      </p:sp>
      <p:sp>
        <p:nvSpPr>
          <p:cNvPr id="52" name="Google Shape;52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2120250" y="2660325"/>
            <a:ext cx="4903500" cy="16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D4ABD-0C50-173F-4021-9029F98B48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537" y="4499072"/>
            <a:ext cx="1388277" cy="472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 descr=" 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1"/>
          </p:nvPr>
        </p:nvSpPr>
        <p:spPr>
          <a:xfrm>
            <a:off x="294375" y="2803075"/>
            <a:ext cx="3616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7D042A-02C6-9DEF-CFE7-6A28D40ED1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809" y="4537999"/>
            <a:ext cx="985004" cy="3350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3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802" y="-34225"/>
            <a:ext cx="9269596" cy="51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592275" y="522825"/>
            <a:ext cx="8144400" cy="3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539125"/>
            <a:ext cx="1466125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olio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175" y="4539125"/>
            <a:ext cx="1466125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Frank Ruhl Libre"/>
              <a:buNone/>
              <a:defRPr sz="3600" b="1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6" r:id="rId4"/>
    <p:sldLayoutId id="2147483662" r:id="rId5"/>
    <p:sldLayoutId id="2147483663" r:id="rId6"/>
    <p:sldLayoutId id="214748366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NYU OGS Chatbot</a:t>
            </a:r>
            <a:endParaRPr sz="54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2"/>
          </p:nvPr>
        </p:nvSpPr>
        <p:spPr>
          <a:xfrm>
            <a:off x="402831" y="2697385"/>
            <a:ext cx="8468665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An easy-to-use chatbot to answer visa questions for NYU international students </a:t>
            </a: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Google Shape;112;p19">
            <a:extLst>
              <a:ext uri="{FF2B5EF4-FFF2-40B4-BE49-F238E27FC236}">
                <a16:creationId xmlns:a16="http://schemas.microsoft.com/office/drawing/2014/main" id="{5ECB7518-8AC5-B258-A22D-A54F1CBD5ADB}"/>
              </a:ext>
            </a:extLst>
          </p:cNvPr>
          <p:cNvSpPr txBox="1">
            <a:spLocks/>
          </p:cNvSpPr>
          <p:nvPr/>
        </p:nvSpPr>
        <p:spPr>
          <a:xfrm>
            <a:off x="1590744" y="3957965"/>
            <a:ext cx="56532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None/>
              <a:defRPr sz="15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Chuan Shi, Nuo Lei, Yong Zhao, </a:t>
            </a:r>
            <a:r>
              <a:rPr lang="en-US" dirty="0" err="1"/>
              <a:t>Tianyu</a:t>
            </a:r>
            <a:r>
              <a:rPr lang="en-US" dirty="0"/>
              <a:t> Du, Luyi Ge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1061212"/>
            <a:ext cx="49455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OGS</a:t>
            </a:r>
            <a:endParaRPr dirty="0"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84368" y="2857144"/>
            <a:ext cx="39999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dirty="0"/>
              <a:t>OGS </a:t>
            </a:r>
            <a:r>
              <a:rPr lang="en-US" dirty="0"/>
              <a:t>handles immigration matters for all students, faculty, and staff seeking </a:t>
            </a:r>
            <a:r>
              <a:rPr lang="en-US" b="1" dirty="0"/>
              <a:t>immigration</a:t>
            </a:r>
            <a:r>
              <a:rPr lang="en-US" dirty="0"/>
              <a:t> and </a:t>
            </a:r>
            <a:r>
              <a:rPr lang="en-US" b="1" dirty="0"/>
              <a:t>visa</a:t>
            </a:r>
            <a:r>
              <a:rPr lang="en-US" dirty="0"/>
              <a:t> support when traveling to NYU locations in the US and around the world.</a:t>
            </a:r>
            <a:endParaRPr dirty="0"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3"/>
          </p:nvPr>
        </p:nvSpPr>
        <p:spPr>
          <a:xfrm>
            <a:off x="372256" y="2383258"/>
            <a:ext cx="39999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NYU OGS (Office of Global Service )</a:t>
            </a:r>
            <a:endParaRPr dirty="0"/>
          </a:p>
        </p:txBody>
      </p:sp>
      <p:sp>
        <p:nvSpPr>
          <p:cNvPr id="137" name="Google Shape;137;p2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135;p22">
            <a:extLst>
              <a:ext uri="{FF2B5EF4-FFF2-40B4-BE49-F238E27FC236}">
                <a16:creationId xmlns:a16="http://schemas.microsoft.com/office/drawing/2014/main" id="{342BDF70-7D53-B788-E314-0F0620D38C63}"/>
              </a:ext>
            </a:extLst>
          </p:cNvPr>
          <p:cNvSpPr txBox="1">
            <a:spLocks/>
          </p:cNvSpPr>
          <p:nvPr/>
        </p:nvSpPr>
        <p:spPr>
          <a:xfrm>
            <a:off x="4921043" y="2378212"/>
            <a:ext cx="3999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What you may have heard before:</a:t>
            </a:r>
          </a:p>
        </p:txBody>
      </p:sp>
      <p:sp>
        <p:nvSpPr>
          <p:cNvPr id="9" name="Google Shape;133;p22">
            <a:extLst>
              <a:ext uri="{FF2B5EF4-FFF2-40B4-BE49-F238E27FC236}">
                <a16:creationId xmlns:a16="http://schemas.microsoft.com/office/drawing/2014/main" id="{16ACD548-3ADB-6012-0950-F5A6C6EBF2EE}"/>
              </a:ext>
            </a:extLst>
          </p:cNvPr>
          <p:cNvSpPr txBox="1">
            <a:spLocks/>
          </p:cNvSpPr>
          <p:nvPr/>
        </p:nvSpPr>
        <p:spPr>
          <a:xfrm>
            <a:off x="4927100" y="2773374"/>
            <a:ext cx="3999900" cy="23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rgbClr val="57068C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rgbClr val="57068C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rgbClr val="57068C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rgbClr val="57068C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rgbClr val="57068C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rgbClr val="57068C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rgbClr val="57068C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rgbClr val="57068C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spcAft>
                <a:spcPts val="800"/>
              </a:spcAft>
              <a:buNone/>
            </a:pPr>
            <a:r>
              <a:rPr lang="en-US" b="1" dirty="0"/>
              <a:t>Study</a:t>
            </a:r>
            <a:r>
              <a:rPr lang="en-US" dirty="0"/>
              <a:t>: F-1 student, J-1 student/scholars, </a:t>
            </a:r>
            <a:r>
              <a:rPr lang="en-US" altLang="zh-CN" dirty="0"/>
              <a:t>I-20 …</a:t>
            </a:r>
          </a:p>
          <a:p>
            <a:pPr marL="0" indent="0" algn="just">
              <a:spcAft>
                <a:spcPts val="800"/>
              </a:spcAft>
              <a:buNone/>
            </a:pPr>
            <a:r>
              <a:rPr lang="en-US" b="1" dirty="0"/>
              <a:t>Work</a:t>
            </a:r>
            <a:r>
              <a:rPr lang="en-US" dirty="0"/>
              <a:t>: CPT/OPT work authorization, SSN …</a:t>
            </a:r>
          </a:p>
          <a:p>
            <a:pPr marL="0" indent="0" algn="just">
              <a:spcAft>
                <a:spcPts val="800"/>
              </a:spcAft>
              <a:buNone/>
            </a:pPr>
            <a:r>
              <a:rPr lang="en-US" b="1" dirty="0"/>
              <a:t>Travel</a:t>
            </a:r>
            <a:r>
              <a:rPr lang="en-US" dirty="0"/>
              <a:t>: Travel endorsement …</a:t>
            </a:r>
          </a:p>
          <a:p>
            <a:pPr marL="0" indent="0">
              <a:spcAft>
                <a:spcPts val="800"/>
              </a:spcAft>
              <a:buNone/>
            </a:pPr>
            <a:endParaRPr lang="en-US" dirty="0"/>
          </a:p>
          <a:p>
            <a:pPr marL="0" indent="0">
              <a:spcAft>
                <a:spcPts val="800"/>
              </a:spcAft>
              <a:buNone/>
            </a:pPr>
            <a:endParaRPr lang="en-US" dirty="0"/>
          </a:p>
          <a:p>
            <a:pPr marL="0" indent="0">
              <a:spcAft>
                <a:spcPts val="800"/>
              </a:spcAft>
              <a:buNone/>
            </a:pPr>
            <a:endParaRPr lang="en-US" dirty="0"/>
          </a:p>
          <a:p>
            <a:pPr marL="0" indent="0">
              <a:spcAft>
                <a:spcPts val="800"/>
              </a:spcAft>
              <a:buNone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04998-F408-5D68-853A-E6E9ECEB5238}"/>
              </a:ext>
            </a:extLst>
          </p:cNvPr>
          <p:cNvSpPr txBox="1"/>
          <p:nvPr/>
        </p:nvSpPr>
        <p:spPr>
          <a:xfrm>
            <a:off x="3896797" y="420441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altLang="zh-CN" sz="1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Following the rules is very important for international students to keep a lawful status!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245088" y="764486"/>
            <a:ext cx="8051124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OGS website</a:t>
            </a:r>
            <a:endParaRPr dirty="0"/>
          </a:p>
        </p:txBody>
      </p:sp>
      <p:sp>
        <p:nvSpPr>
          <p:cNvPr id="137" name="Google Shape;137;p2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187B27-5AF2-7102-ADE1-5EC84203E3A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69312" y="1545946"/>
            <a:ext cx="3999900" cy="646191"/>
          </a:xfrm>
        </p:spPr>
        <p:txBody>
          <a:bodyPr/>
          <a:lstStyle/>
          <a:p>
            <a:r>
              <a:rPr lang="en-US" altLang="zh-CN" dirty="0"/>
              <a:t>Links after links</a:t>
            </a:r>
          </a:p>
          <a:p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687668-1A76-9932-4405-DECE2027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88" y="2048542"/>
            <a:ext cx="2506402" cy="22700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627774-C87D-DF1A-FBF8-D4429B306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596" y="2163839"/>
            <a:ext cx="2699105" cy="2159857"/>
          </a:xfrm>
          <a:prstGeom prst="rect">
            <a:avLst/>
          </a:prstGeom>
        </p:spPr>
      </p:pic>
      <p:sp>
        <p:nvSpPr>
          <p:cNvPr id="16" name="Subtitle 4">
            <a:extLst>
              <a:ext uri="{FF2B5EF4-FFF2-40B4-BE49-F238E27FC236}">
                <a16:creationId xmlns:a16="http://schemas.microsoft.com/office/drawing/2014/main" id="{C94BDB55-6D09-3C9C-9C33-5F856D984E7C}"/>
              </a:ext>
            </a:extLst>
          </p:cNvPr>
          <p:cNvSpPr txBox="1">
            <a:spLocks/>
          </p:cNvSpPr>
          <p:nvPr/>
        </p:nvSpPr>
        <p:spPr>
          <a:xfrm>
            <a:off x="4642484" y="1619623"/>
            <a:ext cx="3999900" cy="64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CN" dirty="0"/>
              <a:t>Questions after questions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14FFF5-33C4-A7CD-D775-7D559E55485C}"/>
              </a:ext>
            </a:extLst>
          </p:cNvPr>
          <p:cNvSpPr txBox="1"/>
          <p:nvPr/>
        </p:nvSpPr>
        <p:spPr>
          <a:xfrm>
            <a:off x="3718156" y="4476919"/>
            <a:ext cx="4983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altLang="zh-CN" sz="1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Instead of clicking here and there, how about creating a chatbot to help us quickly identify needed information?</a:t>
            </a:r>
          </a:p>
        </p:txBody>
      </p:sp>
    </p:spTree>
    <p:extLst>
      <p:ext uri="{BB962C8B-B14F-4D97-AF65-F5344CB8AC3E}">
        <p14:creationId xmlns:p14="http://schemas.microsoft.com/office/powerpoint/2010/main" val="313275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450981" y="934043"/>
            <a:ext cx="1698768" cy="434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/>
              <a:t>Pipeline</a:t>
            </a:r>
            <a:endParaRPr sz="2800" dirty="0"/>
          </a:p>
        </p:txBody>
      </p:sp>
      <p:sp>
        <p:nvSpPr>
          <p:cNvPr id="137" name="Google Shape;137;p2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14FFF5-33C4-A7CD-D775-7D559E55485C}"/>
              </a:ext>
            </a:extLst>
          </p:cNvPr>
          <p:cNvSpPr txBox="1"/>
          <p:nvPr/>
        </p:nvSpPr>
        <p:spPr>
          <a:xfrm>
            <a:off x="4826337" y="1430936"/>
            <a:ext cx="498378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1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Data downloading: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Wall time / CPU time analysis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Line profiler analysis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Multi-processing / Multi-threading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FC960A-2EFE-8F19-A5CF-B9AAF102E4F8}"/>
              </a:ext>
            </a:extLst>
          </p:cNvPr>
          <p:cNvSpPr/>
          <p:nvPr/>
        </p:nvSpPr>
        <p:spPr>
          <a:xfrm>
            <a:off x="387559" y="1671355"/>
            <a:ext cx="1641076" cy="5813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Website Q&amp;A</a:t>
            </a:r>
            <a:endParaRPr lang="zh-CN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69E710-0D81-8B36-3CE1-AD7568B5AD88}"/>
              </a:ext>
            </a:extLst>
          </p:cNvPr>
          <p:cNvSpPr/>
          <p:nvPr/>
        </p:nvSpPr>
        <p:spPr>
          <a:xfrm>
            <a:off x="2726041" y="1623919"/>
            <a:ext cx="1641076" cy="581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 Scraper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3D47F7-D3CD-C69D-6C33-F888FA7E0310}"/>
              </a:ext>
            </a:extLst>
          </p:cNvPr>
          <p:cNvSpPr/>
          <p:nvPr/>
        </p:nvSpPr>
        <p:spPr>
          <a:xfrm>
            <a:off x="383522" y="2733109"/>
            <a:ext cx="1641076" cy="5813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Q&amp;A dataset</a:t>
            </a:r>
            <a:endParaRPr lang="zh-CN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0339B0-5301-79DC-2694-0B37CD8E42DE}"/>
              </a:ext>
            </a:extLst>
          </p:cNvPr>
          <p:cNvSpPr/>
          <p:nvPr/>
        </p:nvSpPr>
        <p:spPr>
          <a:xfrm>
            <a:off x="379483" y="3782752"/>
            <a:ext cx="1641076" cy="5813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Chatbot</a:t>
            </a:r>
            <a:endParaRPr lang="zh-CN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0D9323-DA49-70B3-E4B7-DE418B8275E1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1204060" y="2252695"/>
            <a:ext cx="4037" cy="48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CF05C-B9DE-6E8D-CC45-9A59E780264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200021" y="3314449"/>
            <a:ext cx="4039" cy="46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FB38E654-43E5-ED0A-C979-1A70EE4B93D9}"/>
              </a:ext>
            </a:extLst>
          </p:cNvPr>
          <p:cNvSpPr/>
          <p:nvPr/>
        </p:nvSpPr>
        <p:spPr>
          <a:xfrm>
            <a:off x="1913580" y="1725854"/>
            <a:ext cx="484449" cy="1616854"/>
          </a:xfrm>
          <a:prstGeom prst="leftBrace">
            <a:avLst>
              <a:gd name="adj1" fmla="val 8333"/>
              <a:gd name="adj2" fmla="val 513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9C4C55-B947-32C2-EE48-D72C894E68E8}"/>
              </a:ext>
            </a:extLst>
          </p:cNvPr>
          <p:cNvSpPr/>
          <p:nvPr/>
        </p:nvSpPr>
        <p:spPr>
          <a:xfrm>
            <a:off x="2720995" y="2690719"/>
            <a:ext cx="1641076" cy="581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Statistical Analysis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636749-F365-7973-8239-392576CBB6A6}"/>
              </a:ext>
            </a:extLst>
          </p:cNvPr>
          <p:cNvSpPr txBox="1"/>
          <p:nvPr/>
        </p:nvSpPr>
        <p:spPr>
          <a:xfrm>
            <a:off x="4821291" y="2637016"/>
            <a:ext cx="4983783" cy="8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altLang="zh-CN" sz="1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Example analysis: </a:t>
            </a:r>
            <a:r>
              <a:rPr lang="en-US" altLang="zh-CN" sz="12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Sentense</a:t>
            </a:r>
            <a:r>
              <a:rPr lang="en-US" altLang="zh-CN" sz="1200" dirty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 length &amp; cleaning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Multi-processing / Multi-threading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JIT / </a:t>
            </a:r>
            <a:r>
              <a:rPr lang="en-US" altLang="zh-CN" sz="12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Numba</a:t>
            </a:r>
            <a:endParaRPr lang="en-US" altLang="zh-CN" sz="1200" dirty="0">
              <a:solidFill>
                <a:schemeClr val="tx1">
                  <a:lumMod val="40000"/>
                  <a:lumOff val="60000"/>
                </a:schemeClr>
              </a:solidFill>
              <a:latin typeface="Montserrat"/>
              <a:sym typeface="Montserrat"/>
            </a:endParaRPr>
          </a:p>
        </p:txBody>
      </p:sp>
      <p:sp>
        <p:nvSpPr>
          <p:cNvPr id="20" name="Google Shape;132;p22">
            <a:extLst>
              <a:ext uri="{FF2B5EF4-FFF2-40B4-BE49-F238E27FC236}">
                <a16:creationId xmlns:a16="http://schemas.microsoft.com/office/drawing/2014/main" id="{135187AB-B654-632C-A3F6-5A3A7E277DC6}"/>
              </a:ext>
            </a:extLst>
          </p:cNvPr>
          <p:cNvSpPr txBox="1">
            <a:spLocks/>
          </p:cNvSpPr>
          <p:nvPr/>
        </p:nvSpPr>
        <p:spPr>
          <a:xfrm>
            <a:off x="2949091" y="959275"/>
            <a:ext cx="2090202" cy="434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Font typeface="Frank Ruhl Libre"/>
              <a:buNone/>
              <a:defRPr sz="4800" b="1" i="0" u="none" strike="noStrike" cap="none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800" dirty="0"/>
              <a:t>Tasks</a:t>
            </a:r>
            <a:endParaRPr lang="en-US" sz="28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DDDAE2F-184F-C4F3-E9F7-1D47B37D5225}"/>
              </a:ext>
            </a:extLst>
          </p:cNvPr>
          <p:cNvSpPr/>
          <p:nvPr/>
        </p:nvSpPr>
        <p:spPr>
          <a:xfrm>
            <a:off x="2708883" y="3641453"/>
            <a:ext cx="1641076" cy="581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277CB4-E029-ED37-4BD6-2158CB6C3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72" y="3203427"/>
            <a:ext cx="2767143" cy="177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132;p22">
            <a:extLst>
              <a:ext uri="{FF2B5EF4-FFF2-40B4-BE49-F238E27FC236}">
                <a16:creationId xmlns:a16="http://schemas.microsoft.com/office/drawing/2014/main" id="{F27CCA18-E38A-87BA-59D3-867EE5E8E21B}"/>
              </a:ext>
            </a:extLst>
          </p:cNvPr>
          <p:cNvSpPr txBox="1">
            <a:spLocks/>
          </p:cNvSpPr>
          <p:nvPr/>
        </p:nvSpPr>
        <p:spPr>
          <a:xfrm>
            <a:off x="4839457" y="917895"/>
            <a:ext cx="3765592" cy="46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Font typeface="Frank Ruhl Libre"/>
              <a:buNone/>
              <a:defRPr sz="4800" b="1" i="0" u="none" strike="noStrike" cap="none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26229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245088" y="764486"/>
            <a:ext cx="8051124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Chatbot Demo</a:t>
            </a:r>
            <a:endParaRPr dirty="0"/>
          </a:p>
        </p:txBody>
      </p:sp>
      <p:sp>
        <p:nvSpPr>
          <p:cNvPr id="137" name="Google Shape;137;p2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1E8A9-465F-1B30-A7AA-B374690B9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505" y="1385739"/>
            <a:ext cx="7215007" cy="367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2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245088" y="764486"/>
            <a:ext cx="8051124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Chatbot Demo</a:t>
            </a:r>
            <a:endParaRPr dirty="0"/>
          </a:p>
        </p:txBody>
      </p:sp>
      <p:sp>
        <p:nvSpPr>
          <p:cNvPr id="137" name="Google Shape;137;p2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06A2F-7830-9048-FAB4-5CD927F12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628" y="1391929"/>
            <a:ext cx="7066919" cy="360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5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245088" y="764486"/>
            <a:ext cx="8051124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Chatbot Demo</a:t>
            </a:r>
            <a:endParaRPr dirty="0"/>
          </a:p>
        </p:txBody>
      </p:sp>
      <p:sp>
        <p:nvSpPr>
          <p:cNvPr id="137" name="Google Shape;137;p2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19B67-B948-8715-B888-404322553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409" y="1476703"/>
            <a:ext cx="6982142" cy="356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9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1766919" y="1160204"/>
            <a:ext cx="5597700" cy="24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YU Elegan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3DFE9"/>
      </a:lt2>
      <a:accent1>
        <a:srgbClr val="9A6ABA"/>
      </a:accent1>
      <a:accent2>
        <a:srgbClr val="330662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235</Words>
  <Application>Microsoft Office PowerPoint</Application>
  <PresentationFormat>On-screen Show (16:9)</PresentationFormat>
  <Paragraphs>43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Montserrat SemiBold</vt:lpstr>
      <vt:lpstr>Montserrat</vt:lpstr>
      <vt:lpstr>Arial</vt:lpstr>
      <vt:lpstr>Frank Ruhl Libre</vt:lpstr>
      <vt:lpstr>NYU Elegant</vt:lpstr>
      <vt:lpstr>NYU OGS Chatbot</vt:lpstr>
      <vt:lpstr>About OGS</vt:lpstr>
      <vt:lpstr>OGS website</vt:lpstr>
      <vt:lpstr>Pipeline</vt:lpstr>
      <vt:lpstr>Chatbot Demo</vt:lpstr>
      <vt:lpstr>Chatbot Demo</vt:lpstr>
      <vt:lpstr>Chatbot 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NYU OGS Chatbot</dc:title>
  <cp:lastModifiedBy>Nuo Lei</cp:lastModifiedBy>
  <cp:revision>114</cp:revision>
  <dcterms:modified xsi:type="dcterms:W3CDTF">2024-05-01T01:39:24Z</dcterms:modified>
</cp:coreProperties>
</file>