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61" r:id="rId5"/>
    <p:sldId id="262" r:id="rId6"/>
    <p:sldId id="264" r:id="rId7"/>
    <p:sldId id="267" r:id="rId8"/>
    <p:sldId id="266" r:id="rId9"/>
    <p:sldId id="268" r:id="rId10"/>
    <p:sldId id="269" r:id="rId11"/>
    <p:sldId id="270" r:id="rId12"/>
    <p:sldId id="271" r:id="rId13"/>
    <p:sldId id="272" r:id="rId14"/>
    <p:sldId id="276" r:id="rId15"/>
    <p:sldId id="275" r:id="rId16"/>
    <p:sldId id="273" r:id="rId17"/>
    <p:sldId id="279"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4B0"/>
    <a:srgbClr val="484349"/>
    <a:srgbClr val="A8903A"/>
    <a:srgbClr val="EADD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047B2-2F04-4A91-881F-C8ACB70CF22E}" v="417" dt="2023-08-20T20:17:39.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5297" autoAdjust="0"/>
  </p:normalViewPr>
  <p:slideViewPr>
    <p:cSldViewPr snapToGrid="0">
      <p:cViewPr>
        <p:scale>
          <a:sx n="30" d="100"/>
          <a:sy n="30" d="100"/>
        </p:scale>
        <p:origin x="2251" y="1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C1869-B5DD-49CD-AD37-054A14E2FF2E}" type="datetimeFigureOut">
              <a:rPr lang="it-IT" smtClean="0"/>
              <a:t>20/08/2023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8D5E9-DCCE-4C4B-BC7A-7664722FC9F4}" type="slidenum">
              <a:rPr lang="it-IT" smtClean="0"/>
              <a:t>‹N›</a:t>
            </a:fld>
            <a:endParaRPr lang="it-IT"/>
          </a:p>
        </p:txBody>
      </p:sp>
    </p:spTree>
    <p:extLst>
      <p:ext uri="{BB962C8B-B14F-4D97-AF65-F5344CB8AC3E}">
        <p14:creationId xmlns:p14="http://schemas.microsoft.com/office/powerpoint/2010/main" val="273737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Buongiorno a tutti oggi vi parlerò del mio progetto, remo-te, dove te sta per tè, quello che si beve.</a:t>
            </a:r>
          </a:p>
        </p:txBody>
      </p:sp>
      <p:sp>
        <p:nvSpPr>
          <p:cNvPr id="4" name="Segnaposto numero diapositiva 3"/>
          <p:cNvSpPr>
            <a:spLocks noGrp="1"/>
          </p:cNvSpPr>
          <p:nvPr>
            <p:ph type="sldNum" sz="quarter" idx="5"/>
          </p:nvPr>
        </p:nvSpPr>
        <p:spPr/>
        <p:txBody>
          <a:bodyPr/>
          <a:lstStyle/>
          <a:p>
            <a:fld id="{EDD8D5E9-DCCE-4C4B-BC7A-7664722FC9F4}" type="slidenum">
              <a:rPr lang="it-IT" smtClean="0"/>
              <a:t>1</a:t>
            </a:fld>
            <a:endParaRPr lang="it-IT"/>
          </a:p>
        </p:txBody>
      </p:sp>
    </p:spTree>
    <p:extLst>
      <p:ext uri="{BB962C8B-B14F-4D97-AF65-F5344CB8AC3E}">
        <p14:creationId xmlns:p14="http://schemas.microsoft.com/office/powerpoint/2010/main" val="1332143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Cos’è IoT Cloud</a:t>
            </a:r>
          </a:p>
          <a:p>
            <a:r>
              <a:rPr lang="it-IT" dirty="0"/>
              <a:t>IoT Remote</a:t>
            </a:r>
          </a:p>
          <a:p>
            <a:r>
              <a:rPr lang="it-IT" dirty="0"/>
              <a:t>Codice</a:t>
            </a:r>
          </a:p>
          <a:p>
            <a:r>
              <a:rPr lang="it-IT" dirty="0"/>
              <a:t>Come mi interfaccio al cloud</a:t>
            </a:r>
          </a:p>
        </p:txBody>
      </p:sp>
      <p:sp>
        <p:nvSpPr>
          <p:cNvPr id="4" name="Segnaposto numero diapositiva 3"/>
          <p:cNvSpPr>
            <a:spLocks noGrp="1"/>
          </p:cNvSpPr>
          <p:nvPr>
            <p:ph type="sldNum" sz="quarter" idx="5"/>
          </p:nvPr>
        </p:nvSpPr>
        <p:spPr/>
        <p:txBody>
          <a:bodyPr/>
          <a:lstStyle/>
          <a:p>
            <a:fld id="{EDD8D5E9-DCCE-4C4B-BC7A-7664722FC9F4}" type="slidenum">
              <a:rPr lang="it-IT" smtClean="0"/>
              <a:t>17</a:t>
            </a:fld>
            <a:endParaRPr lang="it-IT"/>
          </a:p>
        </p:txBody>
      </p:sp>
    </p:spTree>
    <p:extLst>
      <p:ext uri="{BB962C8B-B14F-4D97-AF65-F5344CB8AC3E}">
        <p14:creationId xmlns:p14="http://schemas.microsoft.com/office/powerpoint/2010/main" val="166476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Cos’è IoT Cloud</a:t>
            </a:r>
          </a:p>
          <a:p>
            <a:r>
              <a:rPr lang="it-IT" dirty="0"/>
              <a:t>IoT Remote</a:t>
            </a:r>
          </a:p>
          <a:p>
            <a:r>
              <a:rPr lang="it-IT" dirty="0"/>
              <a:t>Codice</a:t>
            </a:r>
          </a:p>
          <a:p>
            <a:r>
              <a:rPr lang="it-IT" dirty="0"/>
              <a:t>Come mi interfaccio al cloud</a:t>
            </a:r>
          </a:p>
        </p:txBody>
      </p:sp>
      <p:sp>
        <p:nvSpPr>
          <p:cNvPr id="4" name="Segnaposto numero diapositiva 3"/>
          <p:cNvSpPr>
            <a:spLocks noGrp="1"/>
          </p:cNvSpPr>
          <p:nvPr>
            <p:ph type="sldNum" sz="quarter" idx="5"/>
          </p:nvPr>
        </p:nvSpPr>
        <p:spPr/>
        <p:txBody>
          <a:bodyPr/>
          <a:lstStyle/>
          <a:p>
            <a:fld id="{EDD8D5E9-DCCE-4C4B-BC7A-7664722FC9F4}" type="slidenum">
              <a:rPr lang="it-IT" smtClean="0"/>
              <a:t>18</a:t>
            </a:fld>
            <a:endParaRPr lang="it-IT"/>
          </a:p>
        </p:txBody>
      </p:sp>
    </p:spTree>
    <p:extLst>
      <p:ext uri="{BB962C8B-B14F-4D97-AF65-F5344CB8AC3E}">
        <p14:creationId xmlns:p14="http://schemas.microsoft.com/office/powerpoint/2010/main" val="1309620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 nuovo bustina di te</a:t>
            </a:r>
          </a:p>
        </p:txBody>
      </p:sp>
      <p:sp>
        <p:nvSpPr>
          <p:cNvPr id="4" name="Segnaposto numero diapositiva 3"/>
          <p:cNvSpPr>
            <a:spLocks noGrp="1"/>
          </p:cNvSpPr>
          <p:nvPr>
            <p:ph type="sldNum" sz="quarter" idx="5"/>
          </p:nvPr>
        </p:nvSpPr>
        <p:spPr/>
        <p:txBody>
          <a:bodyPr/>
          <a:lstStyle/>
          <a:p>
            <a:fld id="{EDD8D5E9-DCCE-4C4B-BC7A-7664722FC9F4}" type="slidenum">
              <a:rPr lang="it-IT" smtClean="0"/>
              <a:t>19</a:t>
            </a:fld>
            <a:endParaRPr lang="it-IT"/>
          </a:p>
        </p:txBody>
      </p:sp>
    </p:spTree>
    <p:extLst>
      <p:ext uri="{BB962C8B-B14F-4D97-AF65-F5344CB8AC3E}">
        <p14:creationId xmlns:p14="http://schemas.microsoft.com/office/powerpoint/2010/main" val="253346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L’idea è quella di avere un dispositivo capace di preparare il te in maniera automatica e non supervisionata. </a:t>
            </a:r>
          </a:p>
          <a:p>
            <a:r>
              <a:rPr lang="it-IT" dirty="0"/>
              <a:t>Attraverso un controllo remoto semplice si può così preparare una tazza di te con largo anticipo e averlo perciò a temperatura ambiente, pronto per essere raffreddato con un po’ di ghiaccio oppure fare in modo che all’arrivo il te sia ben caldo per le giornate invernali. Qui possiamo vedere il bozzetto iniziale in cui era previsto l’utilizzo di una pompa per riempire il bollitore, un rubinetto per versare l’acqua calda nella tazza, e un abbozzato sistema di caricamento delle bustine di tè. Per accendere il bollitore e controllare il flusso d’acqua avrei usato dei servomotori e il tutto sarebbe stato montato su un piedistallo stampato in 3D. Tutto semplice no?</a:t>
            </a:r>
          </a:p>
        </p:txBody>
      </p:sp>
      <p:sp>
        <p:nvSpPr>
          <p:cNvPr id="4" name="Segnaposto numero diapositiva 3"/>
          <p:cNvSpPr>
            <a:spLocks noGrp="1"/>
          </p:cNvSpPr>
          <p:nvPr>
            <p:ph type="sldNum" sz="quarter" idx="5"/>
          </p:nvPr>
        </p:nvSpPr>
        <p:spPr/>
        <p:txBody>
          <a:bodyPr/>
          <a:lstStyle/>
          <a:p>
            <a:fld id="{EDD8D5E9-DCCE-4C4B-BC7A-7664722FC9F4}" type="slidenum">
              <a:rPr lang="it-IT" smtClean="0"/>
              <a:t>3</a:t>
            </a:fld>
            <a:endParaRPr lang="it-IT"/>
          </a:p>
        </p:txBody>
      </p:sp>
    </p:spTree>
    <p:extLst>
      <p:ext uri="{BB962C8B-B14F-4D97-AF65-F5344CB8AC3E}">
        <p14:creationId xmlns:p14="http://schemas.microsoft.com/office/powerpoint/2010/main" val="418225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DD8D5E9-DCCE-4C4B-BC7A-7664722FC9F4}" type="slidenum">
              <a:rPr lang="it-IT" smtClean="0"/>
              <a:t>4</a:t>
            </a:fld>
            <a:endParaRPr lang="it-IT"/>
          </a:p>
        </p:txBody>
      </p:sp>
    </p:spTree>
    <p:extLst>
      <p:ext uri="{BB962C8B-B14F-4D97-AF65-F5344CB8AC3E}">
        <p14:creationId xmlns:p14="http://schemas.microsoft.com/office/powerpoint/2010/main" val="157252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Ecco…</a:t>
            </a:r>
          </a:p>
          <a:p>
            <a:r>
              <a:rPr lang="it-IT" dirty="0"/>
              <a:t>Questi sono i problemi che mi sono trovato ad affrontare non li affronterò tutti nel dettaglio perciò spenderò due parole adesso su ognuno.</a:t>
            </a:r>
          </a:p>
          <a:p>
            <a:r>
              <a:rPr lang="it-IT" dirty="0"/>
              <a:t>Il primo è l’elettrovalvola. Il mio progetto di estrarre l’acqua calda molto semplicemente grazie alla gravità è stato bocciato in quanto giudicato fallimentare dal commesso del negozio di idraulica in cui mi sono recato ().</a:t>
            </a:r>
          </a:p>
          <a:p>
            <a:r>
              <a:rPr lang="it-IT" dirty="0"/>
              <a:t>Perciò il design del progetto è radicalmente cambiato e ha fatto scaturire tutta una serie di altri problemi. </a:t>
            </a:r>
          </a:p>
          <a:p>
            <a:r>
              <a:rPr lang="it-IT" dirty="0"/>
              <a:t>Il motore, e l’attrito su cui arriveremo dopo. Il problema della stampa 3D è un problema di tempistiche, in quanto avevo solo una possibilità di stampare i pezzi voluminosi prima della pausa estiva degli uffici di alma </a:t>
            </a:r>
            <a:r>
              <a:rPr lang="it-IT" dirty="0" err="1"/>
              <a:t>labor</a:t>
            </a:r>
            <a:r>
              <a:rPr lang="it-IT" dirty="0"/>
              <a:t>.</a:t>
            </a:r>
          </a:p>
          <a:p>
            <a:r>
              <a:rPr lang="it-IT" dirty="0"/>
              <a:t>Il problema della caduta è attualmente risolto in parte in quanto non è garantito che il meccanismo funzioni sempre. Comunque è stato risolto da un servomotore, il problema della bustina di te è considerabile risolto ma con una versione beta in quanto c’è un problema di sgocciolamento e ampio margine di miglioramento del meccanismo.</a:t>
            </a:r>
          </a:p>
          <a:p>
            <a:endParaRPr lang="it-IT" dirty="0"/>
          </a:p>
        </p:txBody>
      </p:sp>
      <p:sp>
        <p:nvSpPr>
          <p:cNvPr id="4" name="Segnaposto numero diapositiva 3"/>
          <p:cNvSpPr>
            <a:spLocks noGrp="1"/>
          </p:cNvSpPr>
          <p:nvPr>
            <p:ph type="sldNum" sz="quarter" idx="5"/>
          </p:nvPr>
        </p:nvSpPr>
        <p:spPr/>
        <p:txBody>
          <a:bodyPr/>
          <a:lstStyle/>
          <a:p>
            <a:fld id="{EDD8D5E9-DCCE-4C4B-BC7A-7664722FC9F4}" type="slidenum">
              <a:rPr lang="it-IT" smtClean="0"/>
              <a:t>5</a:t>
            </a:fld>
            <a:endParaRPr lang="it-IT"/>
          </a:p>
        </p:txBody>
      </p:sp>
    </p:spTree>
    <p:extLst>
      <p:ext uri="{BB962C8B-B14F-4D97-AF65-F5344CB8AC3E}">
        <p14:creationId xmlns:p14="http://schemas.microsoft.com/office/powerpoint/2010/main" val="364333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motore passo </a:t>
            </a:r>
            <a:r>
              <a:rPr lang="it-IT" dirty="0" err="1"/>
              <a:t>passo</a:t>
            </a:r>
            <a:r>
              <a:rPr lang="it-IT" dirty="0"/>
              <a:t> che avevo a disposizione non poteva essere controllato da </a:t>
            </a:r>
            <a:r>
              <a:rPr lang="it-IT" dirty="0" err="1"/>
              <a:t>arduino</a:t>
            </a:r>
            <a:r>
              <a:rPr lang="it-IT" dirty="0"/>
              <a:t> da solo e neanche da un normale chip per motori, cioè un ponte H. serviva un chip dedicato di cui </a:t>
            </a:r>
            <a:r>
              <a:rPr lang="it-IT" dirty="0" err="1"/>
              <a:t>fortunatametne</a:t>
            </a:r>
            <a:r>
              <a:rPr lang="it-IT" dirty="0"/>
              <a:t> disponevo e con cui mi sono dovuto interfacciare e capire le meccaniche. Non ho usato librerie già pronte ma piuttosto ho seguito una guida di un canale </a:t>
            </a:r>
            <a:r>
              <a:rPr lang="it-IT" dirty="0" err="1"/>
              <a:t>youtube</a:t>
            </a:r>
            <a:r>
              <a:rPr lang="it-IT" dirty="0"/>
              <a:t> (</a:t>
            </a:r>
            <a:r>
              <a:rPr lang="it-IT" dirty="0" err="1"/>
              <a:t>ScienceFun</a:t>
            </a:r>
            <a:r>
              <a:rPr lang="it-IT" dirty="0"/>
              <a:t>) il cui codice permette anche di determinare la potenza con cui muovere il motore… ciò più avanti avrebbe generato un problema… infatti fino alla risoluzione del problema della caduta, ho lavorato sempre su una scheda </a:t>
            </a:r>
            <a:r>
              <a:rPr lang="it-IT" dirty="0" err="1"/>
              <a:t>arduino</a:t>
            </a:r>
            <a:r>
              <a:rPr lang="it-IT" dirty="0"/>
              <a:t> nano, in vista poi di traslare il codice su un ESP 8266</a:t>
            </a:r>
          </a:p>
        </p:txBody>
      </p:sp>
      <p:sp>
        <p:nvSpPr>
          <p:cNvPr id="4" name="Segnaposto numero diapositiva 3"/>
          <p:cNvSpPr>
            <a:spLocks noGrp="1"/>
          </p:cNvSpPr>
          <p:nvPr>
            <p:ph type="sldNum" sz="quarter" idx="5"/>
          </p:nvPr>
        </p:nvSpPr>
        <p:spPr/>
        <p:txBody>
          <a:bodyPr/>
          <a:lstStyle/>
          <a:p>
            <a:fld id="{EDD8D5E9-DCCE-4C4B-BC7A-7664722FC9F4}" type="slidenum">
              <a:rPr lang="it-IT" smtClean="0"/>
              <a:t>6</a:t>
            </a:fld>
            <a:endParaRPr lang="it-IT"/>
          </a:p>
        </p:txBody>
      </p:sp>
    </p:spTree>
    <p:extLst>
      <p:ext uri="{BB962C8B-B14F-4D97-AF65-F5344CB8AC3E}">
        <p14:creationId xmlns:p14="http://schemas.microsoft.com/office/powerpoint/2010/main" val="2276468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L’attrito è stato un problema diciamo, non fondamentale da risolvere a prima vista, ma in realtà l’attrito oltre a rovinare il tirante </a:t>
            </a:r>
            <a:r>
              <a:rPr lang="it-IT" dirty="0" err="1"/>
              <a:t>ch</a:t>
            </a:r>
            <a:r>
              <a:rPr lang="it-IT" dirty="0"/>
              <a:t> </a:t>
            </a:r>
            <a:r>
              <a:rPr lang="it-IT" dirty="0" err="1"/>
              <a:t>eè</a:t>
            </a:r>
            <a:r>
              <a:rPr lang="it-IT" dirty="0"/>
              <a:t>, si, facilmente sostituibile (perché fino a quel punto era fatto di spago) richiede anche molta più energia da parte del motore in quanto parte della potenza viene dissipata durante lo strofinamento.</a:t>
            </a:r>
          </a:p>
          <a:p>
            <a:endParaRPr lang="it-IT" dirty="0"/>
          </a:p>
        </p:txBody>
      </p:sp>
      <p:sp>
        <p:nvSpPr>
          <p:cNvPr id="4" name="Segnaposto numero diapositiva 3"/>
          <p:cNvSpPr>
            <a:spLocks noGrp="1"/>
          </p:cNvSpPr>
          <p:nvPr>
            <p:ph type="sldNum" sz="quarter" idx="5"/>
          </p:nvPr>
        </p:nvSpPr>
        <p:spPr/>
        <p:txBody>
          <a:bodyPr/>
          <a:lstStyle/>
          <a:p>
            <a:fld id="{EDD8D5E9-DCCE-4C4B-BC7A-7664722FC9F4}" type="slidenum">
              <a:rPr lang="it-IT" smtClean="0"/>
              <a:t>7</a:t>
            </a:fld>
            <a:endParaRPr lang="it-IT"/>
          </a:p>
        </p:txBody>
      </p:sp>
    </p:spTree>
    <p:extLst>
      <p:ext uri="{BB962C8B-B14F-4D97-AF65-F5344CB8AC3E}">
        <p14:creationId xmlns:p14="http://schemas.microsoft.com/office/powerpoint/2010/main" val="170041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dicevo prima </a:t>
            </a:r>
          </a:p>
        </p:txBody>
      </p:sp>
      <p:sp>
        <p:nvSpPr>
          <p:cNvPr id="4" name="Segnaposto numero diapositiva 3"/>
          <p:cNvSpPr>
            <a:spLocks noGrp="1"/>
          </p:cNvSpPr>
          <p:nvPr>
            <p:ph type="sldNum" sz="quarter" idx="5"/>
          </p:nvPr>
        </p:nvSpPr>
        <p:spPr/>
        <p:txBody>
          <a:bodyPr/>
          <a:lstStyle/>
          <a:p>
            <a:fld id="{EDD8D5E9-DCCE-4C4B-BC7A-7664722FC9F4}" type="slidenum">
              <a:rPr lang="it-IT" smtClean="0"/>
              <a:t>8</a:t>
            </a:fld>
            <a:endParaRPr lang="it-IT"/>
          </a:p>
        </p:txBody>
      </p:sp>
    </p:spTree>
    <p:extLst>
      <p:ext uri="{BB962C8B-B14F-4D97-AF65-F5344CB8AC3E}">
        <p14:creationId xmlns:p14="http://schemas.microsoft.com/office/powerpoint/2010/main" val="113270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DD8D5E9-DCCE-4C4B-BC7A-7664722FC9F4}" type="slidenum">
              <a:rPr lang="it-IT" smtClean="0"/>
              <a:t>14</a:t>
            </a:fld>
            <a:endParaRPr lang="it-IT"/>
          </a:p>
        </p:txBody>
      </p:sp>
    </p:spTree>
    <p:extLst>
      <p:ext uri="{BB962C8B-B14F-4D97-AF65-F5344CB8AC3E}">
        <p14:creationId xmlns:p14="http://schemas.microsoft.com/office/powerpoint/2010/main" val="323317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Due power supply, </a:t>
            </a:r>
          </a:p>
          <a:p>
            <a:r>
              <a:rPr lang="it-IT" dirty="0"/>
              <a:t>i </a:t>
            </a:r>
            <a:r>
              <a:rPr lang="it-IT" dirty="0" err="1"/>
              <a:t>relays</a:t>
            </a:r>
            <a:r>
              <a:rPr lang="it-IT" dirty="0"/>
              <a:t> sono un po’ modificati, </a:t>
            </a:r>
          </a:p>
          <a:p>
            <a:r>
              <a:rPr lang="it-IT" dirty="0"/>
              <a:t>il bollitore non è nel circuito</a:t>
            </a:r>
          </a:p>
          <a:p>
            <a:endParaRPr lang="it-IT" dirty="0"/>
          </a:p>
          <a:p>
            <a:endParaRPr lang="it-IT" dirty="0"/>
          </a:p>
        </p:txBody>
      </p:sp>
      <p:sp>
        <p:nvSpPr>
          <p:cNvPr id="4" name="Segnaposto numero diapositiva 3"/>
          <p:cNvSpPr>
            <a:spLocks noGrp="1"/>
          </p:cNvSpPr>
          <p:nvPr>
            <p:ph type="sldNum" sz="quarter" idx="5"/>
          </p:nvPr>
        </p:nvSpPr>
        <p:spPr/>
        <p:txBody>
          <a:bodyPr/>
          <a:lstStyle/>
          <a:p>
            <a:fld id="{EDD8D5E9-DCCE-4C4B-BC7A-7664722FC9F4}" type="slidenum">
              <a:rPr lang="it-IT" smtClean="0"/>
              <a:t>16</a:t>
            </a:fld>
            <a:endParaRPr lang="it-IT"/>
          </a:p>
        </p:txBody>
      </p:sp>
    </p:spTree>
    <p:extLst>
      <p:ext uri="{BB962C8B-B14F-4D97-AF65-F5344CB8AC3E}">
        <p14:creationId xmlns:p14="http://schemas.microsoft.com/office/powerpoint/2010/main" val="156715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12DA536E-D8D0-8BE0-2401-BBE002E2F3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2073" y="5436704"/>
            <a:ext cx="8553879" cy="6001847"/>
          </a:xfrm>
          <a:prstGeom prst="rect">
            <a:avLst/>
          </a:prstGeom>
        </p:spPr>
      </p:pic>
      <p:sp>
        <p:nvSpPr>
          <p:cNvPr id="11" name="CasellaDiTesto 10">
            <a:extLst>
              <a:ext uri="{FF2B5EF4-FFF2-40B4-BE49-F238E27FC236}">
                <a16:creationId xmlns:a16="http://schemas.microsoft.com/office/drawing/2014/main" id="{A8283960-DB64-2F84-EB6B-244683A374F3}"/>
              </a:ext>
            </a:extLst>
          </p:cNvPr>
          <p:cNvSpPr txBox="1"/>
          <p:nvPr/>
        </p:nvSpPr>
        <p:spPr>
          <a:xfrm>
            <a:off x="4392924" y="11586751"/>
            <a:ext cx="3101352" cy="369332"/>
          </a:xfrm>
          <a:prstGeom prst="rect">
            <a:avLst/>
          </a:prstGeom>
          <a:noFill/>
        </p:spPr>
        <p:txBody>
          <a:bodyPr wrap="square" rtlCol="0">
            <a:spAutoFit/>
          </a:bodyPr>
          <a:lstStyle/>
          <a:p>
            <a:pPr algn="ctr"/>
            <a:r>
              <a:rPr lang="it-IT" dirty="0"/>
              <a:t>Giacomo Cerino - Agosto 2023</a:t>
            </a:r>
          </a:p>
        </p:txBody>
      </p:sp>
      <p:sp>
        <p:nvSpPr>
          <p:cNvPr id="2" name="Title 1"/>
          <p:cNvSpPr>
            <a:spLocks noGrp="1"/>
          </p:cNvSpPr>
          <p:nvPr>
            <p:ph type="ctrTitle"/>
          </p:nvPr>
        </p:nvSpPr>
        <p:spPr/>
        <p:txBody>
          <a:bodyPr/>
          <a:lstStyle/>
          <a:p>
            <a:r>
              <a:rPr lang="en-US" b="1" dirty="0">
                <a:latin typeface="Arial Rounded MT Bold"/>
                <a:cs typeface="Calibri Light"/>
              </a:rPr>
              <a:t>Remo-</a:t>
            </a:r>
            <a:r>
              <a:rPr lang="en-US" b="1" dirty="0" err="1">
                <a:latin typeface="Arial Rounded MT Bold"/>
                <a:cs typeface="Calibri Light"/>
              </a:rPr>
              <a:t>te</a:t>
            </a:r>
            <a:endParaRPr lang="en-US" b="1" dirty="0">
              <a:latin typeface="Arial Rounded MT Bold"/>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Making... some tea</a:t>
            </a:r>
          </a:p>
        </p:txBody>
      </p:sp>
      <p:sp>
        <p:nvSpPr>
          <p:cNvPr id="12" name="Rettangolo 11">
            <a:extLst>
              <a:ext uri="{FF2B5EF4-FFF2-40B4-BE49-F238E27FC236}">
                <a16:creationId xmlns:a16="http://schemas.microsoft.com/office/drawing/2014/main" id="{1D2FECFB-472C-7E7F-C426-9BC390D705E7}"/>
              </a:ext>
            </a:extLst>
          </p:cNvPr>
          <p:cNvSpPr/>
          <p:nvPr/>
        </p:nvSpPr>
        <p:spPr>
          <a:xfrm>
            <a:off x="13163549" y="-1104900"/>
            <a:ext cx="8162925"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C0376F2-AC67-34BF-4EDA-FCC8144BE974}"/>
              </a:ext>
            </a:extLst>
          </p:cNvPr>
          <p:cNvSpPr/>
          <p:nvPr/>
        </p:nvSpPr>
        <p:spPr>
          <a:xfrm>
            <a:off x="-17904608" y="-918137"/>
            <a:ext cx="24052011"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314275BD-EA94-4851-229A-1CC8ED5B4831}"/>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64" name="Gruppo 63">
            <a:extLst>
              <a:ext uri="{FF2B5EF4-FFF2-40B4-BE49-F238E27FC236}">
                <a16:creationId xmlns:a16="http://schemas.microsoft.com/office/drawing/2014/main" id="{A3C306B8-1E3E-2917-0FC8-9D205F5AF6DE}"/>
              </a:ext>
            </a:extLst>
          </p:cNvPr>
          <p:cNvGrpSpPr/>
          <p:nvPr/>
        </p:nvGrpSpPr>
        <p:grpSpPr>
          <a:xfrm>
            <a:off x="-19077856" y="-328498"/>
            <a:ext cx="4648200" cy="2133600"/>
            <a:chOff x="3619500" y="8547583"/>
            <a:chExt cx="4648200" cy="2133600"/>
          </a:xfrm>
          <a:solidFill>
            <a:srgbClr val="EFE4B0"/>
          </a:solidFill>
        </p:grpSpPr>
        <p:sp>
          <p:nvSpPr>
            <p:cNvPr id="65" name="Ovale 64">
              <a:extLst>
                <a:ext uri="{FF2B5EF4-FFF2-40B4-BE49-F238E27FC236}">
                  <a16:creationId xmlns:a16="http://schemas.microsoft.com/office/drawing/2014/main" id="{DC60727B-BC05-96DE-4BAA-64216303CD81}"/>
                </a:ext>
              </a:extLst>
            </p:cNvPr>
            <p:cNvSpPr/>
            <p:nvPr/>
          </p:nvSpPr>
          <p:spPr>
            <a:xfrm>
              <a:off x="3619500" y="8547583"/>
              <a:ext cx="4648200" cy="2133600"/>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6" name="Segnaposto contenuto 2">
            <a:extLst>
              <a:ext uri="{FF2B5EF4-FFF2-40B4-BE49-F238E27FC236}">
                <a16:creationId xmlns:a16="http://schemas.microsoft.com/office/drawing/2014/main" id="{AAF07817-837F-3A15-A71E-86246A2ACA98}"/>
              </a:ext>
            </a:extLst>
          </p:cNvPr>
          <p:cNvSpPr txBox="1">
            <a:spLocks/>
          </p:cNvSpPr>
          <p:nvPr/>
        </p:nvSpPr>
        <p:spPr>
          <a:xfrm>
            <a:off x="-17904608" y="1851836"/>
            <a:ext cx="46482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Differenza del numero di porte seriali	</a:t>
            </a:r>
          </a:p>
          <a:p>
            <a:pPr algn="l"/>
            <a:endParaRPr lang="it-IT" sz="3200" dirty="0"/>
          </a:p>
          <a:p>
            <a:pPr algn="l"/>
            <a:r>
              <a:rPr lang="it-IT" sz="3200" dirty="0"/>
              <a:t>Impossibilità di debug e funzionamento simultaneo</a:t>
            </a:r>
          </a:p>
          <a:p>
            <a:pPr algn="l"/>
            <a:endParaRPr lang="it-IT" sz="3200" dirty="0"/>
          </a:p>
          <a:p>
            <a:pPr algn="l"/>
            <a:r>
              <a:rPr lang="it-IT" sz="3200" dirty="0"/>
              <a:t>Compromesso </a:t>
            </a:r>
          </a:p>
        </p:txBody>
      </p:sp>
      <p:grpSp>
        <p:nvGrpSpPr>
          <p:cNvPr id="12" name="Gruppo 11">
            <a:extLst>
              <a:ext uri="{FF2B5EF4-FFF2-40B4-BE49-F238E27FC236}">
                <a16:creationId xmlns:a16="http://schemas.microsoft.com/office/drawing/2014/main" id="{3BB632ED-BA8E-ADF7-616C-B2E0FC174F4C}"/>
              </a:ext>
            </a:extLst>
          </p:cNvPr>
          <p:cNvGrpSpPr/>
          <p:nvPr/>
        </p:nvGrpSpPr>
        <p:grpSpPr>
          <a:xfrm>
            <a:off x="-11657511" y="-1985093"/>
            <a:ext cx="3821972" cy="1215738"/>
            <a:chOff x="3619500" y="8547582"/>
            <a:chExt cx="4737100" cy="2171217"/>
          </a:xfrm>
        </p:grpSpPr>
        <p:sp>
          <p:nvSpPr>
            <p:cNvPr id="13" name="Ovale 12">
              <a:extLst>
                <a:ext uri="{FF2B5EF4-FFF2-40B4-BE49-F238E27FC236}">
                  <a16:creationId xmlns:a16="http://schemas.microsoft.com/office/drawing/2014/main" id="{0D3A8729-A1C4-D92F-14F0-F3F9EFAE4F82}"/>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4" name="CasellaDiTesto 13">
              <a:extLst>
                <a:ext uri="{FF2B5EF4-FFF2-40B4-BE49-F238E27FC236}">
                  <a16:creationId xmlns:a16="http://schemas.microsoft.com/office/drawing/2014/main" id="{43952AF1-EB55-5354-36DD-F20B7CC16373}"/>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Voltaggio</a:t>
              </a:r>
            </a:p>
          </p:txBody>
        </p:sp>
      </p:grpSp>
      <p:pic>
        <p:nvPicPr>
          <p:cNvPr id="34" name="Elemento grafico 33" descr="Collegamento con riempimento a tinta unita">
            <a:extLst>
              <a:ext uri="{FF2B5EF4-FFF2-40B4-BE49-F238E27FC236}">
                <a16:creationId xmlns:a16="http://schemas.microsoft.com/office/drawing/2014/main" id="{90F62DBA-7F58-67BB-B334-FFA54E9FB1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906436">
            <a:off x="587813" y="3165007"/>
            <a:ext cx="811018" cy="811018"/>
          </a:xfrm>
          <a:prstGeom prst="rect">
            <a:avLst/>
          </a:prstGeom>
        </p:spPr>
      </p:pic>
      <p:sp>
        <p:nvSpPr>
          <p:cNvPr id="32" name="CasellaDiTesto 31">
            <a:extLst>
              <a:ext uri="{FF2B5EF4-FFF2-40B4-BE49-F238E27FC236}">
                <a16:creationId xmlns:a16="http://schemas.microsoft.com/office/drawing/2014/main" id="{E5CD56DB-B435-C999-CF8F-2A25A6C7C5B8}"/>
              </a:ext>
            </a:extLst>
          </p:cNvPr>
          <p:cNvSpPr txBox="1"/>
          <p:nvPr/>
        </p:nvSpPr>
        <p:spPr>
          <a:xfrm>
            <a:off x="-722183" y="3209908"/>
            <a:ext cx="900260" cy="584775"/>
          </a:xfrm>
          <a:prstGeom prst="rect">
            <a:avLst/>
          </a:prstGeom>
          <a:noFill/>
        </p:spPr>
        <p:txBody>
          <a:bodyPr wrap="square" rtlCol="0">
            <a:spAutoFit/>
          </a:bodyPr>
          <a:lstStyle/>
          <a:p>
            <a:pPr algn="ctr"/>
            <a:r>
              <a:rPr lang="it-IT" sz="3200" dirty="0">
                <a:latin typeface="Arial Rounded MT Bold" panose="020F0704030504030204" pitchFamily="34" charset="0"/>
              </a:rPr>
              <a:t>Vs</a:t>
            </a:r>
          </a:p>
        </p:txBody>
      </p:sp>
      <p:grpSp>
        <p:nvGrpSpPr>
          <p:cNvPr id="26" name="Gruppo 25">
            <a:extLst>
              <a:ext uri="{FF2B5EF4-FFF2-40B4-BE49-F238E27FC236}">
                <a16:creationId xmlns:a16="http://schemas.microsoft.com/office/drawing/2014/main" id="{36239702-459C-AFD8-2A81-0BC893747FA3}"/>
              </a:ext>
            </a:extLst>
          </p:cNvPr>
          <p:cNvGrpSpPr/>
          <p:nvPr/>
        </p:nvGrpSpPr>
        <p:grpSpPr>
          <a:xfrm>
            <a:off x="-16284664" y="76200"/>
            <a:ext cx="3821972" cy="1215738"/>
            <a:chOff x="3619500" y="8547582"/>
            <a:chExt cx="4737100" cy="2171217"/>
          </a:xfrm>
        </p:grpSpPr>
        <p:sp>
          <p:nvSpPr>
            <p:cNvPr id="27" name="Ovale 26">
              <a:extLst>
                <a:ext uri="{FF2B5EF4-FFF2-40B4-BE49-F238E27FC236}">
                  <a16:creationId xmlns:a16="http://schemas.microsoft.com/office/drawing/2014/main" id="{C163966B-92FB-4389-FC1C-9E433480E65A}"/>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28" name="CasellaDiTesto 27">
              <a:extLst>
                <a:ext uri="{FF2B5EF4-FFF2-40B4-BE49-F238E27FC236}">
                  <a16:creationId xmlns:a16="http://schemas.microsoft.com/office/drawing/2014/main" id="{1AFFF37A-0782-804A-4472-E2EDA927E0E8}"/>
                </a:ext>
              </a:extLst>
            </p:cNvPr>
            <p:cNvSpPr txBox="1"/>
            <p:nvPr/>
          </p:nvSpPr>
          <p:spPr>
            <a:xfrm>
              <a:off x="4032612" y="9106716"/>
              <a:ext cx="4323988" cy="1044365"/>
            </a:xfrm>
            <a:prstGeom prst="rect">
              <a:avLst/>
            </a:prstGeom>
            <a:noFill/>
          </p:spPr>
          <p:txBody>
            <a:bodyPr wrap="square" rtlCol="0">
              <a:spAutoFit/>
            </a:bodyPr>
            <a:lstStyle/>
            <a:p>
              <a:pPr algn="ctr"/>
              <a:r>
                <a:rPr lang="it-IT" sz="3200" dirty="0">
                  <a:latin typeface="Arial Rounded MT Bold" panose="020F0704030504030204" pitchFamily="34" charset="0"/>
                </a:rPr>
                <a:t>Comunicazione</a:t>
              </a:r>
            </a:p>
          </p:txBody>
        </p:sp>
      </p:grpSp>
      <p:sp>
        <p:nvSpPr>
          <p:cNvPr id="3" name="CasellaDiTesto 2">
            <a:extLst>
              <a:ext uri="{FF2B5EF4-FFF2-40B4-BE49-F238E27FC236}">
                <a16:creationId xmlns:a16="http://schemas.microsoft.com/office/drawing/2014/main" id="{8723B777-2D09-D6F7-D845-7E5510E8C348}"/>
              </a:ext>
            </a:extLst>
          </p:cNvPr>
          <p:cNvSpPr txBox="1"/>
          <p:nvPr/>
        </p:nvSpPr>
        <p:spPr>
          <a:xfrm>
            <a:off x="5206789" y="503578"/>
            <a:ext cx="3488666" cy="584775"/>
          </a:xfrm>
          <a:prstGeom prst="rect">
            <a:avLst/>
          </a:prstGeom>
          <a:noFill/>
        </p:spPr>
        <p:txBody>
          <a:bodyPr wrap="square" rtlCol="0">
            <a:spAutoFit/>
          </a:bodyPr>
          <a:lstStyle/>
          <a:p>
            <a:pPr algn="ctr"/>
            <a:r>
              <a:rPr lang="it-IT" sz="3200" dirty="0">
                <a:latin typeface="Arial Rounded MT Bold" panose="020F0704030504030204" pitchFamily="34" charset="0"/>
              </a:rPr>
              <a:t>UART</a:t>
            </a:r>
          </a:p>
        </p:txBody>
      </p:sp>
      <p:sp>
        <p:nvSpPr>
          <p:cNvPr id="5" name="CasellaDiTesto 4">
            <a:extLst>
              <a:ext uri="{FF2B5EF4-FFF2-40B4-BE49-F238E27FC236}">
                <a16:creationId xmlns:a16="http://schemas.microsoft.com/office/drawing/2014/main" id="{4916156E-354B-70FC-A24F-FA2E5F637A3E}"/>
              </a:ext>
            </a:extLst>
          </p:cNvPr>
          <p:cNvSpPr txBox="1"/>
          <p:nvPr/>
        </p:nvSpPr>
        <p:spPr>
          <a:xfrm>
            <a:off x="2494109" y="3843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pic>
        <p:nvPicPr>
          <p:cNvPr id="7" name="Immagine 6">
            <a:extLst>
              <a:ext uri="{FF2B5EF4-FFF2-40B4-BE49-F238E27FC236}">
                <a16:creationId xmlns:a16="http://schemas.microsoft.com/office/drawing/2014/main" id="{BBD49323-6C59-4220-A76E-BED8A4C28BBD}"/>
              </a:ext>
            </a:extLst>
          </p:cNvPr>
          <p:cNvPicPr>
            <a:picLocks noChangeAspect="1"/>
          </p:cNvPicPr>
          <p:nvPr/>
        </p:nvPicPr>
        <p:blipFill>
          <a:blip r:embed="rId5"/>
          <a:stretch>
            <a:fillRect/>
          </a:stretch>
        </p:blipFill>
        <p:spPr>
          <a:xfrm>
            <a:off x="-1943100" y="-768147"/>
            <a:ext cx="4395974" cy="8585893"/>
          </a:xfrm>
          <a:prstGeom prst="rect">
            <a:avLst/>
          </a:prstGeom>
        </p:spPr>
      </p:pic>
      <p:pic>
        <p:nvPicPr>
          <p:cNvPr id="15" name="Immagine 14" descr="Immagine che contiene circuito, testo, schermata, Ingegneria elettronica&#10;&#10;Descrizione generata automaticamente">
            <a:extLst>
              <a:ext uri="{FF2B5EF4-FFF2-40B4-BE49-F238E27FC236}">
                <a16:creationId xmlns:a16="http://schemas.microsoft.com/office/drawing/2014/main" id="{126AE12A-D581-B0D1-2C60-F1447EA5D3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7940762" y="2109271"/>
            <a:ext cx="7664297" cy="3064753"/>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2643691679"/>
      </p:ext>
    </p:extLst>
  </p:cSld>
  <p:clrMapOvr>
    <a:masterClrMapping/>
  </p:clrMapOvr>
  <mc:AlternateContent xmlns:mc="http://schemas.openxmlformats.org/markup-compatibility/2006">
    <mc:Choice xmlns:p159="http://schemas.microsoft.com/office/powerpoint/2015/09/main" Requires="p159">
      <p:transition spd="slow" advClick="0" advTm="10">
        <p159:morph option="byObject"/>
      </p:transition>
    </mc:Choice>
    <mc:Fallback>
      <p:transition spd="slow" advClick="0" advTm="1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C0376F2-AC67-34BF-4EDA-FCC8144BE974}"/>
              </a:ext>
            </a:extLst>
          </p:cNvPr>
          <p:cNvSpPr/>
          <p:nvPr/>
        </p:nvSpPr>
        <p:spPr>
          <a:xfrm>
            <a:off x="-17904608" y="-918137"/>
            <a:ext cx="24052011"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BE793CC5-39D8-6AB1-49A2-B59533712959}"/>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64" name="Gruppo 63">
            <a:extLst>
              <a:ext uri="{FF2B5EF4-FFF2-40B4-BE49-F238E27FC236}">
                <a16:creationId xmlns:a16="http://schemas.microsoft.com/office/drawing/2014/main" id="{A3C306B8-1E3E-2917-0FC8-9D205F5AF6DE}"/>
              </a:ext>
            </a:extLst>
          </p:cNvPr>
          <p:cNvGrpSpPr/>
          <p:nvPr/>
        </p:nvGrpSpPr>
        <p:grpSpPr>
          <a:xfrm>
            <a:off x="-19077856" y="-328498"/>
            <a:ext cx="4648200" cy="2133600"/>
            <a:chOff x="3619500" y="8547583"/>
            <a:chExt cx="4648200" cy="2133600"/>
          </a:xfrm>
          <a:solidFill>
            <a:srgbClr val="EFE4B0"/>
          </a:solidFill>
        </p:grpSpPr>
        <p:sp>
          <p:nvSpPr>
            <p:cNvPr id="65" name="Ovale 64">
              <a:extLst>
                <a:ext uri="{FF2B5EF4-FFF2-40B4-BE49-F238E27FC236}">
                  <a16:creationId xmlns:a16="http://schemas.microsoft.com/office/drawing/2014/main" id="{DC60727B-BC05-96DE-4BAA-64216303CD81}"/>
                </a:ext>
              </a:extLst>
            </p:cNvPr>
            <p:cNvSpPr/>
            <p:nvPr/>
          </p:nvSpPr>
          <p:spPr>
            <a:xfrm>
              <a:off x="3619500" y="8547583"/>
              <a:ext cx="4648200" cy="2133600"/>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6" name="Segnaposto contenuto 2">
            <a:extLst>
              <a:ext uri="{FF2B5EF4-FFF2-40B4-BE49-F238E27FC236}">
                <a16:creationId xmlns:a16="http://schemas.microsoft.com/office/drawing/2014/main" id="{AAF07817-837F-3A15-A71E-86246A2ACA98}"/>
              </a:ext>
            </a:extLst>
          </p:cNvPr>
          <p:cNvSpPr txBox="1">
            <a:spLocks/>
          </p:cNvSpPr>
          <p:nvPr/>
        </p:nvSpPr>
        <p:spPr>
          <a:xfrm>
            <a:off x="-17904608" y="1851836"/>
            <a:ext cx="46482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Differenza del numero di porte seriali	</a:t>
            </a:r>
          </a:p>
          <a:p>
            <a:pPr algn="l"/>
            <a:endParaRPr lang="it-IT" sz="3200" dirty="0"/>
          </a:p>
          <a:p>
            <a:pPr algn="l"/>
            <a:r>
              <a:rPr lang="it-IT" sz="3200" dirty="0"/>
              <a:t>Impossibilità di debug e funzionamento simultaneo</a:t>
            </a:r>
          </a:p>
          <a:p>
            <a:pPr algn="l"/>
            <a:endParaRPr lang="it-IT" sz="3200" dirty="0"/>
          </a:p>
          <a:p>
            <a:pPr algn="l"/>
            <a:r>
              <a:rPr lang="it-IT" sz="3200" dirty="0"/>
              <a:t>Compromesso </a:t>
            </a:r>
          </a:p>
        </p:txBody>
      </p:sp>
      <p:grpSp>
        <p:nvGrpSpPr>
          <p:cNvPr id="12" name="Gruppo 11">
            <a:extLst>
              <a:ext uri="{FF2B5EF4-FFF2-40B4-BE49-F238E27FC236}">
                <a16:creationId xmlns:a16="http://schemas.microsoft.com/office/drawing/2014/main" id="{3BB632ED-BA8E-ADF7-616C-B2E0FC174F4C}"/>
              </a:ext>
            </a:extLst>
          </p:cNvPr>
          <p:cNvGrpSpPr/>
          <p:nvPr/>
        </p:nvGrpSpPr>
        <p:grpSpPr>
          <a:xfrm>
            <a:off x="-11657511" y="-1985093"/>
            <a:ext cx="3821972" cy="1215738"/>
            <a:chOff x="3619500" y="8547582"/>
            <a:chExt cx="4737100" cy="2171217"/>
          </a:xfrm>
        </p:grpSpPr>
        <p:sp>
          <p:nvSpPr>
            <p:cNvPr id="13" name="Ovale 12">
              <a:extLst>
                <a:ext uri="{FF2B5EF4-FFF2-40B4-BE49-F238E27FC236}">
                  <a16:creationId xmlns:a16="http://schemas.microsoft.com/office/drawing/2014/main" id="{0D3A8729-A1C4-D92F-14F0-F3F9EFAE4F82}"/>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4" name="CasellaDiTesto 13">
              <a:extLst>
                <a:ext uri="{FF2B5EF4-FFF2-40B4-BE49-F238E27FC236}">
                  <a16:creationId xmlns:a16="http://schemas.microsoft.com/office/drawing/2014/main" id="{43952AF1-EB55-5354-36DD-F20B7CC16373}"/>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Voltaggio</a:t>
              </a:r>
            </a:p>
          </p:txBody>
        </p:sp>
      </p:grpSp>
      <p:pic>
        <p:nvPicPr>
          <p:cNvPr id="34" name="Elemento grafico 33" descr="Collegamento con riempimento a tinta unita">
            <a:extLst>
              <a:ext uri="{FF2B5EF4-FFF2-40B4-BE49-F238E27FC236}">
                <a16:creationId xmlns:a16="http://schemas.microsoft.com/office/drawing/2014/main" id="{90F62DBA-7F58-67BB-B334-FFA54E9FB1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906436">
            <a:off x="333813" y="3165007"/>
            <a:ext cx="811018" cy="811018"/>
          </a:xfrm>
          <a:prstGeom prst="rect">
            <a:avLst/>
          </a:prstGeom>
        </p:spPr>
      </p:pic>
      <p:sp>
        <p:nvSpPr>
          <p:cNvPr id="32" name="CasellaDiTesto 31">
            <a:extLst>
              <a:ext uri="{FF2B5EF4-FFF2-40B4-BE49-F238E27FC236}">
                <a16:creationId xmlns:a16="http://schemas.microsoft.com/office/drawing/2014/main" id="{E5CD56DB-B435-C999-CF8F-2A25A6C7C5B8}"/>
              </a:ext>
            </a:extLst>
          </p:cNvPr>
          <p:cNvSpPr txBox="1"/>
          <p:nvPr/>
        </p:nvSpPr>
        <p:spPr>
          <a:xfrm>
            <a:off x="-976183" y="3209908"/>
            <a:ext cx="900260" cy="584775"/>
          </a:xfrm>
          <a:prstGeom prst="rect">
            <a:avLst/>
          </a:prstGeom>
          <a:noFill/>
        </p:spPr>
        <p:txBody>
          <a:bodyPr wrap="square" rtlCol="0">
            <a:spAutoFit/>
          </a:bodyPr>
          <a:lstStyle/>
          <a:p>
            <a:pPr algn="ctr"/>
            <a:r>
              <a:rPr lang="it-IT" sz="3200" dirty="0">
                <a:latin typeface="Arial Rounded MT Bold" panose="020F0704030504030204" pitchFamily="34" charset="0"/>
              </a:rPr>
              <a:t>Vs</a:t>
            </a:r>
          </a:p>
        </p:txBody>
      </p:sp>
      <p:grpSp>
        <p:nvGrpSpPr>
          <p:cNvPr id="26" name="Gruppo 25">
            <a:extLst>
              <a:ext uri="{FF2B5EF4-FFF2-40B4-BE49-F238E27FC236}">
                <a16:creationId xmlns:a16="http://schemas.microsoft.com/office/drawing/2014/main" id="{36239702-459C-AFD8-2A81-0BC893747FA3}"/>
              </a:ext>
            </a:extLst>
          </p:cNvPr>
          <p:cNvGrpSpPr/>
          <p:nvPr/>
        </p:nvGrpSpPr>
        <p:grpSpPr>
          <a:xfrm>
            <a:off x="-16284664" y="76200"/>
            <a:ext cx="3821972" cy="1215738"/>
            <a:chOff x="3619500" y="8547582"/>
            <a:chExt cx="4737100" cy="2171217"/>
          </a:xfrm>
        </p:grpSpPr>
        <p:sp>
          <p:nvSpPr>
            <p:cNvPr id="27" name="Ovale 26">
              <a:extLst>
                <a:ext uri="{FF2B5EF4-FFF2-40B4-BE49-F238E27FC236}">
                  <a16:creationId xmlns:a16="http://schemas.microsoft.com/office/drawing/2014/main" id="{C163966B-92FB-4389-FC1C-9E433480E65A}"/>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28" name="CasellaDiTesto 27">
              <a:extLst>
                <a:ext uri="{FF2B5EF4-FFF2-40B4-BE49-F238E27FC236}">
                  <a16:creationId xmlns:a16="http://schemas.microsoft.com/office/drawing/2014/main" id="{1AFFF37A-0782-804A-4472-E2EDA927E0E8}"/>
                </a:ext>
              </a:extLst>
            </p:cNvPr>
            <p:cNvSpPr txBox="1"/>
            <p:nvPr/>
          </p:nvSpPr>
          <p:spPr>
            <a:xfrm>
              <a:off x="4032612" y="9106716"/>
              <a:ext cx="4323988" cy="1044365"/>
            </a:xfrm>
            <a:prstGeom prst="rect">
              <a:avLst/>
            </a:prstGeom>
            <a:noFill/>
          </p:spPr>
          <p:txBody>
            <a:bodyPr wrap="square" rtlCol="0">
              <a:spAutoFit/>
            </a:bodyPr>
            <a:lstStyle/>
            <a:p>
              <a:pPr algn="ctr"/>
              <a:r>
                <a:rPr lang="it-IT" sz="3200" dirty="0">
                  <a:latin typeface="Arial Rounded MT Bold" panose="020F0704030504030204" pitchFamily="34" charset="0"/>
                </a:rPr>
                <a:t>Comunicazione</a:t>
              </a:r>
            </a:p>
          </p:txBody>
        </p:sp>
      </p:grpSp>
      <p:sp>
        <p:nvSpPr>
          <p:cNvPr id="3" name="CasellaDiTesto 2">
            <a:extLst>
              <a:ext uri="{FF2B5EF4-FFF2-40B4-BE49-F238E27FC236}">
                <a16:creationId xmlns:a16="http://schemas.microsoft.com/office/drawing/2014/main" id="{8723B777-2D09-D6F7-D845-7E5510E8C348}"/>
              </a:ext>
            </a:extLst>
          </p:cNvPr>
          <p:cNvSpPr txBox="1"/>
          <p:nvPr/>
        </p:nvSpPr>
        <p:spPr>
          <a:xfrm>
            <a:off x="5206789" y="503578"/>
            <a:ext cx="3488666" cy="584775"/>
          </a:xfrm>
          <a:prstGeom prst="rect">
            <a:avLst/>
          </a:prstGeom>
          <a:noFill/>
        </p:spPr>
        <p:txBody>
          <a:bodyPr wrap="square" rtlCol="0">
            <a:spAutoFit/>
          </a:bodyPr>
          <a:lstStyle/>
          <a:p>
            <a:pPr algn="ctr"/>
            <a:r>
              <a:rPr lang="it-IT" sz="3200" dirty="0">
                <a:latin typeface="Arial Rounded MT Bold" panose="020F0704030504030204" pitchFamily="34" charset="0"/>
              </a:rPr>
              <a:t>UART</a:t>
            </a:r>
          </a:p>
        </p:txBody>
      </p:sp>
      <p:sp>
        <p:nvSpPr>
          <p:cNvPr id="5" name="CasellaDiTesto 4">
            <a:extLst>
              <a:ext uri="{FF2B5EF4-FFF2-40B4-BE49-F238E27FC236}">
                <a16:creationId xmlns:a16="http://schemas.microsoft.com/office/drawing/2014/main" id="{4916156E-354B-70FC-A24F-FA2E5F637A3E}"/>
              </a:ext>
            </a:extLst>
          </p:cNvPr>
          <p:cNvSpPr txBox="1"/>
          <p:nvPr/>
        </p:nvSpPr>
        <p:spPr>
          <a:xfrm>
            <a:off x="2494109" y="3843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pic>
        <p:nvPicPr>
          <p:cNvPr id="7" name="Immagine 6">
            <a:extLst>
              <a:ext uri="{FF2B5EF4-FFF2-40B4-BE49-F238E27FC236}">
                <a16:creationId xmlns:a16="http://schemas.microsoft.com/office/drawing/2014/main" id="{BBD49323-6C59-4220-A76E-BED8A4C28BBD}"/>
              </a:ext>
            </a:extLst>
          </p:cNvPr>
          <p:cNvPicPr>
            <a:picLocks noChangeAspect="1"/>
          </p:cNvPicPr>
          <p:nvPr/>
        </p:nvPicPr>
        <p:blipFill>
          <a:blip r:embed="rId5"/>
          <a:stretch>
            <a:fillRect/>
          </a:stretch>
        </p:blipFill>
        <p:spPr>
          <a:xfrm>
            <a:off x="-1943100" y="-768147"/>
            <a:ext cx="4395974" cy="8585893"/>
          </a:xfrm>
          <a:prstGeom prst="rect">
            <a:avLst/>
          </a:prstGeom>
        </p:spPr>
      </p:pic>
      <p:pic>
        <p:nvPicPr>
          <p:cNvPr id="15" name="Immagine 14" descr="Immagine che contiene circuito, testo, schermata, Ingegneria elettronica&#10;&#10;Descrizione generata automaticamente">
            <a:extLst>
              <a:ext uri="{FF2B5EF4-FFF2-40B4-BE49-F238E27FC236}">
                <a16:creationId xmlns:a16="http://schemas.microsoft.com/office/drawing/2014/main" id="{126AE12A-D581-B0D1-2C60-F1447EA5D3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7940762" y="2109271"/>
            <a:ext cx="7664297" cy="3064753"/>
          </a:xfrm>
          <a:prstGeom prst="rect">
            <a:avLst/>
          </a:prstGeom>
          <a:scene3d>
            <a:camera prst="orthographicFront">
              <a:rot lat="0" lon="0" rev="0"/>
            </a:camera>
            <a:lightRig rig="threePt" dir="t"/>
          </a:scene3d>
        </p:spPr>
      </p:pic>
      <p:cxnSp>
        <p:nvCxnSpPr>
          <p:cNvPr id="10" name="Connettore a gomito 9">
            <a:extLst>
              <a:ext uri="{FF2B5EF4-FFF2-40B4-BE49-F238E27FC236}">
                <a16:creationId xmlns:a16="http://schemas.microsoft.com/office/drawing/2014/main" id="{DE9C4B07-4509-9598-DA1D-8359C487299D}"/>
              </a:ext>
            </a:extLst>
          </p:cNvPr>
          <p:cNvCxnSpPr>
            <a:cxnSpLocks/>
          </p:cNvCxnSpPr>
          <p:nvPr/>
        </p:nvCxnSpPr>
        <p:spPr>
          <a:xfrm flipV="1">
            <a:off x="2368694" y="1709057"/>
            <a:ext cx="8081592" cy="4384526"/>
          </a:xfrm>
          <a:prstGeom prst="bentConnector3">
            <a:avLst>
              <a:gd name="adj1" fmla="val 86368"/>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60AF0716-5065-80CE-F1A2-15DBC69B39DB}"/>
              </a:ext>
            </a:extLst>
          </p:cNvPr>
          <p:cNvCxnSpPr>
            <a:cxnSpLocks/>
          </p:cNvCxnSpPr>
          <p:nvPr/>
        </p:nvCxnSpPr>
        <p:spPr>
          <a:xfrm flipV="1">
            <a:off x="2368694" y="370114"/>
            <a:ext cx="8081590" cy="5323115"/>
          </a:xfrm>
          <a:prstGeom prst="bentConnector3">
            <a:avLst>
              <a:gd name="adj1" fmla="val 74111"/>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B2F9DD18-6CF4-BC74-A3FC-A3A7249058BC}"/>
              </a:ext>
            </a:extLst>
          </p:cNvPr>
          <p:cNvCxnSpPr>
            <a:cxnSpLocks/>
          </p:cNvCxnSpPr>
          <p:nvPr/>
        </p:nvCxnSpPr>
        <p:spPr>
          <a:xfrm flipV="1">
            <a:off x="2368694" y="795965"/>
            <a:ext cx="8090503" cy="4440063"/>
          </a:xfrm>
          <a:prstGeom prst="bentConnector3">
            <a:avLst>
              <a:gd name="adj1" fmla="val 79601"/>
            </a:avLst>
          </a:prstGeom>
          <a:ln w="63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6" name="Segnaposto contenuto 2">
            <a:extLst>
              <a:ext uri="{FF2B5EF4-FFF2-40B4-BE49-F238E27FC236}">
                <a16:creationId xmlns:a16="http://schemas.microsoft.com/office/drawing/2014/main" id="{C0761DBB-F13C-D28F-221E-2A74248F7EF8}"/>
              </a:ext>
            </a:extLst>
          </p:cNvPr>
          <p:cNvSpPr txBox="1">
            <a:spLocks/>
          </p:cNvSpPr>
          <p:nvPr/>
        </p:nvSpPr>
        <p:spPr>
          <a:xfrm>
            <a:off x="2705099" y="1431818"/>
            <a:ext cx="3151416" cy="37171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it-IT" sz="3200" dirty="0"/>
          </a:p>
        </p:txBody>
      </p:sp>
      <p:sp>
        <p:nvSpPr>
          <p:cNvPr id="37" name="Segnaposto contenuto 2">
            <a:extLst>
              <a:ext uri="{FF2B5EF4-FFF2-40B4-BE49-F238E27FC236}">
                <a16:creationId xmlns:a16="http://schemas.microsoft.com/office/drawing/2014/main" id="{04FCC59A-330B-53E4-FD35-9CACC54E600E}"/>
              </a:ext>
            </a:extLst>
          </p:cNvPr>
          <p:cNvSpPr txBox="1">
            <a:spLocks/>
          </p:cNvSpPr>
          <p:nvPr/>
        </p:nvSpPr>
        <p:spPr>
          <a:xfrm>
            <a:off x="2705099" y="1904840"/>
            <a:ext cx="3151416" cy="19432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Comunicazione bidirezionale asincrona</a:t>
            </a:r>
          </a:p>
        </p:txBody>
      </p:sp>
    </p:spTree>
    <p:extLst>
      <p:ext uri="{BB962C8B-B14F-4D97-AF65-F5344CB8AC3E}">
        <p14:creationId xmlns:p14="http://schemas.microsoft.com/office/powerpoint/2010/main" val="19281458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8" name="Rettangolo con angoli arrotondati 37">
            <a:extLst>
              <a:ext uri="{FF2B5EF4-FFF2-40B4-BE49-F238E27FC236}">
                <a16:creationId xmlns:a16="http://schemas.microsoft.com/office/drawing/2014/main" id="{BDA43119-1A36-4BD8-EA78-389FD27CF4E6}"/>
              </a:ext>
            </a:extLst>
          </p:cNvPr>
          <p:cNvSpPr/>
          <p:nvPr/>
        </p:nvSpPr>
        <p:spPr>
          <a:xfrm>
            <a:off x="6282982" y="88110"/>
            <a:ext cx="3821972" cy="2363292"/>
          </a:xfrm>
          <a:prstGeom prst="round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pic>
        <p:nvPicPr>
          <p:cNvPr id="47" name="Immagine 46">
            <a:extLst>
              <a:ext uri="{FF2B5EF4-FFF2-40B4-BE49-F238E27FC236}">
                <a16:creationId xmlns:a16="http://schemas.microsoft.com/office/drawing/2014/main" id="{E3D90AC3-5B45-26DF-D9F6-802509A325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330" y="6313893"/>
            <a:ext cx="694526" cy="487315"/>
          </a:xfrm>
          <a:prstGeom prst="rect">
            <a:avLst/>
          </a:prstGeom>
        </p:spPr>
      </p:pic>
      <p:sp>
        <p:nvSpPr>
          <p:cNvPr id="48" name="CasellaDiTesto 47">
            <a:extLst>
              <a:ext uri="{FF2B5EF4-FFF2-40B4-BE49-F238E27FC236}">
                <a16:creationId xmlns:a16="http://schemas.microsoft.com/office/drawing/2014/main" id="{1F374879-CDC8-904C-FB32-9530999520E0}"/>
              </a:ext>
            </a:extLst>
          </p:cNvPr>
          <p:cNvSpPr txBox="1"/>
          <p:nvPr/>
        </p:nvSpPr>
        <p:spPr>
          <a:xfrm>
            <a:off x="1187856" y="63574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2" name="Rettangolo 1">
            <a:extLst>
              <a:ext uri="{FF2B5EF4-FFF2-40B4-BE49-F238E27FC236}">
                <a16:creationId xmlns:a16="http://schemas.microsoft.com/office/drawing/2014/main" id="{5C0376F2-AC67-34BF-4EDA-FCC8144BE974}"/>
              </a:ext>
            </a:extLst>
          </p:cNvPr>
          <p:cNvSpPr/>
          <p:nvPr/>
        </p:nvSpPr>
        <p:spPr>
          <a:xfrm>
            <a:off x="-3505200" y="-918137"/>
            <a:ext cx="9652603"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BCAA8BA1-417E-B338-4651-C876EA0A8EA2}"/>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3" name="CasellaDiTesto 2">
            <a:extLst>
              <a:ext uri="{FF2B5EF4-FFF2-40B4-BE49-F238E27FC236}">
                <a16:creationId xmlns:a16="http://schemas.microsoft.com/office/drawing/2014/main" id="{8723B777-2D09-D6F7-D845-7E5510E8C348}"/>
              </a:ext>
            </a:extLst>
          </p:cNvPr>
          <p:cNvSpPr txBox="1"/>
          <p:nvPr/>
        </p:nvSpPr>
        <p:spPr>
          <a:xfrm>
            <a:off x="5206789" y="503578"/>
            <a:ext cx="3488666" cy="584775"/>
          </a:xfrm>
          <a:prstGeom prst="rect">
            <a:avLst/>
          </a:prstGeom>
          <a:noFill/>
        </p:spPr>
        <p:txBody>
          <a:bodyPr wrap="square" rtlCol="0">
            <a:spAutoFit/>
          </a:bodyPr>
          <a:lstStyle/>
          <a:p>
            <a:pPr algn="ctr"/>
            <a:r>
              <a:rPr lang="it-IT" sz="3200" dirty="0">
                <a:latin typeface="Arial Rounded MT Bold" panose="020F0704030504030204" pitchFamily="34" charset="0"/>
              </a:rPr>
              <a:t>UART</a:t>
            </a:r>
          </a:p>
        </p:txBody>
      </p:sp>
      <p:sp>
        <p:nvSpPr>
          <p:cNvPr id="5" name="CasellaDiTesto 4">
            <a:extLst>
              <a:ext uri="{FF2B5EF4-FFF2-40B4-BE49-F238E27FC236}">
                <a16:creationId xmlns:a16="http://schemas.microsoft.com/office/drawing/2014/main" id="{4916156E-354B-70FC-A24F-FA2E5F637A3E}"/>
              </a:ext>
            </a:extLst>
          </p:cNvPr>
          <p:cNvSpPr txBox="1"/>
          <p:nvPr/>
        </p:nvSpPr>
        <p:spPr>
          <a:xfrm>
            <a:off x="2494109" y="3843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pic>
        <p:nvPicPr>
          <p:cNvPr id="7" name="Immagine 6">
            <a:extLst>
              <a:ext uri="{FF2B5EF4-FFF2-40B4-BE49-F238E27FC236}">
                <a16:creationId xmlns:a16="http://schemas.microsoft.com/office/drawing/2014/main" id="{BBD49323-6C59-4220-A76E-BED8A4C28BBD}"/>
              </a:ext>
            </a:extLst>
          </p:cNvPr>
          <p:cNvPicPr>
            <a:picLocks noChangeAspect="1"/>
          </p:cNvPicPr>
          <p:nvPr/>
        </p:nvPicPr>
        <p:blipFill>
          <a:blip r:embed="rId3"/>
          <a:stretch>
            <a:fillRect/>
          </a:stretch>
        </p:blipFill>
        <p:spPr>
          <a:xfrm>
            <a:off x="-1943100" y="-768147"/>
            <a:ext cx="4395974" cy="8585893"/>
          </a:xfrm>
          <a:prstGeom prst="rect">
            <a:avLst/>
          </a:prstGeom>
        </p:spPr>
      </p:pic>
      <p:pic>
        <p:nvPicPr>
          <p:cNvPr id="15" name="Immagine 14" descr="Immagine che contiene circuito, testo, schermata, Ingegneria elettronica&#10;&#10;Descrizione generata automaticamente">
            <a:extLst>
              <a:ext uri="{FF2B5EF4-FFF2-40B4-BE49-F238E27FC236}">
                <a16:creationId xmlns:a16="http://schemas.microsoft.com/office/drawing/2014/main" id="{126AE12A-D581-B0D1-2C60-F1447EA5D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940762" y="2109271"/>
            <a:ext cx="7664297" cy="3064753"/>
          </a:xfrm>
          <a:prstGeom prst="rect">
            <a:avLst/>
          </a:prstGeom>
          <a:scene3d>
            <a:camera prst="orthographicFront">
              <a:rot lat="0" lon="0" rev="0"/>
            </a:camera>
            <a:lightRig rig="threePt" dir="t"/>
          </a:scene3d>
        </p:spPr>
      </p:pic>
      <p:cxnSp>
        <p:nvCxnSpPr>
          <p:cNvPr id="10" name="Connettore a gomito 9">
            <a:extLst>
              <a:ext uri="{FF2B5EF4-FFF2-40B4-BE49-F238E27FC236}">
                <a16:creationId xmlns:a16="http://schemas.microsoft.com/office/drawing/2014/main" id="{DE9C4B07-4509-9598-DA1D-8359C487299D}"/>
              </a:ext>
            </a:extLst>
          </p:cNvPr>
          <p:cNvCxnSpPr>
            <a:cxnSpLocks/>
          </p:cNvCxnSpPr>
          <p:nvPr/>
        </p:nvCxnSpPr>
        <p:spPr>
          <a:xfrm flipV="1">
            <a:off x="2368694" y="1709057"/>
            <a:ext cx="8081592" cy="4384526"/>
          </a:xfrm>
          <a:prstGeom prst="bentConnector3">
            <a:avLst>
              <a:gd name="adj1" fmla="val 86368"/>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60AF0716-5065-80CE-F1A2-15DBC69B39DB}"/>
              </a:ext>
            </a:extLst>
          </p:cNvPr>
          <p:cNvCxnSpPr>
            <a:cxnSpLocks/>
          </p:cNvCxnSpPr>
          <p:nvPr/>
        </p:nvCxnSpPr>
        <p:spPr>
          <a:xfrm>
            <a:off x="2368694" y="4811486"/>
            <a:ext cx="8081592" cy="805543"/>
          </a:xfrm>
          <a:prstGeom prst="bentConnector3">
            <a:avLst>
              <a:gd name="adj1" fmla="val 83270"/>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B2F9DD18-6CF4-BC74-A3FC-A3A7249058BC}"/>
              </a:ext>
            </a:extLst>
          </p:cNvPr>
          <p:cNvCxnSpPr>
            <a:cxnSpLocks/>
          </p:cNvCxnSpPr>
          <p:nvPr/>
        </p:nvCxnSpPr>
        <p:spPr>
          <a:xfrm flipV="1">
            <a:off x="2368694" y="795965"/>
            <a:ext cx="8090503" cy="1381178"/>
          </a:xfrm>
          <a:prstGeom prst="bentConnector3">
            <a:avLst>
              <a:gd name="adj1" fmla="val 80543"/>
            </a:avLst>
          </a:prstGeom>
          <a:ln w="63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egnaposto contenuto 2">
            <a:extLst>
              <a:ext uri="{FF2B5EF4-FFF2-40B4-BE49-F238E27FC236}">
                <a16:creationId xmlns:a16="http://schemas.microsoft.com/office/drawing/2014/main" id="{B8F1DE9E-C153-2204-84F5-D1FC3229A7CE}"/>
              </a:ext>
            </a:extLst>
          </p:cNvPr>
          <p:cNvSpPr txBox="1">
            <a:spLocks/>
          </p:cNvSpPr>
          <p:nvPr/>
        </p:nvSpPr>
        <p:spPr>
          <a:xfrm>
            <a:off x="2705098" y="2285839"/>
            <a:ext cx="3442305" cy="24131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Segnale digitale di notifica   +</a:t>
            </a:r>
          </a:p>
          <a:p>
            <a:pPr algn="l"/>
            <a:r>
              <a:rPr lang="it-IT" sz="3200" dirty="0"/>
              <a:t>Comunicazione monodirezionale asincrona</a:t>
            </a:r>
          </a:p>
        </p:txBody>
      </p:sp>
      <p:sp>
        <p:nvSpPr>
          <p:cNvPr id="30" name="CasellaDiTesto 29">
            <a:extLst>
              <a:ext uri="{FF2B5EF4-FFF2-40B4-BE49-F238E27FC236}">
                <a16:creationId xmlns:a16="http://schemas.microsoft.com/office/drawing/2014/main" id="{2961071E-DAFC-1DB2-8DED-AC1025E243DA}"/>
              </a:ext>
            </a:extLst>
          </p:cNvPr>
          <p:cNvSpPr txBox="1"/>
          <p:nvPr/>
        </p:nvSpPr>
        <p:spPr>
          <a:xfrm>
            <a:off x="6771661" y="499686"/>
            <a:ext cx="2599456" cy="584775"/>
          </a:xfrm>
          <a:prstGeom prst="rect">
            <a:avLst/>
          </a:prstGeom>
          <a:noFill/>
        </p:spPr>
        <p:txBody>
          <a:bodyPr wrap="square" rtlCol="0">
            <a:spAutoFit/>
          </a:bodyPr>
          <a:lstStyle/>
          <a:p>
            <a:pPr algn="ctr"/>
            <a:r>
              <a:rPr lang="it-IT" sz="3200" dirty="0">
                <a:latin typeface="Arial Rounded MT Bold" panose="020F0704030504030204" pitchFamily="34" charset="0"/>
              </a:rPr>
              <a:t>51%</a:t>
            </a:r>
          </a:p>
        </p:txBody>
      </p:sp>
      <p:grpSp>
        <p:nvGrpSpPr>
          <p:cNvPr id="54" name="Gruppo 53">
            <a:extLst>
              <a:ext uri="{FF2B5EF4-FFF2-40B4-BE49-F238E27FC236}">
                <a16:creationId xmlns:a16="http://schemas.microsoft.com/office/drawing/2014/main" id="{E06E259C-466B-3A51-444E-127B95B9D5F8}"/>
              </a:ext>
            </a:extLst>
          </p:cNvPr>
          <p:cNvGrpSpPr/>
          <p:nvPr/>
        </p:nvGrpSpPr>
        <p:grpSpPr>
          <a:xfrm>
            <a:off x="4181899" y="13574681"/>
            <a:ext cx="3821972" cy="2363292"/>
            <a:chOff x="4181899" y="13574681"/>
            <a:chExt cx="3821972" cy="2363292"/>
          </a:xfrm>
        </p:grpSpPr>
        <p:sp>
          <p:nvSpPr>
            <p:cNvPr id="35" name="Rettangolo con angoli arrotondati 34">
              <a:extLst>
                <a:ext uri="{FF2B5EF4-FFF2-40B4-BE49-F238E27FC236}">
                  <a16:creationId xmlns:a16="http://schemas.microsoft.com/office/drawing/2014/main" id="{3D3462CC-0160-99CD-8A8D-EB8839F28816}"/>
                </a:ext>
              </a:extLst>
            </p:cNvPr>
            <p:cNvSpPr/>
            <p:nvPr/>
          </p:nvSpPr>
          <p:spPr>
            <a:xfrm>
              <a:off x="4181899" y="135746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40" name="CasellaDiTesto 39">
              <a:extLst>
                <a:ext uri="{FF2B5EF4-FFF2-40B4-BE49-F238E27FC236}">
                  <a16:creationId xmlns:a16="http://schemas.microsoft.com/office/drawing/2014/main" id="{6837B08C-8642-EC39-685D-BB30961DEA44}"/>
                </a:ext>
              </a:extLst>
            </p:cNvPr>
            <p:cNvSpPr txBox="1"/>
            <p:nvPr/>
          </p:nvSpPr>
          <p:spPr>
            <a:xfrm>
              <a:off x="4363514" y="138149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Design e stampa 3D</a:t>
              </a:r>
            </a:p>
          </p:txBody>
        </p:sp>
      </p:grpSp>
      <p:grpSp>
        <p:nvGrpSpPr>
          <p:cNvPr id="51" name="Gruppo 50">
            <a:extLst>
              <a:ext uri="{FF2B5EF4-FFF2-40B4-BE49-F238E27FC236}">
                <a16:creationId xmlns:a16="http://schemas.microsoft.com/office/drawing/2014/main" id="{EE7536F3-8DCB-75DE-5A18-D7E85C67846E}"/>
              </a:ext>
            </a:extLst>
          </p:cNvPr>
          <p:cNvGrpSpPr/>
          <p:nvPr/>
        </p:nvGrpSpPr>
        <p:grpSpPr>
          <a:xfrm>
            <a:off x="-6399913" y="13575208"/>
            <a:ext cx="3821972" cy="2363292"/>
            <a:chOff x="-6399913" y="13575208"/>
            <a:chExt cx="3821972" cy="2363292"/>
          </a:xfrm>
        </p:grpSpPr>
        <p:sp>
          <p:nvSpPr>
            <p:cNvPr id="33" name="Rettangolo con angoli arrotondati 32">
              <a:extLst>
                <a:ext uri="{FF2B5EF4-FFF2-40B4-BE49-F238E27FC236}">
                  <a16:creationId xmlns:a16="http://schemas.microsoft.com/office/drawing/2014/main" id="{07FAACEF-7714-E25A-11D4-A69DA050DECA}"/>
                </a:ext>
              </a:extLst>
            </p:cNvPr>
            <p:cNvSpPr/>
            <p:nvPr/>
          </p:nvSpPr>
          <p:spPr>
            <a:xfrm>
              <a:off x="-6399913" y="135752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sellaDiTesto 40">
              <a:extLst>
                <a:ext uri="{FF2B5EF4-FFF2-40B4-BE49-F238E27FC236}">
                  <a16:creationId xmlns:a16="http://schemas.microsoft.com/office/drawing/2014/main" id="{AF55A2C5-09F5-58B1-ECB6-D7E9D9222F50}"/>
                </a:ext>
              </a:extLst>
            </p:cNvPr>
            <p:cNvSpPr txBox="1"/>
            <p:nvPr/>
          </p:nvSpPr>
          <p:spPr>
            <a:xfrm>
              <a:off x="-6202886" y="13891129"/>
              <a:ext cx="3488666" cy="1631216"/>
            </a:xfrm>
            <a:prstGeom prst="rect">
              <a:avLst/>
            </a:prstGeom>
            <a:noFill/>
          </p:spPr>
          <p:txBody>
            <a:bodyPr wrap="square" rtlCol="0">
              <a:spAutoFit/>
            </a:bodyPr>
            <a:lstStyle/>
            <a:p>
              <a:pPr algn="ctr"/>
              <a:r>
                <a:rPr lang="it-IT" sz="5000" dirty="0" err="1">
                  <a:solidFill>
                    <a:srgbClr val="EFE4B0"/>
                  </a:solidFill>
                  <a:latin typeface="Arial Rounded MT Bold" panose="020F0704030504030204" pitchFamily="34" charset="0"/>
                </a:rPr>
                <a:t>Stepper</a:t>
              </a:r>
              <a:endParaRPr lang="it-IT" sz="5000" dirty="0">
                <a:solidFill>
                  <a:srgbClr val="EFE4B0"/>
                </a:solidFill>
                <a:latin typeface="Arial Rounded MT Bold" panose="020F0704030504030204" pitchFamily="34" charset="0"/>
              </a:endParaRPr>
            </a:p>
            <a:p>
              <a:pPr algn="ctr"/>
              <a:r>
                <a:rPr lang="it-IT" sz="5000" dirty="0">
                  <a:solidFill>
                    <a:srgbClr val="EFE4B0"/>
                  </a:solidFill>
                  <a:latin typeface="Arial Rounded MT Bold" panose="020F0704030504030204" pitchFamily="34" charset="0"/>
                </a:rPr>
                <a:t>Motor</a:t>
              </a:r>
            </a:p>
          </p:txBody>
        </p:sp>
      </p:grpSp>
      <p:grpSp>
        <p:nvGrpSpPr>
          <p:cNvPr id="52" name="Gruppo 51">
            <a:extLst>
              <a:ext uri="{FF2B5EF4-FFF2-40B4-BE49-F238E27FC236}">
                <a16:creationId xmlns:a16="http://schemas.microsoft.com/office/drawing/2014/main" id="{F6C48441-7B40-4DFC-0A30-D63AFF37D8E3}"/>
              </a:ext>
            </a:extLst>
          </p:cNvPr>
          <p:cNvGrpSpPr/>
          <p:nvPr/>
        </p:nvGrpSpPr>
        <p:grpSpPr>
          <a:xfrm>
            <a:off x="-6387213" y="8279308"/>
            <a:ext cx="3821972" cy="2363292"/>
            <a:chOff x="-6387213" y="8279308"/>
            <a:chExt cx="3821972" cy="2363292"/>
          </a:xfrm>
        </p:grpSpPr>
        <p:sp>
          <p:nvSpPr>
            <p:cNvPr id="37" name="Rettangolo con angoli arrotondati 36">
              <a:extLst>
                <a:ext uri="{FF2B5EF4-FFF2-40B4-BE49-F238E27FC236}">
                  <a16:creationId xmlns:a16="http://schemas.microsoft.com/office/drawing/2014/main" id="{20379EE5-2434-CB5F-DD10-46DE86DA0991}"/>
                </a:ext>
              </a:extLst>
            </p:cNvPr>
            <p:cNvSpPr/>
            <p:nvPr/>
          </p:nvSpPr>
          <p:spPr>
            <a:xfrm>
              <a:off x="-6387213" y="82793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46D77393-A282-44C8-6714-8F22900BE72B}"/>
                </a:ext>
              </a:extLst>
            </p:cNvPr>
            <p:cNvSpPr txBox="1"/>
            <p:nvPr/>
          </p:nvSpPr>
          <p:spPr>
            <a:xfrm>
              <a:off x="-6202886" y="86587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Arduino e ESP8266</a:t>
              </a:r>
            </a:p>
          </p:txBody>
        </p:sp>
      </p:grpSp>
      <p:grpSp>
        <p:nvGrpSpPr>
          <p:cNvPr id="49" name="Gruppo 48">
            <a:extLst>
              <a:ext uri="{FF2B5EF4-FFF2-40B4-BE49-F238E27FC236}">
                <a16:creationId xmlns:a16="http://schemas.microsoft.com/office/drawing/2014/main" id="{A7BCBF45-71C5-A9D2-E0E3-647487739393}"/>
              </a:ext>
            </a:extLst>
          </p:cNvPr>
          <p:cNvGrpSpPr/>
          <p:nvPr/>
        </p:nvGrpSpPr>
        <p:grpSpPr>
          <a:xfrm>
            <a:off x="14776411" y="8278781"/>
            <a:ext cx="3821972" cy="2363292"/>
            <a:chOff x="14776411" y="8278781"/>
            <a:chExt cx="3821972" cy="2363292"/>
          </a:xfrm>
        </p:grpSpPr>
        <p:sp>
          <p:nvSpPr>
            <p:cNvPr id="39" name="Rettangolo con angoli arrotondati 38">
              <a:extLst>
                <a:ext uri="{FF2B5EF4-FFF2-40B4-BE49-F238E27FC236}">
                  <a16:creationId xmlns:a16="http://schemas.microsoft.com/office/drawing/2014/main" id="{A2825716-4065-D3F3-453A-7329C3F89325}"/>
                </a:ext>
              </a:extLst>
            </p:cNvPr>
            <p:cNvSpPr/>
            <p:nvPr/>
          </p:nvSpPr>
          <p:spPr>
            <a:xfrm>
              <a:off x="14776411" y="82787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833DD809-05B4-2EA8-C4CB-BF8B325EAF11}"/>
                </a:ext>
              </a:extLst>
            </p:cNvPr>
            <p:cNvSpPr txBox="1"/>
            <p:nvPr/>
          </p:nvSpPr>
          <p:spPr>
            <a:xfrm>
              <a:off x="14955314" y="864856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Transistor e </a:t>
              </a:r>
              <a:r>
                <a:rPr lang="it-IT" sz="5000" dirty="0" err="1">
                  <a:solidFill>
                    <a:srgbClr val="EFE4B0"/>
                  </a:solidFill>
                  <a:latin typeface="Arial Rounded MT Bold" panose="020F0704030504030204" pitchFamily="34" charset="0"/>
                </a:rPr>
                <a:t>Relays</a:t>
              </a:r>
              <a:endParaRPr lang="it-IT" sz="5000" dirty="0">
                <a:solidFill>
                  <a:srgbClr val="EFE4B0"/>
                </a:solidFill>
                <a:latin typeface="Arial Rounded MT Bold" panose="020F0704030504030204" pitchFamily="34" charset="0"/>
              </a:endParaRPr>
            </a:p>
          </p:txBody>
        </p:sp>
      </p:grpSp>
      <p:grpSp>
        <p:nvGrpSpPr>
          <p:cNvPr id="50" name="Gruppo 49">
            <a:extLst>
              <a:ext uri="{FF2B5EF4-FFF2-40B4-BE49-F238E27FC236}">
                <a16:creationId xmlns:a16="http://schemas.microsoft.com/office/drawing/2014/main" id="{22120F60-F719-AC3E-AD75-A57C7BBA6B0C}"/>
              </a:ext>
            </a:extLst>
          </p:cNvPr>
          <p:cNvGrpSpPr/>
          <p:nvPr/>
        </p:nvGrpSpPr>
        <p:grpSpPr>
          <a:xfrm>
            <a:off x="14763711" y="13574681"/>
            <a:ext cx="3821972" cy="2363292"/>
            <a:chOff x="14763711" y="13574681"/>
            <a:chExt cx="3821972" cy="2363292"/>
          </a:xfrm>
        </p:grpSpPr>
        <p:sp>
          <p:nvSpPr>
            <p:cNvPr id="36" name="Rettangolo con angoli arrotondati 35">
              <a:extLst>
                <a:ext uri="{FF2B5EF4-FFF2-40B4-BE49-F238E27FC236}">
                  <a16:creationId xmlns:a16="http://schemas.microsoft.com/office/drawing/2014/main" id="{45396F83-0029-85B2-E2A2-F3419FB48E3B}"/>
                </a:ext>
              </a:extLst>
            </p:cNvPr>
            <p:cNvSpPr/>
            <p:nvPr/>
          </p:nvSpPr>
          <p:spPr>
            <a:xfrm>
              <a:off x="14763711" y="135746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CasellaDiTesto 43">
              <a:extLst>
                <a:ext uri="{FF2B5EF4-FFF2-40B4-BE49-F238E27FC236}">
                  <a16:creationId xmlns:a16="http://schemas.microsoft.com/office/drawing/2014/main" id="{E53A2AE9-64C9-F284-6ADC-22BBE6C26B33}"/>
                </a:ext>
              </a:extLst>
            </p:cNvPr>
            <p:cNvSpPr txBox="1"/>
            <p:nvPr/>
          </p:nvSpPr>
          <p:spPr>
            <a:xfrm>
              <a:off x="14904514" y="13891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Servo motori</a:t>
              </a:r>
            </a:p>
          </p:txBody>
        </p:sp>
      </p:grpSp>
      <p:sp>
        <p:nvSpPr>
          <p:cNvPr id="56" name="Rettangolo con angoli arrotondati 55">
            <a:extLst>
              <a:ext uri="{FF2B5EF4-FFF2-40B4-BE49-F238E27FC236}">
                <a16:creationId xmlns:a16="http://schemas.microsoft.com/office/drawing/2014/main" id="{FE2FEDC2-54DD-5C83-F4D6-314BD4537C4A}"/>
              </a:ext>
            </a:extLst>
          </p:cNvPr>
          <p:cNvSpPr/>
          <p:nvPr/>
        </p:nvSpPr>
        <p:spPr>
          <a:xfrm>
            <a:off x="4181899" y="8342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Tree>
    <p:extLst>
      <p:ext uri="{BB962C8B-B14F-4D97-AF65-F5344CB8AC3E}">
        <p14:creationId xmlns:p14="http://schemas.microsoft.com/office/powerpoint/2010/main" val="1838002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7" name="Rettangolo con angoli arrotondati 56">
            <a:extLst>
              <a:ext uri="{FF2B5EF4-FFF2-40B4-BE49-F238E27FC236}">
                <a16:creationId xmlns:a16="http://schemas.microsoft.com/office/drawing/2014/main" id="{C7E5389D-627C-0068-0B23-56D4DAA47758}"/>
              </a:ext>
            </a:extLst>
          </p:cNvPr>
          <p:cNvSpPr/>
          <p:nvPr/>
        </p:nvSpPr>
        <p:spPr>
          <a:xfrm>
            <a:off x="4181899" y="13318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pic>
        <p:nvPicPr>
          <p:cNvPr id="39" name="Immagine 38">
            <a:extLst>
              <a:ext uri="{FF2B5EF4-FFF2-40B4-BE49-F238E27FC236}">
                <a16:creationId xmlns:a16="http://schemas.microsoft.com/office/drawing/2014/main" id="{7D7A616D-73CD-117F-3153-A7970C13B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30" y="6394474"/>
            <a:ext cx="362479" cy="254334"/>
          </a:xfrm>
          <a:prstGeom prst="rect">
            <a:avLst/>
          </a:prstGeom>
        </p:spPr>
      </p:pic>
      <p:sp>
        <p:nvSpPr>
          <p:cNvPr id="40" name="CasellaDiTesto 39">
            <a:extLst>
              <a:ext uri="{FF2B5EF4-FFF2-40B4-BE49-F238E27FC236}">
                <a16:creationId xmlns:a16="http://schemas.microsoft.com/office/drawing/2014/main" id="{FAA5B6D9-B4D7-AD2A-CC88-BF488DF84E8A}"/>
              </a:ext>
            </a:extLst>
          </p:cNvPr>
          <p:cNvSpPr txBox="1"/>
          <p:nvPr/>
        </p:nvSpPr>
        <p:spPr>
          <a:xfrm>
            <a:off x="703409" y="6318633"/>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2" name="Rettangolo 1">
            <a:extLst>
              <a:ext uri="{FF2B5EF4-FFF2-40B4-BE49-F238E27FC236}">
                <a16:creationId xmlns:a16="http://schemas.microsoft.com/office/drawing/2014/main" id="{5C0376F2-AC67-34BF-4EDA-FCC8144BE974}"/>
              </a:ext>
            </a:extLst>
          </p:cNvPr>
          <p:cNvSpPr/>
          <p:nvPr/>
        </p:nvSpPr>
        <p:spPr>
          <a:xfrm rot="4386433">
            <a:off x="-5415434" y="-6785538"/>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19115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19159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5" name="CasellaDiTesto 4">
            <a:extLst>
              <a:ext uri="{FF2B5EF4-FFF2-40B4-BE49-F238E27FC236}">
                <a16:creationId xmlns:a16="http://schemas.microsoft.com/office/drawing/2014/main" id="{4916156E-354B-70FC-A24F-FA2E5F637A3E}"/>
              </a:ext>
            </a:extLst>
          </p:cNvPr>
          <p:cNvSpPr txBox="1"/>
          <p:nvPr/>
        </p:nvSpPr>
        <p:spPr>
          <a:xfrm>
            <a:off x="703409" y="3843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pic>
        <p:nvPicPr>
          <p:cNvPr id="7" name="Immagine 6">
            <a:extLst>
              <a:ext uri="{FF2B5EF4-FFF2-40B4-BE49-F238E27FC236}">
                <a16:creationId xmlns:a16="http://schemas.microsoft.com/office/drawing/2014/main" id="{BBD49323-6C59-4220-A76E-BED8A4C28BBD}"/>
              </a:ext>
            </a:extLst>
          </p:cNvPr>
          <p:cNvPicPr>
            <a:picLocks noChangeAspect="1"/>
          </p:cNvPicPr>
          <p:nvPr/>
        </p:nvPicPr>
        <p:blipFill>
          <a:blip r:embed="rId4"/>
          <a:stretch>
            <a:fillRect/>
          </a:stretch>
        </p:blipFill>
        <p:spPr>
          <a:xfrm>
            <a:off x="-1943100" y="12185853"/>
            <a:ext cx="4395974" cy="8585893"/>
          </a:xfrm>
          <a:prstGeom prst="rect">
            <a:avLst/>
          </a:prstGeom>
        </p:spPr>
      </p:pic>
      <p:pic>
        <p:nvPicPr>
          <p:cNvPr id="15" name="Immagine 14" descr="Immagine che contiene circuito, testo, schermata, Ingegneria elettronica&#10;&#10;Descrizione generata automaticamente">
            <a:extLst>
              <a:ext uri="{FF2B5EF4-FFF2-40B4-BE49-F238E27FC236}">
                <a16:creationId xmlns:a16="http://schemas.microsoft.com/office/drawing/2014/main" id="{126AE12A-D581-B0D1-2C60-F1447EA5D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7940762" y="15063271"/>
            <a:ext cx="7664297" cy="3064753"/>
          </a:xfrm>
          <a:prstGeom prst="rect">
            <a:avLst/>
          </a:prstGeom>
          <a:scene3d>
            <a:camera prst="orthographicFront">
              <a:rot lat="0" lon="0" rev="0"/>
            </a:camera>
            <a:lightRig rig="threePt" dir="t"/>
          </a:scene3d>
        </p:spPr>
      </p:pic>
      <p:cxnSp>
        <p:nvCxnSpPr>
          <p:cNvPr id="10" name="Connettore a gomito 9">
            <a:extLst>
              <a:ext uri="{FF2B5EF4-FFF2-40B4-BE49-F238E27FC236}">
                <a16:creationId xmlns:a16="http://schemas.microsoft.com/office/drawing/2014/main" id="{DE9C4B07-4509-9598-DA1D-8359C487299D}"/>
              </a:ext>
            </a:extLst>
          </p:cNvPr>
          <p:cNvCxnSpPr>
            <a:cxnSpLocks/>
          </p:cNvCxnSpPr>
          <p:nvPr/>
        </p:nvCxnSpPr>
        <p:spPr>
          <a:xfrm flipV="1">
            <a:off x="2368694" y="14663057"/>
            <a:ext cx="8081592" cy="4384526"/>
          </a:xfrm>
          <a:prstGeom prst="bentConnector3">
            <a:avLst>
              <a:gd name="adj1" fmla="val 86368"/>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60AF0716-5065-80CE-F1A2-15DBC69B39DB}"/>
              </a:ext>
            </a:extLst>
          </p:cNvPr>
          <p:cNvCxnSpPr>
            <a:cxnSpLocks/>
          </p:cNvCxnSpPr>
          <p:nvPr/>
        </p:nvCxnSpPr>
        <p:spPr>
          <a:xfrm>
            <a:off x="2368694" y="17765486"/>
            <a:ext cx="8081592" cy="805543"/>
          </a:xfrm>
          <a:prstGeom prst="bentConnector3">
            <a:avLst>
              <a:gd name="adj1" fmla="val 83270"/>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B2F9DD18-6CF4-BC74-A3FC-A3A7249058BC}"/>
              </a:ext>
            </a:extLst>
          </p:cNvPr>
          <p:cNvCxnSpPr>
            <a:cxnSpLocks/>
          </p:cNvCxnSpPr>
          <p:nvPr/>
        </p:nvCxnSpPr>
        <p:spPr>
          <a:xfrm flipV="1">
            <a:off x="2368694" y="13749965"/>
            <a:ext cx="8090503" cy="1381178"/>
          </a:xfrm>
          <a:prstGeom prst="bentConnector3">
            <a:avLst>
              <a:gd name="adj1" fmla="val 80543"/>
            </a:avLst>
          </a:prstGeom>
          <a:ln w="63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egnaposto contenuto 2">
            <a:extLst>
              <a:ext uri="{FF2B5EF4-FFF2-40B4-BE49-F238E27FC236}">
                <a16:creationId xmlns:a16="http://schemas.microsoft.com/office/drawing/2014/main" id="{B8F1DE9E-C153-2204-84F5-D1FC3229A7CE}"/>
              </a:ext>
            </a:extLst>
          </p:cNvPr>
          <p:cNvSpPr txBox="1">
            <a:spLocks/>
          </p:cNvSpPr>
          <p:nvPr/>
        </p:nvSpPr>
        <p:spPr>
          <a:xfrm>
            <a:off x="2705098" y="15239839"/>
            <a:ext cx="3442305" cy="24131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Segnale digitale di notifica   +</a:t>
            </a:r>
          </a:p>
          <a:p>
            <a:pPr algn="l"/>
            <a:r>
              <a:rPr lang="it-IT" sz="3200" dirty="0"/>
              <a:t>Comunicazione monodirezionale asincrona</a:t>
            </a:r>
          </a:p>
        </p:txBody>
      </p:sp>
      <p:sp>
        <p:nvSpPr>
          <p:cNvPr id="30" name="CasellaDiTesto 29">
            <a:extLst>
              <a:ext uri="{FF2B5EF4-FFF2-40B4-BE49-F238E27FC236}">
                <a16:creationId xmlns:a16="http://schemas.microsoft.com/office/drawing/2014/main" id="{2961071E-DAFC-1DB2-8DED-AC1025E243DA}"/>
              </a:ext>
            </a:extLst>
          </p:cNvPr>
          <p:cNvSpPr txBox="1"/>
          <p:nvPr/>
        </p:nvSpPr>
        <p:spPr>
          <a:xfrm>
            <a:off x="9592544" y="-1482667"/>
            <a:ext cx="2599456" cy="584775"/>
          </a:xfrm>
          <a:prstGeom prst="rect">
            <a:avLst/>
          </a:prstGeom>
          <a:noFill/>
        </p:spPr>
        <p:txBody>
          <a:bodyPr wrap="square" rtlCol="0">
            <a:spAutoFit/>
          </a:bodyPr>
          <a:lstStyle/>
          <a:p>
            <a:pPr algn="ctr"/>
            <a:r>
              <a:rPr lang="it-IT" sz="3200" dirty="0">
                <a:latin typeface="Arial Rounded MT Bold" panose="020F0704030504030204" pitchFamily="34" charset="0"/>
              </a:rPr>
              <a:t>51%</a:t>
            </a:r>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1" name="CasellaDiTesto 30">
            <a:extLst>
              <a:ext uri="{FF2B5EF4-FFF2-40B4-BE49-F238E27FC236}">
                <a16:creationId xmlns:a16="http://schemas.microsoft.com/office/drawing/2014/main" id="{05BC598B-D1C0-B01B-D369-017725291524}"/>
              </a:ext>
            </a:extLst>
          </p:cNvPr>
          <p:cNvSpPr txBox="1"/>
          <p:nvPr/>
        </p:nvSpPr>
        <p:spPr>
          <a:xfrm>
            <a:off x="4388914" y="2080129"/>
            <a:ext cx="3488666" cy="861774"/>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UART</a:t>
            </a:r>
          </a:p>
        </p:txBody>
      </p:sp>
      <p:grpSp>
        <p:nvGrpSpPr>
          <p:cNvPr id="56" name="Gruppo 55">
            <a:extLst>
              <a:ext uri="{FF2B5EF4-FFF2-40B4-BE49-F238E27FC236}">
                <a16:creationId xmlns:a16="http://schemas.microsoft.com/office/drawing/2014/main" id="{A8249428-99CA-8404-D9B9-D252BC94BB8D}"/>
              </a:ext>
            </a:extLst>
          </p:cNvPr>
          <p:cNvGrpSpPr/>
          <p:nvPr/>
        </p:nvGrpSpPr>
        <p:grpSpPr>
          <a:xfrm>
            <a:off x="4181899" y="3770281"/>
            <a:ext cx="3821972" cy="2363292"/>
            <a:chOff x="4181899" y="3770281"/>
            <a:chExt cx="3821972" cy="2363292"/>
          </a:xfrm>
        </p:grpSpPr>
        <p:sp>
          <p:nvSpPr>
            <p:cNvPr id="9" name="Rettangolo con angoli arrotondati 8">
              <a:extLst>
                <a:ext uri="{FF2B5EF4-FFF2-40B4-BE49-F238E27FC236}">
                  <a16:creationId xmlns:a16="http://schemas.microsoft.com/office/drawing/2014/main" id="{E75AA756-2261-90C5-C3C3-4F48C2B68C25}"/>
                </a:ext>
              </a:extLst>
            </p:cNvPr>
            <p:cNvSpPr/>
            <p:nvPr/>
          </p:nvSpPr>
          <p:spPr>
            <a:xfrm>
              <a:off x="4181899" y="3770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33" name="CasellaDiTesto 32">
              <a:extLst>
                <a:ext uri="{FF2B5EF4-FFF2-40B4-BE49-F238E27FC236}">
                  <a16:creationId xmlns:a16="http://schemas.microsoft.com/office/drawing/2014/main" id="{0F28CF2E-AAAA-8668-4FDA-FCF1F5AC7025}"/>
                </a:ext>
              </a:extLst>
            </p:cNvPr>
            <p:cNvSpPr txBox="1"/>
            <p:nvPr/>
          </p:nvSpPr>
          <p:spPr>
            <a:xfrm>
              <a:off x="4363514" y="4112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Design e stampa 3D</a:t>
              </a:r>
            </a:p>
          </p:txBody>
        </p:sp>
      </p:grpSp>
      <p:grpSp>
        <p:nvGrpSpPr>
          <p:cNvPr id="51" name="Gruppo 50">
            <a:extLst>
              <a:ext uri="{FF2B5EF4-FFF2-40B4-BE49-F238E27FC236}">
                <a16:creationId xmlns:a16="http://schemas.microsoft.com/office/drawing/2014/main" id="{C1C42EF0-D59D-B7D8-AA79-98C15E3DAAF2}"/>
              </a:ext>
            </a:extLst>
          </p:cNvPr>
          <p:cNvGrpSpPr/>
          <p:nvPr/>
        </p:nvGrpSpPr>
        <p:grpSpPr>
          <a:xfrm>
            <a:off x="254887" y="3770808"/>
            <a:ext cx="3821972" cy="2363292"/>
            <a:chOff x="254887" y="3770808"/>
            <a:chExt cx="3821972" cy="2363292"/>
          </a:xfrm>
        </p:grpSpPr>
        <p:sp>
          <p:nvSpPr>
            <p:cNvPr id="8" name="Rettangolo con angoli arrotondati 7">
              <a:extLst>
                <a:ext uri="{FF2B5EF4-FFF2-40B4-BE49-F238E27FC236}">
                  <a16:creationId xmlns:a16="http://schemas.microsoft.com/office/drawing/2014/main" id="{6B180247-71FE-305B-A236-9102949BA959}"/>
                </a:ext>
              </a:extLst>
            </p:cNvPr>
            <p:cNvSpPr/>
            <p:nvPr/>
          </p:nvSpPr>
          <p:spPr>
            <a:xfrm>
              <a:off x="254887" y="37708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36B32CA1-AA87-5B1D-09D8-16DCC49E277A}"/>
                </a:ext>
              </a:extLst>
            </p:cNvPr>
            <p:cNvSpPr txBox="1"/>
            <p:nvPr/>
          </p:nvSpPr>
          <p:spPr>
            <a:xfrm>
              <a:off x="426514" y="4112129"/>
              <a:ext cx="3488666" cy="1631216"/>
            </a:xfrm>
            <a:prstGeom prst="rect">
              <a:avLst/>
            </a:prstGeom>
            <a:noFill/>
          </p:spPr>
          <p:txBody>
            <a:bodyPr wrap="square" rtlCol="0">
              <a:spAutoFit/>
            </a:bodyPr>
            <a:lstStyle/>
            <a:p>
              <a:pPr algn="ctr"/>
              <a:r>
                <a:rPr lang="it-IT" sz="5000" dirty="0" err="1">
                  <a:solidFill>
                    <a:srgbClr val="EFE4B0"/>
                  </a:solidFill>
                  <a:latin typeface="Arial Rounded MT Bold" panose="020F0704030504030204" pitchFamily="34" charset="0"/>
                </a:rPr>
                <a:t>Stepper</a:t>
              </a:r>
              <a:endParaRPr lang="it-IT" sz="5000" dirty="0">
                <a:solidFill>
                  <a:srgbClr val="EFE4B0"/>
                </a:solidFill>
                <a:latin typeface="Arial Rounded MT Bold" panose="020F0704030504030204" pitchFamily="34" charset="0"/>
              </a:endParaRPr>
            </a:p>
            <a:p>
              <a:pPr algn="ctr"/>
              <a:r>
                <a:rPr lang="it-IT" sz="5000" dirty="0">
                  <a:solidFill>
                    <a:srgbClr val="EFE4B0"/>
                  </a:solidFill>
                  <a:latin typeface="Arial Rounded MT Bold" panose="020F0704030504030204" pitchFamily="34" charset="0"/>
                </a:rPr>
                <a:t>Motor</a:t>
              </a:r>
            </a:p>
          </p:txBody>
        </p:sp>
      </p:grpSp>
      <p:grpSp>
        <p:nvGrpSpPr>
          <p:cNvPr id="50" name="Gruppo 49">
            <a:extLst>
              <a:ext uri="{FF2B5EF4-FFF2-40B4-BE49-F238E27FC236}">
                <a16:creationId xmlns:a16="http://schemas.microsoft.com/office/drawing/2014/main" id="{3D862E6A-5999-86F0-64FA-5D710F747A80}"/>
              </a:ext>
            </a:extLst>
          </p:cNvPr>
          <p:cNvGrpSpPr/>
          <p:nvPr/>
        </p:nvGrpSpPr>
        <p:grpSpPr>
          <a:xfrm>
            <a:off x="267587" y="1319708"/>
            <a:ext cx="3821972" cy="2363292"/>
            <a:chOff x="267587" y="1319708"/>
            <a:chExt cx="3821972" cy="2363292"/>
          </a:xfrm>
        </p:grpSpPr>
        <p:sp>
          <p:nvSpPr>
            <p:cNvPr id="22" name="Rettangolo con angoli arrotondati 21">
              <a:extLst>
                <a:ext uri="{FF2B5EF4-FFF2-40B4-BE49-F238E27FC236}">
                  <a16:creationId xmlns:a16="http://schemas.microsoft.com/office/drawing/2014/main" id="{DCE6811B-5FBB-AF97-9531-2A2C7F927FD2}"/>
                </a:ext>
              </a:extLst>
            </p:cNvPr>
            <p:cNvSpPr/>
            <p:nvPr/>
          </p:nvSpPr>
          <p:spPr>
            <a:xfrm>
              <a:off x="267587" y="13197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asellaDiTesto 35">
              <a:extLst>
                <a:ext uri="{FF2B5EF4-FFF2-40B4-BE49-F238E27FC236}">
                  <a16:creationId xmlns:a16="http://schemas.microsoft.com/office/drawing/2014/main" id="{9F0270AF-3E53-0907-94D5-096E64FC73EE}"/>
                </a:ext>
              </a:extLst>
            </p:cNvPr>
            <p:cNvSpPr txBox="1"/>
            <p:nvPr/>
          </p:nvSpPr>
          <p:spPr>
            <a:xfrm>
              <a:off x="426514" y="1699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Arduino e ESP8266</a:t>
              </a:r>
            </a:p>
          </p:txBody>
        </p:sp>
      </p:grpSp>
      <p:grpSp>
        <p:nvGrpSpPr>
          <p:cNvPr id="53" name="Gruppo 52">
            <a:extLst>
              <a:ext uri="{FF2B5EF4-FFF2-40B4-BE49-F238E27FC236}">
                <a16:creationId xmlns:a16="http://schemas.microsoft.com/office/drawing/2014/main" id="{1AE34084-F94B-1962-C7CB-BD620FA2F4F9}"/>
              </a:ext>
            </a:extLst>
          </p:cNvPr>
          <p:cNvGrpSpPr/>
          <p:nvPr/>
        </p:nvGrpSpPr>
        <p:grpSpPr>
          <a:xfrm>
            <a:off x="8113358" y="1319181"/>
            <a:ext cx="3821972" cy="2363292"/>
            <a:chOff x="8113358" y="1319181"/>
            <a:chExt cx="3821972" cy="2363292"/>
          </a:xfrm>
        </p:grpSpPr>
        <p:sp>
          <p:nvSpPr>
            <p:cNvPr id="25" name="Rettangolo con angoli arrotondati 24">
              <a:extLst>
                <a:ext uri="{FF2B5EF4-FFF2-40B4-BE49-F238E27FC236}">
                  <a16:creationId xmlns:a16="http://schemas.microsoft.com/office/drawing/2014/main" id="{C42AF497-C7A0-C606-D0B9-FAECF59DC6BE}"/>
                </a:ext>
              </a:extLst>
            </p:cNvPr>
            <p:cNvSpPr/>
            <p:nvPr/>
          </p:nvSpPr>
          <p:spPr>
            <a:xfrm>
              <a:off x="8113358" y="13191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CasellaDiTesto 36">
              <a:extLst>
                <a:ext uri="{FF2B5EF4-FFF2-40B4-BE49-F238E27FC236}">
                  <a16:creationId xmlns:a16="http://schemas.microsoft.com/office/drawing/2014/main" id="{75AD4126-E0A5-FE22-D801-BC727F0E8FA3}"/>
                </a:ext>
              </a:extLst>
            </p:cNvPr>
            <p:cNvSpPr txBox="1"/>
            <p:nvPr/>
          </p:nvSpPr>
          <p:spPr>
            <a:xfrm>
              <a:off x="8275114" y="171436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Transistor e </a:t>
              </a:r>
              <a:r>
                <a:rPr lang="it-IT" sz="5000" dirty="0" err="1">
                  <a:solidFill>
                    <a:srgbClr val="EFE4B0"/>
                  </a:solidFill>
                  <a:latin typeface="Arial Rounded MT Bold" panose="020F0704030504030204" pitchFamily="34" charset="0"/>
                </a:rPr>
                <a:t>Relays</a:t>
              </a:r>
              <a:endParaRPr lang="it-IT" sz="5000" dirty="0">
                <a:solidFill>
                  <a:srgbClr val="EFE4B0"/>
                </a:solidFill>
                <a:latin typeface="Arial Rounded MT Bold" panose="020F0704030504030204" pitchFamily="34" charset="0"/>
              </a:endParaRPr>
            </a:p>
          </p:txBody>
        </p:sp>
      </p:grpSp>
      <p:grpSp>
        <p:nvGrpSpPr>
          <p:cNvPr id="52" name="Gruppo 51">
            <a:extLst>
              <a:ext uri="{FF2B5EF4-FFF2-40B4-BE49-F238E27FC236}">
                <a16:creationId xmlns:a16="http://schemas.microsoft.com/office/drawing/2014/main" id="{8CD8E47F-2560-83C6-6C53-558869A6C5DE}"/>
              </a:ext>
            </a:extLst>
          </p:cNvPr>
          <p:cNvGrpSpPr/>
          <p:nvPr/>
        </p:nvGrpSpPr>
        <p:grpSpPr>
          <a:xfrm>
            <a:off x="8100658" y="3770281"/>
            <a:ext cx="3821972" cy="2363292"/>
            <a:chOff x="8100658" y="3770281"/>
            <a:chExt cx="3821972" cy="2363292"/>
          </a:xfrm>
        </p:grpSpPr>
        <p:sp>
          <p:nvSpPr>
            <p:cNvPr id="11" name="Rettangolo con angoli arrotondati 10">
              <a:extLst>
                <a:ext uri="{FF2B5EF4-FFF2-40B4-BE49-F238E27FC236}">
                  <a16:creationId xmlns:a16="http://schemas.microsoft.com/office/drawing/2014/main" id="{5EC8C36B-3D81-53F8-A02B-CD345BB1B9C7}"/>
                </a:ext>
              </a:extLst>
            </p:cNvPr>
            <p:cNvSpPr/>
            <p:nvPr/>
          </p:nvSpPr>
          <p:spPr>
            <a:xfrm>
              <a:off x="8100658" y="3770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A4048D44-7368-FC70-438D-0C6FD59C72F4}"/>
                </a:ext>
              </a:extLst>
            </p:cNvPr>
            <p:cNvSpPr txBox="1"/>
            <p:nvPr/>
          </p:nvSpPr>
          <p:spPr>
            <a:xfrm>
              <a:off x="8224314" y="4112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Servo motori</a:t>
              </a:r>
            </a:p>
          </p:txBody>
        </p:sp>
      </p:grpSp>
      <p:sp>
        <p:nvSpPr>
          <p:cNvPr id="42" name="CasellaDiTesto 41">
            <a:extLst>
              <a:ext uri="{FF2B5EF4-FFF2-40B4-BE49-F238E27FC236}">
                <a16:creationId xmlns:a16="http://schemas.microsoft.com/office/drawing/2014/main" id="{CA639DC8-4F33-8222-4020-2E791693F069}"/>
              </a:ext>
            </a:extLst>
          </p:cNvPr>
          <p:cNvSpPr txBox="1"/>
          <p:nvPr/>
        </p:nvSpPr>
        <p:spPr>
          <a:xfrm>
            <a:off x="4259409" y="-10004241"/>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Il circuito</a:t>
            </a:r>
          </a:p>
        </p:txBody>
      </p:sp>
      <p:pic>
        <p:nvPicPr>
          <p:cNvPr id="43" name="Screenshot 2023-08-18 alle 20.11.06.png">
            <a:extLst>
              <a:ext uri="{FF2B5EF4-FFF2-40B4-BE49-F238E27FC236}">
                <a16:creationId xmlns:a16="http://schemas.microsoft.com/office/drawing/2014/main" id="{A15755F3-839F-4B39-425F-0B3BFC7252EB}"/>
              </a:ext>
            </a:extLst>
          </p:cNvPr>
          <p:cNvPicPr>
            <a:picLocks noChangeAspect="1"/>
          </p:cNvPicPr>
          <p:nvPr/>
        </p:nvPicPr>
        <p:blipFill>
          <a:blip r:embed="rId6"/>
          <a:stretch>
            <a:fillRect/>
          </a:stretch>
        </p:blipFill>
        <p:spPr>
          <a:xfrm>
            <a:off x="1493055" y="-7414800"/>
            <a:ext cx="8901090" cy="5723170"/>
          </a:xfrm>
          <a:prstGeom prst="rect">
            <a:avLst/>
          </a:prstGeom>
          <a:effectLst/>
        </p:spPr>
      </p:pic>
      <p:sp>
        <p:nvSpPr>
          <p:cNvPr id="44" name="Rettangolo con angoli arrotondati 43">
            <a:extLst>
              <a:ext uri="{FF2B5EF4-FFF2-40B4-BE49-F238E27FC236}">
                <a16:creationId xmlns:a16="http://schemas.microsoft.com/office/drawing/2014/main" id="{C7902C88-1A96-3076-1FE6-BE262EC0EA7E}"/>
              </a:ext>
            </a:extLst>
          </p:cNvPr>
          <p:cNvSpPr/>
          <p:nvPr/>
        </p:nvSpPr>
        <p:spPr>
          <a:xfrm>
            <a:off x="-1687710" y="7317632"/>
            <a:ext cx="15586590" cy="6709666"/>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5" name="Group">
            <a:extLst>
              <a:ext uri="{FF2B5EF4-FFF2-40B4-BE49-F238E27FC236}">
                <a16:creationId xmlns:a16="http://schemas.microsoft.com/office/drawing/2014/main" id="{9CA9506A-7128-20CC-D520-D7CB88702248}"/>
              </a:ext>
            </a:extLst>
          </p:cNvPr>
          <p:cNvGrpSpPr>
            <a:grpSpLocks noChangeAspect="1"/>
          </p:cNvGrpSpPr>
          <p:nvPr/>
        </p:nvGrpSpPr>
        <p:grpSpPr>
          <a:xfrm>
            <a:off x="11662" y="8202793"/>
            <a:ext cx="12243170" cy="3766968"/>
            <a:chOff x="-139700" y="-165100"/>
            <a:chExt cx="6239209" cy="1919580"/>
          </a:xfrm>
        </p:grpSpPr>
        <p:pic>
          <p:nvPicPr>
            <p:cNvPr id="46" name="Screenshot 2023-08-18 alle 20.23.04.png">
              <a:extLst>
                <a:ext uri="{FF2B5EF4-FFF2-40B4-BE49-F238E27FC236}">
                  <a16:creationId xmlns:a16="http://schemas.microsoft.com/office/drawing/2014/main" id="{42F407C6-4D18-ADD1-A49D-B1B5FF298011}"/>
                </a:ext>
              </a:extLst>
            </p:cNvPr>
            <p:cNvPicPr>
              <a:picLocks/>
            </p:cNvPicPr>
            <p:nvPr/>
          </p:nvPicPr>
          <p:blipFill>
            <a:blip r:embed="rId7"/>
            <a:stretch>
              <a:fillRect/>
            </a:stretch>
          </p:blipFill>
          <p:spPr>
            <a:xfrm>
              <a:off x="1939699" y="-165100"/>
              <a:ext cx="2080410" cy="1919580"/>
            </a:xfrm>
            <a:prstGeom prst="rect">
              <a:avLst/>
            </a:prstGeom>
            <a:effectLst/>
          </p:spPr>
        </p:pic>
        <p:pic>
          <p:nvPicPr>
            <p:cNvPr id="47" name="Screenshot 2023-08-18 alle 20.22.47.png">
              <a:extLst>
                <a:ext uri="{FF2B5EF4-FFF2-40B4-BE49-F238E27FC236}">
                  <a16:creationId xmlns:a16="http://schemas.microsoft.com/office/drawing/2014/main" id="{A6BD2EED-AB50-3DFE-5C76-FC6EEAA9BEF8}"/>
                </a:ext>
              </a:extLst>
            </p:cNvPr>
            <p:cNvPicPr>
              <a:picLocks/>
            </p:cNvPicPr>
            <p:nvPr/>
          </p:nvPicPr>
          <p:blipFill>
            <a:blip r:embed="rId8"/>
            <a:stretch>
              <a:fillRect/>
            </a:stretch>
          </p:blipFill>
          <p:spPr>
            <a:xfrm>
              <a:off x="-139700" y="-34470"/>
              <a:ext cx="2079401" cy="1658319"/>
            </a:xfrm>
            <a:prstGeom prst="rect">
              <a:avLst/>
            </a:prstGeom>
            <a:effectLst/>
          </p:spPr>
        </p:pic>
        <p:pic>
          <p:nvPicPr>
            <p:cNvPr id="48" name="Screenshot 2023-08-18 alle 20.21.20.png">
              <a:extLst>
                <a:ext uri="{FF2B5EF4-FFF2-40B4-BE49-F238E27FC236}">
                  <a16:creationId xmlns:a16="http://schemas.microsoft.com/office/drawing/2014/main" id="{5FDDAD87-2C6F-859E-6D57-04B94BC3E03C}"/>
                </a:ext>
              </a:extLst>
            </p:cNvPr>
            <p:cNvPicPr>
              <a:picLocks/>
            </p:cNvPicPr>
            <p:nvPr/>
          </p:nvPicPr>
          <p:blipFill>
            <a:blip r:embed="rId9"/>
            <a:stretch>
              <a:fillRect/>
            </a:stretch>
          </p:blipFill>
          <p:spPr>
            <a:xfrm>
              <a:off x="4020108" y="116980"/>
              <a:ext cx="2079401" cy="1355419"/>
            </a:xfrm>
            <a:prstGeom prst="rect">
              <a:avLst/>
            </a:prstGeom>
            <a:effectLst/>
          </p:spPr>
        </p:pic>
      </p:grpSp>
    </p:spTree>
    <p:extLst>
      <p:ext uri="{BB962C8B-B14F-4D97-AF65-F5344CB8AC3E}">
        <p14:creationId xmlns:p14="http://schemas.microsoft.com/office/powerpoint/2010/main" val="39339692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1" name="Rettangolo con angoli arrotondati 50">
            <a:extLst>
              <a:ext uri="{FF2B5EF4-FFF2-40B4-BE49-F238E27FC236}">
                <a16:creationId xmlns:a16="http://schemas.microsoft.com/office/drawing/2014/main" id="{23891952-6FD2-D422-8EBC-AF387B1A3E50}"/>
              </a:ext>
            </a:extLst>
          </p:cNvPr>
          <p:cNvSpPr/>
          <p:nvPr/>
        </p:nvSpPr>
        <p:spPr>
          <a:xfrm>
            <a:off x="4181899" y="-4357719"/>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32" name="Rettangolo con angoli arrotondati 31">
            <a:extLst>
              <a:ext uri="{FF2B5EF4-FFF2-40B4-BE49-F238E27FC236}">
                <a16:creationId xmlns:a16="http://schemas.microsoft.com/office/drawing/2014/main" id="{DD54CCB9-8E34-1ED4-56EC-E516D540AF6D}"/>
              </a:ext>
            </a:extLst>
          </p:cNvPr>
          <p:cNvSpPr/>
          <p:nvPr/>
        </p:nvSpPr>
        <p:spPr>
          <a:xfrm>
            <a:off x="-1687710" y="1587392"/>
            <a:ext cx="15586590" cy="6709666"/>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9" name="Immagine 38">
            <a:extLst>
              <a:ext uri="{FF2B5EF4-FFF2-40B4-BE49-F238E27FC236}">
                <a16:creationId xmlns:a16="http://schemas.microsoft.com/office/drawing/2014/main" id="{7D7A616D-73CD-117F-3153-A7970C13BF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394474"/>
            <a:ext cx="362479" cy="254334"/>
          </a:xfrm>
          <a:prstGeom prst="rect">
            <a:avLst/>
          </a:prstGeom>
        </p:spPr>
      </p:pic>
      <p:sp>
        <p:nvSpPr>
          <p:cNvPr id="40" name="CasellaDiTesto 39">
            <a:extLst>
              <a:ext uri="{FF2B5EF4-FFF2-40B4-BE49-F238E27FC236}">
                <a16:creationId xmlns:a16="http://schemas.microsoft.com/office/drawing/2014/main" id="{FAA5B6D9-B4D7-AD2A-CC88-BF488DF84E8A}"/>
              </a:ext>
            </a:extLst>
          </p:cNvPr>
          <p:cNvSpPr txBox="1"/>
          <p:nvPr/>
        </p:nvSpPr>
        <p:spPr>
          <a:xfrm>
            <a:off x="703409" y="6318633"/>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2" name="Rettangolo 1">
            <a:extLst>
              <a:ext uri="{FF2B5EF4-FFF2-40B4-BE49-F238E27FC236}">
                <a16:creationId xmlns:a16="http://schemas.microsoft.com/office/drawing/2014/main" id="{5C0376F2-AC67-34BF-4EDA-FCC8144BE974}"/>
              </a:ext>
            </a:extLst>
          </p:cNvPr>
          <p:cNvSpPr/>
          <p:nvPr/>
        </p:nvSpPr>
        <p:spPr>
          <a:xfrm rot="4386433">
            <a:off x="-10484432" y="-10024039"/>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930" y="19115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19159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5" name="CasellaDiTesto 4">
            <a:extLst>
              <a:ext uri="{FF2B5EF4-FFF2-40B4-BE49-F238E27FC236}">
                <a16:creationId xmlns:a16="http://schemas.microsoft.com/office/drawing/2014/main" id="{4916156E-354B-70FC-A24F-FA2E5F637A3E}"/>
              </a:ext>
            </a:extLst>
          </p:cNvPr>
          <p:cNvSpPr txBox="1"/>
          <p:nvPr/>
        </p:nvSpPr>
        <p:spPr>
          <a:xfrm>
            <a:off x="-4365589" y="-2854142"/>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pic>
        <p:nvPicPr>
          <p:cNvPr id="7" name="Immagine 6">
            <a:extLst>
              <a:ext uri="{FF2B5EF4-FFF2-40B4-BE49-F238E27FC236}">
                <a16:creationId xmlns:a16="http://schemas.microsoft.com/office/drawing/2014/main" id="{BBD49323-6C59-4220-A76E-BED8A4C28BBD}"/>
              </a:ext>
            </a:extLst>
          </p:cNvPr>
          <p:cNvPicPr>
            <a:picLocks noChangeAspect="1"/>
          </p:cNvPicPr>
          <p:nvPr/>
        </p:nvPicPr>
        <p:blipFill>
          <a:blip r:embed="rId5"/>
          <a:stretch>
            <a:fillRect/>
          </a:stretch>
        </p:blipFill>
        <p:spPr>
          <a:xfrm>
            <a:off x="-1943100" y="12185853"/>
            <a:ext cx="4395974" cy="8585893"/>
          </a:xfrm>
          <a:prstGeom prst="rect">
            <a:avLst/>
          </a:prstGeom>
        </p:spPr>
      </p:pic>
      <p:pic>
        <p:nvPicPr>
          <p:cNvPr id="15" name="Immagine 14" descr="Immagine che contiene circuito, testo, schermata, Ingegneria elettronica&#10;&#10;Descrizione generata automaticamente">
            <a:extLst>
              <a:ext uri="{FF2B5EF4-FFF2-40B4-BE49-F238E27FC236}">
                <a16:creationId xmlns:a16="http://schemas.microsoft.com/office/drawing/2014/main" id="{126AE12A-D581-B0D1-2C60-F1447EA5D3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7940762" y="15063271"/>
            <a:ext cx="7664297" cy="3064753"/>
          </a:xfrm>
          <a:prstGeom prst="rect">
            <a:avLst/>
          </a:prstGeom>
          <a:scene3d>
            <a:camera prst="orthographicFront">
              <a:rot lat="0" lon="0" rev="0"/>
            </a:camera>
            <a:lightRig rig="threePt" dir="t"/>
          </a:scene3d>
        </p:spPr>
      </p:pic>
      <p:cxnSp>
        <p:nvCxnSpPr>
          <p:cNvPr id="10" name="Connettore a gomito 9">
            <a:extLst>
              <a:ext uri="{FF2B5EF4-FFF2-40B4-BE49-F238E27FC236}">
                <a16:creationId xmlns:a16="http://schemas.microsoft.com/office/drawing/2014/main" id="{DE9C4B07-4509-9598-DA1D-8359C487299D}"/>
              </a:ext>
            </a:extLst>
          </p:cNvPr>
          <p:cNvCxnSpPr>
            <a:cxnSpLocks/>
          </p:cNvCxnSpPr>
          <p:nvPr/>
        </p:nvCxnSpPr>
        <p:spPr>
          <a:xfrm flipV="1">
            <a:off x="2368694" y="14663057"/>
            <a:ext cx="8081592" cy="4384526"/>
          </a:xfrm>
          <a:prstGeom prst="bentConnector3">
            <a:avLst>
              <a:gd name="adj1" fmla="val 86368"/>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60AF0716-5065-80CE-F1A2-15DBC69B39DB}"/>
              </a:ext>
            </a:extLst>
          </p:cNvPr>
          <p:cNvCxnSpPr>
            <a:cxnSpLocks/>
          </p:cNvCxnSpPr>
          <p:nvPr/>
        </p:nvCxnSpPr>
        <p:spPr>
          <a:xfrm>
            <a:off x="2368694" y="17765486"/>
            <a:ext cx="8081592" cy="805543"/>
          </a:xfrm>
          <a:prstGeom prst="bentConnector3">
            <a:avLst>
              <a:gd name="adj1" fmla="val 83270"/>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B2F9DD18-6CF4-BC74-A3FC-A3A7249058BC}"/>
              </a:ext>
            </a:extLst>
          </p:cNvPr>
          <p:cNvCxnSpPr>
            <a:cxnSpLocks/>
          </p:cNvCxnSpPr>
          <p:nvPr/>
        </p:nvCxnSpPr>
        <p:spPr>
          <a:xfrm flipV="1">
            <a:off x="2368694" y="13749965"/>
            <a:ext cx="8090503" cy="1381178"/>
          </a:xfrm>
          <a:prstGeom prst="bentConnector3">
            <a:avLst>
              <a:gd name="adj1" fmla="val 80543"/>
            </a:avLst>
          </a:prstGeom>
          <a:ln w="63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egnaposto contenuto 2">
            <a:extLst>
              <a:ext uri="{FF2B5EF4-FFF2-40B4-BE49-F238E27FC236}">
                <a16:creationId xmlns:a16="http://schemas.microsoft.com/office/drawing/2014/main" id="{B8F1DE9E-C153-2204-84F5-D1FC3229A7CE}"/>
              </a:ext>
            </a:extLst>
          </p:cNvPr>
          <p:cNvSpPr txBox="1">
            <a:spLocks/>
          </p:cNvSpPr>
          <p:nvPr/>
        </p:nvSpPr>
        <p:spPr>
          <a:xfrm>
            <a:off x="2705098" y="15239839"/>
            <a:ext cx="3442305" cy="24131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Segnale digitale di notifica   +</a:t>
            </a:r>
          </a:p>
          <a:p>
            <a:pPr algn="l"/>
            <a:r>
              <a:rPr lang="it-IT" sz="3200" dirty="0"/>
              <a:t>Comunicazione monodirezionale asincrona</a:t>
            </a:r>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1" name="CasellaDiTesto 30">
            <a:extLst>
              <a:ext uri="{FF2B5EF4-FFF2-40B4-BE49-F238E27FC236}">
                <a16:creationId xmlns:a16="http://schemas.microsoft.com/office/drawing/2014/main" id="{05BC598B-D1C0-B01B-D369-017725291524}"/>
              </a:ext>
            </a:extLst>
          </p:cNvPr>
          <p:cNvSpPr txBox="1"/>
          <p:nvPr/>
        </p:nvSpPr>
        <p:spPr>
          <a:xfrm>
            <a:off x="4469277" y="-3697388"/>
            <a:ext cx="3488666" cy="861774"/>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UART</a:t>
            </a:r>
          </a:p>
        </p:txBody>
      </p:sp>
      <p:grpSp>
        <p:nvGrpSpPr>
          <p:cNvPr id="34" name="Gruppo 33">
            <a:extLst>
              <a:ext uri="{FF2B5EF4-FFF2-40B4-BE49-F238E27FC236}">
                <a16:creationId xmlns:a16="http://schemas.microsoft.com/office/drawing/2014/main" id="{BB8F7446-C774-635E-027B-6ED1C00A790C}"/>
              </a:ext>
            </a:extLst>
          </p:cNvPr>
          <p:cNvGrpSpPr/>
          <p:nvPr/>
        </p:nvGrpSpPr>
        <p:grpSpPr>
          <a:xfrm>
            <a:off x="-8187561" y="968398"/>
            <a:ext cx="3821972" cy="2363292"/>
            <a:chOff x="-8187561" y="968398"/>
            <a:chExt cx="3821972" cy="2363292"/>
          </a:xfrm>
        </p:grpSpPr>
        <p:sp>
          <p:nvSpPr>
            <p:cNvPr id="8" name="Rettangolo con angoli arrotondati 7">
              <a:extLst>
                <a:ext uri="{FF2B5EF4-FFF2-40B4-BE49-F238E27FC236}">
                  <a16:creationId xmlns:a16="http://schemas.microsoft.com/office/drawing/2014/main" id="{6B180247-71FE-305B-A236-9102949BA959}"/>
                </a:ext>
              </a:extLst>
            </p:cNvPr>
            <p:cNvSpPr/>
            <p:nvPr/>
          </p:nvSpPr>
          <p:spPr>
            <a:xfrm>
              <a:off x="-8187561" y="96839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36B32CA1-AA87-5B1D-09D8-16DCC49E277A}"/>
                </a:ext>
              </a:extLst>
            </p:cNvPr>
            <p:cNvSpPr txBox="1"/>
            <p:nvPr/>
          </p:nvSpPr>
          <p:spPr>
            <a:xfrm>
              <a:off x="-8015934" y="1309719"/>
              <a:ext cx="3488666" cy="1631216"/>
            </a:xfrm>
            <a:prstGeom prst="rect">
              <a:avLst/>
            </a:prstGeom>
            <a:noFill/>
          </p:spPr>
          <p:txBody>
            <a:bodyPr wrap="square" rtlCol="0">
              <a:spAutoFit/>
            </a:bodyPr>
            <a:lstStyle/>
            <a:p>
              <a:pPr algn="ctr"/>
              <a:r>
                <a:rPr lang="it-IT" sz="5000" dirty="0" err="1">
                  <a:solidFill>
                    <a:srgbClr val="EFE4B0"/>
                  </a:solidFill>
                  <a:latin typeface="Arial Rounded MT Bold" panose="020F0704030504030204" pitchFamily="34" charset="0"/>
                </a:rPr>
                <a:t>Stepper</a:t>
              </a:r>
              <a:endParaRPr lang="it-IT" sz="5000" dirty="0">
                <a:solidFill>
                  <a:srgbClr val="EFE4B0"/>
                </a:solidFill>
                <a:latin typeface="Arial Rounded MT Bold" panose="020F0704030504030204" pitchFamily="34" charset="0"/>
              </a:endParaRPr>
            </a:p>
            <a:p>
              <a:pPr algn="ctr"/>
              <a:r>
                <a:rPr lang="it-IT" sz="5000" dirty="0">
                  <a:solidFill>
                    <a:srgbClr val="EFE4B0"/>
                  </a:solidFill>
                  <a:latin typeface="Arial Rounded MT Bold" panose="020F0704030504030204" pitchFamily="34" charset="0"/>
                </a:rPr>
                <a:t>Motor</a:t>
              </a:r>
            </a:p>
          </p:txBody>
        </p:sp>
      </p:grpSp>
      <p:grpSp>
        <p:nvGrpSpPr>
          <p:cNvPr id="41" name="Gruppo 40">
            <a:extLst>
              <a:ext uri="{FF2B5EF4-FFF2-40B4-BE49-F238E27FC236}">
                <a16:creationId xmlns:a16="http://schemas.microsoft.com/office/drawing/2014/main" id="{D3D1883C-B17B-7872-B6BC-D596370D06F8}"/>
              </a:ext>
            </a:extLst>
          </p:cNvPr>
          <p:cNvGrpSpPr/>
          <p:nvPr/>
        </p:nvGrpSpPr>
        <p:grpSpPr>
          <a:xfrm>
            <a:off x="-4801411" y="-1918793"/>
            <a:ext cx="3821972" cy="2363292"/>
            <a:chOff x="-4801411" y="-1918793"/>
            <a:chExt cx="3821972" cy="2363292"/>
          </a:xfrm>
        </p:grpSpPr>
        <p:sp>
          <p:nvSpPr>
            <p:cNvPr id="22" name="Rettangolo con angoli arrotondati 21">
              <a:extLst>
                <a:ext uri="{FF2B5EF4-FFF2-40B4-BE49-F238E27FC236}">
                  <a16:creationId xmlns:a16="http://schemas.microsoft.com/office/drawing/2014/main" id="{DCE6811B-5FBB-AF97-9531-2A2C7F927FD2}"/>
                </a:ext>
              </a:extLst>
            </p:cNvPr>
            <p:cNvSpPr/>
            <p:nvPr/>
          </p:nvSpPr>
          <p:spPr>
            <a:xfrm>
              <a:off x="-4801411" y="-1918793"/>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asellaDiTesto 35">
              <a:extLst>
                <a:ext uri="{FF2B5EF4-FFF2-40B4-BE49-F238E27FC236}">
                  <a16:creationId xmlns:a16="http://schemas.microsoft.com/office/drawing/2014/main" id="{9F0270AF-3E53-0907-94D5-096E64FC73EE}"/>
                </a:ext>
              </a:extLst>
            </p:cNvPr>
            <p:cNvSpPr txBox="1"/>
            <p:nvPr/>
          </p:nvSpPr>
          <p:spPr>
            <a:xfrm>
              <a:off x="-4642484" y="-1539372"/>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Arduino e ESP8266</a:t>
              </a:r>
            </a:p>
          </p:txBody>
        </p:sp>
      </p:grpSp>
      <p:grpSp>
        <p:nvGrpSpPr>
          <p:cNvPr id="45" name="Gruppo 44">
            <a:extLst>
              <a:ext uri="{FF2B5EF4-FFF2-40B4-BE49-F238E27FC236}">
                <a16:creationId xmlns:a16="http://schemas.microsoft.com/office/drawing/2014/main" id="{572E9EEF-D161-D425-C91B-86FFD5AD5C72}"/>
              </a:ext>
            </a:extLst>
          </p:cNvPr>
          <p:cNvGrpSpPr/>
          <p:nvPr/>
        </p:nvGrpSpPr>
        <p:grpSpPr>
          <a:xfrm>
            <a:off x="15263458" y="1713953"/>
            <a:ext cx="3821972" cy="2363292"/>
            <a:chOff x="15263458" y="1713953"/>
            <a:chExt cx="3821972" cy="2363292"/>
          </a:xfrm>
        </p:grpSpPr>
        <p:sp>
          <p:nvSpPr>
            <p:cNvPr id="11" name="Rettangolo con angoli arrotondati 10">
              <a:extLst>
                <a:ext uri="{FF2B5EF4-FFF2-40B4-BE49-F238E27FC236}">
                  <a16:creationId xmlns:a16="http://schemas.microsoft.com/office/drawing/2014/main" id="{5EC8C36B-3D81-53F8-A02B-CD345BB1B9C7}"/>
                </a:ext>
              </a:extLst>
            </p:cNvPr>
            <p:cNvSpPr/>
            <p:nvPr/>
          </p:nvSpPr>
          <p:spPr>
            <a:xfrm>
              <a:off x="15263458" y="1713953"/>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A4048D44-7368-FC70-438D-0C6FD59C72F4}"/>
                </a:ext>
              </a:extLst>
            </p:cNvPr>
            <p:cNvSpPr txBox="1"/>
            <p:nvPr/>
          </p:nvSpPr>
          <p:spPr>
            <a:xfrm>
              <a:off x="15387114" y="2055801"/>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Servo motori</a:t>
              </a:r>
            </a:p>
          </p:txBody>
        </p:sp>
      </p:grpSp>
      <p:grpSp>
        <p:nvGrpSpPr>
          <p:cNvPr id="12" name="Group">
            <a:extLst>
              <a:ext uri="{FF2B5EF4-FFF2-40B4-BE49-F238E27FC236}">
                <a16:creationId xmlns:a16="http://schemas.microsoft.com/office/drawing/2014/main" id="{869C611C-1408-F493-8E84-265289378C10}"/>
              </a:ext>
            </a:extLst>
          </p:cNvPr>
          <p:cNvGrpSpPr>
            <a:grpSpLocks noChangeAspect="1"/>
          </p:cNvGrpSpPr>
          <p:nvPr/>
        </p:nvGrpSpPr>
        <p:grpSpPr>
          <a:xfrm>
            <a:off x="92025" y="2035432"/>
            <a:ext cx="12243170" cy="3766968"/>
            <a:chOff x="-139700" y="-165100"/>
            <a:chExt cx="6239209" cy="1919580"/>
          </a:xfrm>
        </p:grpSpPr>
        <p:pic>
          <p:nvPicPr>
            <p:cNvPr id="14" name="Screenshot 2023-08-18 alle 20.23.04.png">
              <a:extLst>
                <a:ext uri="{FF2B5EF4-FFF2-40B4-BE49-F238E27FC236}">
                  <a16:creationId xmlns:a16="http://schemas.microsoft.com/office/drawing/2014/main" id="{FC813684-18F3-ABCC-6443-3CAF65A8A587}"/>
                </a:ext>
              </a:extLst>
            </p:cNvPr>
            <p:cNvPicPr>
              <a:picLocks/>
            </p:cNvPicPr>
            <p:nvPr/>
          </p:nvPicPr>
          <p:blipFill>
            <a:blip r:embed="rId7"/>
            <a:stretch>
              <a:fillRect/>
            </a:stretch>
          </p:blipFill>
          <p:spPr>
            <a:xfrm>
              <a:off x="1939699" y="-165100"/>
              <a:ext cx="2080410" cy="1919580"/>
            </a:xfrm>
            <a:prstGeom prst="rect">
              <a:avLst/>
            </a:prstGeom>
            <a:effectLst/>
          </p:spPr>
        </p:pic>
        <p:pic>
          <p:nvPicPr>
            <p:cNvPr id="16" name="Screenshot 2023-08-18 alle 20.22.47.png">
              <a:extLst>
                <a:ext uri="{FF2B5EF4-FFF2-40B4-BE49-F238E27FC236}">
                  <a16:creationId xmlns:a16="http://schemas.microsoft.com/office/drawing/2014/main" id="{3E6DE691-2223-3EA4-0FA9-BA22189F85DC}"/>
                </a:ext>
              </a:extLst>
            </p:cNvPr>
            <p:cNvPicPr>
              <a:picLocks/>
            </p:cNvPicPr>
            <p:nvPr/>
          </p:nvPicPr>
          <p:blipFill>
            <a:blip r:embed="rId8"/>
            <a:stretch>
              <a:fillRect/>
            </a:stretch>
          </p:blipFill>
          <p:spPr>
            <a:xfrm>
              <a:off x="-139700" y="-34470"/>
              <a:ext cx="2079401" cy="1658319"/>
            </a:xfrm>
            <a:prstGeom prst="rect">
              <a:avLst/>
            </a:prstGeom>
            <a:effectLst/>
          </p:spPr>
        </p:pic>
        <p:pic>
          <p:nvPicPr>
            <p:cNvPr id="17" name="Screenshot 2023-08-18 alle 20.21.20.png">
              <a:extLst>
                <a:ext uri="{FF2B5EF4-FFF2-40B4-BE49-F238E27FC236}">
                  <a16:creationId xmlns:a16="http://schemas.microsoft.com/office/drawing/2014/main" id="{E32B3DA9-72C3-1A77-AFEE-05E8339CE333}"/>
                </a:ext>
              </a:extLst>
            </p:cNvPr>
            <p:cNvPicPr>
              <a:picLocks/>
            </p:cNvPicPr>
            <p:nvPr/>
          </p:nvPicPr>
          <p:blipFill>
            <a:blip r:embed="rId9"/>
            <a:stretch>
              <a:fillRect/>
            </a:stretch>
          </p:blipFill>
          <p:spPr>
            <a:xfrm>
              <a:off x="4020108" y="116980"/>
              <a:ext cx="2079401" cy="1355419"/>
            </a:xfrm>
            <a:prstGeom prst="rect">
              <a:avLst/>
            </a:prstGeom>
            <a:effectLst/>
          </p:spPr>
        </p:pic>
      </p:grpSp>
      <p:grpSp>
        <p:nvGrpSpPr>
          <p:cNvPr id="48" name="Gruppo 47">
            <a:extLst>
              <a:ext uri="{FF2B5EF4-FFF2-40B4-BE49-F238E27FC236}">
                <a16:creationId xmlns:a16="http://schemas.microsoft.com/office/drawing/2014/main" id="{714F553A-488A-4101-D82D-7639A29FEE62}"/>
              </a:ext>
            </a:extLst>
          </p:cNvPr>
          <p:cNvGrpSpPr/>
          <p:nvPr/>
        </p:nvGrpSpPr>
        <p:grpSpPr>
          <a:xfrm>
            <a:off x="4181899" y="11081"/>
            <a:ext cx="3821972" cy="2363292"/>
            <a:chOff x="4181899" y="3770281"/>
            <a:chExt cx="3821972" cy="2363292"/>
          </a:xfrm>
        </p:grpSpPr>
        <p:sp>
          <p:nvSpPr>
            <p:cNvPr id="49" name="Rettangolo con angoli arrotondati 48">
              <a:extLst>
                <a:ext uri="{FF2B5EF4-FFF2-40B4-BE49-F238E27FC236}">
                  <a16:creationId xmlns:a16="http://schemas.microsoft.com/office/drawing/2014/main" id="{03B37635-3A55-D75A-3F34-8BC9C416D48C}"/>
                </a:ext>
              </a:extLst>
            </p:cNvPr>
            <p:cNvSpPr/>
            <p:nvPr/>
          </p:nvSpPr>
          <p:spPr>
            <a:xfrm>
              <a:off x="4181899" y="3770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50" name="CasellaDiTesto 49">
              <a:extLst>
                <a:ext uri="{FF2B5EF4-FFF2-40B4-BE49-F238E27FC236}">
                  <a16:creationId xmlns:a16="http://schemas.microsoft.com/office/drawing/2014/main" id="{E306EB45-9773-DC47-FD9B-294199E141D6}"/>
                </a:ext>
              </a:extLst>
            </p:cNvPr>
            <p:cNvSpPr txBox="1"/>
            <p:nvPr/>
          </p:nvSpPr>
          <p:spPr>
            <a:xfrm>
              <a:off x="4363514" y="4112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Design e stampa 3D</a:t>
              </a:r>
            </a:p>
          </p:txBody>
        </p:sp>
      </p:grpSp>
      <p:grpSp>
        <p:nvGrpSpPr>
          <p:cNvPr id="52" name="Gruppo 51">
            <a:extLst>
              <a:ext uri="{FF2B5EF4-FFF2-40B4-BE49-F238E27FC236}">
                <a16:creationId xmlns:a16="http://schemas.microsoft.com/office/drawing/2014/main" id="{A2BB3DE5-7453-FD35-26C0-301E05344F34}"/>
              </a:ext>
            </a:extLst>
          </p:cNvPr>
          <p:cNvGrpSpPr/>
          <p:nvPr/>
        </p:nvGrpSpPr>
        <p:grpSpPr>
          <a:xfrm>
            <a:off x="15306638" y="-5538819"/>
            <a:ext cx="3821972" cy="2363292"/>
            <a:chOff x="8113358" y="1319181"/>
            <a:chExt cx="3821972" cy="2363292"/>
          </a:xfrm>
        </p:grpSpPr>
        <p:sp>
          <p:nvSpPr>
            <p:cNvPr id="53" name="Rettangolo con angoli arrotondati 52">
              <a:extLst>
                <a:ext uri="{FF2B5EF4-FFF2-40B4-BE49-F238E27FC236}">
                  <a16:creationId xmlns:a16="http://schemas.microsoft.com/office/drawing/2014/main" id="{521C0CA6-9193-9A6D-67E1-16F34D1CEDEC}"/>
                </a:ext>
              </a:extLst>
            </p:cNvPr>
            <p:cNvSpPr/>
            <p:nvPr/>
          </p:nvSpPr>
          <p:spPr>
            <a:xfrm>
              <a:off x="8113358" y="13191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asellaDiTesto 53">
              <a:extLst>
                <a:ext uri="{FF2B5EF4-FFF2-40B4-BE49-F238E27FC236}">
                  <a16:creationId xmlns:a16="http://schemas.microsoft.com/office/drawing/2014/main" id="{3979ABA5-8BB3-50D0-E9DD-5B0055DE1314}"/>
                </a:ext>
              </a:extLst>
            </p:cNvPr>
            <p:cNvSpPr txBox="1"/>
            <p:nvPr/>
          </p:nvSpPr>
          <p:spPr>
            <a:xfrm>
              <a:off x="8275114" y="171436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Transistor e </a:t>
              </a:r>
              <a:r>
                <a:rPr lang="it-IT" sz="5000" dirty="0" err="1">
                  <a:solidFill>
                    <a:srgbClr val="EFE4B0"/>
                  </a:solidFill>
                  <a:latin typeface="Arial Rounded MT Bold" panose="020F0704030504030204" pitchFamily="34" charset="0"/>
                </a:rPr>
                <a:t>Relays</a:t>
              </a:r>
              <a:endParaRPr lang="it-IT" sz="5000" dirty="0">
                <a:solidFill>
                  <a:srgbClr val="EFE4B0"/>
                </a:solidFill>
                <a:latin typeface="Arial Rounded MT Bold" panose="020F0704030504030204" pitchFamily="34" charset="0"/>
              </a:endParaRPr>
            </a:p>
          </p:txBody>
        </p:sp>
      </p:grpSp>
    </p:spTree>
    <p:extLst>
      <p:ext uri="{BB962C8B-B14F-4D97-AF65-F5344CB8AC3E}">
        <p14:creationId xmlns:p14="http://schemas.microsoft.com/office/powerpoint/2010/main" val="17435533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5" name="Rettangolo con angoli arrotondati 44">
            <a:extLst>
              <a:ext uri="{FF2B5EF4-FFF2-40B4-BE49-F238E27FC236}">
                <a16:creationId xmlns:a16="http://schemas.microsoft.com/office/drawing/2014/main" id="{8BD28442-571C-A89B-55D7-4B288A2D5B21}"/>
              </a:ext>
            </a:extLst>
          </p:cNvPr>
          <p:cNvSpPr/>
          <p:nvPr/>
        </p:nvSpPr>
        <p:spPr>
          <a:xfrm>
            <a:off x="4181899" y="131156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pic>
        <p:nvPicPr>
          <p:cNvPr id="39" name="Immagine 38">
            <a:extLst>
              <a:ext uri="{FF2B5EF4-FFF2-40B4-BE49-F238E27FC236}">
                <a16:creationId xmlns:a16="http://schemas.microsoft.com/office/drawing/2014/main" id="{7D7A616D-73CD-117F-3153-A7970C13B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30" y="6394474"/>
            <a:ext cx="362479" cy="254334"/>
          </a:xfrm>
          <a:prstGeom prst="rect">
            <a:avLst/>
          </a:prstGeom>
        </p:spPr>
      </p:pic>
      <p:sp>
        <p:nvSpPr>
          <p:cNvPr id="40" name="CasellaDiTesto 39">
            <a:extLst>
              <a:ext uri="{FF2B5EF4-FFF2-40B4-BE49-F238E27FC236}">
                <a16:creationId xmlns:a16="http://schemas.microsoft.com/office/drawing/2014/main" id="{FAA5B6D9-B4D7-AD2A-CC88-BF488DF84E8A}"/>
              </a:ext>
            </a:extLst>
          </p:cNvPr>
          <p:cNvSpPr txBox="1"/>
          <p:nvPr/>
        </p:nvSpPr>
        <p:spPr>
          <a:xfrm>
            <a:off x="703409" y="6318633"/>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2" name="Rettangolo 1">
            <a:extLst>
              <a:ext uri="{FF2B5EF4-FFF2-40B4-BE49-F238E27FC236}">
                <a16:creationId xmlns:a16="http://schemas.microsoft.com/office/drawing/2014/main" id="{5C0376F2-AC67-34BF-4EDA-FCC8144BE974}"/>
              </a:ext>
            </a:extLst>
          </p:cNvPr>
          <p:cNvSpPr/>
          <p:nvPr/>
        </p:nvSpPr>
        <p:spPr>
          <a:xfrm rot="4386433">
            <a:off x="-5415434" y="-6785538"/>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19115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19159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5" name="CasellaDiTesto 4">
            <a:extLst>
              <a:ext uri="{FF2B5EF4-FFF2-40B4-BE49-F238E27FC236}">
                <a16:creationId xmlns:a16="http://schemas.microsoft.com/office/drawing/2014/main" id="{4916156E-354B-70FC-A24F-FA2E5F637A3E}"/>
              </a:ext>
            </a:extLst>
          </p:cNvPr>
          <p:cNvSpPr txBox="1"/>
          <p:nvPr/>
        </p:nvSpPr>
        <p:spPr>
          <a:xfrm>
            <a:off x="703409" y="3843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pic>
        <p:nvPicPr>
          <p:cNvPr id="7" name="Immagine 6">
            <a:extLst>
              <a:ext uri="{FF2B5EF4-FFF2-40B4-BE49-F238E27FC236}">
                <a16:creationId xmlns:a16="http://schemas.microsoft.com/office/drawing/2014/main" id="{BBD49323-6C59-4220-A76E-BED8A4C28BBD}"/>
              </a:ext>
            </a:extLst>
          </p:cNvPr>
          <p:cNvPicPr>
            <a:picLocks noChangeAspect="1"/>
          </p:cNvPicPr>
          <p:nvPr/>
        </p:nvPicPr>
        <p:blipFill>
          <a:blip r:embed="rId4"/>
          <a:stretch>
            <a:fillRect/>
          </a:stretch>
        </p:blipFill>
        <p:spPr>
          <a:xfrm>
            <a:off x="-1943100" y="12185853"/>
            <a:ext cx="4395974" cy="8585893"/>
          </a:xfrm>
          <a:prstGeom prst="rect">
            <a:avLst/>
          </a:prstGeom>
        </p:spPr>
      </p:pic>
      <p:pic>
        <p:nvPicPr>
          <p:cNvPr id="15" name="Immagine 14" descr="Immagine che contiene circuito, testo, schermata, Ingegneria elettronica&#10;&#10;Descrizione generata automaticamente">
            <a:extLst>
              <a:ext uri="{FF2B5EF4-FFF2-40B4-BE49-F238E27FC236}">
                <a16:creationId xmlns:a16="http://schemas.microsoft.com/office/drawing/2014/main" id="{126AE12A-D581-B0D1-2C60-F1447EA5D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7940762" y="15063271"/>
            <a:ext cx="7664297" cy="3064753"/>
          </a:xfrm>
          <a:prstGeom prst="rect">
            <a:avLst/>
          </a:prstGeom>
          <a:scene3d>
            <a:camera prst="orthographicFront">
              <a:rot lat="0" lon="0" rev="0"/>
            </a:camera>
            <a:lightRig rig="threePt" dir="t"/>
          </a:scene3d>
        </p:spPr>
      </p:pic>
      <p:cxnSp>
        <p:nvCxnSpPr>
          <p:cNvPr id="10" name="Connettore a gomito 9">
            <a:extLst>
              <a:ext uri="{FF2B5EF4-FFF2-40B4-BE49-F238E27FC236}">
                <a16:creationId xmlns:a16="http://schemas.microsoft.com/office/drawing/2014/main" id="{DE9C4B07-4509-9598-DA1D-8359C487299D}"/>
              </a:ext>
            </a:extLst>
          </p:cNvPr>
          <p:cNvCxnSpPr>
            <a:cxnSpLocks/>
          </p:cNvCxnSpPr>
          <p:nvPr/>
        </p:nvCxnSpPr>
        <p:spPr>
          <a:xfrm flipV="1">
            <a:off x="2368694" y="14663057"/>
            <a:ext cx="8081592" cy="4384526"/>
          </a:xfrm>
          <a:prstGeom prst="bentConnector3">
            <a:avLst>
              <a:gd name="adj1" fmla="val 86368"/>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60AF0716-5065-80CE-F1A2-15DBC69B39DB}"/>
              </a:ext>
            </a:extLst>
          </p:cNvPr>
          <p:cNvCxnSpPr>
            <a:cxnSpLocks/>
          </p:cNvCxnSpPr>
          <p:nvPr/>
        </p:nvCxnSpPr>
        <p:spPr>
          <a:xfrm>
            <a:off x="2368694" y="17765486"/>
            <a:ext cx="8081592" cy="805543"/>
          </a:xfrm>
          <a:prstGeom prst="bentConnector3">
            <a:avLst>
              <a:gd name="adj1" fmla="val 83270"/>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B2F9DD18-6CF4-BC74-A3FC-A3A7249058BC}"/>
              </a:ext>
            </a:extLst>
          </p:cNvPr>
          <p:cNvCxnSpPr>
            <a:cxnSpLocks/>
          </p:cNvCxnSpPr>
          <p:nvPr/>
        </p:nvCxnSpPr>
        <p:spPr>
          <a:xfrm flipV="1">
            <a:off x="2368694" y="13749965"/>
            <a:ext cx="8090503" cy="1381178"/>
          </a:xfrm>
          <a:prstGeom prst="bentConnector3">
            <a:avLst>
              <a:gd name="adj1" fmla="val 80543"/>
            </a:avLst>
          </a:prstGeom>
          <a:ln w="635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4" name="Segnaposto contenuto 2">
            <a:extLst>
              <a:ext uri="{FF2B5EF4-FFF2-40B4-BE49-F238E27FC236}">
                <a16:creationId xmlns:a16="http://schemas.microsoft.com/office/drawing/2014/main" id="{B8F1DE9E-C153-2204-84F5-D1FC3229A7CE}"/>
              </a:ext>
            </a:extLst>
          </p:cNvPr>
          <p:cNvSpPr txBox="1">
            <a:spLocks/>
          </p:cNvSpPr>
          <p:nvPr/>
        </p:nvSpPr>
        <p:spPr>
          <a:xfrm>
            <a:off x="2705098" y="15239839"/>
            <a:ext cx="3442305" cy="24131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Segnale digitale di notifica   +</a:t>
            </a:r>
          </a:p>
          <a:p>
            <a:pPr algn="l"/>
            <a:r>
              <a:rPr lang="it-IT" sz="3200" dirty="0"/>
              <a:t>Comunicazione monodirezionale asincrona</a:t>
            </a:r>
          </a:p>
        </p:txBody>
      </p:sp>
      <p:sp>
        <p:nvSpPr>
          <p:cNvPr id="30" name="CasellaDiTesto 29">
            <a:extLst>
              <a:ext uri="{FF2B5EF4-FFF2-40B4-BE49-F238E27FC236}">
                <a16:creationId xmlns:a16="http://schemas.microsoft.com/office/drawing/2014/main" id="{2961071E-DAFC-1DB2-8DED-AC1025E243DA}"/>
              </a:ext>
            </a:extLst>
          </p:cNvPr>
          <p:cNvSpPr txBox="1"/>
          <p:nvPr/>
        </p:nvSpPr>
        <p:spPr>
          <a:xfrm>
            <a:off x="9592544" y="-1482667"/>
            <a:ext cx="2599456" cy="584775"/>
          </a:xfrm>
          <a:prstGeom prst="rect">
            <a:avLst/>
          </a:prstGeom>
          <a:noFill/>
        </p:spPr>
        <p:txBody>
          <a:bodyPr wrap="square" rtlCol="0">
            <a:spAutoFit/>
          </a:bodyPr>
          <a:lstStyle/>
          <a:p>
            <a:pPr algn="ctr"/>
            <a:r>
              <a:rPr lang="it-IT" sz="3200" dirty="0">
                <a:latin typeface="Arial Rounded MT Bold" panose="020F0704030504030204" pitchFamily="34" charset="0"/>
              </a:rPr>
              <a:t>51%</a:t>
            </a:r>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1" name="CasellaDiTesto 30">
            <a:extLst>
              <a:ext uri="{FF2B5EF4-FFF2-40B4-BE49-F238E27FC236}">
                <a16:creationId xmlns:a16="http://schemas.microsoft.com/office/drawing/2014/main" id="{05BC598B-D1C0-B01B-D369-017725291524}"/>
              </a:ext>
            </a:extLst>
          </p:cNvPr>
          <p:cNvSpPr txBox="1"/>
          <p:nvPr/>
        </p:nvSpPr>
        <p:spPr>
          <a:xfrm>
            <a:off x="4388914" y="2080129"/>
            <a:ext cx="3488666" cy="861774"/>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UART</a:t>
            </a:r>
          </a:p>
        </p:txBody>
      </p:sp>
      <p:grpSp>
        <p:nvGrpSpPr>
          <p:cNvPr id="17" name="Gruppo 16">
            <a:extLst>
              <a:ext uri="{FF2B5EF4-FFF2-40B4-BE49-F238E27FC236}">
                <a16:creationId xmlns:a16="http://schemas.microsoft.com/office/drawing/2014/main" id="{283DDF83-B95A-E806-0CAA-EFACF7EB7E97}"/>
              </a:ext>
            </a:extLst>
          </p:cNvPr>
          <p:cNvGrpSpPr/>
          <p:nvPr/>
        </p:nvGrpSpPr>
        <p:grpSpPr>
          <a:xfrm>
            <a:off x="254887" y="3770808"/>
            <a:ext cx="3821972" cy="2363292"/>
            <a:chOff x="254887" y="3770808"/>
            <a:chExt cx="3821972" cy="2363292"/>
          </a:xfrm>
        </p:grpSpPr>
        <p:sp>
          <p:nvSpPr>
            <p:cNvPr id="8" name="Rettangolo con angoli arrotondati 7">
              <a:extLst>
                <a:ext uri="{FF2B5EF4-FFF2-40B4-BE49-F238E27FC236}">
                  <a16:creationId xmlns:a16="http://schemas.microsoft.com/office/drawing/2014/main" id="{6B180247-71FE-305B-A236-9102949BA959}"/>
                </a:ext>
              </a:extLst>
            </p:cNvPr>
            <p:cNvSpPr/>
            <p:nvPr/>
          </p:nvSpPr>
          <p:spPr>
            <a:xfrm>
              <a:off x="254887" y="37708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36B32CA1-AA87-5B1D-09D8-16DCC49E277A}"/>
                </a:ext>
              </a:extLst>
            </p:cNvPr>
            <p:cNvSpPr txBox="1"/>
            <p:nvPr/>
          </p:nvSpPr>
          <p:spPr>
            <a:xfrm>
              <a:off x="426514" y="4112129"/>
              <a:ext cx="3488666" cy="1631216"/>
            </a:xfrm>
            <a:prstGeom prst="rect">
              <a:avLst/>
            </a:prstGeom>
            <a:noFill/>
          </p:spPr>
          <p:txBody>
            <a:bodyPr wrap="square" rtlCol="0">
              <a:spAutoFit/>
            </a:bodyPr>
            <a:lstStyle/>
            <a:p>
              <a:pPr algn="ctr"/>
              <a:r>
                <a:rPr lang="it-IT" sz="5000" dirty="0" err="1">
                  <a:solidFill>
                    <a:srgbClr val="EFE4B0"/>
                  </a:solidFill>
                  <a:latin typeface="Arial Rounded MT Bold" panose="020F0704030504030204" pitchFamily="34" charset="0"/>
                </a:rPr>
                <a:t>Stepper</a:t>
              </a:r>
              <a:endParaRPr lang="it-IT" sz="5000" dirty="0">
                <a:solidFill>
                  <a:srgbClr val="EFE4B0"/>
                </a:solidFill>
                <a:latin typeface="Arial Rounded MT Bold" panose="020F0704030504030204" pitchFamily="34" charset="0"/>
              </a:endParaRPr>
            </a:p>
            <a:p>
              <a:pPr algn="ctr"/>
              <a:r>
                <a:rPr lang="it-IT" sz="5000" dirty="0">
                  <a:solidFill>
                    <a:srgbClr val="EFE4B0"/>
                  </a:solidFill>
                  <a:latin typeface="Arial Rounded MT Bold" panose="020F0704030504030204" pitchFamily="34" charset="0"/>
                </a:rPr>
                <a:t>Motor</a:t>
              </a:r>
            </a:p>
          </p:txBody>
        </p:sp>
      </p:grpSp>
      <p:grpSp>
        <p:nvGrpSpPr>
          <p:cNvPr id="16" name="Gruppo 15">
            <a:extLst>
              <a:ext uri="{FF2B5EF4-FFF2-40B4-BE49-F238E27FC236}">
                <a16:creationId xmlns:a16="http://schemas.microsoft.com/office/drawing/2014/main" id="{E418F511-46ED-6AB2-D02A-587A4B6118BB}"/>
              </a:ext>
            </a:extLst>
          </p:cNvPr>
          <p:cNvGrpSpPr/>
          <p:nvPr/>
        </p:nvGrpSpPr>
        <p:grpSpPr>
          <a:xfrm>
            <a:off x="267587" y="1319708"/>
            <a:ext cx="3821972" cy="2363292"/>
            <a:chOff x="267587" y="1319708"/>
            <a:chExt cx="3821972" cy="2363292"/>
          </a:xfrm>
        </p:grpSpPr>
        <p:sp>
          <p:nvSpPr>
            <p:cNvPr id="22" name="Rettangolo con angoli arrotondati 21">
              <a:extLst>
                <a:ext uri="{FF2B5EF4-FFF2-40B4-BE49-F238E27FC236}">
                  <a16:creationId xmlns:a16="http://schemas.microsoft.com/office/drawing/2014/main" id="{DCE6811B-5FBB-AF97-9531-2A2C7F927FD2}"/>
                </a:ext>
              </a:extLst>
            </p:cNvPr>
            <p:cNvSpPr/>
            <p:nvPr/>
          </p:nvSpPr>
          <p:spPr>
            <a:xfrm>
              <a:off x="267587" y="13197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asellaDiTesto 35">
              <a:extLst>
                <a:ext uri="{FF2B5EF4-FFF2-40B4-BE49-F238E27FC236}">
                  <a16:creationId xmlns:a16="http://schemas.microsoft.com/office/drawing/2014/main" id="{9F0270AF-3E53-0907-94D5-096E64FC73EE}"/>
                </a:ext>
              </a:extLst>
            </p:cNvPr>
            <p:cNvSpPr txBox="1"/>
            <p:nvPr/>
          </p:nvSpPr>
          <p:spPr>
            <a:xfrm>
              <a:off x="426514" y="1699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Arduino e ESP8266</a:t>
              </a:r>
            </a:p>
          </p:txBody>
        </p:sp>
      </p:grpSp>
      <p:grpSp>
        <p:nvGrpSpPr>
          <p:cNvPr id="26" name="Gruppo 25">
            <a:extLst>
              <a:ext uri="{FF2B5EF4-FFF2-40B4-BE49-F238E27FC236}">
                <a16:creationId xmlns:a16="http://schemas.microsoft.com/office/drawing/2014/main" id="{EF88EDAE-84DE-FC30-8C70-394C945BA74D}"/>
              </a:ext>
            </a:extLst>
          </p:cNvPr>
          <p:cNvGrpSpPr/>
          <p:nvPr/>
        </p:nvGrpSpPr>
        <p:grpSpPr>
          <a:xfrm>
            <a:off x="8100658" y="3770281"/>
            <a:ext cx="3821972" cy="2363292"/>
            <a:chOff x="8100658" y="3770281"/>
            <a:chExt cx="3821972" cy="2363292"/>
          </a:xfrm>
        </p:grpSpPr>
        <p:sp>
          <p:nvSpPr>
            <p:cNvPr id="11" name="Rettangolo con angoli arrotondati 10">
              <a:extLst>
                <a:ext uri="{FF2B5EF4-FFF2-40B4-BE49-F238E27FC236}">
                  <a16:creationId xmlns:a16="http://schemas.microsoft.com/office/drawing/2014/main" id="{5EC8C36B-3D81-53F8-A02B-CD345BB1B9C7}"/>
                </a:ext>
              </a:extLst>
            </p:cNvPr>
            <p:cNvSpPr/>
            <p:nvPr/>
          </p:nvSpPr>
          <p:spPr>
            <a:xfrm>
              <a:off x="8100658" y="3770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A4048D44-7368-FC70-438D-0C6FD59C72F4}"/>
                </a:ext>
              </a:extLst>
            </p:cNvPr>
            <p:cNvSpPr txBox="1"/>
            <p:nvPr/>
          </p:nvSpPr>
          <p:spPr>
            <a:xfrm>
              <a:off x="8224314" y="4112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Servo motori</a:t>
              </a:r>
            </a:p>
          </p:txBody>
        </p:sp>
      </p:grpSp>
      <p:sp>
        <p:nvSpPr>
          <p:cNvPr id="42" name="CasellaDiTesto 41">
            <a:extLst>
              <a:ext uri="{FF2B5EF4-FFF2-40B4-BE49-F238E27FC236}">
                <a16:creationId xmlns:a16="http://schemas.microsoft.com/office/drawing/2014/main" id="{CA639DC8-4F33-8222-4020-2E791693F069}"/>
              </a:ext>
            </a:extLst>
          </p:cNvPr>
          <p:cNvSpPr txBox="1"/>
          <p:nvPr/>
        </p:nvSpPr>
        <p:spPr>
          <a:xfrm>
            <a:off x="4259409" y="-10004241"/>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Il circuito</a:t>
            </a:r>
          </a:p>
        </p:txBody>
      </p:sp>
      <p:pic>
        <p:nvPicPr>
          <p:cNvPr id="43" name="Screenshot 2023-08-18 alle 20.11.06.png">
            <a:extLst>
              <a:ext uri="{FF2B5EF4-FFF2-40B4-BE49-F238E27FC236}">
                <a16:creationId xmlns:a16="http://schemas.microsoft.com/office/drawing/2014/main" id="{A15755F3-839F-4B39-425F-0B3BFC7252EB}"/>
              </a:ext>
            </a:extLst>
          </p:cNvPr>
          <p:cNvPicPr>
            <a:picLocks noChangeAspect="1"/>
          </p:cNvPicPr>
          <p:nvPr/>
        </p:nvPicPr>
        <p:blipFill>
          <a:blip r:embed="rId6"/>
          <a:stretch>
            <a:fillRect/>
          </a:stretch>
        </p:blipFill>
        <p:spPr>
          <a:xfrm>
            <a:off x="1493055" y="-7414800"/>
            <a:ext cx="8901090" cy="5723170"/>
          </a:xfrm>
          <a:prstGeom prst="rect">
            <a:avLst/>
          </a:prstGeom>
          <a:effectLst/>
        </p:spPr>
      </p:pic>
      <p:grpSp>
        <p:nvGrpSpPr>
          <p:cNvPr id="32" name="Gruppo 31">
            <a:extLst>
              <a:ext uri="{FF2B5EF4-FFF2-40B4-BE49-F238E27FC236}">
                <a16:creationId xmlns:a16="http://schemas.microsoft.com/office/drawing/2014/main" id="{5C9DA420-49C5-FFB1-58F1-28DE942F0DEB}"/>
              </a:ext>
            </a:extLst>
          </p:cNvPr>
          <p:cNvGrpSpPr/>
          <p:nvPr/>
        </p:nvGrpSpPr>
        <p:grpSpPr>
          <a:xfrm>
            <a:off x="4181899" y="3770281"/>
            <a:ext cx="3821972" cy="2363292"/>
            <a:chOff x="4181899" y="3770281"/>
            <a:chExt cx="3821972" cy="2363292"/>
          </a:xfrm>
        </p:grpSpPr>
        <p:sp>
          <p:nvSpPr>
            <p:cNvPr id="34" name="Rettangolo con angoli arrotondati 33">
              <a:extLst>
                <a:ext uri="{FF2B5EF4-FFF2-40B4-BE49-F238E27FC236}">
                  <a16:creationId xmlns:a16="http://schemas.microsoft.com/office/drawing/2014/main" id="{EEBCA2A5-935F-FE85-2ED6-BE9890AD570F}"/>
                </a:ext>
              </a:extLst>
            </p:cNvPr>
            <p:cNvSpPr/>
            <p:nvPr/>
          </p:nvSpPr>
          <p:spPr>
            <a:xfrm>
              <a:off x="4181899" y="3770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41" name="CasellaDiTesto 40">
              <a:extLst>
                <a:ext uri="{FF2B5EF4-FFF2-40B4-BE49-F238E27FC236}">
                  <a16:creationId xmlns:a16="http://schemas.microsoft.com/office/drawing/2014/main" id="{7FD511DD-02F4-2730-E62C-9EBE2F05329C}"/>
                </a:ext>
              </a:extLst>
            </p:cNvPr>
            <p:cNvSpPr txBox="1"/>
            <p:nvPr/>
          </p:nvSpPr>
          <p:spPr>
            <a:xfrm>
              <a:off x="4363514" y="4112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Design e stampa 3D</a:t>
              </a:r>
            </a:p>
          </p:txBody>
        </p:sp>
      </p:grpSp>
      <p:grpSp>
        <p:nvGrpSpPr>
          <p:cNvPr id="47" name="Gruppo 46">
            <a:extLst>
              <a:ext uri="{FF2B5EF4-FFF2-40B4-BE49-F238E27FC236}">
                <a16:creationId xmlns:a16="http://schemas.microsoft.com/office/drawing/2014/main" id="{86004824-63DF-A789-94AE-9850AE57076B}"/>
              </a:ext>
            </a:extLst>
          </p:cNvPr>
          <p:cNvGrpSpPr/>
          <p:nvPr/>
        </p:nvGrpSpPr>
        <p:grpSpPr>
          <a:xfrm>
            <a:off x="8113358" y="1319181"/>
            <a:ext cx="3821972" cy="2363292"/>
            <a:chOff x="8113358" y="1319181"/>
            <a:chExt cx="3821972" cy="2363292"/>
          </a:xfrm>
        </p:grpSpPr>
        <p:sp>
          <p:nvSpPr>
            <p:cNvPr id="48" name="Rettangolo con angoli arrotondati 47">
              <a:extLst>
                <a:ext uri="{FF2B5EF4-FFF2-40B4-BE49-F238E27FC236}">
                  <a16:creationId xmlns:a16="http://schemas.microsoft.com/office/drawing/2014/main" id="{5E606BC2-4E61-1DEC-46F4-12C2C352A879}"/>
                </a:ext>
              </a:extLst>
            </p:cNvPr>
            <p:cNvSpPr/>
            <p:nvPr/>
          </p:nvSpPr>
          <p:spPr>
            <a:xfrm>
              <a:off x="8113358" y="13191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9" name="CasellaDiTesto 48">
              <a:extLst>
                <a:ext uri="{FF2B5EF4-FFF2-40B4-BE49-F238E27FC236}">
                  <a16:creationId xmlns:a16="http://schemas.microsoft.com/office/drawing/2014/main" id="{11ED1BDE-5632-8141-2633-58C5E7A13D87}"/>
                </a:ext>
              </a:extLst>
            </p:cNvPr>
            <p:cNvSpPr txBox="1"/>
            <p:nvPr/>
          </p:nvSpPr>
          <p:spPr>
            <a:xfrm>
              <a:off x="8275114" y="171436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Transistor e </a:t>
              </a:r>
              <a:r>
                <a:rPr lang="it-IT" sz="5000" dirty="0" err="1">
                  <a:solidFill>
                    <a:srgbClr val="EFE4B0"/>
                  </a:solidFill>
                  <a:latin typeface="Arial Rounded MT Bold" panose="020F0704030504030204" pitchFamily="34" charset="0"/>
                </a:rPr>
                <a:t>Relays</a:t>
              </a:r>
              <a:endParaRPr lang="it-IT" sz="5000" dirty="0">
                <a:solidFill>
                  <a:srgbClr val="EFE4B0"/>
                </a:solidFill>
                <a:latin typeface="Arial Rounded MT Bold" panose="020F0704030504030204" pitchFamily="34" charset="0"/>
              </a:endParaRPr>
            </a:p>
          </p:txBody>
        </p:sp>
      </p:grpSp>
      <p:sp>
        <p:nvSpPr>
          <p:cNvPr id="50" name="Rettangolo con angoli arrotondati 49">
            <a:extLst>
              <a:ext uri="{FF2B5EF4-FFF2-40B4-BE49-F238E27FC236}">
                <a16:creationId xmlns:a16="http://schemas.microsoft.com/office/drawing/2014/main" id="{FD8FF894-85F3-1780-47B1-833B56DA75A1}"/>
              </a:ext>
            </a:extLst>
          </p:cNvPr>
          <p:cNvSpPr/>
          <p:nvPr/>
        </p:nvSpPr>
        <p:spPr>
          <a:xfrm>
            <a:off x="-1687710" y="7708792"/>
            <a:ext cx="15586590" cy="6709666"/>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1" name="Group">
            <a:extLst>
              <a:ext uri="{FF2B5EF4-FFF2-40B4-BE49-F238E27FC236}">
                <a16:creationId xmlns:a16="http://schemas.microsoft.com/office/drawing/2014/main" id="{9D64963B-84AB-6CC5-5499-B58884B68DE0}"/>
              </a:ext>
            </a:extLst>
          </p:cNvPr>
          <p:cNvGrpSpPr>
            <a:grpSpLocks noChangeAspect="1"/>
          </p:cNvGrpSpPr>
          <p:nvPr/>
        </p:nvGrpSpPr>
        <p:grpSpPr>
          <a:xfrm>
            <a:off x="92025" y="8156832"/>
            <a:ext cx="12243170" cy="3766968"/>
            <a:chOff x="-139700" y="-165100"/>
            <a:chExt cx="6239209" cy="1919580"/>
          </a:xfrm>
        </p:grpSpPr>
        <p:pic>
          <p:nvPicPr>
            <p:cNvPr id="52" name="Screenshot 2023-08-18 alle 20.23.04.png">
              <a:extLst>
                <a:ext uri="{FF2B5EF4-FFF2-40B4-BE49-F238E27FC236}">
                  <a16:creationId xmlns:a16="http://schemas.microsoft.com/office/drawing/2014/main" id="{59149AA4-26E7-3FCD-7BDF-468ECDF2C714}"/>
                </a:ext>
              </a:extLst>
            </p:cNvPr>
            <p:cNvPicPr>
              <a:picLocks/>
            </p:cNvPicPr>
            <p:nvPr/>
          </p:nvPicPr>
          <p:blipFill>
            <a:blip r:embed="rId7"/>
            <a:stretch>
              <a:fillRect/>
            </a:stretch>
          </p:blipFill>
          <p:spPr>
            <a:xfrm>
              <a:off x="1939699" y="-165100"/>
              <a:ext cx="2080410" cy="1919580"/>
            </a:xfrm>
            <a:prstGeom prst="rect">
              <a:avLst/>
            </a:prstGeom>
            <a:effectLst/>
          </p:spPr>
        </p:pic>
        <p:pic>
          <p:nvPicPr>
            <p:cNvPr id="53" name="Screenshot 2023-08-18 alle 20.22.47.png">
              <a:extLst>
                <a:ext uri="{FF2B5EF4-FFF2-40B4-BE49-F238E27FC236}">
                  <a16:creationId xmlns:a16="http://schemas.microsoft.com/office/drawing/2014/main" id="{B718CA43-1EAF-D6E9-0BE0-B22E77471AF1}"/>
                </a:ext>
              </a:extLst>
            </p:cNvPr>
            <p:cNvPicPr>
              <a:picLocks/>
            </p:cNvPicPr>
            <p:nvPr/>
          </p:nvPicPr>
          <p:blipFill>
            <a:blip r:embed="rId8"/>
            <a:stretch>
              <a:fillRect/>
            </a:stretch>
          </p:blipFill>
          <p:spPr>
            <a:xfrm>
              <a:off x="-139700" y="-34470"/>
              <a:ext cx="2079401" cy="1658319"/>
            </a:xfrm>
            <a:prstGeom prst="rect">
              <a:avLst/>
            </a:prstGeom>
            <a:effectLst/>
          </p:spPr>
        </p:pic>
        <p:pic>
          <p:nvPicPr>
            <p:cNvPr id="54" name="Screenshot 2023-08-18 alle 20.21.20.png">
              <a:extLst>
                <a:ext uri="{FF2B5EF4-FFF2-40B4-BE49-F238E27FC236}">
                  <a16:creationId xmlns:a16="http://schemas.microsoft.com/office/drawing/2014/main" id="{54E9E00B-5ED1-B826-DB7F-6D91C046C140}"/>
                </a:ext>
              </a:extLst>
            </p:cNvPr>
            <p:cNvPicPr>
              <a:picLocks/>
            </p:cNvPicPr>
            <p:nvPr/>
          </p:nvPicPr>
          <p:blipFill>
            <a:blip r:embed="rId9"/>
            <a:stretch>
              <a:fillRect/>
            </a:stretch>
          </p:blipFill>
          <p:spPr>
            <a:xfrm>
              <a:off x="4020108" y="116980"/>
              <a:ext cx="2079401" cy="1355419"/>
            </a:xfrm>
            <a:prstGeom prst="rect">
              <a:avLst/>
            </a:prstGeom>
            <a:effectLst/>
          </p:spPr>
        </p:pic>
      </p:grpSp>
    </p:spTree>
    <p:extLst>
      <p:ext uri="{BB962C8B-B14F-4D97-AF65-F5344CB8AC3E}">
        <p14:creationId xmlns:p14="http://schemas.microsoft.com/office/powerpoint/2010/main" val="3193359540"/>
      </p:ext>
    </p:extLst>
  </p:cSld>
  <p:clrMapOvr>
    <a:masterClrMapping/>
  </p:clrMapOvr>
  <mc:AlternateContent xmlns:mc="http://schemas.openxmlformats.org/markup-compatibility/2006">
    <mc:Choice xmlns:p159="http://schemas.microsoft.com/office/powerpoint/2015/09/main" Requires="p159">
      <p:transition spd="slow" advClick="0" advTm="10">
        <p159:morph option="byObject"/>
      </p:transition>
    </mc:Choice>
    <mc:Fallback>
      <p:transition spd="slow" advClick="0" advTm="1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70" name="CasellaDiTesto 69">
            <a:extLst>
              <a:ext uri="{FF2B5EF4-FFF2-40B4-BE49-F238E27FC236}">
                <a16:creationId xmlns:a16="http://schemas.microsoft.com/office/drawing/2014/main" id="{05A2F1E8-B5C9-F940-9FAF-16E985F92551}"/>
              </a:ext>
            </a:extLst>
          </p:cNvPr>
          <p:cNvSpPr txBox="1"/>
          <p:nvPr/>
        </p:nvSpPr>
        <p:spPr>
          <a:xfrm>
            <a:off x="12554505" y="9460427"/>
            <a:ext cx="4443812" cy="400110"/>
          </a:xfrm>
          <a:prstGeom prst="rect">
            <a:avLst/>
          </a:prstGeom>
          <a:noFill/>
        </p:spPr>
        <p:txBody>
          <a:bodyPr wrap="square" rtlCol="0">
            <a:spAutoFit/>
          </a:bodyPr>
          <a:lstStyle/>
          <a:p>
            <a:pPr algn="ctr"/>
            <a:r>
              <a:rPr lang="it-IT" sz="2000" u="sng" dirty="0" err="1">
                <a:solidFill>
                  <a:srgbClr val="EFE4B0"/>
                </a:solidFill>
                <a:latin typeface="Arial Rounded MT Bold" panose="020F0704030504030204" pitchFamily="34" charset="0"/>
              </a:rPr>
              <a:t>Microcontroller</a:t>
            </a:r>
            <a:endParaRPr lang="it-IT" sz="2800" u="sng" dirty="0">
              <a:solidFill>
                <a:srgbClr val="EFE4B0"/>
              </a:solidFill>
              <a:latin typeface="Arial Rounded MT Bold" panose="020F0704030504030204" pitchFamily="34" charset="0"/>
            </a:endParaRPr>
          </a:p>
        </p:txBody>
      </p:sp>
      <p:sp>
        <p:nvSpPr>
          <p:cNvPr id="68" name="CasellaDiTesto 67">
            <a:extLst>
              <a:ext uri="{FF2B5EF4-FFF2-40B4-BE49-F238E27FC236}">
                <a16:creationId xmlns:a16="http://schemas.microsoft.com/office/drawing/2014/main" id="{BE416AA1-0183-257E-9B6D-AB523C5A2B45}"/>
              </a:ext>
            </a:extLst>
          </p:cNvPr>
          <p:cNvSpPr txBox="1"/>
          <p:nvPr/>
        </p:nvSpPr>
        <p:spPr>
          <a:xfrm>
            <a:off x="-5658736" y="9197506"/>
            <a:ext cx="3488666" cy="400110"/>
          </a:xfrm>
          <a:prstGeom prst="rect">
            <a:avLst/>
          </a:prstGeom>
          <a:noFill/>
        </p:spPr>
        <p:txBody>
          <a:bodyPr wrap="square" rtlCol="0">
            <a:spAutoFit/>
          </a:bodyPr>
          <a:lstStyle/>
          <a:p>
            <a:pPr algn="ctr"/>
            <a:r>
              <a:rPr lang="it-IT" sz="2000" dirty="0">
                <a:solidFill>
                  <a:srgbClr val="EFE4B0"/>
                </a:solidFill>
                <a:latin typeface="Arial Rounded MT Bold" panose="020F0704030504030204" pitchFamily="34" charset="0"/>
              </a:rPr>
              <a:t>IoT Remote</a:t>
            </a:r>
          </a:p>
        </p:txBody>
      </p:sp>
      <p:sp>
        <p:nvSpPr>
          <p:cNvPr id="55" name="Rettangolo con angoli arrotondati 54">
            <a:extLst>
              <a:ext uri="{FF2B5EF4-FFF2-40B4-BE49-F238E27FC236}">
                <a16:creationId xmlns:a16="http://schemas.microsoft.com/office/drawing/2014/main" id="{A558EE34-AD16-EF92-25AC-4642780A4F83}"/>
              </a:ext>
            </a:extLst>
          </p:cNvPr>
          <p:cNvSpPr/>
          <p:nvPr/>
        </p:nvSpPr>
        <p:spPr>
          <a:xfrm>
            <a:off x="4181899" y="838292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2" name="Rettangolo 1">
            <a:extLst>
              <a:ext uri="{FF2B5EF4-FFF2-40B4-BE49-F238E27FC236}">
                <a16:creationId xmlns:a16="http://schemas.microsoft.com/office/drawing/2014/main" id="{5C0376F2-AC67-34BF-4EDA-FCC8144BE974}"/>
              </a:ext>
            </a:extLst>
          </p:cNvPr>
          <p:cNvSpPr/>
          <p:nvPr/>
        </p:nvSpPr>
        <p:spPr>
          <a:xfrm rot="12268791">
            <a:off x="866375" y="-8767844"/>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916156E-354B-70FC-A24F-FA2E5F637A3E}"/>
              </a:ext>
            </a:extLst>
          </p:cNvPr>
          <p:cNvSpPr txBox="1"/>
          <p:nvPr/>
        </p:nvSpPr>
        <p:spPr>
          <a:xfrm>
            <a:off x="-4884591" y="3843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 name="CasellaDiTesto 2">
            <a:extLst>
              <a:ext uri="{FF2B5EF4-FFF2-40B4-BE49-F238E27FC236}">
                <a16:creationId xmlns:a16="http://schemas.microsoft.com/office/drawing/2014/main" id="{CD85B188-3D40-B7B3-1F8F-21C9FA5D3748}"/>
              </a:ext>
            </a:extLst>
          </p:cNvPr>
          <p:cNvSpPr txBox="1"/>
          <p:nvPr/>
        </p:nvSpPr>
        <p:spPr>
          <a:xfrm>
            <a:off x="4259409" y="2954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Il circuito</a:t>
            </a:r>
          </a:p>
        </p:txBody>
      </p:sp>
      <p:grpSp>
        <p:nvGrpSpPr>
          <p:cNvPr id="52" name="Gruppo 51">
            <a:extLst>
              <a:ext uri="{FF2B5EF4-FFF2-40B4-BE49-F238E27FC236}">
                <a16:creationId xmlns:a16="http://schemas.microsoft.com/office/drawing/2014/main" id="{D8E14B40-9894-E1C2-8FCE-5395405EA7D5}"/>
              </a:ext>
            </a:extLst>
          </p:cNvPr>
          <p:cNvGrpSpPr/>
          <p:nvPr/>
        </p:nvGrpSpPr>
        <p:grpSpPr>
          <a:xfrm>
            <a:off x="-6399913" y="13575208"/>
            <a:ext cx="3821972" cy="2363292"/>
            <a:chOff x="-6399913" y="13575208"/>
            <a:chExt cx="3821972" cy="2363292"/>
          </a:xfrm>
        </p:grpSpPr>
        <p:sp>
          <p:nvSpPr>
            <p:cNvPr id="6" name="Rettangolo con angoli arrotondati 5">
              <a:extLst>
                <a:ext uri="{FF2B5EF4-FFF2-40B4-BE49-F238E27FC236}">
                  <a16:creationId xmlns:a16="http://schemas.microsoft.com/office/drawing/2014/main" id="{B1E844EF-EE1E-1ECF-24AF-59CA158C7D3F}"/>
                </a:ext>
              </a:extLst>
            </p:cNvPr>
            <p:cNvSpPr/>
            <p:nvPr/>
          </p:nvSpPr>
          <p:spPr>
            <a:xfrm>
              <a:off x="-6399913" y="135752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asellaDiTesto 25">
              <a:extLst>
                <a:ext uri="{FF2B5EF4-FFF2-40B4-BE49-F238E27FC236}">
                  <a16:creationId xmlns:a16="http://schemas.microsoft.com/office/drawing/2014/main" id="{0DAE45CA-44BC-33AE-B1B1-FCDB800AD963}"/>
                </a:ext>
              </a:extLst>
            </p:cNvPr>
            <p:cNvSpPr txBox="1"/>
            <p:nvPr/>
          </p:nvSpPr>
          <p:spPr>
            <a:xfrm>
              <a:off x="-6202886" y="13891129"/>
              <a:ext cx="3488666" cy="1631216"/>
            </a:xfrm>
            <a:prstGeom prst="rect">
              <a:avLst/>
            </a:prstGeom>
            <a:noFill/>
          </p:spPr>
          <p:txBody>
            <a:bodyPr wrap="square" rtlCol="0">
              <a:spAutoFit/>
            </a:bodyPr>
            <a:lstStyle/>
            <a:p>
              <a:pPr algn="ctr"/>
              <a:r>
                <a:rPr lang="it-IT" sz="5000" dirty="0" err="1">
                  <a:solidFill>
                    <a:srgbClr val="EFE4B0"/>
                  </a:solidFill>
                  <a:latin typeface="Arial Rounded MT Bold" panose="020F0704030504030204" pitchFamily="34" charset="0"/>
                </a:rPr>
                <a:t>Stepper</a:t>
              </a:r>
              <a:endParaRPr lang="it-IT" sz="5000" dirty="0">
                <a:solidFill>
                  <a:srgbClr val="EFE4B0"/>
                </a:solidFill>
                <a:latin typeface="Arial Rounded MT Bold" panose="020F0704030504030204" pitchFamily="34" charset="0"/>
              </a:endParaRPr>
            </a:p>
            <a:p>
              <a:pPr algn="ctr"/>
              <a:r>
                <a:rPr lang="it-IT" sz="5000" dirty="0">
                  <a:solidFill>
                    <a:srgbClr val="EFE4B0"/>
                  </a:solidFill>
                  <a:latin typeface="Arial Rounded MT Bold" panose="020F0704030504030204" pitchFamily="34" charset="0"/>
                </a:rPr>
                <a:t>Motor</a:t>
              </a:r>
            </a:p>
          </p:txBody>
        </p:sp>
      </p:grpSp>
      <p:grpSp>
        <p:nvGrpSpPr>
          <p:cNvPr id="51" name="Gruppo 50">
            <a:extLst>
              <a:ext uri="{FF2B5EF4-FFF2-40B4-BE49-F238E27FC236}">
                <a16:creationId xmlns:a16="http://schemas.microsoft.com/office/drawing/2014/main" id="{5A1323C6-EC90-7F6D-0FA1-0AF2A485AF59}"/>
              </a:ext>
            </a:extLst>
          </p:cNvPr>
          <p:cNvGrpSpPr/>
          <p:nvPr/>
        </p:nvGrpSpPr>
        <p:grpSpPr>
          <a:xfrm>
            <a:off x="-6387213" y="8279308"/>
            <a:ext cx="3821972" cy="2363292"/>
            <a:chOff x="-6387213" y="8279308"/>
            <a:chExt cx="3821972" cy="2363292"/>
          </a:xfrm>
        </p:grpSpPr>
        <p:sp>
          <p:nvSpPr>
            <p:cNvPr id="14" name="Rettangolo con angoli arrotondati 13">
              <a:extLst>
                <a:ext uri="{FF2B5EF4-FFF2-40B4-BE49-F238E27FC236}">
                  <a16:creationId xmlns:a16="http://schemas.microsoft.com/office/drawing/2014/main" id="{C9D5D9D1-6E31-F5D3-95A6-B5903623732B}"/>
                </a:ext>
              </a:extLst>
            </p:cNvPr>
            <p:cNvSpPr/>
            <p:nvPr/>
          </p:nvSpPr>
          <p:spPr>
            <a:xfrm>
              <a:off x="-6387213" y="8279308"/>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F4322880-CE0B-BC95-5DE9-EFF314172953}"/>
                </a:ext>
              </a:extLst>
            </p:cNvPr>
            <p:cNvSpPr txBox="1"/>
            <p:nvPr/>
          </p:nvSpPr>
          <p:spPr>
            <a:xfrm>
              <a:off x="-6202886" y="86587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Arduino e ESP8266</a:t>
              </a:r>
            </a:p>
          </p:txBody>
        </p:sp>
      </p:grpSp>
      <p:grpSp>
        <p:nvGrpSpPr>
          <p:cNvPr id="53" name="Gruppo 52">
            <a:extLst>
              <a:ext uri="{FF2B5EF4-FFF2-40B4-BE49-F238E27FC236}">
                <a16:creationId xmlns:a16="http://schemas.microsoft.com/office/drawing/2014/main" id="{60582524-7305-802F-6F2F-B2448DDD4ABC}"/>
              </a:ext>
            </a:extLst>
          </p:cNvPr>
          <p:cNvGrpSpPr/>
          <p:nvPr/>
        </p:nvGrpSpPr>
        <p:grpSpPr>
          <a:xfrm>
            <a:off x="14776411" y="8278781"/>
            <a:ext cx="3821972" cy="2366764"/>
            <a:chOff x="14776411" y="8278781"/>
            <a:chExt cx="3821972" cy="2366764"/>
          </a:xfrm>
        </p:grpSpPr>
        <p:sp>
          <p:nvSpPr>
            <p:cNvPr id="17" name="Rettangolo con angoli arrotondati 16">
              <a:extLst>
                <a:ext uri="{FF2B5EF4-FFF2-40B4-BE49-F238E27FC236}">
                  <a16:creationId xmlns:a16="http://schemas.microsoft.com/office/drawing/2014/main" id="{914BC5E7-F9F6-0302-14D0-F36B0DA4B3F1}"/>
                </a:ext>
              </a:extLst>
            </p:cNvPr>
            <p:cNvSpPr/>
            <p:nvPr/>
          </p:nvSpPr>
          <p:spPr>
            <a:xfrm>
              <a:off x="14776411" y="82787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52AD8C70-D5E7-97AE-7DEF-541BFF9088F4}"/>
                </a:ext>
              </a:extLst>
            </p:cNvPr>
            <p:cNvSpPr txBox="1"/>
            <p:nvPr/>
          </p:nvSpPr>
          <p:spPr>
            <a:xfrm>
              <a:off x="14955314" y="90143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Transistor e </a:t>
              </a:r>
              <a:r>
                <a:rPr lang="it-IT" sz="5000" dirty="0" err="1">
                  <a:solidFill>
                    <a:srgbClr val="EFE4B0"/>
                  </a:solidFill>
                  <a:latin typeface="Arial Rounded MT Bold" panose="020F0704030504030204" pitchFamily="34" charset="0"/>
                </a:rPr>
                <a:t>Relays</a:t>
              </a:r>
              <a:endParaRPr lang="it-IT" sz="5000" dirty="0">
                <a:solidFill>
                  <a:srgbClr val="EFE4B0"/>
                </a:solidFill>
                <a:latin typeface="Arial Rounded MT Bold" panose="020F0704030504030204" pitchFamily="34" charset="0"/>
              </a:endParaRPr>
            </a:p>
          </p:txBody>
        </p:sp>
      </p:grpSp>
      <p:grpSp>
        <p:nvGrpSpPr>
          <p:cNvPr id="54" name="Gruppo 53">
            <a:extLst>
              <a:ext uri="{FF2B5EF4-FFF2-40B4-BE49-F238E27FC236}">
                <a16:creationId xmlns:a16="http://schemas.microsoft.com/office/drawing/2014/main" id="{448F0600-D39D-7D9C-0ADD-4DCB5260C06A}"/>
              </a:ext>
            </a:extLst>
          </p:cNvPr>
          <p:cNvGrpSpPr/>
          <p:nvPr/>
        </p:nvGrpSpPr>
        <p:grpSpPr>
          <a:xfrm>
            <a:off x="14763711" y="13574681"/>
            <a:ext cx="3821972" cy="2363292"/>
            <a:chOff x="14763711" y="13574681"/>
            <a:chExt cx="3821972" cy="2363292"/>
          </a:xfrm>
        </p:grpSpPr>
        <p:sp>
          <p:nvSpPr>
            <p:cNvPr id="13" name="Rettangolo con angoli arrotondati 12">
              <a:extLst>
                <a:ext uri="{FF2B5EF4-FFF2-40B4-BE49-F238E27FC236}">
                  <a16:creationId xmlns:a16="http://schemas.microsoft.com/office/drawing/2014/main" id="{18709451-7B8E-8D5B-ABDE-2A43B3C0F1C2}"/>
                </a:ext>
              </a:extLst>
            </p:cNvPr>
            <p:cNvSpPr/>
            <p:nvPr/>
          </p:nvSpPr>
          <p:spPr>
            <a:xfrm>
              <a:off x="14763711" y="135746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a:extLst>
                <a:ext uri="{FF2B5EF4-FFF2-40B4-BE49-F238E27FC236}">
                  <a16:creationId xmlns:a16="http://schemas.microsoft.com/office/drawing/2014/main" id="{A28C12D2-4705-0091-C2A6-8997320A186B}"/>
                </a:ext>
              </a:extLst>
            </p:cNvPr>
            <p:cNvSpPr txBox="1"/>
            <p:nvPr/>
          </p:nvSpPr>
          <p:spPr>
            <a:xfrm>
              <a:off x="14904514" y="13891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Servo motori</a:t>
              </a:r>
            </a:p>
          </p:txBody>
        </p:sp>
      </p:grpSp>
      <p:sp>
        <p:nvSpPr>
          <p:cNvPr id="31" name="CasellaDiTesto 30">
            <a:extLst>
              <a:ext uri="{FF2B5EF4-FFF2-40B4-BE49-F238E27FC236}">
                <a16:creationId xmlns:a16="http://schemas.microsoft.com/office/drawing/2014/main" id="{05BC598B-D1C0-B01B-D369-017725291524}"/>
              </a:ext>
            </a:extLst>
          </p:cNvPr>
          <p:cNvSpPr txBox="1"/>
          <p:nvPr/>
        </p:nvSpPr>
        <p:spPr>
          <a:xfrm>
            <a:off x="4388914" y="9166729"/>
            <a:ext cx="3488666" cy="861774"/>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UART</a:t>
            </a:r>
          </a:p>
        </p:txBody>
      </p:sp>
      <p:pic>
        <p:nvPicPr>
          <p:cNvPr id="41" name="Screenshot 2023-08-18 alle 20.11.06.png">
            <a:extLst>
              <a:ext uri="{FF2B5EF4-FFF2-40B4-BE49-F238E27FC236}">
                <a16:creationId xmlns:a16="http://schemas.microsoft.com/office/drawing/2014/main" id="{D6FD12C3-820C-1F06-3F03-0C9F010B76A7}"/>
              </a:ext>
            </a:extLst>
          </p:cNvPr>
          <p:cNvPicPr>
            <a:picLocks noChangeAspect="1"/>
          </p:cNvPicPr>
          <p:nvPr/>
        </p:nvPicPr>
        <p:blipFill>
          <a:blip r:embed="rId3"/>
          <a:stretch>
            <a:fillRect/>
          </a:stretch>
        </p:blipFill>
        <p:spPr>
          <a:xfrm>
            <a:off x="1493055" y="814800"/>
            <a:ext cx="8901090" cy="5723170"/>
          </a:xfrm>
          <a:prstGeom prst="rect">
            <a:avLst/>
          </a:prstGeom>
          <a:effectLst/>
        </p:spPr>
      </p:pic>
      <p:pic>
        <p:nvPicPr>
          <p:cNvPr id="43" name="Immagine 42">
            <a:extLst>
              <a:ext uri="{FF2B5EF4-FFF2-40B4-BE49-F238E27FC236}">
                <a16:creationId xmlns:a16="http://schemas.microsoft.com/office/drawing/2014/main" id="{5C803B50-3BC5-BDFF-9DF3-F434391364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930" y="6394474"/>
            <a:ext cx="362479" cy="254334"/>
          </a:xfrm>
          <a:prstGeom prst="rect">
            <a:avLst/>
          </a:prstGeom>
        </p:spPr>
      </p:pic>
      <p:sp>
        <p:nvSpPr>
          <p:cNvPr id="44" name="CasellaDiTesto 43">
            <a:extLst>
              <a:ext uri="{FF2B5EF4-FFF2-40B4-BE49-F238E27FC236}">
                <a16:creationId xmlns:a16="http://schemas.microsoft.com/office/drawing/2014/main" id="{3320A507-C35F-F7F4-0567-9D02EB61FD5E}"/>
              </a:ext>
            </a:extLst>
          </p:cNvPr>
          <p:cNvSpPr txBox="1"/>
          <p:nvPr/>
        </p:nvSpPr>
        <p:spPr>
          <a:xfrm>
            <a:off x="703409" y="6318633"/>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48" name="Gruppo 47">
            <a:extLst>
              <a:ext uri="{FF2B5EF4-FFF2-40B4-BE49-F238E27FC236}">
                <a16:creationId xmlns:a16="http://schemas.microsoft.com/office/drawing/2014/main" id="{5EC239BD-3628-B243-159A-87B0920FFFD7}"/>
              </a:ext>
            </a:extLst>
          </p:cNvPr>
          <p:cNvGrpSpPr/>
          <p:nvPr/>
        </p:nvGrpSpPr>
        <p:grpSpPr>
          <a:xfrm>
            <a:off x="4181899" y="13676281"/>
            <a:ext cx="3821972" cy="2363292"/>
            <a:chOff x="4181899" y="3770281"/>
            <a:chExt cx="3821972" cy="2363292"/>
          </a:xfrm>
        </p:grpSpPr>
        <p:sp>
          <p:nvSpPr>
            <p:cNvPr id="49" name="Rettangolo con angoli arrotondati 48">
              <a:extLst>
                <a:ext uri="{FF2B5EF4-FFF2-40B4-BE49-F238E27FC236}">
                  <a16:creationId xmlns:a16="http://schemas.microsoft.com/office/drawing/2014/main" id="{8DCD5CB6-AE85-6CAA-B90C-E18FE838445C}"/>
                </a:ext>
              </a:extLst>
            </p:cNvPr>
            <p:cNvSpPr/>
            <p:nvPr/>
          </p:nvSpPr>
          <p:spPr>
            <a:xfrm>
              <a:off x="4181899" y="3770281"/>
              <a:ext cx="3821972" cy="2363292"/>
            </a:xfrm>
            <a:prstGeom prst="roundRect">
              <a:avLst/>
            </a:prstGeom>
            <a:solidFill>
              <a:srgbClr val="484349"/>
            </a:solidFill>
            <a:ln>
              <a:solidFill>
                <a:srgbClr val="4843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rgbClr val="484349"/>
                  </a:solidFill>
                </a:rPr>
                <a:t>-</a:t>
              </a:r>
            </a:p>
          </p:txBody>
        </p:sp>
        <p:sp>
          <p:nvSpPr>
            <p:cNvPr id="50" name="CasellaDiTesto 49">
              <a:extLst>
                <a:ext uri="{FF2B5EF4-FFF2-40B4-BE49-F238E27FC236}">
                  <a16:creationId xmlns:a16="http://schemas.microsoft.com/office/drawing/2014/main" id="{4211BBF2-6FE8-934D-9118-C377D5FAB2C9}"/>
                </a:ext>
              </a:extLst>
            </p:cNvPr>
            <p:cNvSpPr txBox="1"/>
            <p:nvPr/>
          </p:nvSpPr>
          <p:spPr>
            <a:xfrm>
              <a:off x="4363514" y="4112129"/>
              <a:ext cx="3488666" cy="1631216"/>
            </a:xfrm>
            <a:prstGeom prst="rect">
              <a:avLst/>
            </a:prstGeom>
            <a:noFill/>
          </p:spPr>
          <p:txBody>
            <a:bodyPr wrap="square" rtlCol="0">
              <a:spAutoFit/>
            </a:bodyPr>
            <a:lstStyle/>
            <a:p>
              <a:pPr algn="ctr"/>
              <a:r>
                <a:rPr lang="it-IT" sz="5000" dirty="0">
                  <a:solidFill>
                    <a:srgbClr val="EFE4B0"/>
                  </a:solidFill>
                  <a:latin typeface="Arial Rounded MT Bold" panose="020F0704030504030204" pitchFamily="34" charset="0"/>
                </a:rPr>
                <a:t>Design e stampa 3D</a:t>
              </a:r>
            </a:p>
          </p:txBody>
        </p:sp>
      </p:grpSp>
      <p:sp>
        <p:nvSpPr>
          <p:cNvPr id="56" name="CasellaDiTesto 55">
            <a:extLst>
              <a:ext uri="{FF2B5EF4-FFF2-40B4-BE49-F238E27FC236}">
                <a16:creationId xmlns:a16="http://schemas.microsoft.com/office/drawing/2014/main" id="{EA2F8047-F57D-6027-E7EF-CBE6585017B2}"/>
              </a:ext>
            </a:extLst>
          </p:cNvPr>
          <p:cNvSpPr txBox="1"/>
          <p:nvPr/>
        </p:nvSpPr>
        <p:spPr>
          <a:xfrm rot="5400000">
            <a:off x="4907112" y="-3449264"/>
            <a:ext cx="1816737" cy="1938992"/>
          </a:xfrm>
          <a:prstGeom prst="rect">
            <a:avLst/>
          </a:prstGeom>
          <a:noFill/>
        </p:spPr>
        <p:txBody>
          <a:bodyPr wrap="square" rtlCol="0">
            <a:spAutoFit/>
          </a:bodyPr>
          <a:lstStyle/>
          <a:p>
            <a:r>
              <a:rPr lang="it-IT" sz="2400" dirty="0" err="1">
                <a:solidFill>
                  <a:srgbClr val="EFE4B0"/>
                </a:solidFill>
                <a:latin typeface="Arial Rounded MT Bold" panose="020F0704030504030204" pitchFamily="34" charset="0"/>
              </a:rPr>
              <a:t>Variables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Devices</a:t>
            </a:r>
          </a:p>
          <a:p>
            <a:r>
              <a:rPr lang="it-IT" sz="2400" dirty="0">
                <a:solidFill>
                  <a:srgbClr val="EFE4B0"/>
                </a:solidFill>
                <a:latin typeface="Arial Rounded MT Bold" panose="020F0704030504030204" pitchFamily="34" charset="0"/>
              </a:rPr>
              <a:t>Dashboard</a:t>
            </a:r>
          </a:p>
          <a:p>
            <a:r>
              <a:rPr lang="it-IT" sz="2400" dirty="0" err="1">
                <a:solidFill>
                  <a:srgbClr val="EFE4B0"/>
                </a:solidFill>
                <a:latin typeface="Arial Rounded MT Bold" panose="020F0704030504030204" pitchFamily="34" charset="0"/>
              </a:rPr>
              <a:t>Things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Web Editor</a:t>
            </a:r>
          </a:p>
        </p:txBody>
      </p:sp>
      <p:cxnSp>
        <p:nvCxnSpPr>
          <p:cNvPr id="57" name="Connettore 1 79">
            <a:extLst>
              <a:ext uri="{FF2B5EF4-FFF2-40B4-BE49-F238E27FC236}">
                <a16:creationId xmlns:a16="http://schemas.microsoft.com/office/drawing/2014/main" id="{6E3703C9-05E9-BC26-906C-4A83C1012196}"/>
              </a:ext>
            </a:extLst>
          </p:cNvPr>
          <p:cNvCxnSpPr>
            <a:cxnSpLocks/>
          </p:cNvCxnSpPr>
          <p:nvPr/>
        </p:nvCxnSpPr>
        <p:spPr>
          <a:xfrm flipV="1">
            <a:off x="-2883001" y="7801511"/>
            <a:ext cx="1390644" cy="660307"/>
          </a:xfrm>
          <a:prstGeom prst="line">
            <a:avLst/>
          </a:prstGeom>
          <a:noFill/>
          <a:ln w="127000" cap="rnd">
            <a:solidFill>
              <a:srgbClr val="EFE4B0"/>
            </a:solidFill>
            <a:prstDash val="dashDot"/>
            <a:miter lim="400000"/>
          </a:ln>
          <a:effectLst/>
          <a:sp3d/>
        </p:spPr>
      </p:cxnSp>
      <p:pic>
        <p:nvPicPr>
          <p:cNvPr id="58" name="Immagine 57" descr="Immagine che contiene schermata, cerchio, design&#10;&#10;Descrizione generata automaticamente">
            <a:extLst>
              <a:ext uri="{FF2B5EF4-FFF2-40B4-BE49-F238E27FC236}">
                <a16:creationId xmlns:a16="http://schemas.microsoft.com/office/drawing/2014/main" id="{04463C4D-F719-54A4-D4AE-1F526F946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3472160" y="8213754"/>
            <a:ext cx="2696234" cy="2696234"/>
          </a:xfrm>
          <a:prstGeom prst="rect">
            <a:avLst/>
          </a:prstGeom>
        </p:spPr>
      </p:pic>
      <p:cxnSp>
        <p:nvCxnSpPr>
          <p:cNvPr id="60" name="Connettore 1 79">
            <a:extLst>
              <a:ext uri="{FF2B5EF4-FFF2-40B4-BE49-F238E27FC236}">
                <a16:creationId xmlns:a16="http://schemas.microsoft.com/office/drawing/2014/main" id="{A579DFA6-80FC-0322-E1F2-FCEE8D64A4BF}"/>
              </a:ext>
            </a:extLst>
          </p:cNvPr>
          <p:cNvCxnSpPr>
            <a:cxnSpLocks/>
          </p:cNvCxnSpPr>
          <p:nvPr/>
        </p:nvCxnSpPr>
        <p:spPr>
          <a:xfrm flipH="1" flipV="1">
            <a:off x="14820277" y="9662960"/>
            <a:ext cx="1123197" cy="1186927"/>
          </a:xfrm>
          <a:prstGeom prst="line">
            <a:avLst/>
          </a:prstGeom>
          <a:noFill/>
          <a:ln w="127000" cap="rnd">
            <a:solidFill>
              <a:srgbClr val="EFE4B0"/>
            </a:solidFill>
            <a:prstDash val="dashDot"/>
            <a:miter lim="400000"/>
          </a:ln>
          <a:effectLst/>
          <a:sp3d/>
        </p:spPr>
      </p:cxnSp>
      <p:grpSp>
        <p:nvGrpSpPr>
          <p:cNvPr id="61" name="Gruppo 60">
            <a:extLst>
              <a:ext uri="{FF2B5EF4-FFF2-40B4-BE49-F238E27FC236}">
                <a16:creationId xmlns:a16="http://schemas.microsoft.com/office/drawing/2014/main" id="{18346ABB-B579-7E0F-1354-17A7572CD3D9}"/>
              </a:ext>
            </a:extLst>
          </p:cNvPr>
          <p:cNvGrpSpPr/>
          <p:nvPr/>
        </p:nvGrpSpPr>
        <p:grpSpPr>
          <a:xfrm>
            <a:off x="4156603" y="-3655278"/>
            <a:ext cx="3573994" cy="2230209"/>
            <a:chOff x="4156603" y="291882"/>
            <a:chExt cx="3573994" cy="2230209"/>
          </a:xfrm>
        </p:grpSpPr>
        <p:sp>
          <p:nvSpPr>
            <p:cNvPr id="62" name="Ovale 61">
              <a:extLst>
                <a:ext uri="{FF2B5EF4-FFF2-40B4-BE49-F238E27FC236}">
                  <a16:creationId xmlns:a16="http://schemas.microsoft.com/office/drawing/2014/main" id="{610E99AA-53EB-5868-F885-2C71CFCE17CD}"/>
                </a:ext>
              </a:extLst>
            </p:cNvPr>
            <p:cNvSpPr>
              <a:spLocks noChangeAspect="1"/>
            </p:cNvSpPr>
            <p:nvPr/>
          </p:nvSpPr>
          <p:spPr>
            <a:xfrm>
              <a:off x="4156603" y="1078371"/>
              <a:ext cx="1440000" cy="144000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3" name="Ovale 62">
              <a:extLst>
                <a:ext uri="{FF2B5EF4-FFF2-40B4-BE49-F238E27FC236}">
                  <a16:creationId xmlns:a16="http://schemas.microsoft.com/office/drawing/2014/main" id="{1EA80EEC-C319-C9A8-8BCE-0409E6C62864}"/>
                </a:ext>
              </a:extLst>
            </p:cNvPr>
            <p:cNvSpPr>
              <a:spLocks noChangeAspect="1"/>
            </p:cNvSpPr>
            <p:nvPr/>
          </p:nvSpPr>
          <p:spPr>
            <a:xfrm>
              <a:off x="6500237" y="1291731"/>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Ovale 63">
              <a:extLst>
                <a:ext uri="{FF2B5EF4-FFF2-40B4-BE49-F238E27FC236}">
                  <a16:creationId xmlns:a16="http://schemas.microsoft.com/office/drawing/2014/main" id="{76F75AE0-037D-DA42-4B66-3FE93D8AF730}"/>
                </a:ext>
              </a:extLst>
            </p:cNvPr>
            <p:cNvSpPr>
              <a:spLocks noChangeAspect="1"/>
            </p:cNvSpPr>
            <p:nvPr/>
          </p:nvSpPr>
          <p:spPr>
            <a:xfrm>
              <a:off x="4845958" y="291882"/>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Ovale 64">
              <a:extLst>
                <a:ext uri="{FF2B5EF4-FFF2-40B4-BE49-F238E27FC236}">
                  <a16:creationId xmlns:a16="http://schemas.microsoft.com/office/drawing/2014/main" id="{9607A157-177B-FBBA-EDD5-E0B0C1D6C9FA}"/>
                </a:ext>
              </a:extLst>
            </p:cNvPr>
            <p:cNvSpPr>
              <a:spLocks noChangeAspect="1"/>
            </p:cNvSpPr>
            <p:nvPr/>
          </p:nvSpPr>
          <p:spPr>
            <a:xfrm>
              <a:off x="5884206" y="561621"/>
              <a:ext cx="1077702" cy="1077702"/>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83A2A2C0-11D6-803A-90EF-C8E8216A5BAF}"/>
                </a:ext>
              </a:extLst>
            </p:cNvPr>
            <p:cNvSpPr/>
            <p:nvPr/>
          </p:nvSpPr>
          <p:spPr>
            <a:xfrm>
              <a:off x="4830883" y="1581458"/>
              <a:ext cx="2253648" cy="940633"/>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7" name="Rettangolo 66">
              <a:extLst>
                <a:ext uri="{FF2B5EF4-FFF2-40B4-BE49-F238E27FC236}">
                  <a16:creationId xmlns:a16="http://schemas.microsoft.com/office/drawing/2014/main" id="{07D4C9F5-FE33-85BB-7EDA-9E86DA347531}"/>
                </a:ext>
              </a:extLst>
            </p:cNvPr>
            <p:cNvSpPr/>
            <p:nvPr/>
          </p:nvSpPr>
          <p:spPr>
            <a:xfrm>
              <a:off x="4845958" y="861470"/>
              <a:ext cx="1993149" cy="1230359"/>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4400" dirty="0">
                  <a:solidFill>
                    <a:schemeClr val="tx1"/>
                  </a:solidFill>
                  <a:latin typeface="Arial Rounded MT Bold" panose="020F0704030504030204" pitchFamily="34" charset="0"/>
                </a:rPr>
                <a:t>IoT Cloud</a:t>
              </a:r>
            </a:p>
          </p:txBody>
        </p:sp>
      </p:grpSp>
      <p:sp>
        <p:nvSpPr>
          <p:cNvPr id="71" name="Rettangolo con angoli arrotondati 70">
            <a:extLst>
              <a:ext uri="{FF2B5EF4-FFF2-40B4-BE49-F238E27FC236}">
                <a16:creationId xmlns:a16="http://schemas.microsoft.com/office/drawing/2014/main" id="{66145220-3AEF-3D69-8654-B96E16A8BFAE}"/>
              </a:ext>
            </a:extLst>
          </p:cNvPr>
          <p:cNvSpPr>
            <a:spLocks noChangeAspect="1"/>
          </p:cNvSpPr>
          <p:nvPr/>
        </p:nvSpPr>
        <p:spPr>
          <a:xfrm>
            <a:off x="-4443982" y="7405070"/>
            <a:ext cx="1472400" cy="3584871"/>
          </a:xfrm>
          <a:prstGeom prst="roundRect">
            <a:avLst/>
          </a:prstGeom>
          <a:blipFill dpi="0" rotWithShape="1">
            <a:blip r:embed="rId6"/>
            <a:srcRect/>
            <a:stretch>
              <a:fillRect t="1000" b="1000"/>
            </a:stretch>
          </a:blipFill>
          <a:ln w="76200" cap="flat">
            <a:solidFill>
              <a:srgbClr val="000000"/>
            </a:solidFill>
            <a:round/>
          </a:ln>
          <a:effectLst>
            <a:outerShdw blurRad="317500" dir="2700000" algn="ctr">
              <a:srgbClr val="000000">
                <a:alpha val="43000"/>
              </a:srgbClr>
            </a:outerShdw>
          </a:effectLst>
          <a:scene3d>
            <a:camera prst="isometricOffAxis2Left"/>
            <a:lightRig rig="threePt" dir="t">
              <a:rot lat="0" lon="0" rev="0"/>
            </a:lightRig>
          </a:scene3d>
          <a:sp3d extrusionH="165100" prstMaterial="plastic">
            <a:bevelT w="266700" h="50800" prst="softRound"/>
            <a:bevelB w="139700" h="12700" prst="softRound"/>
            <a:extrusionClr>
              <a:srgbClr val="5E5E5E"/>
            </a:extrusionClr>
            <a:contourClr>
              <a:srgbClr val="61D836">
                <a:lumMod val="75000"/>
              </a:srgbClr>
            </a:contourClr>
          </a:sp3d>
        </p:spPr>
        <p:txBody>
          <a:bodyPr rot="0" spcFirstLastPara="1" vertOverflow="overflow" horzOverflow="overflow" vert="horz" wrap="square" lIns="0" tIns="0" rIns="0" bIns="0" numCol="1" spcCol="38100" rtlCol="0" anchor="ctr">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endParaRPr kumimoji="0" lang="it-IT" sz="3200" b="0" i="0" strike="noStrike" kern="0" cap="none" spc="0" normalizeH="0" baseline="0" noProof="0" dirty="0">
              <a:ln>
                <a:noFill/>
              </a:ln>
              <a:solidFill>
                <a:srgbClr val="FFFFFF"/>
              </a:solidFill>
              <a:effectLst/>
              <a:uLnTx/>
              <a:uFillTx/>
              <a:latin typeface="Helvetica Neue Medium"/>
              <a:sym typeface="Helvetica Neue Medium"/>
            </a:endParaRPr>
          </a:p>
        </p:txBody>
      </p:sp>
    </p:spTree>
    <p:extLst>
      <p:ext uri="{BB962C8B-B14F-4D97-AF65-F5344CB8AC3E}">
        <p14:creationId xmlns:p14="http://schemas.microsoft.com/office/powerpoint/2010/main" val="390417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2" name="CasellaDiTesto 51">
            <a:extLst>
              <a:ext uri="{FF2B5EF4-FFF2-40B4-BE49-F238E27FC236}">
                <a16:creationId xmlns:a16="http://schemas.microsoft.com/office/drawing/2014/main" id="{34D25DF4-2ED5-1973-6E22-056E86D3D85F}"/>
              </a:ext>
            </a:extLst>
          </p:cNvPr>
          <p:cNvSpPr txBox="1"/>
          <p:nvPr/>
        </p:nvSpPr>
        <p:spPr>
          <a:xfrm rot="5400000">
            <a:off x="4907112" y="497896"/>
            <a:ext cx="1816737" cy="1938992"/>
          </a:xfrm>
          <a:prstGeom prst="rect">
            <a:avLst/>
          </a:prstGeom>
          <a:noFill/>
        </p:spPr>
        <p:txBody>
          <a:bodyPr wrap="square" rtlCol="0">
            <a:spAutoFit/>
          </a:bodyPr>
          <a:lstStyle/>
          <a:p>
            <a:r>
              <a:rPr lang="it-IT" sz="2400" dirty="0" err="1">
                <a:solidFill>
                  <a:srgbClr val="EFE4B0"/>
                </a:solidFill>
                <a:latin typeface="Arial Rounded MT Bold" panose="020F0704030504030204" pitchFamily="34" charset="0"/>
              </a:rPr>
              <a:t>Variables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Devices</a:t>
            </a:r>
          </a:p>
          <a:p>
            <a:r>
              <a:rPr lang="it-IT" sz="2400" dirty="0">
                <a:solidFill>
                  <a:srgbClr val="EFE4B0"/>
                </a:solidFill>
                <a:latin typeface="Arial Rounded MT Bold" panose="020F0704030504030204" pitchFamily="34" charset="0"/>
              </a:rPr>
              <a:t>Dashboard</a:t>
            </a:r>
          </a:p>
          <a:p>
            <a:r>
              <a:rPr lang="it-IT" sz="2400" dirty="0" err="1">
                <a:solidFill>
                  <a:srgbClr val="EFE4B0"/>
                </a:solidFill>
                <a:latin typeface="Arial Rounded MT Bold" panose="020F0704030504030204" pitchFamily="34" charset="0"/>
              </a:rPr>
              <a:t>Things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Web Editor</a:t>
            </a:r>
          </a:p>
        </p:txBody>
      </p:sp>
      <p:sp>
        <p:nvSpPr>
          <p:cNvPr id="61" name="CasellaDiTesto 60">
            <a:extLst>
              <a:ext uri="{FF2B5EF4-FFF2-40B4-BE49-F238E27FC236}">
                <a16:creationId xmlns:a16="http://schemas.microsoft.com/office/drawing/2014/main" id="{A5F2BC4A-0BC7-AB8C-B416-76AEBA0252C3}"/>
              </a:ext>
            </a:extLst>
          </p:cNvPr>
          <p:cNvSpPr txBox="1"/>
          <p:nvPr/>
        </p:nvSpPr>
        <p:spPr>
          <a:xfrm>
            <a:off x="-138470" y="4612546"/>
            <a:ext cx="3488666" cy="400110"/>
          </a:xfrm>
          <a:prstGeom prst="rect">
            <a:avLst/>
          </a:prstGeom>
          <a:noFill/>
        </p:spPr>
        <p:txBody>
          <a:bodyPr wrap="square" rtlCol="0">
            <a:spAutoFit/>
          </a:bodyPr>
          <a:lstStyle/>
          <a:p>
            <a:pPr algn="ctr"/>
            <a:r>
              <a:rPr lang="it-IT" sz="2000" dirty="0">
                <a:solidFill>
                  <a:srgbClr val="EFE4B0"/>
                </a:solidFill>
                <a:latin typeface="Arial Rounded MT Bold" panose="020F0704030504030204" pitchFamily="34" charset="0"/>
              </a:rPr>
              <a:t>IoT Remote</a:t>
            </a:r>
          </a:p>
        </p:txBody>
      </p:sp>
      <p:sp>
        <p:nvSpPr>
          <p:cNvPr id="62" name="CasellaDiTesto 61">
            <a:extLst>
              <a:ext uri="{FF2B5EF4-FFF2-40B4-BE49-F238E27FC236}">
                <a16:creationId xmlns:a16="http://schemas.microsoft.com/office/drawing/2014/main" id="{1F3CA213-191E-507F-EE30-446B2BE1CBAA}"/>
              </a:ext>
            </a:extLst>
          </p:cNvPr>
          <p:cNvSpPr txBox="1"/>
          <p:nvPr/>
        </p:nvSpPr>
        <p:spPr>
          <a:xfrm>
            <a:off x="7854586" y="4590775"/>
            <a:ext cx="4443812" cy="400110"/>
          </a:xfrm>
          <a:prstGeom prst="rect">
            <a:avLst/>
          </a:prstGeom>
          <a:noFill/>
        </p:spPr>
        <p:txBody>
          <a:bodyPr wrap="square" rtlCol="0">
            <a:spAutoFit/>
          </a:bodyPr>
          <a:lstStyle/>
          <a:p>
            <a:pPr algn="ctr"/>
            <a:r>
              <a:rPr lang="it-IT" sz="2000" dirty="0" err="1">
                <a:solidFill>
                  <a:srgbClr val="EFE4B0"/>
                </a:solidFill>
                <a:latin typeface="Arial Rounded MT Bold" panose="020F0704030504030204" pitchFamily="34" charset="0"/>
              </a:rPr>
              <a:t>Microcontroller</a:t>
            </a:r>
            <a:endParaRPr lang="it-IT" sz="2800" dirty="0">
              <a:solidFill>
                <a:srgbClr val="EFE4B0"/>
              </a:solidFill>
              <a:latin typeface="Arial Rounded MT Bold" panose="020F0704030504030204" pitchFamily="34" charset="0"/>
            </a:endParaRPr>
          </a:p>
        </p:txBody>
      </p:sp>
      <p:cxnSp>
        <p:nvCxnSpPr>
          <p:cNvPr id="24" name="Connettore 1 79">
            <a:extLst>
              <a:ext uri="{FF2B5EF4-FFF2-40B4-BE49-F238E27FC236}">
                <a16:creationId xmlns:a16="http://schemas.microsoft.com/office/drawing/2014/main" id="{045D331E-2422-BE78-D01B-F21F3FF2E856}"/>
              </a:ext>
            </a:extLst>
          </p:cNvPr>
          <p:cNvCxnSpPr>
            <a:cxnSpLocks/>
          </p:cNvCxnSpPr>
          <p:nvPr/>
        </p:nvCxnSpPr>
        <p:spPr>
          <a:xfrm flipV="1">
            <a:off x="2591263" y="2188217"/>
            <a:ext cx="1390644" cy="660307"/>
          </a:xfrm>
          <a:prstGeom prst="line">
            <a:avLst/>
          </a:prstGeom>
          <a:noFill/>
          <a:ln w="127000" cap="rnd">
            <a:solidFill>
              <a:srgbClr val="EFE4B0"/>
            </a:solidFill>
            <a:prstDash val="dashDot"/>
            <a:miter lim="400000"/>
          </a:ln>
          <a:effectLst/>
          <a:sp3d/>
        </p:spPr>
      </p:cxnSp>
      <p:sp>
        <p:nvSpPr>
          <p:cNvPr id="2" name="Rettangolo 1">
            <a:extLst>
              <a:ext uri="{FF2B5EF4-FFF2-40B4-BE49-F238E27FC236}">
                <a16:creationId xmlns:a16="http://schemas.microsoft.com/office/drawing/2014/main" id="{5C0376F2-AC67-34BF-4EDA-FCC8144BE974}"/>
              </a:ext>
            </a:extLst>
          </p:cNvPr>
          <p:cNvSpPr/>
          <p:nvPr/>
        </p:nvSpPr>
        <p:spPr>
          <a:xfrm rot="18311450">
            <a:off x="6682758" y="-7372281"/>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 name="CasellaDiTesto 2">
            <a:extLst>
              <a:ext uri="{FF2B5EF4-FFF2-40B4-BE49-F238E27FC236}">
                <a16:creationId xmlns:a16="http://schemas.microsoft.com/office/drawing/2014/main" id="{CD85B188-3D40-B7B3-1F8F-21C9FA5D3748}"/>
              </a:ext>
            </a:extLst>
          </p:cNvPr>
          <p:cNvSpPr txBox="1"/>
          <p:nvPr/>
        </p:nvSpPr>
        <p:spPr>
          <a:xfrm>
            <a:off x="8282769" y="2954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Il cloud</a:t>
            </a:r>
          </a:p>
        </p:txBody>
      </p:sp>
      <p:pic>
        <p:nvPicPr>
          <p:cNvPr id="43" name="Immagine 42">
            <a:extLst>
              <a:ext uri="{FF2B5EF4-FFF2-40B4-BE49-F238E27FC236}">
                <a16:creationId xmlns:a16="http://schemas.microsoft.com/office/drawing/2014/main" id="{5C803B50-3BC5-BDFF-9DF3-F43439136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394474"/>
            <a:ext cx="362479" cy="254334"/>
          </a:xfrm>
          <a:prstGeom prst="rect">
            <a:avLst/>
          </a:prstGeom>
        </p:spPr>
      </p:pic>
      <p:sp>
        <p:nvSpPr>
          <p:cNvPr id="44" name="CasellaDiTesto 43">
            <a:extLst>
              <a:ext uri="{FF2B5EF4-FFF2-40B4-BE49-F238E27FC236}">
                <a16:creationId xmlns:a16="http://schemas.microsoft.com/office/drawing/2014/main" id="{3320A507-C35F-F7F4-0567-9D02EB61FD5E}"/>
              </a:ext>
            </a:extLst>
          </p:cNvPr>
          <p:cNvSpPr txBox="1"/>
          <p:nvPr/>
        </p:nvSpPr>
        <p:spPr>
          <a:xfrm>
            <a:off x="703409" y="6318633"/>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15" name="Gruppo 14">
            <a:extLst>
              <a:ext uri="{FF2B5EF4-FFF2-40B4-BE49-F238E27FC236}">
                <a16:creationId xmlns:a16="http://schemas.microsoft.com/office/drawing/2014/main" id="{544EEB05-C2AC-F9D3-FDF7-236EFD67637B}"/>
              </a:ext>
            </a:extLst>
          </p:cNvPr>
          <p:cNvGrpSpPr/>
          <p:nvPr/>
        </p:nvGrpSpPr>
        <p:grpSpPr>
          <a:xfrm>
            <a:off x="6311052" y="-6008370"/>
            <a:ext cx="1077702" cy="5348455"/>
            <a:chOff x="4596552" y="-704850"/>
            <a:chExt cx="1077702" cy="5348455"/>
          </a:xfrm>
        </p:grpSpPr>
        <p:pic>
          <p:nvPicPr>
            <p:cNvPr id="18" name="Immagine 17">
              <a:extLst>
                <a:ext uri="{FF2B5EF4-FFF2-40B4-BE49-F238E27FC236}">
                  <a16:creationId xmlns:a16="http://schemas.microsoft.com/office/drawing/2014/main" id="{8CA48665-69C6-7BBA-1C84-62CD0420FAF5}"/>
                </a:ext>
              </a:extLst>
            </p:cNvPr>
            <p:cNvPicPr>
              <a:picLocks noChangeAspect="1"/>
            </p:cNvPicPr>
            <p:nvPr/>
          </p:nvPicPr>
          <p:blipFill>
            <a:blip r:embed="rId4"/>
            <a:stretch>
              <a:fillRect/>
            </a:stretch>
          </p:blipFill>
          <p:spPr>
            <a:xfrm>
              <a:off x="4596552" y="2989143"/>
              <a:ext cx="1077702" cy="1654462"/>
            </a:xfrm>
            <a:prstGeom prst="rect">
              <a:avLst/>
            </a:prstGeom>
          </p:spPr>
        </p:pic>
        <p:sp>
          <p:nvSpPr>
            <p:cNvPr id="19" name="Rettangolo 18">
              <a:extLst>
                <a:ext uri="{FF2B5EF4-FFF2-40B4-BE49-F238E27FC236}">
                  <a16:creationId xmlns:a16="http://schemas.microsoft.com/office/drawing/2014/main" id="{D5C1E8F6-7A40-764E-AFB5-B6041844C9A7}"/>
                </a:ext>
              </a:extLst>
            </p:cNvPr>
            <p:cNvSpPr/>
            <p:nvPr/>
          </p:nvSpPr>
          <p:spPr>
            <a:xfrm>
              <a:off x="5070477" y="-704850"/>
              <a:ext cx="130174" cy="40259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0" name="CasellaDiTesto 19">
            <a:extLst>
              <a:ext uri="{FF2B5EF4-FFF2-40B4-BE49-F238E27FC236}">
                <a16:creationId xmlns:a16="http://schemas.microsoft.com/office/drawing/2014/main" id="{156231FD-6EAD-3A36-1644-FEE9EEC39E9A}"/>
              </a:ext>
            </a:extLst>
          </p:cNvPr>
          <p:cNvSpPr txBox="1"/>
          <p:nvPr/>
        </p:nvSpPr>
        <p:spPr>
          <a:xfrm>
            <a:off x="4032614" y="-1969810"/>
            <a:ext cx="3821972" cy="923330"/>
          </a:xfrm>
          <a:prstGeom prst="rect">
            <a:avLst/>
          </a:prstGeom>
          <a:noFill/>
        </p:spPr>
        <p:txBody>
          <a:bodyPr wrap="square" rtlCol="0">
            <a:spAutoFit/>
          </a:bodyPr>
          <a:lstStyle/>
          <a:p>
            <a:pPr algn="ctr"/>
            <a:r>
              <a:rPr lang="it-IT" sz="5400" dirty="0">
                <a:latin typeface="Arial Rounded MT Bold" panose="020F0704030504030204" pitchFamily="34" charset="0"/>
              </a:rPr>
              <a:t>Il Remo tè</a:t>
            </a:r>
          </a:p>
        </p:txBody>
      </p:sp>
      <p:pic>
        <p:nvPicPr>
          <p:cNvPr id="22" name="Immagine 21">
            <a:extLst>
              <a:ext uri="{FF2B5EF4-FFF2-40B4-BE49-F238E27FC236}">
                <a16:creationId xmlns:a16="http://schemas.microsoft.com/office/drawing/2014/main" id="{8B3821A7-0313-364F-2976-4A07CBC76E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109" y="6394474"/>
            <a:ext cx="362479" cy="254334"/>
          </a:xfrm>
          <a:prstGeom prst="rect">
            <a:avLst/>
          </a:prstGeom>
        </p:spPr>
      </p:pic>
      <p:pic>
        <p:nvPicPr>
          <p:cNvPr id="57" name="Immagine 56" descr="Immagine che contiene schermata, cerchio, design&#10;&#10;Descrizione generata automaticamente">
            <a:extLst>
              <a:ext uri="{FF2B5EF4-FFF2-40B4-BE49-F238E27FC236}">
                <a16:creationId xmlns:a16="http://schemas.microsoft.com/office/drawing/2014/main" id="{25167DF8-2620-E19D-BF66-1D71007405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8702040" y="3474114"/>
            <a:ext cx="2696234" cy="2696234"/>
          </a:xfrm>
          <a:prstGeom prst="rect">
            <a:avLst/>
          </a:prstGeom>
        </p:spPr>
      </p:pic>
      <p:pic>
        <p:nvPicPr>
          <p:cNvPr id="23" name="Screenshot 2023-08-18 alle 20.11.06.png">
            <a:extLst>
              <a:ext uri="{FF2B5EF4-FFF2-40B4-BE49-F238E27FC236}">
                <a16:creationId xmlns:a16="http://schemas.microsoft.com/office/drawing/2014/main" id="{EA92453B-5FC3-A833-750C-01171AEC5236}"/>
              </a:ext>
            </a:extLst>
          </p:cNvPr>
          <p:cNvPicPr>
            <a:picLocks noChangeAspect="1"/>
          </p:cNvPicPr>
          <p:nvPr/>
        </p:nvPicPr>
        <p:blipFill>
          <a:blip r:embed="rId7"/>
          <a:stretch>
            <a:fillRect/>
          </a:stretch>
        </p:blipFill>
        <p:spPr>
          <a:xfrm>
            <a:off x="-11819104" y="-3091637"/>
            <a:ext cx="8901090" cy="5723170"/>
          </a:xfrm>
          <a:prstGeom prst="rect">
            <a:avLst/>
          </a:prstGeom>
          <a:effectLst/>
        </p:spPr>
      </p:pic>
      <p:sp>
        <p:nvSpPr>
          <p:cNvPr id="29" name="Rettangolo con angoli arrotondati 28">
            <a:extLst>
              <a:ext uri="{FF2B5EF4-FFF2-40B4-BE49-F238E27FC236}">
                <a16:creationId xmlns:a16="http://schemas.microsoft.com/office/drawing/2014/main" id="{511F5886-9D6E-93BD-FEA0-A5793D555179}"/>
              </a:ext>
            </a:extLst>
          </p:cNvPr>
          <p:cNvSpPr>
            <a:spLocks noChangeAspect="1"/>
          </p:cNvSpPr>
          <p:nvPr/>
        </p:nvSpPr>
        <p:spPr>
          <a:xfrm>
            <a:off x="793726" y="1823747"/>
            <a:ext cx="1472400" cy="3584871"/>
          </a:xfrm>
          <a:prstGeom prst="roundRect">
            <a:avLst/>
          </a:prstGeom>
          <a:blipFill dpi="0" rotWithShape="1">
            <a:blip r:embed="rId8"/>
            <a:srcRect/>
            <a:stretch>
              <a:fillRect t="1000" b="1000"/>
            </a:stretch>
          </a:blipFill>
          <a:ln w="76200" cap="flat">
            <a:solidFill>
              <a:srgbClr val="000000"/>
            </a:solidFill>
            <a:round/>
          </a:ln>
          <a:effectLst>
            <a:outerShdw blurRad="317500" dir="2700000" algn="ctr">
              <a:srgbClr val="000000">
                <a:alpha val="43000"/>
              </a:srgbClr>
            </a:outerShdw>
          </a:effectLst>
          <a:scene3d>
            <a:camera prst="isometricOffAxis2Left"/>
            <a:lightRig rig="threePt" dir="t">
              <a:rot lat="0" lon="0" rev="0"/>
            </a:lightRig>
          </a:scene3d>
          <a:sp3d extrusionH="165100" prstMaterial="plastic">
            <a:bevelT w="266700" h="50800" prst="softRound"/>
            <a:bevelB w="139700" h="12700" prst="softRound"/>
            <a:extrusionClr>
              <a:srgbClr val="5E5E5E"/>
            </a:extrusionClr>
            <a:contourClr>
              <a:srgbClr val="61D836">
                <a:lumMod val="75000"/>
              </a:srgbClr>
            </a:contourClr>
          </a:sp3d>
        </p:spPr>
        <p:txBody>
          <a:bodyPr rot="0" spcFirstLastPara="1" vertOverflow="overflow" horzOverflow="overflow" vert="horz" wrap="square" lIns="0" tIns="0" rIns="0" bIns="0" numCol="1" spcCol="38100" rtlCol="0" anchor="ctr">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endParaRPr kumimoji="0" lang="it-IT" sz="3200" b="0" i="0" u="none" strike="noStrike" kern="0" cap="none" spc="0" normalizeH="0" baseline="0" noProof="0" dirty="0">
              <a:ln>
                <a:noFill/>
              </a:ln>
              <a:solidFill>
                <a:srgbClr val="FFFFFF"/>
              </a:solidFill>
              <a:effectLst/>
              <a:uLnTx/>
              <a:uFillTx/>
              <a:latin typeface="Helvetica Neue Medium"/>
              <a:sym typeface="Helvetica Neue Medium"/>
            </a:endParaRPr>
          </a:p>
        </p:txBody>
      </p:sp>
      <p:cxnSp>
        <p:nvCxnSpPr>
          <p:cNvPr id="53" name="Connettore 1 79">
            <a:extLst>
              <a:ext uri="{FF2B5EF4-FFF2-40B4-BE49-F238E27FC236}">
                <a16:creationId xmlns:a16="http://schemas.microsoft.com/office/drawing/2014/main" id="{8161170F-6497-53EF-2A8F-C99596975B6D}"/>
              </a:ext>
            </a:extLst>
          </p:cNvPr>
          <p:cNvCxnSpPr>
            <a:cxnSpLocks/>
          </p:cNvCxnSpPr>
          <p:nvPr/>
        </p:nvCxnSpPr>
        <p:spPr>
          <a:xfrm flipH="1" flipV="1">
            <a:off x="7832510" y="2821526"/>
            <a:ext cx="1123197" cy="1186927"/>
          </a:xfrm>
          <a:prstGeom prst="line">
            <a:avLst/>
          </a:prstGeom>
          <a:noFill/>
          <a:ln w="127000" cap="rnd">
            <a:solidFill>
              <a:srgbClr val="EFE4B0"/>
            </a:solidFill>
            <a:prstDash val="dashDot"/>
            <a:miter lim="400000"/>
          </a:ln>
          <a:effectLst/>
          <a:sp3d/>
        </p:spPr>
      </p:cxnSp>
      <p:grpSp>
        <p:nvGrpSpPr>
          <p:cNvPr id="5" name="Gruppo 4">
            <a:extLst>
              <a:ext uri="{FF2B5EF4-FFF2-40B4-BE49-F238E27FC236}">
                <a16:creationId xmlns:a16="http://schemas.microsoft.com/office/drawing/2014/main" id="{D82414B9-7355-7A65-3739-D90D8D1A8E8C}"/>
              </a:ext>
            </a:extLst>
          </p:cNvPr>
          <p:cNvGrpSpPr/>
          <p:nvPr/>
        </p:nvGrpSpPr>
        <p:grpSpPr>
          <a:xfrm>
            <a:off x="4156603" y="291882"/>
            <a:ext cx="3573994" cy="2230209"/>
            <a:chOff x="4156603" y="291882"/>
            <a:chExt cx="3573994" cy="2230209"/>
          </a:xfrm>
        </p:grpSpPr>
        <p:sp>
          <p:nvSpPr>
            <p:cNvPr id="6" name="Ovale 5">
              <a:extLst>
                <a:ext uri="{FF2B5EF4-FFF2-40B4-BE49-F238E27FC236}">
                  <a16:creationId xmlns:a16="http://schemas.microsoft.com/office/drawing/2014/main" id="{C7B3C585-D26D-4075-52C9-B5247B710F1E}"/>
                </a:ext>
              </a:extLst>
            </p:cNvPr>
            <p:cNvSpPr>
              <a:spLocks noChangeAspect="1"/>
            </p:cNvSpPr>
            <p:nvPr/>
          </p:nvSpPr>
          <p:spPr>
            <a:xfrm>
              <a:off x="4156603" y="1078371"/>
              <a:ext cx="1440000" cy="144000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Ovale 6">
              <a:extLst>
                <a:ext uri="{FF2B5EF4-FFF2-40B4-BE49-F238E27FC236}">
                  <a16:creationId xmlns:a16="http://schemas.microsoft.com/office/drawing/2014/main" id="{B13EE843-8575-DE42-DE58-262F6061CA1B}"/>
                </a:ext>
              </a:extLst>
            </p:cNvPr>
            <p:cNvSpPr>
              <a:spLocks noChangeAspect="1"/>
            </p:cNvSpPr>
            <p:nvPr/>
          </p:nvSpPr>
          <p:spPr>
            <a:xfrm>
              <a:off x="6500237" y="1291731"/>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A415F576-5CE2-48C3-D463-4B95A4CBB153}"/>
                </a:ext>
              </a:extLst>
            </p:cNvPr>
            <p:cNvSpPr>
              <a:spLocks noChangeAspect="1"/>
            </p:cNvSpPr>
            <p:nvPr/>
          </p:nvSpPr>
          <p:spPr>
            <a:xfrm>
              <a:off x="4845958" y="291882"/>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Ovale 8">
              <a:extLst>
                <a:ext uri="{FF2B5EF4-FFF2-40B4-BE49-F238E27FC236}">
                  <a16:creationId xmlns:a16="http://schemas.microsoft.com/office/drawing/2014/main" id="{E4E15A21-CCD1-F92E-F4F7-97A323F84BA6}"/>
                </a:ext>
              </a:extLst>
            </p:cNvPr>
            <p:cNvSpPr>
              <a:spLocks noChangeAspect="1"/>
            </p:cNvSpPr>
            <p:nvPr/>
          </p:nvSpPr>
          <p:spPr>
            <a:xfrm>
              <a:off x="5884206" y="561621"/>
              <a:ext cx="1077702" cy="1077702"/>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CEB8AD26-9802-3152-AB8B-6AEBAB5088D6}"/>
                </a:ext>
              </a:extLst>
            </p:cNvPr>
            <p:cNvSpPr/>
            <p:nvPr/>
          </p:nvSpPr>
          <p:spPr>
            <a:xfrm>
              <a:off x="4830883" y="1581458"/>
              <a:ext cx="2253648" cy="940633"/>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a16="http://schemas.microsoft.com/office/drawing/2014/main" id="{A43FEA36-8A1A-AE73-4FC8-FAEC34FC8AD6}"/>
                </a:ext>
              </a:extLst>
            </p:cNvPr>
            <p:cNvSpPr/>
            <p:nvPr/>
          </p:nvSpPr>
          <p:spPr>
            <a:xfrm>
              <a:off x="4845958" y="861470"/>
              <a:ext cx="1993149" cy="1230359"/>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4400" dirty="0">
                  <a:solidFill>
                    <a:schemeClr val="tx1"/>
                  </a:solidFill>
                  <a:latin typeface="Arial Rounded MT Bold" panose="020F0704030504030204" pitchFamily="34" charset="0"/>
                </a:rPr>
                <a:t>IoT Cloud</a:t>
              </a:r>
            </a:p>
          </p:txBody>
        </p:sp>
      </p:grpSp>
    </p:spTree>
    <p:extLst>
      <p:ext uri="{BB962C8B-B14F-4D97-AF65-F5344CB8AC3E}">
        <p14:creationId xmlns:p14="http://schemas.microsoft.com/office/powerpoint/2010/main" val="2169322589"/>
      </p:ext>
    </p:extLst>
  </p:cSld>
  <p:clrMapOvr>
    <a:masterClrMapping/>
  </p:clrMapOvr>
  <mc:AlternateContent xmlns:mc="http://schemas.openxmlformats.org/markup-compatibility/2006">
    <mc:Choice xmlns:p159="http://schemas.microsoft.com/office/powerpoint/2015/09/main" Requires="p159">
      <p:transition spd="slow" advClick="0" advTm="10">
        <p159:morph option="byObject"/>
      </p:transition>
    </mc:Choice>
    <mc:Fallback>
      <p:transition spd="slow" advClick="0" advTm="1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2" name="CasellaDiTesto 51">
            <a:extLst>
              <a:ext uri="{FF2B5EF4-FFF2-40B4-BE49-F238E27FC236}">
                <a16:creationId xmlns:a16="http://schemas.microsoft.com/office/drawing/2014/main" id="{34D25DF4-2ED5-1973-6E22-056E86D3D85F}"/>
              </a:ext>
            </a:extLst>
          </p:cNvPr>
          <p:cNvSpPr txBox="1"/>
          <p:nvPr/>
        </p:nvSpPr>
        <p:spPr>
          <a:xfrm rot="5400000">
            <a:off x="4907112" y="2524816"/>
            <a:ext cx="1816737" cy="1938992"/>
          </a:xfrm>
          <a:prstGeom prst="rect">
            <a:avLst/>
          </a:prstGeom>
          <a:noFill/>
        </p:spPr>
        <p:txBody>
          <a:bodyPr wrap="square" rtlCol="0">
            <a:spAutoFit/>
          </a:bodyPr>
          <a:lstStyle/>
          <a:p>
            <a:r>
              <a:rPr lang="it-IT" sz="2400" dirty="0" err="1">
                <a:solidFill>
                  <a:srgbClr val="EFE4B0"/>
                </a:solidFill>
                <a:latin typeface="Arial Rounded MT Bold" panose="020F0704030504030204" pitchFamily="34" charset="0"/>
              </a:rPr>
              <a:t>Variables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Devices</a:t>
            </a:r>
          </a:p>
          <a:p>
            <a:r>
              <a:rPr lang="it-IT" sz="2400" dirty="0">
                <a:solidFill>
                  <a:srgbClr val="EFE4B0"/>
                </a:solidFill>
                <a:latin typeface="Arial Rounded MT Bold" panose="020F0704030504030204" pitchFamily="34" charset="0"/>
              </a:rPr>
              <a:t>Dashboard</a:t>
            </a:r>
          </a:p>
          <a:p>
            <a:r>
              <a:rPr lang="it-IT" sz="2400" dirty="0" err="1">
                <a:solidFill>
                  <a:srgbClr val="EFE4B0"/>
                </a:solidFill>
                <a:latin typeface="Arial Rounded MT Bold" panose="020F0704030504030204" pitchFamily="34" charset="0"/>
              </a:rPr>
              <a:t>Things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Web Editor</a:t>
            </a:r>
          </a:p>
        </p:txBody>
      </p:sp>
      <p:sp>
        <p:nvSpPr>
          <p:cNvPr id="61" name="CasellaDiTesto 60">
            <a:extLst>
              <a:ext uri="{FF2B5EF4-FFF2-40B4-BE49-F238E27FC236}">
                <a16:creationId xmlns:a16="http://schemas.microsoft.com/office/drawing/2014/main" id="{A5F2BC4A-0BC7-AB8C-B416-76AEBA0252C3}"/>
              </a:ext>
            </a:extLst>
          </p:cNvPr>
          <p:cNvSpPr txBox="1"/>
          <p:nvPr/>
        </p:nvSpPr>
        <p:spPr>
          <a:xfrm>
            <a:off x="-138470" y="5642335"/>
            <a:ext cx="3488666" cy="400110"/>
          </a:xfrm>
          <a:prstGeom prst="rect">
            <a:avLst/>
          </a:prstGeom>
          <a:noFill/>
        </p:spPr>
        <p:txBody>
          <a:bodyPr wrap="square" rtlCol="0">
            <a:spAutoFit/>
          </a:bodyPr>
          <a:lstStyle/>
          <a:p>
            <a:pPr algn="ctr"/>
            <a:r>
              <a:rPr lang="it-IT" sz="2000" dirty="0">
                <a:solidFill>
                  <a:srgbClr val="EFE4B0"/>
                </a:solidFill>
                <a:latin typeface="Arial Rounded MT Bold" panose="020F0704030504030204" pitchFamily="34" charset="0"/>
              </a:rPr>
              <a:t>IoT Remote</a:t>
            </a:r>
          </a:p>
        </p:txBody>
      </p:sp>
      <p:sp>
        <p:nvSpPr>
          <p:cNvPr id="62" name="CasellaDiTesto 61">
            <a:extLst>
              <a:ext uri="{FF2B5EF4-FFF2-40B4-BE49-F238E27FC236}">
                <a16:creationId xmlns:a16="http://schemas.microsoft.com/office/drawing/2014/main" id="{1F3CA213-191E-507F-EE30-446B2BE1CBAA}"/>
              </a:ext>
            </a:extLst>
          </p:cNvPr>
          <p:cNvSpPr txBox="1"/>
          <p:nvPr/>
        </p:nvSpPr>
        <p:spPr>
          <a:xfrm>
            <a:off x="7854586" y="5642335"/>
            <a:ext cx="4443812" cy="400110"/>
          </a:xfrm>
          <a:prstGeom prst="rect">
            <a:avLst/>
          </a:prstGeom>
          <a:noFill/>
        </p:spPr>
        <p:txBody>
          <a:bodyPr wrap="square" rtlCol="0">
            <a:spAutoFit/>
          </a:bodyPr>
          <a:lstStyle/>
          <a:p>
            <a:pPr algn="ctr"/>
            <a:r>
              <a:rPr lang="it-IT" sz="2000" dirty="0" err="1">
                <a:solidFill>
                  <a:srgbClr val="EFE4B0"/>
                </a:solidFill>
                <a:latin typeface="Arial Rounded MT Bold" panose="020F0704030504030204" pitchFamily="34" charset="0"/>
              </a:rPr>
              <a:t>Microcontroller</a:t>
            </a:r>
            <a:endParaRPr lang="it-IT" sz="2800" dirty="0">
              <a:solidFill>
                <a:srgbClr val="EFE4B0"/>
              </a:solidFill>
              <a:latin typeface="Arial Rounded MT Bold" panose="020F0704030504030204" pitchFamily="34" charset="0"/>
            </a:endParaRPr>
          </a:p>
        </p:txBody>
      </p:sp>
      <p:cxnSp>
        <p:nvCxnSpPr>
          <p:cNvPr id="24" name="Connettore 1 79">
            <a:extLst>
              <a:ext uri="{FF2B5EF4-FFF2-40B4-BE49-F238E27FC236}">
                <a16:creationId xmlns:a16="http://schemas.microsoft.com/office/drawing/2014/main" id="{045D331E-2422-BE78-D01B-F21F3FF2E856}"/>
              </a:ext>
            </a:extLst>
          </p:cNvPr>
          <p:cNvCxnSpPr>
            <a:cxnSpLocks/>
          </p:cNvCxnSpPr>
          <p:nvPr/>
        </p:nvCxnSpPr>
        <p:spPr>
          <a:xfrm flipV="1">
            <a:off x="2591263" y="2188217"/>
            <a:ext cx="1390644" cy="660307"/>
          </a:xfrm>
          <a:prstGeom prst="line">
            <a:avLst/>
          </a:prstGeom>
          <a:noFill/>
          <a:ln w="127000" cap="rnd">
            <a:solidFill>
              <a:srgbClr val="EFE4B0"/>
            </a:solidFill>
            <a:prstDash val="dashDot"/>
            <a:miter lim="400000"/>
          </a:ln>
          <a:effectLst/>
          <a:sp3d/>
        </p:spPr>
      </p:cxnSp>
      <p:sp>
        <p:nvSpPr>
          <p:cNvPr id="2" name="Rettangolo 1">
            <a:extLst>
              <a:ext uri="{FF2B5EF4-FFF2-40B4-BE49-F238E27FC236}">
                <a16:creationId xmlns:a16="http://schemas.microsoft.com/office/drawing/2014/main" id="{5C0376F2-AC67-34BF-4EDA-FCC8144BE974}"/>
              </a:ext>
            </a:extLst>
          </p:cNvPr>
          <p:cNvSpPr/>
          <p:nvPr/>
        </p:nvSpPr>
        <p:spPr>
          <a:xfrm rot="18311450">
            <a:off x="6682758" y="-7091444"/>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 name="CasellaDiTesto 2">
            <a:extLst>
              <a:ext uri="{FF2B5EF4-FFF2-40B4-BE49-F238E27FC236}">
                <a16:creationId xmlns:a16="http://schemas.microsoft.com/office/drawing/2014/main" id="{CD85B188-3D40-B7B3-1F8F-21C9FA5D3748}"/>
              </a:ext>
            </a:extLst>
          </p:cNvPr>
          <p:cNvSpPr txBox="1"/>
          <p:nvPr/>
        </p:nvSpPr>
        <p:spPr>
          <a:xfrm>
            <a:off x="8282769" y="295459"/>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Il cloud</a:t>
            </a:r>
          </a:p>
        </p:txBody>
      </p:sp>
      <p:pic>
        <p:nvPicPr>
          <p:cNvPr id="43" name="Immagine 42">
            <a:extLst>
              <a:ext uri="{FF2B5EF4-FFF2-40B4-BE49-F238E27FC236}">
                <a16:creationId xmlns:a16="http://schemas.microsoft.com/office/drawing/2014/main" id="{5C803B50-3BC5-BDFF-9DF3-F434391364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394474"/>
            <a:ext cx="362479" cy="254334"/>
          </a:xfrm>
          <a:prstGeom prst="rect">
            <a:avLst/>
          </a:prstGeom>
        </p:spPr>
      </p:pic>
      <p:sp>
        <p:nvSpPr>
          <p:cNvPr id="44" name="CasellaDiTesto 43">
            <a:extLst>
              <a:ext uri="{FF2B5EF4-FFF2-40B4-BE49-F238E27FC236}">
                <a16:creationId xmlns:a16="http://schemas.microsoft.com/office/drawing/2014/main" id="{3320A507-C35F-F7F4-0567-9D02EB61FD5E}"/>
              </a:ext>
            </a:extLst>
          </p:cNvPr>
          <p:cNvSpPr txBox="1"/>
          <p:nvPr/>
        </p:nvSpPr>
        <p:spPr>
          <a:xfrm>
            <a:off x="703409" y="6318633"/>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15" name="Gruppo 14">
            <a:extLst>
              <a:ext uri="{FF2B5EF4-FFF2-40B4-BE49-F238E27FC236}">
                <a16:creationId xmlns:a16="http://schemas.microsoft.com/office/drawing/2014/main" id="{544EEB05-C2AC-F9D3-FDF7-236EFD67637B}"/>
              </a:ext>
            </a:extLst>
          </p:cNvPr>
          <p:cNvGrpSpPr/>
          <p:nvPr/>
        </p:nvGrpSpPr>
        <p:grpSpPr>
          <a:xfrm>
            <a:off x="6311052" y="-6008370"/>
            <a:ext cx="1077702" cy="5348455"/>
            <a:chOff x="4596552" y="-704850"/>
            <a:chExt cx="1077702" cy="5348455"/>
          </a:xfrm>
        </p:grpSpPr>
        <p:pic>
          <p:nvPicPr>
            <p:cNvPr id="18" name="Immagine 17">
              <a:extLst>
                <a:ext uri="{FF2B5EF4-FFF2-40B4-BE49-F238E27FC236}">
                  <a16:creationId xmlns:a16="http://schemas.microsoft.com/office/drawing/2014/main" id="{8CA48665-69C6-7BBA-1C84-62CD0420FAF5}"/>
                </a:ext>
              </a:extLst>
            </p:cNvPr>
            <p:cNvPicPr>
              <a:picLocks noChangeAspect="1"/>
            </p:cNvPicPr>
            <p:nvPr/>
          </p:nvPicPr>
          <p:blipFill>
            <a:blip r:embed="rId4"/>
            <a:stretch>
              <a:fillRect/>
            </a:stretch>
          </p:blipFill>
          <p:spPr>
            <a:xfrm>
              <a:off x="4596552" y="2989143"/>
              <a:ext cx="1077702" cy="1654462"/>
            </a:xfrm>
            <a:prstGeom prst="rect">
              <a:avLst/>
            </a:prstGeom>
          </p:spPr>
        </p:pic>
        <p:sp>
          <p:nvSpPr>
            <p:cNvPr id="19" name="Rettangolo 18">
              <a:extLst>
                <a:ext uri="{FF2B5EF4-FFF2-40B4-BE49-F238E27FC236}">
                  <a16:creationId xmlns:a16="http://schemas.microsoft.com/office/drawing/2014/main" id="{D5C1E8F6-7A40-764E-AFB5-B6041844C9A7}"/>
                </a:ext>
              </a:extLst>
            </p:cNvPr>
            <p:cNvSpPr/>
            <p:nvPr/>
          </p:nvSpPr>
          <p:spPr>
            <a:xfrm>
              <a:off x="5070477" y="-704850"/>
              <a:ext cx="130174" cy="40259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0" name="CasellaDiTesto 19">
            <a:extLst>
              <a:ext uri="{FF2B5EF4-FFF2-40B4-BE49-F238E27FC236}">
                <a16:creationId xmlns:a16="http://schemas.microsoft.com/office/drawing/2014/main" id="{156231FD-6EAD-3A36-1644-FEE9EEC39E9A}"/>
              </a:ext>
            </a:extLst>
          </p:cNvPr>
          <p:cNvSpPr txBox="1"/>
          <p:nvPr/>
        </p:nvSpPr>
        <p:spPr>
          <a:xfrm>
            <a:off x="4032614" y="-1969810"/>
            <a:ext cx="3821972" cy="923330"/>
          </a:xfrm>
          <a:prstGeom prst="rect">
            <a:avLst/>
          </a:prstGeom>
          <a:noFill/>
        </p:spPr>
        <p:txBody>
          <a:bodyPr wrap="square" rtlCol="0">
            <a:spAutoFit/>
          </a:bodyPr>
          <a:lstStyle/>
          <a:p>
            <a:pPr algn="ctr"/>
            <a:r>
              <a:rPr lang="it-IT" sz="5400" dirty="0">
                <a:latin typeface="Arial Rounded MT Bold" panose="020F0704030504030204" pitchFamily="34" charset="0"/>
              </a:rPr>
              <a:t>Il Remo tè</a:t>
            </a:r>
          </a:p>
        </p:txBody>
      </p:sp>
      <p:pic>
        <p:nvPicPr>
          <p:cNvPr id="22" name="Immagine 21">
            <a:extLst>
              <a:ext uri="{FF2B5EF4-FFF2-40B4-BE49-F238E27FC236}">
                <a16:creationId xmlns:a16="http://schemas.microsoft.com/office/drawing/2014/main" id="{8B3821A7-0313-364F-2976-4A07CBC76E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7109" y="6394474"/>
            <a:ext cx="362479" cy="254334"/>
          </a:xfrm>
          <a:prstGeom prst="rect">
            <a:avLst/>
          </a:prstGeom>
        </p:spPr>
      </p:pic>
      <p:pic>
        <p:nvPicPr>
          <p:cNvPr id="23" name="Screenshot 2023-08-18 alle 20.11.06.png">
            <a:extLst>
              <a:ext uri="{FF2B5EF4-FFF2-40B4-BE49-F238E27FC236}">
                <a16:creationId xmlns:a16="http://schemas.microsoft.com/office/drawing/2014/main" id="{EA92453B-5FC3-A833-750C-01171AEC5236}"/>
              </a:ext>
            </a:extLst>
          </p:cNvPr>
          <p:cNvPicPr>
            <a:picLocks noChangeAspect="1"/>
          </p:cNvPicPr>
          <p:nvPr/>
        </p:nvPicPr>
        <p:blipFill>
          <a:blip r:embed="rId6"/>
          <a:stretch>
            <a:fillRect/>
          </a:stretch>
        </p:blipFill>
        <p:spPr>
          <a:xfrm>
            <a:off x="-11819104" y="-3091637"/>
            <a:ext cx="8901090" cy="5723170"/>
          </a:xfrm>
          <a:prstGeom prst="rect">
            <a:avLst/>
          </a:prstGeom>
          <a:effectLst/>
        </p:spPr>
      </p:pic>
      <p:grpSp>
        <p:nvGrpSpPr>
          <p:cNvPr id="7" name="Gruppo 6">
            <a:extLst>
              <a:ext uri="{FF2B5EF4-FFF2-40B4-BE49-F238E27FC236}">
                <a16:creationId xmlns:a16="http://schemas.microsoft.com/office/drawing/2014/main" id="{2E7A5A78-5315-E6B0-40CA-6C0122E0B18B}"/>
              </a:ext>
            </a:extLst>
          </p:cNvPr>
          <p:cNvGrpSpPr/>
          <p:nvPr/>
        </p:nvGrpSpPr>
        <p:grpSpPr>
          <a:xfrm>
            <a:off x="4156603" y="291882"/>
            <a:ext cx="3573994" cy="2230209"/>
            <a:chOff x="4156603" y="291882"/>
            <a:chExt cx="3573994" cy="2230209"/>
          </a:xfrm>
        </p:grpSpPr>
        <p:sp>
          <p:nvSpPr>
            <p:cNvPr id="39" name="Ovale 38">
              <a:extLst>
                <a:ext uri="{FF2B5EF4-FFF2-40B4-BE49-F238E27FC236}">
                  <a16:creationId xmlns:a16="http://schemas.microsoft.com/office/drawing/2014/main" id="{C5572BBB-6802-395C-0229-791645F51E99}"/>
                </a:ext>
              </a:extLst>
            </p:cNvPr>
            <p:cNvSpPr>
              <a:spLocks noChangeAspect="1"/>
            </p:cNvSpPr>
            <p:nvPr/>
          </p:nvSpPr>
          <p:spPr>
            <a:xfrm>
              <a:off x="4156603" y="1078371"/>
              <a:ext cx="1440000" cy="144000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Ovale 39">
              <a:extLst>
                <a:ext uri="{FF2B5EF4-FFF2-40B4-BE49-F238E27FC236}">
                  <a16:creationId xmlns:a16="http://schemas.microsoft.com/office/drawing/2014/main" id="{888BEBEF-5FF5-89E2-7BAD-7C4928DB6C8C}"/>
                </a:ext>
              </a:extLst>
            </p:cNvPr>
            <p:cNvSpPr>
              <a:spLocks noChangeAspect="1"/>
            </p:cNvSpPr>
            <p:nvPr/>
          </p:nvSpPr>
          <p:spPr>
            <a:xfrm>
              <a:off x="6500237" y="1291731"/>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8AD6258E-C681-8734-B2A4-3C9816161F80}"/>
                </a:ext>
              </a:extLst>
            </p:cNvPr>
            <p:cNvSpPr>
              <a:spLocks noChangeAspect="1"/>
            </p:cNvSpPr>
            <p:nvPr/>
          </p:nvSpPr>
          <p:spPr>
            <a:xfrm>
              <a:off x="4845958" y="291882"/>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Ovale 44">
              <a:extLst>
                <a:ext uri="{FF2B5EF4-FFF2-40B4-BE49-F238E27FC236}">
                  <a16:creationId xmlns:a16="http://schemas.microsoft.com/office/drawing/2014/main" id="{666FA9BC-C407-9283-3483-83D34B97AAE2}"/>
                </a:ext>
              </a:extLst>
            </p:cNvPr>
            <p:cNvSpPr>
              <a:spLocks noChangeAspect="1"/>
            </p:cNvSpPr>
            <p:nvPr/>
          </p:nvSpPr>
          <p:spPr>
            <a:xfrm>
              <a:off x="5884206" y="561621"/>
              <a:ext cx="1077702" cy="1077702"/>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F06A716B-35A1-58AB-D635-02E28B4A96F3}"/>
                </a:ext>
              </a:extLst>
            </p:cNvPr>
            <p:cNvSpPr/>
            <p:nvPr/>
          </p:nvSpPr>
          <p:spPr>
            <a:xfrm>
              <a:off x="4830883" y="1581458"/>
              <a:ext cx="2253648" cy="940633"/>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Rettangolo 46">
              <a:extLst>
                <a:ext uri="{FF2B5EF4-FFF2-40B4-BE49-F238E27FC236}">
                  <a16:creationId xmlns:a16="http://schemas.microsoft.com/office/drawing/2014/main" id="{C9F4ECA0-32E1-82D4-1259-6CAD05D9B66E}"/>
                </a:ext>
              </a:extLst>
            </p:cNvPr>
            <p:cNvSpPr/>
            <p:nvPr/>
          </p:nvSpPr>
          <p:spPr>
            <a:xfrm>
              <a:off x="4845958" y="861470"/>
              <a:ext cx="1993149" cy="1230359"/>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4400" dirty="0">
                  <a:solidFill>
                    <a:schemeClr val="tx1"/>
                  </a:solidFill>
                  <a:latin typeface="Arial Rounded MT Bold" panose="020F0704030504030204" pitchFamily="34" charset="0"/>
                </a:rPr>
                <a:t>IoT Cloud</a:t>
              </a:r>
            </a:p>
          </p:txBody>
        </p:sp>
      </p:grpSp>
      <p:cxnSp>
        <p:nvCxnSpPr>
          <p:cNvPr id="53" name="Connettore 1 79">
            <a:extLst>
              <a:ext uri="{FF2B5EF4-FFF2-40B4-BE49-F238E27FC236}">
                <a16:creationId xmlns:a16="http://schemas.microsoft.com/office/drawing/2014/main" id="{8161170F-6497-53EF-2A8F-C99596975B6D}"/>
              </a:ext>
            </a:extLst>
          </p:cNvPr>
          <p:cNvCxnSpPr>
            <a:cxnSpLocks/>
          </p:cNvCxnSpPr>
          <p:nvPr/>
        </p:nvCxnSpPr>
        <p:spPr>
          <a:xfrm flipH="1" flipV="1">
            <a:off x="7832510" y="2821526"/>
            <a:ext cx="1123197" cy="1186927"/>
          </a:xfrm>
          <a:prstGeom prst="line">
            <a:avLst/>
          </a:prstGeom>
          <a:noFill/>
          <a:ln w="127000" cap="rnd">
            <a:solidFill>
              <a:srgbClr val="EFE4B0"/>
            </a:solidFill>
            <a:prstDash val="dashDot"/>
            <a:miter lim="400000"/>
          </a:ln>
          <a:effectLst/>
          <a:sp3d/>
        </p:spPr>
      </p:cxnSp>
      <p:pic>
        <p:nvPicPr>
          <p:cNvPr id="57" name="Immagine 56" descr="Immagine che contiene schermata, cerchio, design&#10;&#10;Descrizione generata automaticamente">
            <a:extLst>
              <a:ext uri="{FF2B5EF4-FFF2-40B4-BE49-F238E27FC236}">
                <a16:creationId xmlns:a16="http://schemas.microsoft.com/office/drawing/2014/main" id="{25167DF8-2620-E19D-BF66-1D71007405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8702040" y="3474114"/>
            <a:ext cx="2696234" cy="2696234"/>
          </a:xfrm>
          <a:prstGeom prst="rect">
            <a:avLst/>
          </a:prstGeom>
        </p:spPr>
      </p:pic>
      <p:sp>
        <p:nvSpPr>
          <p:cNvPr id="8" name="Rettangolo con angoli arrotondati 7">
            <a:extLst>
              <a:ext uri="{FF2B5EF4-FFF2-40B4-BE49-F238E27FC236}">
                <a16:creationId xmlns:a16="http://schemas.microsoft.com/office/drawing/2014/main" id="{4A1B9461-88F9-6BC0-B477-71219236C3E5}"/>
              </a:ext>
            </a:extLst>
          </p:cNvPr>
          <p:cNvSpPr>
            <a:spLocks noChangeAspect="1"/>
          </p:cNvSpPr>
          <p:nvPr/>
        </p:nvSpPr>
        <p:spPr>
          <a:xfrm>
            <a:off x="793726" y="1823747"/>
            <a:ext cx="1472400" cy="3584871"/>
          </a:xfrm>
          <a:prstGeom prst="roundRect">
            <a:avLst/>
          </a:prstGeom>
          <a:blipFill dpi="0" rotWithShape="1">
            <a:blip r:embed="rId8"/>
            <a:srcRect/>
            <a:stretch>
              <a:fillRect t="1000" b="1000"/>
            </a:stretch>
          </a:blipFill>
          <a:ln w="76200" cap="flat">
            <a:solidFill>
              <a:srgbClr val="000000"/>
            </a:solidFill>
            <a:round/>
          </a:ln>
          <a:effectLst>
            <a:outerShdw blurRad="317500" dir="2700000" algn="ctr">
              <a:srgbClr val="000000">
                <a:alpha val="43000"/>
              </a:srgbClr>
            </a:outerShdw>
          </a:effectLst>
          <a:scene3d>
            <a:camera prst="isometricOffAxis2Left"/>
            <a:lightRig rig="threePt" dir="t">
              <a:rot lat="0" lon="0" rev="0"/>
            </a:lightRig>
          </a:scene3d>
          <a:sp3d extrusionH="165100" prstMaterial="plastic">
            <a:bevelT w="266700" h="50800" prst="softRound"/>
            <a:bevelB w="139700" h="12700" prst="softRound"/>
            <a:extrusionClr>
              <a:srgbClr val="5E5E5E"/>
            </a:extrusionClr>
            <a:contourClr>
              <a:srgbClr val="61D836">
                <a:lumMod val="75000"/>
              </a:srgbClr>
            </a:contourClr>
          </a:sp3d>
        </p:spPr>
        <p:txBody>
          <a:bodyPr rot="0" spcFirstLastPara="1" vertOverflow="overflow" horzOverflow="overflow" vert="horz" wrap="square" lIns="0" tIns="0" rIns="0" bIns="0" numCol="1" spcCol="38100" rtlCol="0" anchor="ctr">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endParaRPr kumimoji="0" lang="it-IT" sz="3200" b="0" i="0" u="none" strike="noStrike" kern="0" cap="none" spc="0" normalizeH="0" baseline="0" noProof="0" dirty="0">
              <a:ln>
                <a:noFill/>
              </a:ln>
              <a:solidFill>
                <a:srgbClr val="FFFFFF"/>
              </a:solidFill>
              <a:effectLst/>
              <a:uLnTx/>
              <a:uFillTx/>
              <a:latin typeface="Helvetica Neue Medium"/>
              <a:sym typeface="Helvetica Neue Medium"/>
            </a:endParaRPr>
          </a:p>
        </p:txBody>
      </p:sp>
    </p:spTree>
    <p:extLst>
      <p:ext uri="{BB962C8B-B14F-4D97-AF65-F5344CB8AC3E}">
        <p14:creationId xmlns:p14="http://schemas.microsoft.com/office/powerpoint/2010/main" val="34240740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7F0DF6AF-98E4-CFB1-AF39-93F29AE675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752" y="2341212"/>
            <a:ext cx="5582740" cy="3917141"/>
          </a:xfrm>
          <a:prstGeom prst="rect">
            <a:avLst/>
          </a:prstGeom>
        </p:spPr>
      </p:pic>
      <p:sp>
        <p:nvSpPr>
          <p:cNvPr id="2" name="Rettangolo 1">
            <a:extLst>
              <a:ext uri="{FF2B5EF4-FFF2-40B4-BE49-F238E27FC236}">
                <a16:creationId xmlns:a16="http://schemas.microsoft.com/office/drawing/2014/main" id="{5C0376F2-AC67-34BF-4EDA-FCC8144BE974}"/>
              </a:ext>
            </a:extLst>
          </p:cNvPr>
          <p:cNvSpPr/>
          <p:nvPr/>
        </p:nvSpPr>
        <p:spPr>
          <a:xfrm rot="16577660">
            <a:off x="8856297" y="-9988511"/>
            <a:ext cx="900206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0E7167E3-13AD-0B03-2A61-1928B9C6F7B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3" name="CasellaDiTesto 2">
            <a:extLst>
              <a:ext uri="{FF2B5EF4-FFF2-40B4-BE49-F238E27FC236}">
                <a16:creationId xmlns:a16="http://schemas.microsoft.com/office/drawing/2014/main" id="{CD85B188-3D40-B7B3-1F8F-21C9FA5D3748}"/>
              </a:ext>
            </a:extLst>
          </p:cNvPr>
          <p:cNvSpPr txBox="1"/>
          <p:nvPr/>
        </p:nvSpPr>
        <p:spPr>
          <a:xfrm>
            <a:off x="4032614" y="232370"/>
            <a:ext cx="3821972" cy="923330"/>
          </a:xfrm>
          <a:prstGeom prst="rect">
            <a:avLst/>
          </a:prstGeom>
          <a:noFill/>
        </p:spPr>
        <p:txBody>
          <a:bodyPr wrap="square" rtlCol="0">
            <a:spAutoFit/>
          </a:bodyPr>
          <a:lstStyle/>
          <a:p>
            <a:pPr algn="ctr"/>
            <a:r>
              <a:rPr lang="it-IT" sz="5400" dirty="0">
                <a:latin typeface="Arial Rounded MT Bold" panose="020F0704030504030204" pitchFamily="34" charset="0"/>
              </a:rPr>
              <a:t>Il Remo tè</a:t>
            </a:r>
          </a:p>
        </p:txBody>
      </p:sp>
      <p:sp>
        <p:nvSpPr>
          <p:cNvPr id="44" name="CasellaDiTesto 43">
            <a:extLst>
              <a:ext uri="{FF2B5EF4-FFF2-40B4-BE49-F238E27FC236}">
                <a16:creationId xmlns:a16="http://schemas.microsoft.com/office/drawing/2014/main" id="{3320A507-C35F-F7F4-0567-9D02EB61FD5E}"/>
              </a:ext>
            </a:extLst>
          </p:cNvPr>
          <p:cNvSpPr txBox="1"/>
          <p:nvPr/>
        </p:nvSpPr>
        <p:spPr>
          <a:xfrm>
            <a:off x="2728151" y="7341890"/>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5" name="CasellaDiTesto 4">
            <a:extLst>
              <a:ext uri="{FF2B5EF4-FFF2-40B4-BE49-F238E27FC236}">
                <a16:creationId xmlns:a16="http://schemas.microsoft.com/office/drawing/2014/main" id="{1E37C645-E71F-0C58-CF59-5691942F8C82}"/>
              </a:ext>
            </a:extLst>
          </p:cNvPr>
          <p:cNvSpPr txBox="1"/>
          <p:nvPr/>
        </p:nvSpPr>
        <p:spPr>
          <a:xfrm>
            <a:off x="11183791" y="-2174346"/>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Il cloud</a:t>
            </a:r>
          </a:p>
        </p:txBody>
      </p:sp>
      <p:grpSp>
        <p:nvGrpSpPr>
          <p:cNvPr id="9" name="Gruppo 8">
            <a:extLst>
              <a:ext uri="{FF2B5EF4-FFF2-40B4-BE49-F238E27FC236}">
                <a16:creationId xmlns:a16="http://schemas.microsoft.com/office/drawing/2014/main" id="{DA5EAFB7-87C5-BC33-671E-0E72AA9751AE}"/>
              </a:ext>
            </a:extLst>
          </p:cNvPr>
          <p:cNvGrpSpPr/>
          <p:nvPr/>
        </p:nvGrpSpPr>
        <p:grpSpPr>
          <a:xfrm>
            <a:off x="6320357" y="-501913"/>
            <a:ext cx="1077702" cy="5348455"/>
            <a:chOff x="4596552" y="-704850"/>
            <a:chExt cx="1077702" cy="5348455"/>
          </a:xfrm>
        </p:grpSpPr>
        <p:pic>
          <p:nvPicPr>
            <p:cNvPr id="7" name="Immagine 6">
              <a:extLst>
                <a:ext uri="{FF2B5EF4-FFF2-40B4-BE49-F238E27FC236}">
                  <a16:creationId xmlns:a16="http://schemas.microsoft.com/office/drawing/2014/main" id="{2690692C-22B9-89C0-7804-BCC21FA8EBDC}"/>
                </a:ext>
              </a:extLst>
            </p:cNvPr>
            <p:cNvPicPr>
              <a:picLocks noChangeAspect="1"/>
            </p:cNvPicPr>
            <p:nvPr/>
          </p:nvPicPr>
          <p:blipFill>
            <a:blip r:embed="rId4"/>
            <a:stretch>
              <a:fillRect/>
            </a:stretch>
          </p:blipFill>
          <p:spPr>
            <a:xfrm>
              <a:off x="4596552" y="2989143"/>
              <a:ext cx="1077702" cy="1654462"/>
            </a:xfrm>
            <a:prstGeom prst="rect">
              <a:avLst/>
            </a:prstGeom>
          </p:spPr>
        </p:pic>
        <p:sp>
          <p:nvSpPr>
            <p:cNvPr id="8" name="Rettangolo 7">
              <a:extLst>
                <a:ext uri="{FF2B5EF4-FFF2-40B4-BE49-F238E27FC236}">
                  <a16:creationId xmlns:a16="http://schemas.microsoft.com/office/drawing/2014/main" id="{3C67FA8C-DC4D-550F-C815-C89188CF7392}"/>
                </a:ext>
              </a:extLst>
            </p:cNvPr>
            <p:cNvSpPr/>
            <p:nvPr/>
          </p:nvSpPr>
          <p:spPr>
            <a:xfrm>
              <a:off x="5070477" y="-704850"/>
              <a:ext cx="130174" cy="40259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 name="CasellaDiTesto 9">
            <a:extLst>
              <a:ext uri="{FF2B5EF4-FFF2-40B4-BE49-F238E27FC236}">
                <a16:creationId xmlns:a16="http://schemas.microsoft.com/office/drawing/2014/main" id="{0AE526B6-44AB-0FBE-9104-DC4673C423F9}"/>
              </a:ext>
            </a:extLst>
          </p:cNvPr>
          <p:cNvSpPr txBox="1"/>
          <p:nvPr/>
        </p:nvSpPr>
        <p:spPr>
          <a:xfrm>
            <a:off x="595691" y="2818982"/>
            <a:ext cx="4264919" cy="2400657"/>
          </a:xfrm>
          <a:prstGeom prst="rect">
            <a:avLst/>
          </a:prstGeom>
          <a:noFill/>
        </p:spPr>
        <p:txBody>
          <a:bodyPr wrap="square" rtlCol="0">
            <a:spAutoFit/>
          </a:bodyPr>
          <a:lstStyle/>
          <a:p>
            <a:pPr algn="ctr"/>
            <a:r>
              <a:rPr lang="it-IT" sz="5000" dirty="0">
                <a:latin typeface="Arial Rounded MT Bold" panose="020F0704030504030204" pitchFamily="34" charset="0"/>
              </a:rPr>
              <a:t>Dovrebbe essere pronto</a:t>
            </a:r>
          </a:p>
        </p:txBody>
      </p:sp>
      <p:sp>
        <p:nvSpPr>
          <p:cNvPr id="15" name="CasellaDiTesto 14">
            <a:extLst>
              <a:ext uri="{FF2B5EF4-FFF2-40B4-BE49-F238E27FC236}">
                <a16:creationId xmlns:a16="http://schemas.microsoft.com/office/drawing/2014/main" id="{99ECF8D9-CE95-5D0F-58F3-6239ED6BDECD}"/>
              </a:ext>
            </a:extLst>
          </p:cNvPr>
          <p:cNvSpPr txBox="1"/>
          <p:nvPr/>
        </p:nvSpPr>
        <p:spPr>
          <a:xfrm rot="5400000">
            <a:off x="15498914" y="9179617"/>
            <a:ext cx="1816737" cy="1938992"/>
          </a:xfrm>
          <a:prstGeom prst="rect">
            <a:avLst/>
          </a:prstGeom>
          <a:noFill/>
        </p:spPr>
        <p:txBody>
          <a:bodyPr wrap="square" rtlCol="0">
            <a:spAutoFit/>
          </a:bodyPr>
          <a:lstStyle/>
          <a:p>
            <a:r>
              <a:rPr lang="it-IT" sz="2400" dirty="0" err="1">
                <a:solidFill>
                  <a:srgbClr val="EFE4B0"/>
                </a:solidFill>
                <a:latin typeface="Arial Rounded MT Bold" panose="020F0704030504030204" pitchFamily="34" charset="0"/>
              </a:rPr>
              <a:t>Variables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Devices</a:t>
            </a:r>
          </a:p>
          <a:p>
            <a:r>
              <a:rPr lang="it-IT" sz="2400" dirty="0">
                <a:solidFill>
                  <a:srgbClr val="EFE4B0"/>
                </a:solidFill>
                <a:latin typeface="Arial Rounded MT Bold" panose="020F0704030504030204" pitchFamily="34" charset="0"/>
              </a:rPr>
              <a:t>Dashboard</a:t>
            </a:r>
          </a:p>
          <a:p>
            <a:r>
              <a:rPr lang="it-IT" sz="2400" dirty="0" err="1">
                <a:solidFill>
                  <a:srgbClr val="EFE4B0"/>
                </a:solidFill>
                <a:latin typeface="Arial Rounded MT Bold" panose="020F0704030504030204" pitchFamily="34" charset="0"/>
              </a:rPr>
              <a:t>Things</a:t>
            </a:r>
            <a:endParaRPr lang="it-IT" sz="2400" dirty="0">
              <a:solidFill>
                <a:srgbClr val="EFE4B0"/>
              </a:solidFill>
              <a:latin typeface="Arial Rounded MT Bold" panose="020F0704030504030204" pitchFamily="34" charset="0"/>
            </a:endParaRPr>
          </a:p>
          <a:p>
            <a:r>
              <a:rPr lang="it-IT" sz="2400" dirty="0">
                <a:solidFill>
                  <a:srgbClr val="EFE4B0"/>
                </a:solidFill>
                <a:latin typeface="Arial Rounded MT Bold" panose="020F0704030504030204" pitchFamily="34" charset="0"/>
              </a:rPr>
              <a:t>Web Editor</a:t>
            </a:r>
          </a:p>
        </p:txBody>
      </p:sp>
      <p:sp>
        <p:nvSpPr>
          <p:cNvPr id="16" name="CasellaDiTesto 15">
            <a:extLst>
              <a:ext uri="{FF2B5EF4-FFF2-40B4-BE49-F238E27FC236}">
                <a16:creationId xmlns:a16="http://schemas.microsoft.com/office/drawing/2014/main" id="{3378CEBE-939D-498B-F7BF-E2EFD414AF87}"/>
              </a:ext>
            </a:extLst>
          </p:cNvPr>
          <p:cNvSpPr txBox="1"/>
          <p:nvPr/>
        </p:nvSpPr>
        <p:spPr>
          <a:xfrm>
            <a:off x="10453332" y="12297136"/>
            <a:ext cx="3488666" cy="400110"/>
          </a:xfrm>
          <a:prstGeom prst="rect">
            <a:avLst/>
          </a:prstGeom>
          <a:noFill/>
        </p:spPr>
        <p:txBody>
          <a:bodyPr wrap="square" rtlCol="0">
            <a:spAutoFit/>
          </a:bodyPr>
          <a:lstStyle/>
          <a:p>
            <a:pPr algn="ctr"/>
            <a:r>
              <a:rPr lang="it-IT" sz="2000" dirty="0">
                <a:solidFill>
                  <a:srgbClr val="EFE4B0"/>
                </a:solidFill>
                <a:latin typeface="Arial Rounded MT Bold" panose="020F0704030504030204" pitchFamily="34" charset="0"/>
              </a:rPr>
              <a:t>IoT Remote</a:t>
            </a:r>
          </a:p>
        </p:txBody>
      </p:sp>
      <p:sp>
        <p:nvSpPr>
          <p:cNvPr id="17" name="CasellaDiTesto 16">
            <a:extLst>
              <a:ext uri="{FF2B5EF4-FFF2-40B4-BE49-F238E27FC236}">
                <a16:creationId xmlns:a16="http://schemas.microsoft.com/office/drawing/2014/main" id="{6A8FD1C8-DCC3-D159-B90C-AF19AB2DD010}"/>
              </a:ext>
            </a:extLst>
          </p:cNvPr>
          <p:cNvSpPr txBox="1"/>
          <p:nvPr/>
        </p:nvSpPr>
        <p:spPr>
          <a:xfrm>
            <a:off x="18446388" y="12297136"/>
            <a:ext cx="4443812" cy="400110"/>
          </a:xfrm>
          <a:prstGeom prst="rect">
            <a:avLst/>
          </a:prstGeom>
          <a:noFill/>
        </p:spPr>
        <p:txBody>
          <a:bodyPr wrap="square" rtlCol="0">
            <a:spAutoFit/>
          </a:bodyPr>
          <a:lstStyle/>
          <a:p>
            <a:pPr algn="ctr"/>
            <a:r>
              <a:rPr lang="it-IT" sz="2000" dirty="0" err="1">
                <a:solidFill>
                  <a:srgbClr val="EFE4B0"/>
                </a:solidFill>
                <a:latin typeface="Arial Rounded MT Bold" panose="020F0704030504030204" pitchFamily="34" charset="0"/>
              </a:rPr>
              <a:t>Microcontroller</a:t>
            </a:r>
            <a:endParaRPr lang="it-IT" sz="2800" dirty="0">
              <a:solidFill>
                <a:srgbClr val="EFE4B0"/>
              </a:solidFill>
              <a:latin typeface="Arial Rounded MT Bold" panose="020F0704030504030204" pitchFamily="34" charset="0"/>
            </a:endParaRPr>
          </a:p>
        </p:txBody>
      </p:sp>
      <p:cxnSp>
        <p:nvCxnSpPr>
          <p:cNvPr id="18" name="Connettore 1 79">
            <a:extLst>
              <a:ext uri="{FF2B5EF4-FFF2-40B4-BE49-F238E27FC236}">
                <a16:creationId xmlns:a16="http://schemas.microsoft.com/office/drawing/2014/main" id="{ED2043B8-293C-4A1B-9BB8-CDD881F4409E}"/>
              </a:ext>
            </a:extLst>
          </p:cNvPr>
          <p:cNvCxnSpPr>
            <a:cxnSpLocks/>
          </p:cNvCxnSpPr>
          <p:nvPr/>
        </p:nvCxnSpPr>
        <p:spPr>
          <a:xfrm flipV="1">
            <a:off x="13183065" y="8843018"/>
            <a:ext cx="1390644" cy="660307"/>
          </a:xfrm>
          <a:prstGeom prst="line">
            <a:avLst/>
          </a:prstGeom>
          <a:noFill/>
          <a:ln w="127000" cap="rnd">
            <a:solidFill>
              <a:srgbClr val="EFE4B0"/>
            </a:solidFill>
            <a:prstDash val="dashDot"/>
            <a:miter lim="400000"/>
          </a:ln>
          <a:effectLst/>
          <a:sp3d/>
        </p:spPr>
      </p:cxnSp>
      <p:grpSp>
        <p:nvGrpSpPr>
          <p:cNvPr id="20" name="Gruppo 19">
            <a:extLst>
              <a:ext uri="{FF2B5EF4-FFF2-40B4-BE49-F238E27FC236}">
                <a16:creationId xmlns:a16="http://schemas.microsoft.com/office/drawing/2014/main" id="{B0EDB874-2E70-E375-FD7E-D79C22179574}"/>
              </a:ext>
            </a:extLst>
          </p:cNvPr>
          <p:cNvGrpSpPr/>
          <p:nvPr/>
        </p:nvGrpSpPr>
        <p:grpSpPr>
          <a:xfrm>
            <a:off x="14748405" y="6946683"/>
            <a:ext cx="3573994" cy="2230209"/>
            <a:chOff x="4156603" y="291882"/>
            <a:chExt cx="3573994" cy="2230209"/>
          </a:xfrm>
        </p:grpSpPr>
        <p:sp>
          <p:nvSpPr>
            <p:cNvPr id="21" name="Ovale 20">
              <a:extLst>
                <a:ext uri="{FF2B5EF4-FFF2-40B4-BE49-F238E27FC236}">
                  <a16:creationId xmlns:a16="http://schemas.microsoft.com/office/drawing/2014/main" id="{87B4B13B-D898-ADB3-E5FE-940FAEFA9DFC}"/>
                </a:ext>
              </a:extLst>
            </p:cNvPr>
            <p:cNvSpPr>
              <a:spLocks noChangeAspect="1"/>
            </p:cNvSpPr>
            <p:nvPr/>
          </p:nvSpPr>
          <p:spPr>
            <a:xfrm>
              <a:off x="4156603" y="1078371"/>
              <a:ext cx="1440000" cy="144000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Ovale 21">
              <a:extLst>
                <a:ext uri="{FF2B5EF4-FFF2-40B4-BE49-F238E27FC236}">
                  <a16:creationId xmlns:a16="http://schemas.microsoft.com/office/drawing/2014/main" id="{2B0D5831-E34B-6D2A-555B-69456BEE2184}"/>
                </a:ext>
              </a:extLst>
            </p:cNvPr>
            <p:cNvSpPr>
              <a:spLocks noChangeAspect="1"/>
            </p:cNvSpPr>
            <p:nvPr/>
          </p:nvSpPr>
          <p:spPr>
            <a:xfrm>
              <a:off x="6500237" y="1291731"/>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AE11DF70-D94C-7CAB-49B6-B6880289EE22}"/>
                </a:ext>
              </a:extLst>
            </p:cNvPr>
            <p:cNvSpPr>
              <a:spLocks noChangeAspect="1"/>
            </p:cNvSpPr>
            <p:nvPr/>
          </p:nvSpPr>
          <p:spPr>
            <a:xfrm>
              <a:off x="4845958" y="291882"/>
              <a:ext cx="1230360" cy="1230360"/>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Ovale 23">
              <a:extLst>
                <a:ext uri="{FF2B5EF4-FFF2-40B4-BE49-F238E27FC236}">
                  <a16:creationId xmlns:a16="http://schemas.microsoft.com/office/drawing/2014/main" id="{BCB6F139-D53E-540E-0486-7C890CCF66BE}"/>
                </a:ext>
              </a:extLst>
            </p:cNvPr>
            <p:cNvSpPr>
              <a:spLocks noChangeAspect="1"/>
            </p:cNvSpPr>
            <p:nvPr/>
          </p:nvSpPr>
          <p:spPr>
            <a:xfrm>
              <a:off x="5884206" y="561621"/>
              <a:ext cx="1077702" cy="1077702"/>
            </a:xfrm>
            <a:prstGeom prst="ellipse">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263A9FA6-7824-45DE-9AF8-CE418AC162F2}"/>
                </a:ext>
              </a:extLst>
            </p:cNvPr>
            <p:cNvSpPr/>
            <p:nvPr/>
          </p:nvSpPr>
          <p:spPr>
            <a:xfrm>
              <a:off x="4830883" y="1581458"/>
              <a:ext cx="2253648" cy="940633"/>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Rettangolo 25">
              <a:extLst>
                <a:ext uri="{FF2B5EF4-FFF2-40B4-BE49-F238E27FC236}">
                  <a16:creationId xmlns:a16="http://schemas.microsoft.com/office/drawing/2014/main" id="{E9A73166-6C18-01FA-EC9D-37CA33C88C1D}"/>
                </a:ext>
              </a:extLst>
            </p:cNvPr>
            <p:cNvSpPr/>
            <p:nvPr/>
          </p:nvSpPr>
          <p:spPr>
            <a:xfrm>
              <a:off x="4845958" y="861470"/>
              <a:ext cx="1993149" cy="1230359"/>
            </a:xfrm>
            <a:prstGeom prst="rect">
              <a:avLst/>
            </a:prstGeom>
            <a:solidFill>
              <a:srgbClr val="EFE4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4400" dirty="0">
                  <a:solidFill>
                    <a:schemeClr val="tx1"/>
                  </a:solidFill>
                  <a:latin typeface="Arial Rounded MT Bold" panose="020F0704030504030204" pitchFamily="34" charset="0"/>
                </a:rPr>
                <a:t>IoT Cloud</a:t>
              </a:r>
            </a:p>
          </p:txBody>
        </p:sp>
      </p:grpSp>
      <p:cxnSp>
        <p:nvCxnSpPr>
          <p:cNvPr id="27" name="Connettore 1 79">
            <a:extLst>
              <a:ext uri="{FF2B5EF4-FFF2-40B4-BE49-F238E27FC236}">
                <a16:creationId xmlns:a16="http://schemas.microsoft.com/office/drawing/2014/main" id="{F70F7421-F509-9EC0-8B84-F1C554063837}"/>
              </a:ext>
            </a:extLst>
          </p:cNvPr>
          <p:cNvCxnSpPr>
            <a:cxnSpLocks/>
          </p:cNvCxnSpPr>
          <p:nvPr/>
        </p:nvCxnSpPr>
        <p:spPr>
          <a:xfrm flipH="1" flipV="1">
            <a:off x="18424312" y="9476327"/>
            <a:ext cx="1123197" cy="1186927"/>
          </a:xfrm>
          <a:prstGeom prst="line">
            <a:avLst/>
          </a:prstGeom>
          <a:noFill/>
          <a:ln w="127000" cap="rnd">
            <a:solidFill>
              <a:srgbClr val="EFE4B0"/>
            </a:solidFill>
            <a:prstDash val="dashDot"/>
            <a:miter lim="400000"/>
          </a:ln>
          <a:effectLst/>
          <a:sp3d/>
        </p:spPr>
      </p:cxnSp>
      <p:pic>
        <p:nvPicPr>
          <p:cNvPr id="28" name="Immagine 27" descr="Immagine che contiene schermata, cerchio, design&#10;&#10;Descrizione generata automaticamente">
            <a:extLst>
              <a:ext uri="{FF2B5EF4-FFF2-40B4-BE49-F238E27FC236}">
                <a16:creationId xmlns:a16="http://schemas.microsoft.com/office/drawing/2014/main" id="{352E4723-C5CE-75D1-530F-24186B970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9293842" y="10128915"/>
            <a:ext cx="2696234" cy="2696234"/>
          </a:xfrm>
          <a:prstGeom prst="rect">
            <a:avLst/>
          </a:prstGeom>
        </p:spPr>
      </p:pic>
      <p:sp>
        <p:nvSpPr>
          <p:cNvPr id="29" name="Rettangolo con angoli arrotondati 28">
            <a:extLst>
              <a:ext uri="{FF2B5EF4-FFF2-40B4-BE49-F238E27FC236}">
                <a16:creationId xmlns:a16="http://schemas.microsoft.com/office/drawing/2014/main" id="{FB890574-BF2A-CE4D-9D36-5BCF80FE315E}"/>
              </a:ext>
            </a:extLst>
          </p:cNvPr>
          <p:cNvSpPr>
            <a:spLocks noChangeAspect="1"/>
          </p:cNvSpPr>
          <p:nvPr/>
        </p:nvSpPr>
        <p:spPr>
          <a:xfrm>
            <a:off x="11683564" y="8365165"/>
            <a:ext cx="1472400" cy="3584871"/>
          </a:xfrm>
          <a:prstGeom prst="roundRect">
            <a:avLst/>
          </a:prstGeom>
          <a:blipFill dpi="0" rotWithShape="1">
            <a:blip r:embed="rId6"/>
            <a:srcRect/>
            <a:stretch>
              <a:fillRect t="1000" b="1000"/>
            </a:stretch>
          </a:blipFill>
          <a:ln w="76200" cap="flat">
            <a:solidFill>
              <a:srgbClr val="000000"/>
            </a:solidFill>
            <a:round/>
          </a:ln>
          <a:effectLst>
            <a:outerShdw blurRad="317500" dir="2700000" algn="ctr">
              <a:srgbClr val="000000">
                <a:alpha val="43000"/>
              </a:srgbClr>
            </a:outerShdw>
          </a:effectLst>
          <a:scene3d>
            <a:camera prst="isometricOffAxis2Left"/>
            <a:lightRig rig="threePt" dir="t">
              <a:rot lat="0" lon="0" rev="0"/>
            </a:lightRig>
          </a:scene3d>
          <a:sp3d extrusionH="165100" prstMaterial="plastic">
            <a:bevelT w="266700" h="50800" prst="softRound"/>
            <a:bevelB w="139700" h="12700" prst="softRound"/>
            <a:extrusionClr>
              <a:srgbClr val="5E5E5E"/>
            </a:extrusionClr>
            <a:contourClr>
              <a:srgbClr val="61D836">
                <a:lumMod val="75000"/>
              </a:srgbClr>
            </a:contourClr>
          </a:sp3d>
        </p:spPr>
        <p:txBody>
          <a:bodyPr rot="0" spcFirstLastPara="1" vertOverflow="overflow" horzOverflow="overflow" vert="horz" wrap="square" lIns="0" tIns="0" rIns="0" bIns="0" numCol="1" spcCol="38100" rtlCol="0" anchor="ctr">
            <a:spAutoFit/>
          </a:bodyPr>
          <a:lstStyle/>
          <a:p>
            <a:pPr marL="0" marR="0" lvl="0" indent="0" algn="ctr" defTabSz="825500" eaLnBrk="1" fontAlgn="auto" latinLnBrk="0" hangingPunct="0">
              <a:lnSpc>
                <a:spcPct val="100000"/>
              </a:lnSpc>
              <a:spcBef>
                <a:spcPts val="0"/>
              </a:spcBef>
              <a:spcAft>
                <a:spcPts val="0"/>
              </a:spcAft>
              <a:buClrTx/>
              <a:buSzTx/>
              <a:buFontTx/>
              <a:buNone/>
              <a:tabLst/>
              <a:defRPr/>
            </a:pPr>
            <a:endParaRPr kumimoji="0" lang="it-IT" sz="3200" b="0" i="0" u="none" strike="noStrike" kern="0" cap="none" spc="0" normalizeH="0" baseline="0" noProof="0" dirty="0">
              <a:ln>
                <a:noFill/>
              </a:ln>
              <a:solidFill>
                <a:srgbClr val="FFFFFF"/>
              </a:solidFill>
              <a:effectLst/>
              <a:uLnTx/>
              <a:uFillTx/>
              <a:latin typeface="Helvetica Neue Medium"/>
              <a:sym typeface="Helvetica Neue Medium"/>
            </a:endParaRPr>
          </a:p>
        </p:txBody>
      </p:sp>
    </p:spTree>
    <p:extLst>
      <p:ext uri="{BB962C8B-B14F-4D97-AF65-F5344CB8AC3E}">
        <p14:creationId xmlns:p14="http://schemas.microsoft.com/office/powerpoint/2010/main" val="32405969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0" name="Immagine 19">
            <a:extLst>
              <a:ext uri="{FF2B5EF4-FFF2-40B4-BE49-F238E27FC236}">
                <a16:creationId xmlns:a16="http://schemas.microsoft.com/office/drawing/2014/main" id="{30A0B1D6-A646-D766-E53C-5C05692E6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4773" y="382104"/>
            <a:ext cx="8553879" cy="6001847"/>
          </a:xfrm>
          <a:prstGeom prst="rect">
            <a:avLst/>
          </a:prstGeom>
        </p:spPr>
      </p:pic>
      <p:sp>
        <p:nvSpPr>
          <p:cNvPr id="2" name="Title 1"/>
          <p:cNvSpPr>
            <a:spLocks noGrp="1"/>
          </p:cNvSpPr>
          <p:nvPr>
            <p:ph type="ctrTitle"/>
          </p:nvPr>
        </p:nvSpPr>
        <p:spPr>
          <a:xfrm>
            <a:off x="1524000" y="-4677303"/>
            <a:ext cx="9144000" cy="2387600"/>
          </a:xfrm>
        </p:spPr>
        <p:txBody>
          <a:bodyPr/>
          <a:lstStyle/>
          <a:p>
            <a:r>
              <a:rPr lang="en-US" b="1" dirty="0">
                <a:latin typeface="Arial Rounded MT Bold"/>
                <a:cs typeface="Calibri Light"/>
              </a:rPr>
              <a:t>Remo-</a:t>
            </a:r>
            <a:r>
              <a:rPr lang="en-US" b="1" dirty="0" err="1">
                <a:latin typeface="Arial Rounded MT Bold"/>
                <a:cs typeface="Calibri Light"/>
              </a:rPr>
              <a:t>te</a:t>
            </a:r>
            <a:endParaRPr lang="en-US" b="1" dirty="0">
              <a:latin typeface="Arial Rounded MT Bold"/>
            </a:endParaRPr>
          </a:p>
        </p:txBody>
      </p:sp>
      <p:sp>
        <p:nvSpPr>
          <p:cNvPr id="3" name="Subtitle 2"/>
          <p:cNvSpPr>
            <a:spLocks noGrp="1"/>
          </p:cNvSpPr>
          <p:nvPr>
            <p:ph type="subTitle" idx="1"/>
          </p:nvPr>
        </p:nvSpPr>
        <p:spPr>
          <a:xfrm>
            <a:off x="1524000" y="-2197628"/>
            <a:ext cx="9144000" cy="1655762"/>
          </a:xfrm>
        </p:spPr>
        <p:txBody>
          <a:bodyPr vert="horz" lIns="91440" tIns="45720" rIns="91440" bIns="45720" rtlCol="0" anchor="t">
            <a:normAutofit/>
          </a:bodyPr>
          <a:lstStyle/>
          <a:p>
            <a:r>
              <a:rPr lang="en-US" dirty="0">
                <a:cs typeface="Calibri"/>
              </a:rPr>
              <a:t>Making... some tea</a:t>
            </a:r>
          </a:p>
        </p:txBody>
      </p:sp>
      <p:sp>
        <p:nvSpPr>
          <p:cNvPr id="14" name="CasellaDiTesto 13">
            <a:extLst>
              <a:ext uri="{FF2B5EF4-FFF2-40B4-BE49-F238E27FC236}">
                <a16:creationId xmlns:a16="http://schemas.microsoft.com/office/drawing/2014/main" id="{86BD371E-AB02-7C3B-1BC7-7DE99B0EC44B}"/>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19" name="Rettangolo 18">
            <a:extLst>
              <a:ext uri="{FF2B5EF4-FFF2-40B4-BE49-F238E27FC236}">
                <a16:creationId xmlns:a16="http://schemas.microsoft.com/office/drawing/2014/main" id="{BDEE6F66-BEBF-9112-1912-EC80D2E78248}"/>
              </a:ext>
            </a:extLst>
          </p:cNvPr>
          <p:cNvSpPr/>
          <p:nvPr/>
        </p:nvSpPr>
        <p:spPr>
          <a:xfrm>
            <a:off x="13163549" y="-1104900"/>
            <a:ext cx="8162925"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7A7C4254-9A65-D30C-37FD-E6FBE0DECC5D}"/>
              </a:ext>
            </a:extLst>
          </p:cNvPr>
          <p:cNvSpPr txBox="1"/>
          <p:nvPr/>
        </p:nvSpPr>
        <p:spPr>
          <a:xfrm>
            <a:off x="10510680" y="77544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pic>
        <p:nvPicPr>
          <p:cNvPr id="22" name="IMG_2299.jpeg">
            <a:extLst>
              <a:ext uri="{FF2B5EF4-FFF2-40B4-BE49-F238E27FC236}">
                <a16:creationId xmlns:a16="http://schemas.microsoft.com/office/drawing/2014/main" id="{BFC9B2E6-D4F0-C2A5-88FA-605AC02D741C}"/>
              </a:ext>
            </a:extLst>
          </p:cNvPr>
          <p:cNvPicPr>
            <a:picLocks/>
          </p:cNvPicPr>
          <p:nvPr/>
        </p:nvPicPr>
        <p:blipFill>
          <a:blip r:embed="rId3"/>
          <a:stretch>
            <a:fillRect/>
          </a:stretch>
        </p:blipFill>
        <p:spPr>
          <a:xfrm>
            <a:off x="14271371" y="567115"/>
            <a:ext cx="5504499" cy="5846455"/>
          </a:xfrm>
          <a:prstGeom prst="rect">
            <a:avLst/>
          </a:prstGeom>
          <a:effectLst/>
        </p:spPr>
      </p:pic>
      <p:sp>
        <p:nvSpPr>
          <p:cNvPr id="23" name="CasellaDiTesto 22">
            <a:extLst>
              <a:ext uri="{FF2B5EF4-FFF2-40B4-BE49-F238E27FC236}">
                <a16:creationId xmlns:a16="http://schemas.microsoft.com/office/drawing/2014/main" id="{94D2DEA1-BC47-186D-618B-2408A3A49366}"/>
              </a:ext>
            </a:extLst>
          </p:cNvPr>
          <p:cNvSpPr txBox="1"/>
          <p:nvPr/>
        </p:nvSpPr>
        <p:spPr>
          <a:xfrm>
            <a:off x="688193" y="-1003861"/>
            <a:ext cx="3299969" cy="707886"/>
          </a:xfrm>
          <a:prstGeom prst="rect">
            <a:avLst/>
          </a:prstGeom>
          <a:noFill/>
        </p:spPr>
        <p:txBody>
          <a:bodyPr wrap="square" rtlCol="0">
            <a:spAutoFit/>
          </a:bodyPr>
          <a:lstStyle/>
          <a:p>
            <a:r>
              <a:rPr lang="it-IT" sz="4000" dirty="0">
                <a:latin typeface="Arial Rounded MT Bold" panose="020F0704030504030204" pitchFamily="34" charset="0"/>
              </a:rPr>
              <a:t>L’idea</a:t>
            </a:r>
          </a:p>
        </p:txBody>
      </p:sp>
    </p:spTree>
    <p:extLst>
      <p:ext uri="{BB962C8B-B14F-4D97-AF65-F5344CB8AC3E}">
        <p14:creationId xmlns:p14="http://schemas.microsoft.com/office/powerpoint/2010/main" val="1250926057"/>
      </p:ext>
    </p:extLst>
  </p:cSld>
  <p:clrMapOvr>
    <a:masterClrMapping/>
  </p:clrMapOvr>
  <mc:AlternateContent xmlns:mc="http://schemas.openxmlformats.org/markup-compatibility/2006">
    <mc:Choice xmlns:p159="http://schemas.microsoft.com/office/powerpoint/2015/09/main" Requires="p159">
      <p:transition spd="slow" advClick="0" advTm="10">
        <p159:morph option="byObject"/>
      </p:transition>
    </mc:Choice>
    <mc:Fallback>
      <p:transition spd="slow" advClick="0" advTm="1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56D0E5B-65A3-0165-4534-C722010CC8E0}"/>
              </a:ext>
            </a:extLst>
          </p:cNvPr>
          <p:cNvSpPr/>
          <p:nvPr/>
        </p:nvSpPr>
        <p:spPr>
          <a:xfrm>
            <a:off x="6095999" y="-1219200"/>
            <a:ext cx="8162925"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E8C15B33-E41F-410E-896E-7A69E62F46F8}"/>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17" name="CasellaDiTesto 16">
            <a:extLst>
              <a:ext uri="{FF2B5EF4-FFF2-40B4-BE49-F238E27FC236}">
                <a16:creationId xmlns:a16="http://schemas.microsoft.com/office/drawing/2014/main" id="{81C85EB8-927C-601D-AD7B-5337DC0E58F5}"/>
              </a:ext>
            </a:extLst>
          </p:cNvPr>
          <p:cNvSpPr txBox="1"/>
          <p:nvPr/>
        </p:nvSpPr>
        <p:spPr>
          <a:xfrm>
            <a:off x="688193" y="462989"/>
            <a:ext cx="3299969" cy="707886"/>
          </a:xfrm>
          <a:prstGeom prst="rect">
            <a:avLst/>
          </a:prstGeom>
          <a:noFill/>
        </p:spPr>
        <p:txBody>
          <a:bodyPr wrap="square" rtlCol="0">
            <a:spAutoFit/>
          </a:bodyPr>
          <a:lstStyle/>
          <a:p>
            <a:r>
              <a:rPr lang="it-IT" sz="4000" dirty="0">
                <a:latin typeface="Arial Rounded MT Bold" panose="020F0704030504030204" pitchFamily="34" charset="0"/>
              </a:rPr>
              <a:t>L’idea</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pic>
        <p:nvPicPr>
          <p:cNvPr id="21" name="IMG_2299.jpeg">
            <a:extLst>
              <a:ext uri="{FF2B5EF4-FFF2-40B4-BE49-F238E27FC236}">
                <a16:creationId xmlns:a16="http://schemas.microsoft.com/office/drawing/2014/main" id="{EB4DB6AB-5F0F-1796-CE23-0B6A7BBAA8EF}"/>
              </a:ext>
            </a:extLst>
          </p:cNvPr>
          <p:cNvPicPr>
            <a:picLocks/>
          </p:cNvPicPr>
          <p:nvPr/>
        </p:nvPicPr>
        <p:blipFill>
          <a:blip r:embed="rId4"/>
          <a:stretch>
            <a:fillRect/>
          </a:stretch>
        </p:blipFill>
        <p:spPr>
          <a:xfrm>
            <a:off x="6435471" y="567115"/>
            <a:ext cx="5504499" cy="5846455"/>
          </a:xfrm>
          <a:prstGeom prst="rect">
            <a:avLst/>
          </a:prstGeom>
          <a:effectLst/>
        </p:spPr>
      </p:pic>
      <p:grpSp>
        <p:nvGrpSpPr>
          <p:cNvPr id="25" name="Gruppo 24">
            <a:extLst>
              <a:ext uri="{FF2B5EF4-FFF2-40B4-BE49-F238E27FC236}">
                <a16:creationId xmlns:a16="http://schemas.microsoft.com/office/drawing/2014/main" id="{DBF20B1E-A06C-AF51-7F6B-60A156950F53}"/>
              </a:ext>
            </a:extLst>
          </p:cNvPr>
          <p:cNvGrpSpPr/>
          <p:nvPr/>
        </p:nvGrpSpPr>
        <p:grpSpPr>
          <a:xfrm>
            <a:off x="4250864" y="9126709"/>
            <a:ext cx="3821972" cy="1215738"/>
            <a:chOff x="3619500" y="8547582"/>
            <a:chExt cx="4737100" cy="2171217"/>
          </a:xfrm>
        </p:grpSpPr>
        <p:sp>
          <p:nvSpPr>
            <p:cNvPr id="24" name="Ovale 23">
              <a:extLst>
                <a:ext uri="{FF2B5EF4-FFF2-40B4-BE49-F238E27FC236}">
                  <a16:creationId xmlns:a16="http://schemas.microsoft.com/office/drawing/2014/main" id="{55CDA9EC-8952-4D3C-570B-D74A0FB1CB2D}"/>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23" name="CasellaDiTesto 22">
              <a:extLst>
                <a:ext uri="{FF2B5EF4-FFF2-40B4-BE49-F238E27FC236}">
                  <a16:creationId xmlns:a16="http://schemas.microsoft.com/office/drawing/2014/main" id="{096C0682-1340-5AA1-D490-A69AFFCEF72E}"/>
                </a:ext>
              </a:extLst>
            </p:cNvPr>
            <p:cNvSpPr txBox="1"/>
            <p:nvPr/>
          </p:nvSpPr>
          <p:spPr>
            <a:xfrm>
              <a:off x="4010989" y="9170016"/>
              <a:ext cx="3910874" cy="553998"/>
            </a:xfrm>
            <a:prstGeom prst="rect">
              <a:avLst/>
            </a:prstGeom>
            <a:noFill/>
          </p:spPr>
          <p:txBody>
            <a:bodyPr wrap="square" rtlCol="0">
              <a:spAutoFit/>
            </a:bodyPr>
            <a:lstStyle/>
            <a:p>
              <a:pPr algn="ctr"/>
              <a:r>
                <a:rPr lang="it-IT" sz="3000" dirty="0">
                  <a:latin typeface="Arial Rounded MT Bold" panose="020F0704030504030204" pitchFamily="34" charset="0"/>
                </a:rPr>
                <a:t>Elettrovalvola</a:t>
              </a:r>
            </a:p>
          </p:txBody>
        </p:sp>
      </p:grpSp>
      <p:grpSp>
        <p:nvGrpSpPr>
          <p:cNvPr id="50" name="Gruppo 49">
            <a:extLst>
              <a:ext uri="{FF2B5EF4-FFF2-40B4-BE49-F238E27FC236}">
                <a16:creationId xmlns:a16="http://schemas.microsoft.com/office/drawing/2014/main" id="{7A41EEE7-E2A5-7427-BD5F-58D03F73611C}"/>
              </a:ext>
            </a:extLst>
          </p:cNvPr>
          <p:cNvGrpSpPr/>
          <p:nvPr/>
        </p:nvGrpSpPr>
        <p:grpSpPr>
          <a:xfrm>
            <a:off x="4255711" y="9130171"/>
            <a:ext cx="3821972" cy="1215738"/>
            <a:chOff x="3619500" y="8547582"/>
            <a:chExt cx="4737100" cy="2171217"/>
          </a:xfrm>
        </p:grpSpPr>
        <p:sp>
          <p:nvSpPr>
            <p:cNvPr id="51" name="Ovale 50">
              <a:extLst>
                <a:ext uri="{FF2B5EF4-FFF2-40B4-BE49-F238E27FC236}">
                  <a16:creationId xmlns:a16="http://schemas.microsoft.com/office/drawing/2014/main" id="{826C999B-09F4-D324-CFFC-0B214BBFD392}"/>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2" name="CasellaDiTesto 51">
              <a:extLst>
                <a:ext uri="{FF2B5EF4-FFF2-40B4-BE49-F238E27FC236}">
                  <a16:creationId xmlns:a16="http://schemas.microsoft.com/office/drawing/2014/main" id="{F056DBD5-BE38-A8D5-F704-7A0540953BB5}"/>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Bustina di te</a:t>
              </a:r>
            </a:p>
          </p:txBody>
        </p:sp>
      </p:grpSp>
      <p:grpSp>
        <p:nvGrpSpPr>
          <p:cNvPr id="53" name="Gruppo 52">
            <a:extLst>
              <a:ext uri="{FF2B5EF4-FFF2-40B4-BE49-F238E27FC236}">
                <a16:creationId xmlns:a16="http://schemas.microsoft.com/office/drawing/2014/main" id="{3EA8EE2C-F512-EED9-58EA-DF94ED4E2B5B}"/>
              </a:ext>
            </a:extLst>
          </p:cNvPr>
          <p:cNvGrpSpPr/>
          <p:nvPr/>
        </p:nvGrpSpPr>
        <p:grpSpPr>
          <a:xfrm>
            <a:off x="4243013" y="9123475"/>
            <a:ext cx="3821972" cy="1215738"/>
            <a:chOff x="3619500" y="8547582"/>
            <a:chExt cx="4737100" cy="2171217"/>
          </a:xfrm>
        </p:grpSpPr>
        <p:sp>
          <p:nvSpPr>
            <p:cNvPr id="54" name="Ovale 53">
              <a:extLst>
                <a:ext uri="{FF2B5EF4-FFF2-40B4-BE49-F238E27FC236}">
                  <a16:creationId xmlns:a16="http://schemas.microsoft.com/office/drawing/2014/main" id="{A5FE946A-0E98-86E6-111C-8D3BBB329951}"/>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5" name="CasellaDiTesto 54">
              <a:extLst>
                <a:ext uri="{FF2B5EF4-FFF2-40B4-BE49-F238E27FC236}">
                  <a16:creationId xmlns:a16="http://schemas.microsoft.com/office/drawing/2014/main" id="{C0E9DEF8-7F4C-54E1-EAB2-9B4971256A57}"/>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Comunicazione</a:t>
              </a:r>
            </a:p>
          </p:txBody>
        </p:sp>
      </p:grpSp>
      <p:grpSp>
        <p:nvGrpSpPr>
          <p:cNvPr id="56" name="Gruppo 55">
            <a:extLst>
              <a:ext uri="{FF2B5EF4-FFF2-40B4-BE49-F238E27FC236}">
                <a16:creationId xmlns:a16="http://schemas.microsoft.com/office/drawing/2014/main" id="{218BFB26-DCC5-0EA6-5A39-00A09F274C3D}"/>
              </a:ext>
            </a:extLst>
          </p:cNvPr>
          <p:cNvGrpSpPr/>
          <p:nvPr/>
        </p:nvGrpSpPr>
        <p:grpSpPr>
          <a:xfrm>
            <a:off x="4229816" y="9124828"/>
            <a:ext cx="3821972" cy="1215738"/>
            <a:chOff x="3619500" y="8547582"/>
            <a:chExt cx="4737100" cy="2171217"/>
          </a:xfrm>
        </p:grpSpPr>
        <p:sp>
          <p:nvSpPr>
            <p:cNvPr id="57" name="Ovale 56">
              <a:extLst>
                <a:ext uri="{FF2B5EF4-FFF2-40B4-BE49-F238E27FC236}">
                  <a16:creationId xmlns:a16="http://schemas.microsoft.com/office/drawing/2014/main" id="{E85444BC-FC6C-55CA-B6BA-CCB35E83DCB4}"/>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8" name="CasellaDiTesto 57">
              <a:extLst>
                <a:ext uri="{FF2B5EF4-FFF2-40B4-BE49-F238E27FC236}">
                  <a16:creationId xmlns:a16="http://schemas.microsoft.com/office/drawing/2014/main" id="{12BFE5F5-3D79-0CF8-739F-183E16EDD11E}"/>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grpSp>
        <p:nvGrpSpPr>
          <p:cNvPr id="59" name="Gruppo 58">
            <a:extLst>
              <a:ext uri="{FF2B5EF4-FFF2-40B4-BE49-F238E27FC236}">
                <a16:creationId xmlns:a16="http://schemas.microsoft.com/office/drawing/2014/main" id="{8ADE8280-DD9A-08C7-6E0F-F83ABDF0340E}"/>
              </a:ext>
            </a:extLst>
          </p:cNvPr>
          <p:cNvGrpSpPr/>
          <p:nvPr/>
        </p:nvGrpSpPr>
        <p:grpSpPr>
          <a:xfrm>
            <a:off x="4243013" y="9123475"/>
            <a:ext cx="3821972" cy="1215738"/>
            <a:chOff x="3619500" y="8547582"/>
            <a:chExt cx="4737100" cy="2171217"/>
          </a:xfrm>
        </p:grpSpPr>
        <p:sp>
          <p:nvSpPr>
            <p:cNvPr id="60" name="Ovale 59">
              <a:extLst>
                <a:ext uri="{FF2B5EF4-FFF2-40B4-BE49-F238E27FC236}">
                  <a16:creationId xmlns:a16="http://schemas.microsoft.com/office/drawing/2014/main" id="{C536BC54-5C0A-BCB4-03BA-B58742804D16}"/>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61" name="CasellaDiTesto 60">
              <a:extLst>
                <a:ext uri="{FF2B5EF4-FFF2-40B4-BE49-F238E27FC236}">
                  <a16:creationId xmlns:a16="http://schemas.microsoft.com/office/drawing/2014/main" id="{FF882E2D-6F7D-0EED-F789-7672EB3229E7}"/>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Voltaggio</a:t>
              </a:r>
            </a:p>
          </p:txBody>
        </p:sp>
      </p:grpSp>
      <p:grpSp>
        <p:nvGrpSpPr>
          <p:cNvPr id="62" name="Gruppo 61">
            <a:extLst>
              <a:ext uri="{FF2B5EF4-FFF2-40B4-BE49-F238E27FC236}">
                <a16:creationId xmlns:a16="http://schemas.microsoft.com/office/drawing/2014/main" id="{AB444D75-7A8E-8C88-808C-22A7675AF045}"/>
              </a:ext>
            </a:extLst>
          </p:cNvPr>
          <p:cNvGrpSpPr/>
          <p:nvPr/>
        </p:nvGrpSpPr>
        <p:grpSpPr>
          <a:xfrm>
            <a:off x="4256210" y="9106693"/>
            <a:ext cx="3821972" cy="1215738"/>
            <a:chOff x="3619500" y="8547582"/>
            <a:chExt cx="4737100" cy="2171217"/>
          </a:xfrm>
        </p:grpSpPr>
        <p:sp>
          <p:nvSpPr>
            <p:cNvPr id="63" name="Ovale 62">
              <a:extLst>
                <a:ext uri="{FF2B5EF4-FFF2-40B4-BE49-F238E27FC236}">
                  <a16:creationId xmlns:a16="http://schemas.microsoft.com/office/drawing/2014/main" id="{8EA0B5E1-7DC4-1366-350A-5C82DC79F0DD}"/>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4" name="CasellaDiTesto 63">
              <a:extLst>
                <a:ext uri="{FF2B5EF4-FFF2-40B4-BE49-F238E27FC236}">
                  <a16:creationId xmlns:a16="http://schemas.microsoft.com/office/drawing/2014/main" id="{02E2E52D-CA4A-5FB4-16ED-C6F928E457BB}"/>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Motore</a:t>
              </a:r>
            </a:p>
          </p:txBody>
        </p:sp>
      </p:grpSp>
      <p:grpSp>
        <p:nvGrpSpPr>
          <p:cNvPr id="65" name="Gruppo 64">
            <a:extLst>
              <a:ext uri="{FF2B5EF4-FFF2-40B4-BE49-F238E27FC236}">
                <a16:creationId xmlns:a16="http://schemas.microsoft.com/office/drawing/2014/main" id="{CD29605A-C98B-670F-2BBD-5AFF3AB2AE27}"/>
              </a:ext>
            </a:extLst>
          </p:cNvPr>
          <p:cNvGrpSpPr/>
          <p:nvPr/>
        </p:nvGrpSpPr>
        <p:grpSpPr>
          <a:xfrm>
            <a:off x="4243013" y="9123475"/>
            <a:ext cx="3821972" cy="1215738"/>
            <a:chOff x="3619500" y="8547582"/>
            <a:chExt cx="4737100" cy="2171217"/>
          </a:xfrm>
        </p:grpSpPr>
        <p:sp>
          <p:nvSpPr>
            <p:cNvPr id="66" name="Ovale 65">
              <a:extLst>
                <a:ext uri="{FF2B5EF4-FFF2-40B4-BE49-F238E27FC236}">
                  <a16:creationId xmlns:a16="http://schemas.microsoft.com/office/drawing/2014/main" id="{31BD42EA-6FCA-59C1-8AC3-9E005D4619C0}"/>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67" name="CasellaDiTesto 66">
              <a:extLst>
                <a:ext uri="{FF2B5EF4-FFF2-40B4-BE49-F238E27FC236}">
                  <a16:creationId xmlns:a16="http://schemas.microsoft.com/office/drawing/2014/main" id="{71E453F3-17C8-D4DD-F6FE-6E8C0B95B5B6}"/>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Stampa 3D</a:t>
              </a:r>
            </a:p>
          </p:txBody>
        </p:sp>
      </p:grpSp>
      <p:grpSp>
        <p:nvGrpSpPr>
          <p:cNvPr id="68" name="Gruppo 67">
            <a:extLst>
              <a:ext uri="{FF2B5EF4-FFF2-40B4-BE49-F238E27FC236}">
                <a16:creationId xmlns:a16="http://schemas.microsoft.com/office/drawing/2014/main" id="{8115D743-F837-EF83-7B1F-19CAAF53CF13}"/>
              </a:ext>
            </a:extLst>
          </p:cNvPr>
          <p:cNvGrpSpPr/>
          <p:nvPr/>
        </p:nvGrpSpPr>
        <p:grpSpPr>
          <a:xfrm>
            <a:off x="4254073" y="9121553"/>
            <a:ext cx="3821972" cy="1215738"/>
            <a:chOff x="3619500" y="8547582"/>
            <a:chExt cx="4737100" cy="2171217"/>
          </a:xfrm>
        </p:grpSpPr>
        <p:sp>
          <p:nvSpPr>
            <p:cNvPr id="69" name="Ovale 68">
              <a:extLst>
                <a:ext uri="{FF2B5EF4-FFF2-40B4-BE49-F238E27FC236}">
                  <a16:creationId xmlns:a16="http://schemas.microsoft.com/office/drawing/2014/main" id="{9D498F15-7567-E2F0-896A-C188F165FADC}"/>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70" name="CasellaDiTesto 69">
              <a:extLst>
                <a:ext uri="{FF2B5EF4-FFF2-40B4-BE49-F238E27FC236}">
                  <a16:creationId xmlns:a16="http://schemas.microsoft.com/office/drawing/2014/main" id="{D61EA44E-B4F7-FE61-6E7B-06A58ADD8786}"/>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Caduta</a:t>
              </a:r>
            </a:p>
          </p:txBody>
        </p:sp>
      </p:grpSp>
      <p:grpSp>
        <p:nvGrpSpPr>
          <p:cNvPr id="26" name="Gruppo 25">
            <a:extLst>
              <a:ext uri="{FF2B5EF4-FFF2-40B4-BE49-F238E27FC236}">
                <a16:creationId xmlns:a16="http://schemas.microsoft.com/office/drawing/2014/main" id="{17E662A4-8514-EC37-9D2C-8266D8100ABB}"/>
              </a:ext>
            </a:extLst>
          </p:cNvPr>
          <p:cNvGrpSpPr/>
          <p:nvPr/>
        </p:nvGrpSpPr>
        <p:grpSpPr>
          <a:xfrm>
            <a:off x="3771899" y="8713160"/>
            <a:ext cx="4648200" cy="2133600"/>
            <a:chOff x="3619500" y="8547583"/>
            <a:chExt cx="4648200" cy="2133600"/>
          </a:xfrm>
        </p:grpSpPr>
        <p:sp>
          <p:nvSpPr>
            <p:cNvPr id="27" name="Ovale 26">
              <a:extLst>
                <a:ext uri="{FF2B5EF4-FFF2-40B4-BE49-F238E27FC236}">
                  <a16:creationId xmlns:a16="http://schemas.microsoft.com/office/drawing/2014/main" id="{EC4624A4-2414-149C-B738-50C87730B4C9}"/>
                </a:ext>
              </a:extLst>
            </p:cNvPr>
            <p:cNvSpPr/>
            <p:nvPr/>
          </p:nvSpPr>
          <p:spPr>
            <a:xfrm>
              <a:off x="3619500" y="8547583"/>
              <a:ext cx="4648200" cy="2133600"/>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28" name="CasellaDiTesto 27">
              <a:extLst>
                <a:ext uri="{FF2B5EF4-FFF2-40B4-BE49-F238E27FC236}">
                  <a16:creationId xmlns:a16="http://schemas.microsoft.com/office/drawing/2014/main" id="{1C9FC622-EE8E-8F5D-4393-565BC57A55C0}"/>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3" name="Segnaposto contenuto 2">
            <a:extLst>
              <a:ext uri="{FF2B5EF4-FFF2-40B4-BE49-F238E27FC236}">
                <a16:creationId xmlns:a16="http://schemas.microsoft.com/office/drawing/2014/main" id="{D1063B14-6786-32C4-518E-3469DFE82946}"/>
              </a:ext>
            </a:extLst>
          </p:cNvPr>
          <p:cNvSpPr txBox="1">
            <a:spLocks/>
          </p:cNvSpPr>
          <p:nvPr/>
        </p:nvSpPr>
        <p:spPr>
          <a:xfrm>
            <a:off x="764392" y="1851836"/>
            <a:ext cx="46482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Preparare il tè</a:t>
            </a:r>
          </a:p>
          <a:p>
            <a:pPr algn="l"/>
            <a:endParaRPr lang="it-IT" sz="3200" dirty="0"/>
          </a:p>
          <a:p>
            <a:pPr algn="l"/>
            <a:r>
              <a:rPr lang="it-IT" sz="3200" dirty="0"/>
              <a:t>Automaticamente </a:t>
            </a:r>
          </a:p>
          <a:p>
            <a:pPr algn="l"/>
            <a:endParaRPr lang="it-IT" sz="3200" dirty="0"/>
          </a:p>
          <a:p>
            <a:pPr algn="l"/>
            <a:r>
              <a:rPr lang="it-IT" sz="3200" dirty="0"/>
              <a:t>Con un </a:t>
            </a:r>
            <a:r>
              <a:rPr lang="it-IT" sz="3200" dirty="0" err="1"/>
              <a:t>tap</a:t>
            </a:r>
            <a:r>
              <a:rPr lang="it-IT" sz="3200" dirty="0"/>
              <a:t> su un’applicazione</a:t>
            </a:r>
          </a:p>
        </p:txBody>
      </p:sp>
    </p:spTree>
    <p:extLst>
      <p:ext uri="{BB962C8B-B14F-4D97-AF65-F5344CB8AC3E}">
        <p14:creationId xmlns:p14="http://schemas.microsoft.com/office/powerpoint/2010/main" val="18778798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BE4A6791-1FEB-843B-B154-FE5F890D8021}"/>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sp>
        <p:nvSpPr>
          <p:cNvPr id="16" name="Rettangolo 15">
            <a:extLst>
              <a:ext uri="{FF2B5EF4-FFF2-40B4-BE49-F238E27FC236}">
                <a16:creationId xmlns:a16="http://schemas.microsoft.com/office/drawing/2014/main" id="{056D0E5B-65A3-0165-4534-C722010CC8E0}"/>
              </a:ext>
            </a:extLst>
          </p:cNvPr>
          <p:cNvSpPr/>
          <p:nvPr/>
        </p:nvSpPr>
        <p:spPr>
          <a:xfrm>
            <a:off x="13703299" y="-1104900"/>
            <a:ext cx="8162925"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E8C15B33-E41F-410E-896E-7A69E62F46F8}"/>
              </a:ext>
            </a:extLst>
          </p:cNvPr>
          <p:cNvSpPr txBox="1"/>
          <p:nvPr/>
        </p:nvSpPr>
        <p:spPr>
          <a:xfrm>
            <a:off x="1424177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pic>
        <p:nvPicPr>
          <p:cNvPr id="21" name="IMG_2299.jpeg">
            <a:extLst>
              <a:ext uri="{FF2B5EF4-FFF2-40B4-BE49-F238E27FC236}">
                <a16:creationId xmlns:a16="http://schemas.microsoft.com/office/drawing/2014/main" id="{EB4DB6AB-5F0F-1796-CE23-0B6A7BBAA8EF}"/>
              </a:ext>
            </a:extLst>
          </p:cNvPr>
          <p:cNvPicPr>
            <a:picLocks/>
          </p:cNvPicPr>
          <p:nvPr/>
        </p:nvPicPr>
        <p:blipFill>
          <a:blip r:embed="rId4"/>
          <a:stretch>
            <a:fillRect/>
          </a:stretch>
        </p:blipFill>
        <p:spPr>
          <a:xfrm>
            <a:off x="14042771" y="567115"/>
            <a:ext cx="5504499" cy="5846455"/>
          </a:xfrm>
          <a:prstGeom prst="rect">
            <a:avLst/>
          </a:prstGeom>
          <a:effectLst/>
        </p:spPr>
      </p:pic>
      <p:sp>
        <p:nvSpPr>
          <p:cNvPr id="2" name="CasellaDiTesto 1">
            <a:extLst>
              <a:ext uri="{FF2B5EF4-FFF2-40B4-BE49-F238E27FC236}">
                <a16:creationId xmlns:a16="http://schemas.microsoft.com/office/drawing/2014/main" id="{BDA7B1EB-E318-90F1-5C06-92A2D1DF42D6}"/>
              </a:ext>
            </a:extLst>
          </p:cNvPr>
          <p:cNvSpPr txBox="1"/>
          <p:nvPr/>
        </p:nvSpPr>
        <p:spPr>
          <a:xfrm>
            <a:off x="688193" y="-1918261"/>
            <a:ext cx="3299969" cy="707886"/>
          </a:xfrm>
          <a:prstGeom prst="rect">
            <a:avLst/>
          </a:prstGeom>
          <a:noFill/>
        </p:spPr>
        <p:txBody>
          <a:bodyPr wrap="square" rtlCol="0">
            <a:spAutoFit/>
          </a:bodyPr>
          <a:lstStyle/>
          <a:p>
            <a:r>
              <a:rPr lang="it-IT" sz="4000" dirty="0">
                <a:latin typeface="Arial Rounded MT Bold" panose="020F0704030504030204" pitchFamily="34" charset="0"/>
              </a:rPr>
              <a:t>L’idea</a:t>
            </a:r>
          </a:p>
        </p:txBody>
      </p:sp>
      <p:grpSp>
        <p:nvGrpSpPr>
          <p:cNvPr id="40" name="Gruppo 39">
            <a:extLst>
              <a:ext uri="{FF2B5EF4-FFF2-40B4-BE49-F238E27FC236}">
                <a16:creationId xmlns:a16="http://schemas.microsoft.com/office/drawing/2014/main" id="{6E1EF2E3-F1EA-8EE0-C7DD-6B4D97909360}"/>
              </a:ext>
            </a:extLst>
          </p:cNvPr>
          <p:cNvGrpSpPr/>
          <p:nvPr/>
        </p:nvGrpSpPr>
        <p:grpSpPr>
          <a:xfrm>
            <a:off x="4250864" y="2573509"/>
            <a:ext cx="3821972" cy="1215738"/>
            <a:chOff x="3619500" y="8547582"/>
            <a:chExt cx="4737100" cy="2171217"/>
          </a:xfrm>
        </p:grpSpPr>
        <p:sp>
          <p:nvSpPr>
            <p:cNvPr id="41" name="Ovale 40">
              <a:extLst>
                <a:ext uri="{FF2B5EF4-FFF2-40B4-BE49-F238E27FC236}">
                  <a16:creationId xmlns:a16="http://schemas.microsoft.com/office/drawing/2014/main" id="{08695C21-1C51-8908-0B2F-3F9D18A5A91A}"/>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2" name="CasellaDiTesto 41">
              <a:extLst>
                <a:ext uri="{FF2B5EF4-FFF2-40B4-BE49-F238E27FC236}">
                  <a16:creationId xmlns:a16="http://schemas.microsoft.com/office/drawing/2014/main" id="{0E788BC3-C133-7966-5041-09A26CB1503B}"/>
                </a:ext>
              </a:extLst>
            </p:cNvPr>
            <p:cNvSpPr txBox="1"/>
            <p:nvPr/>
          </p:nvSpPr>
          <p:spPr>
            <a:xfrm>
              <a:off x="4010989" y="9170016"/>
              <a:ext cx="3910874" cy="553998"/>
            </a:xfrm>
            <a:prstGeom prst="rect">
              <a:avLst/>
            </a:prstGeom>
            <a:noFill/>
          </p:spPr>
          <p:txBody>
            <a:bodyPr wrap="square" rtlCol="0">
              <a:spAutoFit/>
            </a:bodyPr>
            <a:lstStyle/>
            <a:p>
              <a:pPr algn="ctr"/>
              <a:r>
                <a:rPr lang="it-IT" sz="3000" dirty="0">
                  <a:latin typeface="Arial Rounded MT Bold" panose="020F0704030504030204" pitchFamily="34" charset="0"/>
                </a:rPr>
                <a:t>Elettrovalvola</a:t>
              </a:r>
            </a:p>
          </p:txBody>
        </p:sp>
      </p:grpSp>
      <p:grpSp>
        <p:nvGrpSpPr>
          <p:cNvPr id="43" name="Gruppo 42">
            <a:extLst>
              <a:ext uri="{FF2B5EF4-FFF2-40B4-BE49-F238E27FC236}">
                <a16:creationId xmlns:a16="http://schemas.microsoft.com/office/drawing/2014/main" id="{53BE1959-E46B-6473-2F7A-41C4565FBA84}"/>
              </a:ext>
            </a:extLst>
          </p:cNvPr>
          <p:cNvGrpSpPr/>
          <p:nvPr/>
        </p:nvGrpSpPr>
        <p:grpSpPr>
          <a:xfrm>
            <a:off x="4255711" y="2576971"/>
            <a:ext cx="3821972" cy="1215738"/>
            <a:chOff x="3619500" y="8547582"/>
            <a:chExt cx="4737100" cy="2171217"/>
          </a:xfrm>
        </p:grpSpPr>
        <p:sp>
          <p:nvSpPr>
            <p:cNvPr id="44" name="Ovale 43">
              <a:extLst>
                <a:ext uri="{FF2B5EF4-FFF2-40B4-BE49-F238E27FC236}">
                  <a16:creationId xmlns:a16="http://schemas.microsoft.com/office/drawing/2014/main" id="{BADFC60F-3FC3-2D5D-0E16-7ACC467703AE}"/>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5" name="CasellaDiTesto 44">
              <a:extLst>
                <a:ext uri="{FF2B5EF4-FFF2-40B4-BE49-F238E27FC236}">
                  <a16:creationId xmlns:a16="http://schemas.microsoft.com/office/drawing/2014/main" id="{88BB8C40-F228-DFB2-9CB2-BFFBFE9D633B}"/>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Bustina di te</a:t>
              </a:r>
            </a:p>
          </p:txBody>
        </p:sp>
      </p:grpSp>
      <p:grpSp>
        <p:nvGrpSpPr>
          <p:cNvPr id="46" name="Gruppo 45">
            <a:extLst>
              <a:ext uri="{FF2B5EF4-FFF2-40B4-BE49-F238E27FC236}">
                <a16:creationId xmlns:a16="http://schemas.microsoft.com/office/drawing/2014/main" id="{9DC3A8FA-9C52-A48B-8A15-1EC4C64CF33F}"/>
              </a:ext>
            </a:extLst>
          </p:cNvPr>
          <p:cNvGrpSpPr/>
          <p:nvPr/>
        </p:nvGrpSpPr>
        <p:grpSpPr>
          <a:xfrm>
            <a:off x="4243013" y="2570275"/>
            <a:ext cx="3821972" cy="1215738"/>
            <a:chOff x="3619500" y="8547582"/>
            <a:chExt cx="4737100" cy="2171217"/>
          </a:xfrm>
        </p:grpSpPr>
        <p:sp>
          <p:nvSpPr>
            <p:cNvPr id="47" name="Ovale 46">
              <a:extLst>
                <a:ext uri="{FF2B5EF4-FFF2-40B4-BE49-F238E27FC236}">
                  <a16:creationId xmlns:a16="http://schemas.microsoft.com/office/drawing/2014/main" id="{4FF5371F-3D5B-5EC8-2CD9-CACF0F026EC7}"/>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8" name="CasellaDiTesto 47">
              <a:extLst>
                <a:ext uri="{FF2B5EF4-FFF2-40B4-BE49-F238E27FC236}">
                  <a16:creationId xmlns:a16="http://schemas.microsoft.com/office/drawing/2014/main" id="{D759617D-1E8A-4B31-9857-4200AB9A1F4F}"/>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Comunicazione</a:t>
              </a:r>
            </a:p>
          </p:txBody>
        </p:sp>
      </p:grpSp>
      <p:grpSp>
        <p:nvGrpSpPr>
          <p:cNvPr id="49" name="Gruppo 48">
            <a:extLst>
              <a:ext uri="{FF2B5EF4-FFF2-40B4-BE49-F238E27FC236}">
                <a16:creationId xmlns:a16="http://schemas.microsoft.com/office/drawing/2014/main" id="{AC8F9D54-5EF8-8C32-F9D6-1DAD124EF0D3}"/>
              </a:ext>
            </a:extLst>
          </p:cNvPr>
          <p:cNvGrpSpPr/>
          <p:nvPr/>
        </p:nvGrpSpPr>
        <p:grpSpPr>
          <a:xfrm>
            <a:off x="4229816" y="2571628"/>
            <a:ext cx="3821972" cy="1215738"/>
            <a:chOff x="3619500" y="8547582"/>
            <a:chExt cx="4737100" cy="2171217"/>
          </a:xfrm>
        </p:grpSpPr>
        <p:sp>
          <p:nvSpPr>
            <p:cNvPr id="50" name="Ovale 49">
              <a:extLst>
                <a:ext uri="{FF2B5EF4-FFF2-40B4-BE49-F238E27FC236}">
                  <a16:creationId xmlns:a16="http://schemas.microsoft.com/office/drawing/2014/main" id="{5B5FA6A9-8B06-0710-4E3E-8B914592269D}"/>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1" name="CasellaDiTesto 50">
              <a:extLst>
                <a:ext uri="{FF2B5EF4-FFF2-40B4-BE49-F238E27FC236}">
                  <a16:creationId xmlns:a16="http://schemas.microsoft.com/office/drawing/2014/main" id="{C909974E-1D3D-6B19-B8F3-B4BE546246A5}"/>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grpSp>
        <p:nvGrpSpPr>
          <p:cNvPr id="52" name="Gruppo 51">
            <a:extLst>
              <a:ext uri="{FF2B5EF4-FFF2-40B4-BE49-F238E27FC236}">
                <a16:creationId xmlns:a16="http://schemas.microsoft.com/office/drawing/2014/main" id="{417AC542-2D6F-B4D5-0271-188715272035}"/>
              </a:ext>
            </a:extLst>
          </p:cNvPr>
          <p:cNvGrpSpPr/>
          <p:nvPr/>
        </p:nvGrpSpPr>
        <p:grpSpPr>
          <a:xfrm>
            <a:off x="4243013" y="2570275"/>
            <a:ext cx="3821972" cy="1215738"/>
            <a:chOff x="3619500" y="8547582"/>
            <a:chExt cx="4737100" cy="2171217"/>
          </a:xfrm>
        </p:grpSpPr>
        <p:sp>
          <p:nvSpPr>
            <p:cNvPr id="53" name="Ovale 52">
              <a:extLst>
                <a:ext uri="{FF2B5EF4-FFF2-40B4-BE49-F238E27FC236}">
                  <a16:creationId xmlns:a16="http://schemas.microsoft.com/office/drawing/2014/main" id="{C2BB5E24-694F-0141-4151-39E2900B123B}"/>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4" name="CasellaDiTesto 53">
              <a:extLst>
                <a:ext uri="{FF2B5EF4-FFF2-40B4-BE49-F238E27FC236}">
                  <a16:creationId xmlns:a16="http://schemas.microsoft.com/office/drawing/2014/main" id="{E92C4666-7779-8E71-BFB7-FDE9F03F6E01}"/>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Voltaggio</a:t>
              </a:r>
            </a:p>
          </p:txBody>
        </p:sp>
      </p:grpSp>
      <p:grpSp>
        <p:nvGrpSpPr>
          <p:cNvPr id="55" name="Gruppo 54">
            <a:extLst>
              <a:ext uri="{FF2B5EF4-FFF2-40B4-BE49-F238E27FC236}">
                <a16:creationId xmlns:a16="http://schemas.microsoft.com/office/drawing/2014/main" id="{D06D23A2-D547-9CB7-70AC-B2EDA6CEB079}"/>
              </a:ext>
            </a:extLst>
          </p:cNvPr>
          <p:cNvGrpSpPr/>
          <p:nvPr/>
        </p:nvGrpSpPr>
        <p:grpSpPr>
          <a:xfrm>
            <a:off x="4256210" y="2553493"/>
            <a:ext cx="3821972" cy="1215738"/>
            <a:chOff x="3619500" y="8547582"/>
            <a:chExt cx="4737100" cy="2171217"/>
          </a:xfrm>
        </p:grpSpPr>
        <p:sp>
          <p:nvSpPr>
            <p:cNvPr id="56" name="Ovale 55">
              <a:extLst>
                <a:ext uri="{FF2B5EF4-FFF2-40B4-BE49-F238E27FC236}">
                  <a16:creationId xmlns:a16="http://schemas.microsoft.com/office/drawing/2014/main" id="{9003AC4D-DC5D-3E96-B14B-61CC0A95BC90}"/>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57" name="CasellaDiTesto 56">
              <a:extLst>
                <a:ext uri="{FF2B5EF4-FFF2-40B4-BE49-F238E27FC236}">
                  <a16:creationId xmlns:a16="http://schemas.microsoft.com/office/drawing/2014/main" id="{75CFF217-35AA-6EE2-CAE6-D83482BACA01}"/>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Motore</a:t>
              </a:r>
            </a:p>
          </p:txBody>
        </p:sp>
      </p:grpSp>
      <p:grpSp>
        <p:nvGrpSpPr>
          <p:cNvPr id="58" name="Gruppo 57">
            <a:extLst>
              <a:ext uri="{FF2B5EF4-FFF2-40B4-BE49-F238E27FC236}">
                <a16:creationId xmlns:a16="http://schemas.microsoft.com/office/drawing/2014/main" id="{F2A4EB7B-73E7-3EED-5A57-61EF1AE36B33}"/>
              </a:ext>
            </a:extLst>
          </p:cNvPr>
          <p:cNvGrpSpPr/>
          <p:nvPr/>
        </p:nvGrpSpPr>
        <p:grpSpPr>
          <a:xfrm>
            <a:off x="4243013" y="2570275"/>
            <a:ext cx="3821972" cy="1215738"/>
            <a:chOff x="3619500" y="8547582"/>
            <a:chExt cx="4737100" cy="2171217"/>
          </a:xfrm>
        </p:grpSpPr>
        <p:sp>
          <p:nvSpPr>
            <p:cNvPr id="59" name="Ovale 58">
              <a:extLst>
                <a:ext uri="{FF2B5EF4-FFF2-40B4-BE49-F238E27FC236}">
                  <a16:creationId xmlns:a16="http://schemas.microsoft.com/office/drawing/2014/main" id="{19B9EFE0-5CA5-6905-6045-860075425E94}"/>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60" name="CasellaDiTesto 59">
              <a:extLst>
                <a:ext uri="{FF2B5EF4-FFF2-40B4-BE49-F238E27FC236}">
                  <a16:creationId xmlns:a16="http://schemas.microsoft.com/office/drawing/2014/main" id="{B091089E-3B51-4DCF-8BE2-7122C5863266}"/>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Stampa 3D</a:t>
              </a:r>
            </a:p>
          </p:txBody>
        </p:sp>
      </p:grpSp>
      <p:grpSp>
        <p:nvGrpSpPr>
          <p:cNvPr id="61" name="Gruppo 60">
            <a:extLst>
              <a:ext uri="{FF2B5EF4-FFF2-40B4-BE49-F238E27FC236}">
                <a16:creationId xmlns:a16="http://schemas.microsoft.com/office/drawing/2014/main" id="{95CDA632-3E29-68D9-2DC2-5DC603DA434A}"/>
              </a:ext>
            </a:extLst>
          </p:cNvPr>
          <p:cNvGrpSpPr/>
          <p:nvPr/>
        </p:nvGrpSpPr>
        <p:grpSpPr>
          <a:xfrm>
            <a:off x="4254073" y="2568353"/>
            <a:ext cx="3821972" cy="1215738"/>
            <a:chOff x="3619500" y="8547582"/>
            <a:chExt cx="4737100" cy="2171217"/>
          </a:xfrm>
        </p:grpSpPr>
        <p:sp>
          <p:nvSpPr>
            <p:cNvPr id="62" name="Ovale 61">
              <a:extLst>
                <a:ext uri="{FF2B5EF4-FFF2-40B4-BE49-F238E27FC236}">
                  <a16:creationId xmlns:a16="http://schemas.microsoft.com/office/drawing/2014/main" id="{BC878103-12AA-7287-797E-56FC22E4C473}"/>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3" name="CasellaDiTesto 62">
              <a:extLst>
                <a:ext uri="{FF2B5EF4-FFF2-40B4-BE49-F238E27FC236}">
                  <a16:creationId xmlns:a16="http://schemas.microsoft.com/office/drawing/2014/main" id="{02787783-52B7-E62F-A695-CB24A6215B5F}"/>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Caduta</a:t>
              </a:r>
            </a:p>
          </p:txBody>
        </p:sp>
      </p:grpSp>
      <p:grpSp>
        <p:nvGrpSpPr>
          <p:cNvPr id="64" name="Gruppo 63">
            <a:extLst>
              <a:ext uri="{FF2B5EF4-FFF2-40B4-BE49-F238E27FC236}">
                <a16:creationId xmlns:a16="http://schemas.microsoft.com/office/drawing/2014/main" id="{A3C306B8-1E3E-2917-0FC8-9D205F5AF6DE}"/>
              </a:ext>
            </a:extLst>
          </p:cNvPr>
          <p:cNvGrpSpPr/>
          <p:nvPr/>
        </p:nvGrpSpPr>
        <p:grpSpPr>
          <a:xfrm>
            <a:off x="3771899" y="2171704"/>
            <a:ext cx="4673599" cy="2153213"/>
            <a:chOff x="3669750" y="8609585"/>
            <a:chExt cx="4623075" cy="2102215"/>
          </a:xfrm>
        </p:grpSpPr>
        <p:sp>
          <p:nvSpPr>
            <p:cNvPr id="65" name="Ovale 64">
              <a:extLst>
                <a:ext uri="{FF2B5EF4-FFF2-40B4-BE49-F238E27FC236}">
                  <a16:creationId xmlns:a16="http://schemas.microsoft.com/office/drawing/2014/main" id="{DC60727B-BC05-96DE-4BAA-64216303CD81}"/>
                </a:ext>
              </a:extLst>
            </p:cNvPr>
            <p:cNvSpPr/>
            <p:nvPr/>
          </p:nvSpPr>
          <p:spPr>
            <a:xfrm>
              <a:off x="3669750" y="8609585"/>
              <a:ext cx="4623075" cy="2102215"/>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Tree>
    <p:extLst>
      <p:ext uri="{BB962C8B-B14F-4D97-AF65-F5344CB8AC3E}">
        <p14:creationId xmlns:p14="http://schemas.microsoft.com/office/powerpoint/2010/main" val="4433740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C274DF3-FF43-DDE9-3AD7-FBB83A30FC14}"/>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grpSp>
        <p:nvGrpSpPr>
          <p:cNvPr id="58" name="Gruppo 57">
            <a:extLst>
              <a:ext uri="{FF2B5EF4-FFF2-40B4-BE49-F238E27FC236}">
                <a16:creationId xmlns:a16="http://schemas.microsoft.com/office/drawing/2014/main" id="{F2A4EB7B-73E7-3EED-5A57-61EF1AE36B33}"/>
              </a:ext>
            </a:extLst>
          </p:cNvPr>
          <p:cNvGrpSpPr/>
          <p:nvPr/>
        </p:nvGrpSpPr>
        <p:grpSpPr>
          <a:xfrm>
            <a:off x="6406785" y="612370"/>
            <a:ext cx="3821972" cy="1215738"/>
            <a:chOff x="3619500" y="8547582"/>
            <a:chExt cx="4737100" cy="2171217"/>
          </a:xfrm>
          <a:solidFill>
            <a:srgbClr val="EFE4B0"/>
          </a:solidFill>
        </p:grpSpPr>
        <p:sp>
          <p:nvSpPr>
            <p:cNvPr id="59" name="Ovale 58">
              <a:extLst>
                <a:ext uri="{FF2B5EF4-FFF2-40B4-BE49-F238E27FC236}">
                  <a16:creationId xmlns:a16="http://schemas.microsoft.com/office/drawing/2014/main" id="{19B9EFE0-5CA5-6905-6045-860075425E94}"/>
                </a:ext>
              </a:extLst>
            </p:cNvPr>
            <p:cNvSpPr/>
            <p:nvPr/>
          </p:nvSpPr>
          <p:spPr>
            <a:xfrm>
              <a:off x="3619500" y="8547582"/>
              <a:ext cx="4737100" cy="2171217"/>
            </a:xfrm>
            <a:prstGeom prst="ellipse">
              <a:avLst/>
            </a:prstGeom>
            <a:grp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60" name="CasellaDiTesto 59">
              <a:extLst>
                <a:ext uri="{FF2B5EF4-FFF2-40B4-BE49-F238E27FC236}">
                  <a16:creationId xmlns:a16="http://schemas.microsoft.com/office/drawing/2014/main" id="{B091089E-3B51-4DCF-8BE2-7122C5863266}"/>
                </a:ext>
              </a:extLst>
            </p:cNvPr>
            <p:cNvSpPr txBox="1"/>
            <p:nvPr/>
          </p:nvSpPr>
          <p:spPr>
            <a:xfrm>
              <a:off x="4010989" y="9170016"/>
              <a:ext cx="3910874" cy="989399"/>
            </a:xfrm>
            <a:prstGeom prst="rect">
              <a:avLst/>
            </a:prstGeom>
            <a:grpFill/>
          </p:spPr>
          <p:txBody>
            <a:bodyPr wrap="square" rtlCol="0">
              <a:spAutoFit/>
            </a:bodyPr>
            <a:lstStyle/>
            <a:p>
              <a:pPr algn="ctr"/>
              <a:r>
                <a:rPr lang="it-IT" sz="3000" dirty="0">
                  <a:latin typeface="Arial Rounded MT Bold" panose="020F0704030504030204" pitchFamily="34" charset="0"/>
                </a:rPr>
                <a:t>Stampa 3D</a:t>
              </a:r>
            </a:p>
          </p:txBody>
        </p:sp>
      </p:gr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40" name="Gruppo 39">
            <a:extLst>
              <a:ext uri="{FF2B5EF4-FFF2-40B4-BE49-F238E27FC236}">
                <a16:creationId xmlns:a16="http://schemas.microsoft.com/office/drawing/2014/main" id="{6E1EF2E3-F1EA-8EE0-C7DD-6B4D97909360}"/>
              </a:ext>
            </a:extLst>
          </p:cNvPr>
          <p:cNvGrpSpPr/>
          <p:nvPr/>
        </p:nvGrpSpPr>
        <p:grpSpPr>
          <a:xfrm>
            <a:off x="155140" y="1835715"/>
            <a:ext cx="3821972" cy="1215738"/>
            <a:chOff x="3619500" y="8547582"/>
            <a:chExt cx="4737100" cy="2171217"/>
          </a:xfrm>
        </p:grpSpPr>
        <p:sp>
          <p:nvSpPr>
            <p:cNvPr id="41" name="Ovale 40">
              <a:extLst>
                <a:ext uri="{FF2B5EF4-FFF2-40B4-BE49-F238E27FC236}">
                  <a16:creationId xmlns:a16="http://schemas.microsoft.com/office/drawing/2014/main" id="{08695C21-1C51-8908-0B2F-3F9D18A5A91A}"/>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2" name="CasellaDiTesto 41">
              <a:extLst>
                <a:ext uri="{FF2B5EF4-FFF2-40B4-BE49-F238E27FC236}">
                  <a16:creationId xmlns:a16="http://schemas.microsoft.com/office/drawing/2014/main" id="{0E788BC3-C133-7966-5041-09A26CB1503B}"/>
                </a:ext>
              </a:extLst>
            </p:cNvPr>
            <p:cNvSpPr txBox="1"/>
            <p:nvPr/>
          </p:nvSpPr>
          <p:spPr>
            <a:xfrm>
              <a:off x="4010989" y="9170016"/>
              <a:ext cx="3910874" cy="553998"/>
            </a:xfrm>
            <a:prstGeom prst="rect">
              <a:avLst/>
            </a:prstGeom>
            <a:noFill/>
          </p:spPr>
          <p:txBody>
            <a:bodyPr wrap="square" rtlCol="0">
              <a:spAutoFit/>
            </a:bodyPr>
            <a:lstStyle/>
            <a:p>
              <a:pPr algn="ctr"/>
              <a:r>
                <a:rPr lang="it-IT" sz="3000" dirty="0">
                  <a:latin typeface="Arial Rounded MT Bold" panose="020F0704030504030204" pitchFamily="34" charset="0"/>
                </a:rPr>
                <a:t>Elettrovalvola</a:t>
              </a:r>
            </a:p>
          </p:txBody>
        </p:sp>
      </p:grpSp>
      <p:grpSp>
        <p:nvGrpSpPr>
          <p:cNvPr id="43" name="Gruppo 42">
            <a:extLst>
              <a:ext uri="{FF2B5EF4-FFF2-40B4-BE49-F238E27FC236}">
                <a16:creationId xmlns:a16="http://schemas.microsoft.com/office/drawing/2014/main" id="{53BE1959-E46B-6473-2F7A-41C4565FBA84}"/>
              </a:ext>
            </a:extLst>
          </p:cNvPr>
          <p:cNvGrpSpPr/>
          <p:nvPr/>
        </p:nvGrpSpPr>
        <p:grpSpPr>
          <a:xfrm>
            <a:off x="144081" y="3778713"/>
            <a:ext cx="3821972" cy="1215738"/>
            <a:chOff x="3619500" y="8547582"/>
            <a:chExt cx="4737100" cy="2171217"/>
          </a:xfrm>
        </p:grpSpPr>
        <p:sp>
          <p:nvSpPr>
            <p:cNvPr id="44" name="Ovale 43">
              <a:extLst>
                <a:ext uri="{FF2B5EF4-FFF2-40B4-BE49-F238E27FC236}">
                  <a16:creationId xmlns:a16="http://schemas.microsoft.com/office/drawing/2014/main" id="{BADFC60F-3FC3-2D5D-0E16-7ACC467703AE}"/>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5" name="CasellaDiTesto 44">
              <a:extLst>
                <a:ext uri="{FF2B5EF4-FFF2-40B4-BE49-F238E27FC236}">
                  <a16:creationId xmlns:a16="http://schemas.microsoft.com/office/drawing/2014/main" id="{88BB8C40-F228-DFB2-9CB2-BFFBFE9D633B}"/>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Bustina di te</a:t>
              </a:r>
            </a:p>
          </p:txBody>
        </p:sp>
      </p:grpSp>
      <p:grpSp>
        <p:nvGrpSpPr>
          <p:cNvPr id="46" name="Gruppo 45">
            <a:extLst>
              <a:ext uri="{FF2B5EF4-FFF2-40B4-BE49-F238E27FC236}">
                <a16:creationId xmlns:a16="http://schemas.microsoft.com/office/drawing/2014/main" id="{9DC3A8FA-9C52-A48B-8A15-1EC4C64CF33F}"/>
              </a:ext>
            </a:extLst>
          </p:cNvPr>
          <p:cNvGrpSpPr/>
          <p:nvPr/>
        </p:nvGrpSpPr>
        <p:grpSpPr>
          <a:xfrm>
            <a:off x="2535029" y="5098575"/>
            <a:ext cx="3821972" cy="1215738"/>
            <a:chOff x="3619500" y="8547582"/>
            <a:chExt cx="4737100" cy="2171217"/>
          </a:xfrm>
        </p:grpSpPr>
        <p:sp>
          <p:nvSpPr>
            <p:cNvPr id="47" name="Ovale 46">
              <a:extLst>
                <a:ext uri="{FF2B5EF4-FFF2-40B4-BE49-F238E27FC236}">
                  <a16:creationId xmlns:a16="http://schemas.microsoft.com/office/drawing/2014/main" id="{4FF5371F-3D5B-5EC8-2CD9-CACF0F026EC7}"/>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8" name="CasellaDiTesto 47">
              <a:extLst>
                <a:ext uri="{FF2B5EF4-FFF2-40B4-BE49-F238E27FC236}">
                  <a16:creationId xmlns:a16="http://schemas.microsoft.com/office/drawing/2014/main" id="{D759617D-1E8A-4B31-9857-4200AB9A1F4F}"/>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Comunicazione</a:t>
              </a:r>
            </a:p>
          </p:txBody>
        </p:sp>
      </p:grpSp>
      <p:grpSp>
        <p:nvGrpSpPr>
          <p:cNvPr id="49" name="Gruppo 48">
            <a:extLst>
              <a:ext uri="{FF2B5EF4-FFF2-40B4-BE49-F238E27FC236}">
                <a16:creationId xmlns:a16="http://schemas.microsoft.com/office/drawing/2014/main" id="{AC8F9D54-5EF8-8C32-F9D6-1DAD124EF0D3}"/>
              </a:ext>
            </a:extLst>
          </p:cNvPr>
          <p:cNvGrpSpPr/>
          <p:nvPr/>
        </p:nvGrpSpPr>
        <p:grpSpPr>
          <a:xfrm>
            <a:off x="8225946" y="1985848"/>
            <a:ext cx="3821972" cy="1215738"/>
            <a:chOff x="3619500" y="8547582"/>
            <a:chExt cx="4737100" cy="2171217"/>
          </a:xfrm>
        </p:grpSpPr>
        <p:sp>
          <p:nvSpPr>
            <p:cNvPr id="50" name="Ovale 49">
              <a:extLst>
                <a:ext uri="{FF2B5EF4-FFF2-40B4-BE49-F238E27FC236}">
                  <a16:creationId xmlns:a16="http://schemas.microsoft.com/office/drawing/2014/main" id="{5B5FA6A9-8B06-0710-4E3E-8B914592269D}"/>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1" name="CasellaDiTesto 50">
              <a:extLst>
                <a:ext uri="{FF2B5EF4-FFF2-40B4-BE49-F238E27FC236}">
                  <a16:creationId xmlns:a16="http://schemas.microsoft.com/office/drawing/2014/main" id="{C909974E-1D3D-6B19-B8F3-B4BE546246A5}"/>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grpSp>
        <p:nvGrpSpPr>
          <p:cNvPr id="52" name="Gruppo 51">
            <a:extLst>
              <a:ext uri="{FF2B5EF4-FFF2-40B4-BE49-F238E27FC236}">
                <a16:creationId xmlns:a16="http://schemas.microsoft.com/office/drawing/2014/main" id="{417AC542-2D6F-B4D5-0271-188715272035}"/>
              </a:ext>
            </a:extLst>
          </p:cNvPr>
          <p:cNvGrpSpPr/>
          <p:nvPr/>
        </p:nvGrpSpPr>
        <p:grpSpPr>
          <a:xfrm>
            <a:off x="6504306" y="5158570"/>
            <a:ext cx="3821972" cy="1215738"/>
            <a:chOff x="3619500" y="8547582"/>
            <a:chExt cx="4737100" cy="2171217"/>
          </a:xfrm>
        </p:grpSpPr>
        <p:sp>
          <p:nvSpPr>
            <p:cNvPr id="53" name="Ovale 52">
              <a:extLst>
                <a:ext uri="{FF2B5EF4-FFF2-40B4-BE49-F238E27FC236}">
                  <a16:creationId xmlns:a16="http://schemas.microsoft.com/office/drawing/2014/main" id="{C2BB5E24-694F-0141-4151-39E2900B123B}"/>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4" name="CasellaDiTesto 53">
              <a:extLst>
                <a:ext uri="{FF2B5EF4-FFF2-40B4-BE49-F238E27FC236}">
                  <a16:creationId xmlns:a16="http://schemas.microsoft.com/office/drawing/2014/main" id="{E92C4666-7779-8E71-BFB7-FDE9F03F6E01}"/>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Voltaggio</a:t>
              </a:r>
            </a:p>
          </p:txBody>
        </p:sp>
      </p:grpSp>
      <p:grpSp>
        <p:nvGrpSpPr>
          <p:cNvPr id="55" name="Gruppo 54">
            <a:extLst>
              <a:ext uri="{FF2B5EF4-FFF2-40B4-BE49-F238E27FC236}">
                <a16:creationId xmlns:a16="http://schemas.microsoft.com/office/drawing/2014/main" id="{D06D23A2-D547-9CB7-70AC-B2EDA6CEB079}"/>
              </a:ext>
            </a:extLst>
          </p:cNvPr>
          <p:cNvGrpSpPr/>
          <p:nvPr/>
        </p:nvGrpSpPr>
        <p:grpSpPr>
          <a:xfrm>
            <a:off x="2048679" y="515853"/>
            <a:ext cx="3821972" cy="1215738"/>
            <a:chOff x="3619500" y="8547582"/>
            <a:chExt cx="4737100" cy="2171217"/>
          </a:xfrm>
        </p:grpSpPr>
        <p:sp>
          <p:nvSpPr>
            <p:cNvPr id="56" name="Ovale 55">
              <a:extLst>
                <a:ext uri="{FF2B5EF4-FFF2-40B4-BE49-F238E27FC236}">
                  <a16:creationId xmlns:a16="http://schemas.microsoft.com/office/drawing/2014/main" id="{9003AC4D-DC5D-3E96-B14B-61CC0A95BC90}"/>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57" name="CasellaDiTesto 56">
              <a:extLst>
                <a:ext uri="{FF2B5EF4-FFF2-40B4-BE49-F238E27FC236}">
                  <a16:creationId xmlns:a16="http://schemas.microsoft.com/office/drawing/2014/main" id="{75CFF217-35AA-6EE2-CAE6-D83482BACA01}"/>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Motore</a:t>
              </a:r>
            </a:p>
          </p:txBody>
        </p:sp>
      </p:grpSp>
      <p:grpSp>
        <p:nvGrpSpPr>
          <p:cNvPr id="61" name="Gruppo 60">
            <a:extLst>
              <a:ext uri="{FF2B5EF4-FFF2-40B4-BE49-F238E27FC236}">
                <a16:creationId xmlns:a16="http://schemas.microsoft.com/office/drawing/2014/main" id="{95CDA632-3E29-68D9-2DC2-5DC603DA434A}"/>
              </a:ext>
            </a:extLst>
          </p:cNvPr>
          <p:cNvGrpSpPr/>
          <p:nvPr/>
        </p:nvGrpSpPr>
        <p:grpSpPr>
          <a:xfrm>
            <a:off x="8214888" y="3659404"/>
            <a:ext cx="3821972" cy="1215738"/>
            <a:chOff x="3619500" y="8547582"/>
            <a:chExt cx="4737100" cy="2171217"/>
          </a:xfrm>
        </p:grpSpPr>
        <p:sp>
          <p:nvSpPr>
            <p:cNvPr id="62" name="Ovale 61">
              <a:extLst>
                <a:ext uri="{FF2B5EF4-FFF2-40B4-BE49-F238E27FC236}">
                  <a16:creationId xmlns:a16="http://schemas.microsoft.com/office/drawing/2014/main" id="{BC878103-12AA-7287-797E-56FC22E4C473}"/>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3" name="CasellaDiTesto 62">
              <a:extLst>
                <a:ext uri="{FF2B5EF4-FFF2-40B4-BE49-F238E27FC236}">
                  <a16:creationId xmlns:a16="http://schemas.microsoft.com/office/drawing/2014/main" id="{02787783-52B7-E62F-A695-CB24A6215B5F}"/>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Caduta</a:t>
              </a:r>
            </a:p>
          </p:txBody>
        </p:sp>
      </p:grpSp>
      <p:sp>
        <p:nvSpPr>
          <p:cNvPr id="3" name="Rettangolo 2">
            <a:extLst>
              <a:ext uri="{FF2B5EF4-FFF2-40B4-BE49-F238E27FC236}">
                <a16:creationId xmlns:a16="http://schemas.microsoft.com/office/drawing/2014/main" id="{6BB32DFE-FEF9-23A8-EF1A-72D4D3C89B93}"/>
              </a:ext>
            </a:extLst>
          </p:cNvPr>
          <p:cNvSpPr/>
          <p:nvPr/>
        </p:nvSpPr>
        <p:spPr>
          <a:xfrm>
            <a:off x="14072203" y="-850469"/>
            <a:ext cx="8162925"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photo_11_2023-08-18_16-13-36.jpg">
            <a:extLst>
              <a:ext uri="{FF2B5EF4-FFF2-40B4-BE49-F238E27FC236}">
                <a16:creationId xmlns:a16="http://schemas.microsoft.com/office/drawing/2014/main" id="{3D6B52BE-04D1-6169-5331-84B4831D0023}"/>
              </a:ext>
            </a:extLst>
          </p:cNvPr>
          <p:cNvPicPr>
            <a:picLocks noChangeAspect="1"/>
          </p:cNvPicPr>
          <p:nvPr/>
        </p:nvPicPr>
        <p:blipFill>
          <a:blip r:embed="rId4"/>
          <a:stretch>
            <a:fillRect/>
          </a:stretch>
        </p:blipFill>
        <p:spPr>
          <a:xfrm>
            <a:off x="14839049" y="1385069"/>
            <a:ext cx="4524450" cy="5020081"/>
          </a:xfrm>
          <a:prstGeom prst="rect">
            <a:avLst/>
          </a:prstGeom>
          <a:effectLst/>
        </p:spPr>
      </p:pic>
      <p:grpSp>
        <p:nvGrpSpPr>
          <p:cNvPr id="8" name="Gruppo 7">
            <a:extLst>
              <a:ext uri="{FF2B5EF4-FFF2-40B4-BE49-F238E27FC236}">
                <a16:creationId xmlns:a16="http://schemas.microsoft.com/office/drawing/2014/main" id="{A8DB6F30-3E27-3608-27C6-554087C8D487}"/>
              </a:ext>
            </a:extLst>
          </p:cNvPr>
          <p:cNvGrpSpPr/>
          <p:nvPr/>
        </p:nvGrpSpPr>
        <p:grpSpPr>
          <a:xfrm>
            <a:off x="3771899" y="2171704"/>
            <a:ext cx="4673599" cy="2153213"/>
            <a:chOff x="3669750" y="8609585"/>
            <a:chExt cx="4623075" cy="2102215"/>
          </a:xfrm>
        </p:grpSpPr>
        <p:sp>
          <p:nvSpPr>
            <p:cNvPr id="9" name="Ovale 8">
              <a:extLst>
                <a:ext uri="{FF2B5EF4-FFF2-40B4-BE49-F238E27FC236}">
                  <a16:creationId xmlns:a16="http://schemas.microsoft.com/office/drawing/2014/main" id="{D98AE01A-0DB3-6030-7D7B-674215806450}"/>
                </a:ext>
              </a:extLst>
            </p:cNvPr>
            <p:cNvSpPr/>
            <p:nvPr/>
          </p:nvSpPr>
          <p:spPr>
            <a:xfrm>
              <a:off x="3669750" y="8609585"/>
              <a:ext cx="4623075" cy="2102215"/>
            </a:xfrm>
            <a:prstGeom prst="ellipse">
              <a:avLst/>
            </a:prstGeom>
            <a:solidFill>
              <a:schemeClr val="accent4">
                <a:lumMod val="75000"/>
              </a:schemeClr>
            </a:solidFill>
            <a:ln w="635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0" name="CasellaDiTesto 9">
              <a:extLst>
                <a:ext uri="{FF2B5EF4-FFF2-40B4-BE49-F238E27FC236}">
                  <a16:creationId xmlns:a16="http://schemas.microsoft.com/office/drawing/2014/main" id="{4EE271F1-C026-9976-64DB-22E95C9E195C}"/>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Tree>
    <p:extLst>
      <p:ext uri="{BB962C8B-B14F-4D97-AF65-F5344CB8AC3E}">
        <p14:creationId xmlns:p14="http://schemas.microsoft.com/office/powerpoint/2010/main" val="40848440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grpSp>
        <p:nvGrpSpPr>
          <p:cNvPr id="61" name="Gruppo 60">
            <a:extLst>
              <a:ext uri="{FF2B5EF4-FFF2-40B4-BE49-F238E27FC236}">
                <a16:creationId xmlns:a16="http://schemas.microsoft.com/office/drawing/2014/main" id="{95CDA632-3E29-68D9-2DC2-5DC603DA434A}"/>
              </a:ext>
            </a:extLst>
          </p:cNvPr>
          <p:cNvGrpSpPr/>
          <p:nvPr/>
        </p:nvGrpSpPr>
        <p:grpSpPr>
          <a:xfrm>
            <a:off x="13784843" y="4642512"/>
            <a:ext cx="3821972" cy="1215738"/>
            <a:chOff x="3619500" y="8547582"/>
            <a:chExt cx="4737100" cy="2171217"/>
          </a:xfrm>
        </p:grpSpPr>
        <p:sp>
          <p:nvSpPr>
            <p:cNvPr id="62" name="Ovale 61">
              <a:extLst>
                <a:ext uri="{FF2B5EF4-FFF2-40B4-BE49-F238E27FC236}">
                  <a16:creationId xmlns:a16="http://schemas.microsoft.com/office/drawing/2014/main" id="{BC878103-12AA-7287-797E-56FC22E4C473}"/>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3" name="CasellaDiTesto 62">
              <a:extLst>
                <a:ext uri="{FF2B5EF4-FFF2-40B4-BE49-F238E27FC236}">
                  <a16:creationId xmlns:a16="http://schemas.microsoft.com/office/drawing/2014/main" id="{02787783-52B7-E62F-A695-CB24A6215B5F}"/>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Caduta</a:t>
              </a:r>
            </a:p>
          </p:txBody>
        </p:sp>
      </p:grpSp>
      <p:grpSp>
        <p:nvGrpSpPr>
          <p:cNvPr id="52" name="Gruppo 51">
            <a:extLst>
              <a:ext uri="{FF2B5EF4-FFF2-40B4-BE49-F238E27FC236}">
                <a16:creationId xmlns:a16="http://schemas.microsoft.com/office/drawing/2014/main" id="{417AC542-2D6F-B4D5-0271-188715272035}"/>
              </a:ext>
            </a:extLst>
          </p:cNvPr>
          <p:cNvGrpSpPr/>
          <p:nvPr/>
        </p:nvGrpSpPr>
        <p:grpSpPr>
          <a:xfrm>
            <a:off x="12294086" y="8474185"/>
            <a:ext cx="3821972" cy="1215738"/>
            <a:chOff x="3619500" y="8547582"/>
            <a:chExt cx="4737100" cy="2171217"/>
          </a:xfrm>
        </p:grpSpPr>
        <p:sp>
          <p:nvSpPr>
            <p:cNvPr id="53" name="Ovale 52">
              <a:extLst>
                <a:ext uri="{FF2B5EF4-FFF2-40B4-BE49-F238E27FC236}">
                  <a16:creationId xmlns:a16="http://schemas.microsoft.com/office/drawing/2014/main" id="{C2BB5E24-694F-0141-4151-39E2900B123B}"/>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4" name="CasellaDiTesto 53">
              <a:extLst>
                <a:ext uri="{FF2B5EF4-FFF2-40B4-BE49-F238E27FC236}">
                  <a16:creationId xmlns:a16="http://schemas.microsoft.com/office/drawing/2014/main" id="{E92C4666-7779-8E71-BFB7-FDE9F03F6E01}"/>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Voltaggio</a:t>
              </a:r>
            </a:p>
          </p:txBody>
        </p:sp>
      </p:grpSp>
      <p:grpSp>
        <p:nvGrpSpPr>
          <p:cNvPr id="49" name="Gruppo 48">
            <a:extLst>
              <a:ext uri="{FF2B5EF4-FFF2-40B4-BE49-F238E27FC236}">
                <a16:creationId xmlns:a16="http://schemas.microsoft.com/office/drawing/2014/main" id="{AC8F9D54-5EF8-8C32-F9D6-1DAD124EF0D3}"/>
              </a:ext>
            </a:extLst>
          </p:cNvPr>
          <p:cNvGrpSpPr/>
          <p:nvPr/>
        </p:nvGrpSpPr>
        <p:grpSpPr>
          <a:xfrm>
            <a:off x="13906089" y="1474657"/>
            <a:ext cx="3821972" cy="1215738"/>
            <a:chOff x="3619500" y="8547582"/>
            <a:chExt cx="4737100" cy="2171217"/>
          </a:xfrm>
        </p:grpSpPr>
        <p:sp>
          <p:nvSpPr>
            <p:cNvPr id="50" name="Ovale 49">
              <a:extLst>
                <a:ext uri="{FF2B5EF4-FFF2-40B4-BE49-F238E27FC236}">
                  <a16:creationId xmlns:a16="http://schemas.microsoft.com/office/drawing/2014/main" id="{5B5FA6A9-8B06-0710-4E3E-8B914592269D}"/>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51" name="CasellaDiTesto 50">
              <a:extLst>
                <a:ext uri="{FF2B5EF4-FFF2-40B4-BE49-F238E27FC236}">
                  <a16:creationId xmlns:a16="http://schemas.microsoft.com/office/drawing/2014/main" id="{C909974E-1D3D-6B19-B8F3-B4BE546246A5}"/>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sp>
        <p:nvSpPr>
          <p:cNvPr id="2" name="Rettangolo 1">
            <a:extLst>
              <a:ext uri="{FF2B5EF4-FFF2-40B4-BE49-F238E27FC236}">
                <a16:creationId xmlns:a16="http://schemas.microsoft.com/office/drawing/2014/main" id="{5C0376F2-AC67-34BF-4EDA-FCC8144BE974}"/>
              </a:ext>
            </a:extLst>
          </p:cNvPr>
          <p:cNvSpPr/>
          <p:nvPr/>
        </p:nvSpPr>
        <p:spPr>
          <a:xfrm>
            <a:off x="6147403" y="-850469"/>
            <a:ext cx="6462543"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A5865E69-0297-F337-52CB-2B9FDF045019}"/>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40" name="Gruppo 39">
            <a:extLst>
              <a:ext uri="{FF2B5EF4-FFF2-40B4-BE49-F238E27FC236}">
                <a16:creationId xmlns:a16="http://schemas.microsoft.com/office/drawing/2014/main" id="{6E1EF2E3-F1EA-8EE0-C7DD-6B4D97909360}"/>
              </a:ext>
            </a:extLst>
          </p:cNvPr>
          <p:cNvGrpSpPr/>
          <p:nvPr/>
        </p:nvGrpSpPr>
        <p:grpSpPr>
          <a:xfrm>
            <a:off x="-4239634" y="1985847"/>
            <a:ext cx="3821972" cy="1215738"/>
            <a:chOff x="3619500" y="8547582"/>
            <a:chExt cx="4737100" cy="2171217"/>
          </a:xfrm>
        </p:grpSpPr>
        <p:sp>
          <p:nvSpPr>
            <p:cNvPr id="41" name="Ovale 40">
              <a:extLst>
                <a:ext uri="{FF2B5EF4-FFF2-40B4-BE49-F238E27FC236}">
                  <a16:creationId xmlns:a16="http://schemas.microsoft.com/office/drawing/2014/main" id="{08695C21-1C51-8908-0B2F-3F9D18A5A91A}"/>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2" name="CasellaDiTesto 41">
              <a:extLst>
                <a:ext uri="{FF2B5EF4-FFF2-40B4-BE49-F238E27FC236}">
                  <a16:creationId xmlns:a16="http://schemas.microsoft.com/office/drawing/2014/main" id="{0E788BC3-C133-7966-5041-09A26CB1503B}"/>
                </a:ext>
              </a:extLst>
            </p:cNvPr>
            <p:cNvSpPr txBox="1"/>
            <p:nvPr/>
          </p:nvSpPr>
          <p:spPr>
            <a:xfrm>
              <a:off x="4010989" y="9170016"/>
              <a:ext cx="3910874" cy="553998"/>
            </a:xfrm>
            <a:prstGeom prst="rect">
              <a:avLst/>
            </a:prstGeom>
            <a:noFill/>
          </p:spPr>
          <p:txBody>
            <a:bodyPr wrap="square" rtlCol="0">
              <a:spAutoFit/>
            </a:bodyPr>
            <a:lstStyle/>
            <a:p>
              <a:pPr algn="ctr"/>
              <a:r>
                <a:rPr lang="it-IT" sz="3000" dirty="0">
                  <a:latin typeface="Arial Rounded MT Bold" panose="020F0704030504030204" pitchFamily="34" charset="0"/>
                </a:rPr>
                <a:t>Elettrovalvola</a:t>
              </a:r>
            </a:p>
          </p:txBody>
        </p:sp>
      </p:grpSp>
      <p:grpSp>
        <p:nvGrpSpPr>
          <p:cNvPr id="58" name="Gruppo 57">
            <a:extLst>
              <a:ext uri="{FF2B5EF4-FFF2-40B4-BE49-F238E27FC236}">
                <a16:creationId xmlns:a16="http://schemas.microsoft.com/office/drawing/2014/main" id="{F2A4EB7B-73E7-3EED-5A57-61EF1AE36B33}"/>
              </a:ext>
            </a:extLst>
          </p:cNvPr>
          <p:cNvGrpSpPr/>
          <p:nvPr/>
        </p:nvGrpSpPr>
        <p:grpSpPr>
          <a:xfrm>
            <a:off x="8211233" y="-2226080"/>
            <a:ext cx="3821972" cy="1215738"/>
            <a:chOff x="3619500" y="8547582"/>
            <a:chExt cx="4737100" cy="2171217"/>
          </a:xfrm>
          <a:solidFill>
            <a:srgbClr val="EFE4B0"/>
          </a:solidFill>
        </p:grpSpPr>
        <p:sp>
          <p:nvSpPr>
            <p:cNvPr id="59" name="Ovale 58">
              <a:extLst>
                <a:ext uri="{FF2B5EF4-FFF2-40B4-BE49-F238E27FC236}">
                  <a16:creationId xmlns:a16="http://schemas.microsoft.com/office/drawing/2014/main" id="{19B9EFE0-5CA5-6905-6045-860075425E94}"/>
                </a:ext>
              </a:extLst>
            </p:cNvPr>
            <p:cNvSpPr/>
            <p:nvPr/>
          </p:nvSpPr>
          <p:spPr>
            <a:xfrm>
              <a:off x="3619500" y="8547582"/>
              <a:ext cx="4737100" cy="2171217"/>
            </a:xfrm>
            <a:prstGeom prst="ellipse">
              <a:avLst/>
            </a:prstGeom>
            <a:grp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60" name="CasellaDiTesto 59">
              <a:extLst>
                <a:ext uri="{FF2B5EF4-FFF2-40B4-BE49-F238E27FC236}">
                  <a16:creationId xmlns:a16="http://schemas.microsoft.com/office/drawing/2014/main" id="{B091089E-3B51-4DCF-8BE2-7122C5863266}"/>
                </a:ext>
              </a:extLst>
            </p:cNvPr>
            <p:cNvSpPr txBox="1"/>
            <p:nvPr/>
          </p:nvSpPr>
          <p:spPr>
            <a:xfrm>
              <a:off x="4010989" y="9170016"/>
              <a:ext cx="3910874" cy="989399"/>
            </a:xfrm>
            <a:prstGeom prst="rect">
              <a:avLst/>
            </a:prstGeom>
            <a:grpFill/>
          </p:spPr>
          <p:txBody>
            <a:bodyPr wrap="square" rtlCol="0">
              <a:spAutoFit/>
            </a:bodyPr>
            <a:lstStyle/>
            <a:p>
              <a:pPr algn="ctr"/>
              <a:r>
                <a:rPr lang="it-IT" sz="3000" dirty="0">
                  <a:latin typeface="Arial Rounded MT Bold" panose="020F0704030504030204" pitchFamily="34" charset="0"/>
                </a:rPr>
                <a:t>Stampa 3D</a:t>
              </a:r>
            </a:p>
          </p:txBody>
        </p:sp>
      </p:grpSp>
      <p:grpSp>
        <p:nvGrpSpPr>
          <p:cNvPr id="43" name="Gruppo 42">
            <a:extLst>
              <a:ext uri="{FF2B5EF4-FFF2-40B4-BE49-F238E27FC236}">
                <a16:creationId xmlns:a16="http://schemas.microsoft.com/office/drawing/2014/main" id="{53BE1959-E46B-6473-2F7A-41C4565FBA84}"/>
              </a:ext>
            </a:extLst>
          </p:cNvPr>
          <p:cNvGrpSpPr/>
          <p:nvPr/>
        </p:nvGrpSpPr>
        <p:grpSpPr>
          <a:xfrm>
            <a:off x="-4230828" y="4957994"/>
            <a:ext cx="3821972" cy="1215738"/>
            <a:chOff x="3619500" y="8547582"/>
            <a:chExt cx="4737100" cy="2171217"/>
          </a:xfrm>
        </p:grpSpPr>
        <p:sp>
          <p:nvSpPr>
            <p:cNvPr id="44" name="Ovale 43">
              <a:extLst>
                <a:ext uri="{FF2B5EF4-FFF2-40B4-BE49-F238E27FC236}">
                  <a16:creationId xmlns:a16="http://schemas.microsoft.com/office/drawing/2014/main" id="{BADFC60F-3FC3-2D5D-0E16-7ACC467703AE}"/>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5" name="CasellaDiTesto 44">
              <a:extLst>
                <a:ext uri="{FF2B5EF4-FFF2-40B4-BE49-F238E27FC236}">
                  <a16:creationId xmlns:a16="http://schemas.microsoft.com/office/drawing/2014/main" id="{88BB8C40-F228-DFB2-9CB2-BFFBFE9D633B}"/>
                </a:ext>
              </a:extLst>
            </p:cNvPr>
            <p:cNvSpPr txBox="1"/>
            <p:nvPr/>
          </p:nvSpPr>
          <p:spPr>
            <a:xfrm>
              <a:off x="4032612" y="9111007"/>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Bustina di te</a:t>
              </a:r>
            </a:p>
          </p:txBody>
        </p:sp>
      </p:grpSp>
      <p:grpSp>
        <p:nvGrpSpPr>
          <p:cNvPr id="46" name="Gruppo 45">
            <a:extLst>
              <a:ext uri="{FF2B5EF4-FFF2-40B4-BE49-F238E27FC236}">
                <a16:creationId xmlns:a16="http://schemas.microsoft.com/office/drawing/2014/main" id="{9DC3A8FA-9C52-A48B-8A15-1EC4C64CF33F}"/>
              </a:ext>
            </a:extLst>
          </p:cNvPr>
          <p:cNvGrpSpPr/>
          <p:nvPr/>
        </p:nvGrpSpPr>
        <p:grpSpPr>
          <a:xfrm>
            <a:off x="2318415" y="8666745"/>
            <a:ext cx="3821972" cy="1215738"/>
            <a:chOff x="3619500" y="8547582"/>
            <a:chExt cx="4737100" cy="2171217"/>
          </a:xfrm>
        </p:grpSpPr>
        <p:sp>
          <p:nvSpPr>
            <p:cNvPr id="47" name="Ovale 46">
              <a:extLst>
                <a:ext uri="{FF2B5EF4-FFF2-40B4-BE49-F238E27FC236}">
                  <a16:creationId xmlns:a16="http://schemas.microsoft.com/office/drawing/2014/main" id="{4FF5371F-3D5B-5EC8-2CD9-CACF0F026EC7}"/>
                </a:ext>
              </a:extLst>
            </p:cNvPr>
            <p:cNvSpPr/>
            <p:nvPr/>
          </p:nvSpPr>
          <p:spPr>
            <a:xfrm>
              <a:off x="3619500" y="8547582"/>
              <a:ext cx="4737100" cy="2171217"/>
            </a:xfrm>
            <a:prstGeom prst="ellipse">
              <a:avLst/>
            </a:prstGeom>
            <a:solidFill>
              <a:srgbClr val="EFE4B0"/>
            </a:solidFill>
            <a:ln w="63500">
              <a:solidFill>
                <a:srgbClr val="A890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4">
                    <a:lumMod val="75000"/>
                  </a:schemeClr>
                </a:solidFill>
              </a:endParaRPr>
            </a:p>
          </p:txBody>
        </p:sp>
        <p:sp>
          <p:nvSpPr>
            <p:cNvPr id="48" name="CasellaDiTesto 47">
              <a:extLst>
                <a:ext uri="{FF2B5EF4-FFF2-40B4-BE49-F238E27FC236}">
                  <a16:creationId xmlns:a16="http://schemas.microsoft.com/office/drawing/2014/main" id="{D759617D-1E8A-4B31-9857-4200AB9A1F4F}"/>
                </a:ext>
              </a:extLst>
            </p:cNvPr>
            <p:cNvSpPr txBox="1"/>
            <p:nvPr/>
          </p:nvSpPr>
          <p:spPr>
            <a:xfrm>
              <a:off x="4010989" y="9170016"/>
              <a:ext cx="3910874" cy="989399"/>
            </a:xfrm>
            <a:prstGeom prst="rect">
              <a:avLst/>
            </a:prstGeom>
            <a:noFill/>
          </p:spPr>
          <p:txBody>
            <a:bodyPr wrap="square" rtlCol="0">
              <a:spAutoFit/>
            </a:bodyPr>
            <a:lstStyle/>
            <a:p>
              <a:pPr algn="ctr"/>
              <a:r>
                <a:rPr lang="it-IT" sz="3000" dirty="0">
                  <a:latin typeface="Arial Rounded MT Bold" panose="020F0704030504030204" pitchFamily="34" charset="0"/>
                </a:rPr>
                <a:t>Comunicazione</a:t>
              </a:r>
            </a:p>
          </p:txBody>
        </p:sp>
      </p:grpSp>
      <p:grpSp>
        <p:nvGrpSpPr>
          <p:cNvPr id="55" name="Gruppo 54">
            <a:extLst>
              <a:ext uri="{FF2B5EF4-FFF2-40B4-BE49-F238E27FC236}">
                <a16:creationId xmlns:a16="http://schemas.microsoft.com/office/drawing/2014/main" id="{D06D23A2-D547-9CB7-70AC-B2EDA6CEB079}"/>
              </a:ext>
            </a:extLst>
          </p:cNvPr>
          <p:cNvGrpSpPr/>
          <p:nvPr/>
        </p:nvGrpSpPr>
        <p:grpSpPr>
          <a:xfrm>
            <a:off x="7011489" y="192957"/>
            <a:ext cx="3821972" cy="1215738"/>
            <a:chOff x="3619500" y="8547582"/>
            <a:chExt cx="4737100" cy="2171217"/>
          </a:xfrm>
        </p:grpSpPr>
        <p:sp>
          <p:nvSpPr>
            <p:cNvPr id="56" name="Ovale 55">
              <a:extLst>
                <a:ext uri="{FF2B5EF4-FFF2-40B4-BE49-F238E27FC236}">
                  <a16:creationId xmlns:a16="http://schemas.microsoft.com/office/drawing/2014/main" id="{9003AC4D-DC5D-3E96-B14B-61CC0A95BC90}"/>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57" name="CasellaDiTesto 56">
              <a:extLst>
                <a:ext uri="{FF2B5EF4-FFF2-40B4-BE49-F238E27FC236}">
                  <a16:creationId xmlns:a16="http://schemas.microsoft.com/office/drawing/2014/main" id="{75CFF217-35AA-6EE2-CAE6-D83482BACA01}"/>
                </a:ext>
              </a:extLst>
            </p:cNvPr>
            <p:cNvSpPr txBox="1"/>
            <p:nvPr/>
          </p:nvSpPr>
          <p:spPr>
            <a:xfrm>
              <a:off x="4032612" y="9106716"/>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Motore</a:t>
              </a:r>
            </a:p>
          </p:txBody>
        </p:sp>
      </p:grpSp>
      <p:grpSp>
        <p:nvGrpSpPr>
          <p:cNvPr id="64" name="Gruppo 63">
            <a:extLst>
              <a:ext uri="{FF2B5EF4-FFF2-40B4-BE49-F238E27FC236}">
                <a16:creationId xmlns:a16="http://schemas.microsoft.com/office/drawing/2014/main" id="{A3C306B8-1E3E-2917-0FC8-9D205F5AF6DE}"/>
              </a:ext>
            </a:extLst>
          </p:cNvPr>
          <p:cNvGrpSpPr/>
          <p:nvPr/>
        </p:nvGrpSpPr>
        <p:grpSpPr>
          <a:xfrm>
            <a:off x="-408856" y="-328498"/>
            <a:ext cx="4648200" cy="2133600"/>
            <a:chOff x="3619500" y="8547583"/>
            <a:chExt cx="4648200" cy="2133600"/>
          </a:xfrm>
          <a:solidFill>
            <a:srgbClr val="EFE4B0"/>
          </a:solidFill>
        </p:grpSpPr>
        <p:sp>
          <p:nvSpPr>
            <p:cNvPr id="65" name="Ovale 64">
              <a:extLst>
                <a:ext uri="{FF2B5EF4-FFF2-40B4-BE49-F238E27FC236}">
                  <a16:creationId xmlns:a16="http://schemas.microsoft.com/office/drawing/2014/main" id="{DC60727B-BC05-96DE-4BAA-64216303CD81}"/>
                </a:ext>
              </a:extLst>
            </p:cNvPr>
            <p:cNvSpPr/>
            <p:nvPr/>
          </p:nvSpPr>
          <p:spPr>
            <a:xfrm>
              <a:off x="3619500" y="8547583"/>
              <a:ext cx="4648200" cy="2133600"/>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6" name="Segnaposto contenuto 2">
            <a:extLst>
              <a:ext uri="{FF2B5EF4-FFF2-40B4-BE49-F238E27FC236}">
                <a16:creationId xmlns:a16="http://schemas.microsoft.com/office/drawing/2014/main" id="{AAF07817-837F-3A15-A71E-86246A2ACA98}"/>
              </a:ext>
            </a:extLst>
          </p:cNvPr>
          <p:cNvSpPr txBox="1">
            <a:spLocks/>
          </p:cNvSpPr>
          <p:nvPr/>
        </p:nvSpPr>
        <p:spPr>
          <a:xfrm>
            <a:off x="764392" y="1385069"/>
            <a:ext cx="4648200" cy="48181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Funzionamento dei motori passo </a:t>
            </a:r>
            <a:r>
              <a:rPr lang="it-IT" sz="3200" dirty="0" err="1"/>
              <a:t>passo</a:t>
            </a:r>
            <a:endParaRPr lang="it-IT" sz="3200" dirty="0"/>
          </a:p>
          <a:p>
            <a:pPr algn="l"/>
            <a:endParaRPr lang="it-IT" sz="3200" dirty="0"/>
          </a:p>
          <a:p>
            <a:pPr algn="l"/>
            <a:r>
              <a:rPr lang="it-IT" sz="3200" dirty="0"/>
              <a:t>Driver dedicato</a:t>
            </a:r>
          </a:p>
          <a:p>
            <a:pPr algn="l"/>
            <a:endParaRPr lang="it-IT" sz="3200" dirty="0"/>
          </a:p>
          <a:p>
            <a:pPr algn="l"/>
            <a:r>
              <a:rPr lang="it-IT" sz="3200" dirty="0"/>
              <a:t>Scrittura del software</a:t>
            </a:r>
          </a:p>
          <a:p>
            <a:pPr algn="l"/>
            <a:endParaRPr lang="it-IT" sz="3200" dirty="0"/>
          </a:p>
          <a:p>
            <a:pPr algn="l"/>
            <a:r>
              <a:rPr lang="it-IT" sz="3200" dirty="0"/>
              <a:t>Gestione surriscaldamento</a:t>
            </a:r>
          </a:p>
        </p:txBody>
      </p:sp>
      <p:pic>
        <p:nvPicPr>
          <p:cNvPr id="7" name="photo_11_2023-08-18_16-13-36.jpg">
            <a:extLst>
              <a:ext uri="{FF2B5EF4-FFF2-40B4-BE49-F238E27FC236}">
                <a16:creationId xmlns:a16="http://schemas.microsoft.com/office/drawing/2014/main" id="{92787CA0-D45F-12CA-A934-BE10631C48E2}"/>
              </a:ext>
            </a:extLst>
          </p:cNvPr>
          <p:cNvPicPr>
            <a:picLocks noChangeAspect="1"/>
          </p:cNvPicPr>
          <p:nvPr/>
        </p:nvPicPr>
        <p:blipFill>
          <a:blip r:embed="rId4"/>
          <a:stretch>
            <a:fillRect/>
          </a:stretch>
        </p:blipFill>
        <p:spPr>
          <a:xfrm>
            <a:off x="6914249" y="1385069"/>
            <a:ext cx="4524450" cy="5020081"/>
          </a:xfrm>
          <a:prstGeom prst="rect">
            <a:avLst/>
          </a:prstGeom>
          <a:effectLst/>
        </p:spPr>
      </p:pic>
      <p:grpSp>
        <p:nvGrpSpPr>
          <p:cNvPr id="8" name="Gruppo 7">
            <a:extLst>
              <a:ext uri="{FF2B5EF4-FFF2-40B4-BE49-F238E27FC236}">
                <a16:creationId xmlns:a16="http://schemas.microsoft.com/office/drawing/2014/main" id="{19A69F79-BD79-1333-B788-21BD699E1108}"/>
              </a:ext>
            </a:extLst>
          </p:cNvPr>
          <p:cNvGrpSpPr/>
          <p:nvPr/>
        </p:nvGrpSpPr>
        <p:grpSpPr>
          <a:xfrm>
            <a:off x="7011489" y="7451007"/>
            <a:ext cx="3821972" cy="1215738"/>
            <a:chOff x="3619500" y="8547582"/>
            <a:chExt cx="4737100" cy="2171217"/>
          </a:xfrm>
        </p:grpSpPr>
        <p:sp>
          <p:nvSpPr>
            <p:cNvPr id="9" name="Ovale 8">
              <a:extLst>
                <a:ext uri="{FF2B5EF4-FFF2-40B4-BE49-F238E27FC236}">
                  <a16:creationId xmlns:a16="http://schemas.microsoft.com/office/drawing/2014/main" id="{118846C5-9EF4-F73B-D149-4A9E2082CBBB}"/>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0" name="CasellaDiTesto 9">
              <a:extLst>
                <a:ext uri="{FF2B5EF4-FFF2-40B4-BE49-F238E27FC236}">
                  <a16:creationId xmlns:a16="http://schemas.microsoft.com/office/drawing/2014/main" id="{82095223-7CEB-79A1-2DD4-13D639696C72}"/>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pic>
        <p:nvPicPr>
          <p:cNvPr id="12" name="IMG_2216.jpeg">
            <a:extLst>
              <a:ext uri="{FF2B5EF4-FFF2-40B4-BE49-F238E27FC236}">
                <a16:creationId xmlns:a16="http://schemas.microsoft.com/office/drawing/2014/main" id="{0AD4CD77-4BFF-F602-9461-9117066EBE1C}"/>
              </a:ext>
            </a:extLst>
          </p:cNvPr>
          <p:cNvPicPr>
            <a:picLocks/>
          </p:cNvPicPr>
          <p:nvPr/>
        </p:nvPicPr>
        <p:blipFill>
          <a:blip r:embed="rId5"/>
          <a:stretch>
            <a:fillRect/>
          </a:stretch>
        </p:blipFill>
        <p:spPr>
          <a:xfrm rot="16200000">
            <a:off x="7404572" y="7157119"/>
            <a:ext cx="3642358" cy="6156696"/>
          </a:xfrm>
          <a:prstGeom prst="rect">
            <a:avLst/>
          </a:prstGeom>
          <a:effectLst/>
        </p:spPr>
      </p:pic>
    </p:spTree>
    <p:extLst>
      <p:ext uri="{BB962C8B-B14F-4D97-AF65-F5344CB8AC3E}">
        <p14:creationId xmlns:p14="http://schemas.microsoft.com/office/powerpoint/2010/main" val="31071013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C0376F2-AC67-34BF-4EDA-FCC8144BE974}"/>
              </a:ext>
            </a:extLst>
          </p:cNvPr>
          <p:cNvSpPr/>
          <p:nvPr/>
        </p:nvSpPr>
        <p:spPr>
          <a:xfrm>
            <a:off x="6147404" y="-850469"/>
            <a:ext cx="615669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CB9B92C4-8EB1-E801-F73D-28F2CCE4CE5E}"/>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sp>
        <p:nvSpPr>
          <p:cNvPr id="56" name="Ovale 55">
            <a:extLst>
              <a:ext uri="{FF2B5EF4-FFF2-40B4-BE49-F238E27FC236}">
                <a16:creationId xmlns:a16="http://schemas.microsoft.com/office/drawing/2014/main" id="{9003AC4D-DC5D-3E96-B14B-61CC0A95BC90}"/>
              </a:ext>
            </a:extLst>
          </p:cNvPr>
          <p:cNvSpPr/>
          <p:nvPr/>
        </p:nvSpPr>
        <p:spPr>
          <a:xfrm>
            <a:off x="7649061" y="-6905486"/>
            <a:ext cx="3821972" cy="1215738"/>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grpSp>
        <p:nvGrpSpPr>
          <p:cNvPr id="64" name="Gruppo 63">
            <a:extLst>
              <a:ext uri="{FF2B5EF4-FFF2-40B4-BE49-F238E27FC236}">
                <a16:creationId xmlns:a16="http://schemas.microsoft.com/office/drawing/2014/main" id="{A3C306B8-1E3E-2917-0FC8-9D205F5AF6DE}"/>
              </a:ext>
            </a:extLst>
          </p:cNvPr>
          <p:cNvGrpSpPr/>
          <p:nvPr/>
        </p:nvGrpSpPr>
        <p:grpSpPr>
          <a:xfrm>
            <a:off x="-408856" y="-328498"/>
            <a:ext cx="4648200" cy="2133600"/>
            <a:chOff x="3619500" y="8547583"/>
            <a:chExt cx="4648200" cy="2133600"/>
          </a:xfrm>
          <a:solidFill>
            <a:srgbClr val="EFE4B0"/>
          </a:solidFill>
        </p:grpSpPr>
        <p:sp>
          <p:nvSpPr>
            <p:cNvPr id="65" name="Ovale 64">
              <a:extLst>
                <a:ext uri="{FF2B5EF4-FFF2-40B4-BE49-F238E27FC236}">
                  <a16:creationId xmlns:a16="http://schemas.microsoft.com/office/drawing/2014/main" id="{DC60727B-BC05-96DE-4BAA-64216303CD81}"/>
                </a:ext>
              </a:extLst>
            </p:cNvPr>
            <p:cNvSpPr/>
            <p:nvPr/>
          </p:nvSpPr>
          <p:spPr>
            <a:xfrm>
              <a:off x="3619500" y="8547583"/>
              <a:ext cx="4648200" cy="2133600"/>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6" name="Segnaposto contenuto 2">
            <a:extLst>
              <a:ext uri="{FF2B5EF4-FFF2-40B4-BE49-F238E27FC236}">
                <a16:creationId xmlns:a16="http://schemas.microsoft.com/office/drawing/2014/main" id="{AAF07817-837F-3A15-A71E-86246A2ACA98}"/>
              </a:ext>
            </a:extLst>
          </p:cNvPr>
          <p:cNvSpPr txBox="1">
            <a:spLocks/>
          </p:cNvSpPr>
          <p:nvPr/>
        </p:nvSpPr>
        <p:spPr>
          <a:xfrm>
            <a:off x="764392" y="1851836"/>
            <a:ext cx="46482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Strofinamento</a:t>
            </a:r>
          </a:p>
          <a:p>
            <a:pPr algn="l"/>
            <a:endParaRPr lang="it-IT" sz="3200" dirty="0"/>
          </a:p>
          <a:p>
            <a:pPr algn="l"/>
            <a:r>
              <a:rPr lang="it-IT" sz="3200" dirty="0"/>
              <a:t>Disegno 3D</a:t>
            </a:r>
          </a:p>
          <a:p>
            <a:pPr algn="l"/>
            <a:endParaRPr lang="it-IT" sz="3200" dirty="0"/>
          </a:p>
          <a:p>
            <a:pPr algn="l"/>
            <a:r>
              <a:rPr lang="it-IT" sz="3200" dirty="0"/>
              <a:t>Minimizzazione del volume</a:t>
            </a:r>
          </a:p>
        </p:txBody>
      </p:sp>
      <p:grpSp>
        <p:nvGrpSpPr>
          <p:cNvPr id="3" name="Gruppo 2">
            <a:extLst>
              <a:ext uri="{FF2B5EF4-FFF2-40B4-BE49-F238E27FC236}">
                <a16:creationId xmlns:a16="http://schemas.microsoft.com/office/drawing/2014/main" id="{79C6289A-EE29-5268-F59E-B2907FBA9E88}"/>
              </a:ext>
            </a:extLst>
          </p:cNvPr>
          <p:cNvGrpSpPr/>
          <p:nvPr/>
        </p:nvGrpSpPr>
        <p:grpSpPr>
          <a:xfrm>
            <a:off x="6986089" y="-6944443"/>
            <a:ext cx="3821972" cy="1215738"/>
            <a:chOff x="3619500" y="8547582"/>
            <a:chExt cx="4737100" cy="2171217"/>
          </a:xfrm>
        </p:grpSpPr>
        <p:sp>
          <p:nvSpPr>
            <p:cNvPr id="4" name="Ovale 3">
              <a:extLst>
                <a:ext uri="{FF2B5EF4-FFF2-40B4-BE49-F238E27FC236}">
                  <a16:creationId xmlns:a16="http://schemas.microsoft.com/office/drawing/2014/main" id="{D2359025-D3CE-19A3-3E3F-715CD3E828F0}"/>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5" name="CasellaDiTesto 4">
              <a:extLst>
                <a:ext uri="{FF2B5EF4-FFF2-40B4-BE49-F238E27FC236}">
                  <a16:creationId xmlns:a16="http://schemas.microsoft.com/office/drawing/2014/main" id="{304DCD52-E796-5383-CB95-E89D6FE1CAD0}"/>
                </a:ext>
              </a:extLst>
            </p:cNvPr>
            <p:cNvSpPr txBox="1"/>
            <p:nvPr/>
          </p:nvSpPr>
          <p:spPr>
            <a:xfrm>
              <a:off x="4032612" y="9106716"/>
              <a:ext cx="3910874" cy="1044364"/>
            </a:xfrm>
            <a:prstGeom prst="rect">
              <a:avLst/>
            </a:prstGeom>
            <a:noFill/>
          </p:spPr>
          <p:txBody>
            <a:bodyPr wrap="square" rtlCol="0">
              <a:spAutoFit/>
            </a:bodyPr>
            <a:lstStyle/>
            <a:p>
              <a:pPr algn="ctr"/>
              <a:r>
                <a:rPr lang="it-IT" sz="3200" dirty="0">
                  <a:latin typeface="Arial Rounded MT Bold" panose="020F0704030504030204" pitchFamily="34" charset="0"/>
                </a:rPr>
                <a:t>Motore</a:t>
              </a:r>
            </a:p>
          </p:txBody>
        </p:sp>
      </p:grpSp>
      <p:pic>
        <p:nvPicPr>
          <p:cNvPr id="7" name="photo_11_2023-08-18_16-13-36.jpg">
            <a:extLst>
              <a:ext uri="{FF2B5EF4-FFF2-40B4-BE49-F238E27FC236}">
                <a16:creationId xmlns:a16="http://schemas.microsoft.com/office/drawing/2014/main" id="{AFF8C712-D0E8-C55C-6B53-22B4E1CC01EA}"/>
              </a:ext>
            </a:extLst>
          </p:cNvPr>
          <p:cNvPicPr>
            <a:picLocks noChangeAspect="1"/>
          </p:cNvPicPr>
          <p:nvPr/>
        </p:nvPicPr>
        <p:blipFill>
          <a:blip r:embed="rId4"/>
          <a:stretch>
            <a:fillRect/>
          </a:stretch>
        </p:blipFill>
        <p:spPr>
          <a:xfrm>
            <a:off x="6914249" y="-5752331"/>
            <a:ext cx="4524450" cy="5020081"/>
          </a:xfrm>
          <a:prstGeom prst="rect">
            <a:avLst/>
          </a:prstGeom>
          <a:effectLst/>
        </p:spPr>
      </p:pic>
      <p:grpSp>
        <p:nvGrpSpPr>
          <p:cNvPr id="8" name="Gruppo 7">
            <a:extLst>
              <a:ext uri="{FF2B5EF4-FFF2-40B4-BE49-F238E27FC236}">
                <a16:creationId xmlns:a16="http://schemas.microsoft.com/office/drawing/2014/main" id="{FB4927CE-2C6A-62C4-8FD8-6656557F6AF8}"/>
              </a:ext>
            </a:extLst>
          </p:cNvPr>
          <p:cNvGrpSpPr/>
          <p:nvPr/>
        </p:nvGrpSpPr>
        <p:grpSpPr>
          <a:xfrm>
            <a:off x="6986089" y="313607"/>
            <a:ext cx="3821972" cy="1215738"/>
            <a:chOff x="3619500" y="8547582"/>
            <a:chExt cx="4737100" cy="2171217"/>
          </a:xfrm>
        </p:grpSpPr>
        <p:sp>
          <p:nvSpPr>
            <p:cNvPr id="9" name="Ovale 8">
              <a:extLst>
                <a:ext uri="{FF2B5EF4-FFF2-40B4-BE49-F238E27FC236}">
                  <a16:creationId xmlns:a16="http://schemas.microsoft.com/office/drawing/2014/main" id="{F9201593-68F8-5A36-2DE0-34CDDF2830EE}"/>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0" name="CasellaDiTesto 9">
              <a:extLst>
                <a:ext uri="{FF2B5EF4-FFF2-40B4-BE49-F238E27FC236}">
                  <a16:creationId xmlns:a16="http://schemas.microsoft.com/office/drawing/2014/main" id="{A669FC98-F45C-1DD5-4134-995D82A7F617}"/>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pic>
        <p:nvPicPr>
          <p:cNvPr id="11" name="IMG_2216.jpeg">
            <a:extLst>
              <a:ext uri="{FF2B5EF4-FFF2-40B4-BE49-F238E27FC236}">
                <a16:creationId xmlns:a16="http://schemas.microsoft.com/office/drawing/2014/main" id="{8D8F40C9-94BE-A6EB-5E2C-39CD96006266}"/>
              </a:ext>
            </a:extLst>
          </p:cNvPr>
          <p:cNvPicPr>
            <a:picLocks/>
          </p:cNvPicPr>
          <p:nvPr/>
        </p:nvPicPr>
        <p:blipFill>
          <a:blip r:embed="rId5"/>
          <a:stretch>
            <a:fillRect/>
          </a:stretch>
        </p:blipFill>
        <p:spPr>
          <a:xfrm rot="16200000">
            <a:off x="7404572" y="756319"/>
            <a:ext cx="3642358" cy="6156696"/>
          </a:xfrm>
          <a:prstGeom prst="rect">
            <a:avLst/>
          </a:prstGeom>
          <a:effectLst/>
        </p:spPr>
      </p:pic>
      <p:pic>
        <p:nvPicPr>
          <p:cNvPr id="24" name="Elemento grafico 23" descr="Collegamento con riempimento a tinta unita">
            <a:extLst>
              <a:ext uri="{FF2B5EF4-FFF2-40B4-BE49-F238E27FC236}">
                <a16:creationId xmlns:a16="http://schemas.microsoft.com/office/drawing/2014/main" id="{FDA3B152-A177-3EDA-90E7-E214293B43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906436">
            <a:off x="10703363" y="10581807"/>
            <a:ext cx="811018" cy="811018"/>
          </a:xfrm>
          <a:prstGeom prst="rect">
            <a:avLst/>
          </a:prstGeom>
        </p:spPr>
      </p:pic>
      <p:sp>
        <p:nvSpPr>
          <p:cNvPr id="26" name="CasellaDiTesto 25">
            <a:extLst>
              <a:ext uri="{FF2B5EF4-FFF2-40B4-BE49-F238E27FC236}">
                <a16:creationId xmlns:a16="http://schemas.microsoft.com/office/drawing/2014/main" id="{D81E3F36-6AF3-B196-FE40-EF03A224B179}"/>
              </a:ext>
            </a:extLst>
          </p:cNvPr>
          <p:cNvSpPr txBox="1"/>
          <p:nvPr/>
        </p:nvSpPr>
        <p:spPr>
          <a:xfrm>
            <a:off x="8910767" y="10626708"/>
            <a:ext cx="900260" cy="584775"/>
          </a:xfrm>
          <a:prstGeom prst="rect">
            <a:avLst/>
          </a:prstGeom>
          <a:noFill/>
        </p:spPr>
        <p:txBody>
          <a:bodyPr wrap="square" rtlCol="0">
            <a:spAutoFit/>
          </a:bodyPr>
          <a:lstStyle/>
          <a:p>
            <a:pPr algn="ctr"/>
            <a:r>
              <a:rPr lang="it-IT" sz="3200" dirty="0">
                <a:latin typeface="Arial Rounded MT Bold" panose="020F0704030504030204" pitchFamily="34" charset="0"/>
              </a:rPr>
              <a:t>Vs</a:t>
            </a:r>
          </a:p>
        </p:txBody>
      </p:sp>
      <p:grpSp>
        <p:nvGrpSpPr>
          <p:cNvPr id="12" name="Gruppo 11">
            <a:extLst>
              <a:ext uri="{FF2B5EF4-FFF2-40B4-BE49-F238E27FC236}">
                <a16:creationId xmlns:a16="http://schemas.microsoft.com/office/drawing/2014/main" id="{3BB632ED-BA8E-ADF7-616C-B2E0FC174F4C}"/>
              </a:ext>
            </a:extLst>
          </p:cNvPr>
          <p:cNvGrpSpPr/>
          <p:nvPr/>
        </p:nvGrpSpPr>
        <p:grpSpPr>
          <a:xfrm>
            <a:off x="6986089" y="7349407"/>
            <a:ext cx="3821972" cy="1215738"/>
            <a:chOff x="3619500" y="8547582"/>
            <a:chExt cx="4737100" cy="2171217"/>
          </a:xfrm>
        </p:grpSpPr>
        <p:sp>
          <p:nvSpPr>
            <p:cNvPr id="13" name="Ovale 12">
              <a:extLst>
                <a:ext uri="{FF2B5EF4-FFF2-40B4-BE49-F238E27FC236}">
                  <a16:creationId xmlns:a16="http://schemas.microsoft.com/office/drawing/2014/main" id="{0D3A8729-A1C4-D92F-14F0-F3F9EFAE4F82}"/>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4" name="CasellaDiTesto 13">
              <a:extLst>
                <a:ext uri="{FF2B5EF4-FFF2-40B4-BE49-F238E27FC236}">
                  <a16:creationId xmlns:a16="http://schemas.microsoft.com/office/drawing/2014/main" id="{43952AF1-EB55-5354-36DD-F20B7CC16373}"/>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Voltaggio</a:t>
              </a:r>
            </a:p>
          </p:txBody>
        </p:sp>
      </p:grpSp>
      <p:pic>
        <p:nvPicPr>
          <p:cNvPr id="22" name="Immagine 21">
            <a:extLst>
              <a:ext uri="{FF2B5EF4-FFF2-40B4-BE49-F238E27FC236}">
                <a16:creationId xmlns:a16="http://schemas.microsoft.com/office/drawing/2014/main" id="{2F5A633D-6B55-CF49-8379-C37B64456A95}"/>
              </a:ext>
            </a:extLst>
          </p:cNvPr>
          <p:cNvPicPr>
            <a:picLocks noChangeAspect="1"/>
          </p:cNvPicPr>
          <p:nvPr/>
        </p:nvPicPr>
        <p:blipFill>
          <a:blip r:embed="rId8"/>
          <a:stretch>
            <a:fillRect/>
          </a:stretch>
        </p:blipFill>
        <p:spPr>
          <a:xfrm>
            <a:off x="6368418" y="8797818"/>
            <a:ext cx="2597241" cy="5072741"/>
          </a:xfrm>
          <a:prstGeom prst="rect">
            <a:avLst/>
          </a:prstGeom>
        </p:spPr>
      </p:pic>
      <p:pic>
        <p:nvPicPr>
          <p:cNvPr id="23" name="Immagine 22" descr="Immagine che contiene circuito, testo, schermata, Ingegneria elettronica&#10;&#10;Descrizione generata automaticamente">
            <a:extLst>
              <a:ext uri="{FF2B5EF4-FFF2-40B4-BE49-F238E27FC236}">
                <a16:creationId xmlns:a16="http://schemas.microsoft.com/office/drawing/2014/main" id="{60A72904-B00D-4C3F-94E5-C098432F7E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8282984" y="10358060"/>
            <a:ext cx="5072739" cy="2028457"/>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37124285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C0376F2-AC67-34BF-4EDA-FCC8144BE974}"/>
              </a:ext>
            </a:extLst>
          </p:cNvPr>
          <p:cNvSpPr/>
          <p:nvPr/>
        </p:nvSpPr>
        <p:spPr>
          <a:xfrm>
            <a:off x="6147404" y="-850469"/>
            <a:ext cx="6156696"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68293F60-3CBD-5DDC-1C1F-D94DD61CD090}"/>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64" name="Gruppo 63">
            <a:extLst>
              <a:ext uri="{FF2B5EF4-FFF2-40B4-BE49-F238E27FC236}">
                <a16:creationId xmlns:a16="http://schemas.microsoft.com/office/drawing/2014/main" id="{A3C306B8-1E3E-2917-0FC8-9D205F5AF6DE}"/>
              </a:ext>
            </a:extLst>
          </p:cNvPr>
          <p:cNvGrpSpPr/>
          <p:nvPr/>
        </p:nvGrpSpPr>
        <p:grpSpPr>
          <a:xfrm>
            <a:off x="-408856" y="-328498"/>
            <a:ext cx="4648200" cy="2133600"/>
            <a:chOff x="3619500" y="8547583"/>
            <a:chExt cx="4648200" cy="2133600"/>
          </a:xfrm>
          <a:solidFill>
            <a:srgbClr val="EFE4B0"/>
          </a:solidFill>
        </p:grpSpPr>
        <p:sp>
          <p:nvSpPr>
            <p:cNvPr id="65" name="Ovale 64">
              <a:extLst>
                <a:ext uri="{FF2B5EF4-FFF2-40B4-BE49-F238E27FC236}">
                  <a16:creationId xmlns:a16="http://schemas.microsoft.com/office/drawing/2014/main" id="{DC60727B-BC05-96DE-4BAA-64216303CD81}"/>
                </a:ext>
              </a:extLst>
            </p:cNvPr>
            <p:cNvSpPr/>
            <p:nvPr/>
          </p:nvSpPr>
          <p:spPr>
            <a:xfrm>
              <a:off x="3619500" y="8547583"/>
              <a:ext cx="4648200" cy="2133600"/>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6" name="Segnaposto contenuto 2">
            <a:extLst>
              <a:ext uri="{FF2B5EF4-FFF2-40B4-BE49-F238E27FC236}">
                <a16:creationId xmlns:a16="http://schemas.microsoft.com/office/drawing/2014/main" id="{AAF07817-837F-3A15-A71E-86246A2ACA98}"/>
              </a:ext>
            </a:extLst>
          </p:cNvPr>
          <p:cNvSpPr txBox="1">
            <a:spLocks/>
          </p:cNvSpPr>
          <p:nvPr/>
        </p:nvSpPr>
        <p:spPr>
          <a:xfrm>
            <a:off x="764392" y="1851836"/>
            <a:ext cx="46482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Transistor e </a:t>
            </a:r>
            <a:r>
              <a:rPr lang="it-IT" sz="3200" dirty="0" err="1"/>
              <a:t>Relays</a:t>
            </a:r>
            <a:endParaRPr lang="it-IT" sz="3200" dirty="0"/>
          </a:p>
          <a:p>
            <a:pPr algn="l"/>
            <a:endParaRPr lang="it-IT" sz="3200" dirty="0"/>
          </a:p>
          <a:p>
            <a:pPr algn="l"/>
            <a:r>
              <a:rPr lang="it-IT" sz="3200" dirty="0"/>
              <a:t>Componenti incompatibili</a:t>
            </a:r>
          </a:p>
          <a:p>
            <a:pPr algn="l"/>
            <a:endParaRPr lang="it-IT" sz="3200" dirty="0"/>
          </a:p>
          <a:p>
            <a:pPr algn="l"/>
            <a:r>
              <a:rPr lang="it-IT" sz="3200" dirty="0"/>
              <a:t>Usare meno schede possibili</a:t>
            </a:r>
          </a:p>
        </p:txBody>
      </p:sp>
      <p:grpSp>
        <p:nvGrpSpPr>
          <p:cNvPr id="8" name="Gruppo 7">
            <a:extLst>
              <a:ext uri="{FF2B5EF4-FFF2-40B4-BE49-F238E27FC236}">
                <a16:creationId xmlns:a16="http://schemas.microsoft.com/office/drawing/2014/main" id="{FB4927CE-2C6A-62C4-8FD8-6656557F6AF8}"/>
              </a:ext>
            </a:extLst>
          </p:cNvPr>
          <p:cNvGrpSpPr/>
          <p:nvPr/>
        </p:nvGrpSpPr>
        <p:grpSpPr>
          <a:xfrm>
            <a:off x="7011489" y="-7001593"/>
            <a:ext cx="3821972" cy="1215738"/>
            <a:chOff x="3619500" y="8547582"/>
            <a:chExt cx="4737100" cy="2171217"/>
          </a:xfrm>
        </p:grpSpPr>
        <p:sp>
          <p:nvSpPr>
            <p:cNvPr id="9" name="Ovale 8">
              <a:extLst>
                <a:ext uri="{FF2B5EF4-FFF2-40B4-BE49-F238E27FC236}">
                  <a16:creationId xmlns:a16="http://schemas.microsoft.com/office/drawing/2014/main" id="{F9201593-68F8-5A36-2DE0-34CDDF2830EE}"/>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0" name="CasellaDiTesto 9">
              <a:extLst>
                <a:ext uri="{FF2B5EF4-FFF2-40B4-BE49-F238E27FC236}">
                  <a16:creationId xmlns:a16="http://schemas.microsoft.com/office/drawing/2014/main" id="{A669FC98-F45C-1DD5-4134-995D82A7F617}"/>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Attrito</a:t>
              </a:r>
            </a:p>
          </p:txBody>
        </p:sp>
      </p:grpSp>
      <p:pic>
        <p:nvPicPr>
          <p:cNvPr id="11" name="IMG_2216.jpeg">
            <a:extLst>
              <a:ext uri="{FF2B5EF4-FFF2-40B4-BE49-F238E27FC236}">
                <a16:creationId xmlns:a16="http://schemas.microsoft.com/office/drawing/2014/main" id="{8D8F40C9-94BE-A6EB-5E2C-39CD96006266}"/>
              </a:ext>
            </a:extLst>
          </p:cNvPr>
          <p:cNvPicPr>
            <a:picLocks/>
          </p:cNvPicPr>
          <p:nvPr/>
        </p:nvPicPr>
        <p:blipFill>
          <a:blip r:embed="rId4"/>
          <a:stretch>
            <a:fillRect/>
          </a:stretch>
        </p:blipFill>
        <p:spPr>
          <a:xfrm rot="16200000">
            <a:off x="7404572" y="-6558881"/>
            <a:ext cx="3642358" cy="6156696"/>
          </a:xfrm>
          <a:prstGeom prst="rect">
            <a:avLst/>
          </a:prstGeom>
          <a:effectLst/>
        </p:spPr>
      </p:pic>
      <p:grpSp>
        <p:nvGrpSpPr>
          <p:cNvPr id="12" name="Gruppo 11">
            <a:extLst>
              <a:ext uri="{FF2B5EF4-FFF2-40B4-BE49-F238E27FC236}">
                <a16:creationId xmlns:a16="http://schemas.microsoft.com/office/drawing/2014/main" id="{3BB632ED-BA8E-ADF7-616C-B2E0FC174F4C}"/>
              </a:ext>
            </a:extLst>
          </p:cNvPr>
          <p:cNvGrpSpPr/>
          <p:nvPr/>
        </p:nvGrpSpPr>
        <p:grpSpPr>
          <a:xfrm>
            <a:off x="7011489" y="34207"/>
            <a:ext cx="3821972" cy="1215738"/>
            <a:chOff x="3619500" y="8547582"/>
            <a:chExt cx="4737100" cy="2171217"/>
          </a:xfrm>
        </p:grpSpPr>
        <p:sp>
          <p:nvSpPr>
            <p:cNvPr id="13" name="Ovale 12">
              <a:extLst>
                <a:ext uri="{FF2B5EF4-FFF2-40B4-BE49-F238E27FC236}">
                  <a16:creationId xmlns:a16="http://schemas.microsoft.com/office/drawing/2014/main" id="{0D3A8729-A1C4-D92F-14F0-F3F9EFAE4F82}"/>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4" name="CasellaDiTesto 13">
              <a:extLst>
                <a:ext uri="{FF2B5EF4-FFF2-40B4-BE49-F238E27FC236}">
                  <a16:creationId xmlns:a16="http://schemas.microsoft.com/office/drawing/2014/main" id="{43952AF1-EB55-5354-36DD-F20B7CC16373}"/>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Voltaggio</a:t>
              </a:r>
            </a:p>
          </p:txBody>
        </p:sp>
      </p:grpSp>
      <p:grpSp>
        <p:nvGrpSpPr>
          <p:cNvPr id="35" name="Gruppo 34">
            <a:extLst>
              <a:ext uri="{FF2B5EF4-FFF2-40B4-BE49-F238E27FC236}">
                <a16:creationId xmlns:a16="http://schemas.microsoft.com/office/drawing/2014/main" id="{2FEB17E8-0AF5-BBB5-0497-97681BDF3678}"/>
              </a:ext>
            </a:extLst>
          </p:cNvPr>
          <p:cNvGrpSpPr/>
          <p:nvPr/>
        </p:nvGrpSpPr>
        <p:grpSpPr>
          <a:xfrm>
            <a:off x="13788936" y="76200"/>
            <a:ext cx="3821972" cy="1215738"/>
            <a:chOff x="3619500" y="8547582"/>
            <a:chExt cx="4737100" cy="2171217"/>
          </a:xfrm>
        </p:grpSpPr>
        <p:sp>
          <p:nvSpPr>
            <p:cNvPr id="36" name="Ovale 35">
              <a:extLst>
                <a:ext uri="{FF2B5EF4-FFF2-40B4-BE49-F238E27FC236}">
                  <a16:creationId xmlns:a16="http://schemas.microsoft.com/office/drawing/2014/main" id="{95583E05-BD47-C6F9-8CCB-CDE4F698E657}"/>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37" name="CasellaDiTesto 36">
              <a:extLst>
                <a:ext uri="{FF2B5EF4-FFF2-40B4-BE49-F238E27FC236}">
                  <a16:creationId xmlns:a16="http://schemas.microsoft.com/office/drawing/2014/main" id="{D67EC7DF-1BEC-BDFD-1A8A-B000A5B49B03}"/>
                </a:ext>
              </a:extLst>
            </p:cNvPr>
            <p:cNvSpPr txBox="1"/>
            <p:nvPr/>
          </p:nvSpPr>
          <p:spPr>
            <a:xfrm>
              <a:off x="4032612" y="9106716"/>
              <a:ext cx="4323988" cy="1044365"/>
            </a:xfrm>
            <a:prstGeom prst="rect">
              <a:avLst/>
            </a:prstGeom>
            <a:noFill/>
          </p:spPr>
          <p:txBody>
            <a:bodyPr wrap="square" rtlCol="0">
              <a:spAutoFit/>
            </a:bodyPr>
            <a:lstStyle/>
            <a:p>
              <a:pPr algn="ctr"/>
              <a:r>
                <a:rPr lang="it-IT" sz="3200" dirty="0">
                  <a:latin typeface="Arial Rounded MT Bold" panose="020F0704030504030204" pitchFamily="34" charset="0"/>
                </a:rPr>
                <a:t>Comunicazione</a:t>
              </a:r>
            </a:p>
          </p:txBody>
        </p:sp>
      </p:grpSp>
      <p:sp>
        <p:nvSpPr>
          <p:cNvPr id="38" name="CasellaDiTesto 37">
            <a:extLst>
              <a:ext uri="{FF2B5EF4-FFF2-40B4-BE49-F238E27FC236}">
                <a16:creationId xmlns:a16="http://schemas.microsoft.com/office/drawing/2014/main" id="{9E518976-BCB4-2C12-4868-750D395D5F25}"/>
              </a:ext>
            </a:extLst>
          </p:cNvPr>
          <p:cNvSpPr txBox="1"/>
          <p:nvPr/>
        </p:nvSpPr>
        <p:spPr>
          <a:xfrm>
            <a:off x="16274839" y="389278"/>
            <a:ext cx="3488666" cy="584775"/>
          </a:xfrm>
          <a:prstGeom prst="rect">
            <a:avLst/>
          </a:prstGeom>
          <a:noFill/>
        </p:spPr>
        <p:txBody>
          <a:bodyPr wrap="square" rtlCol="0">
            <a:spAutoFit/>
          </a:bodyPr>
          <a:lstStyle/>
          <a:p>
            <a:pPr algn="ctr"/>
            <a:r>
              <a:rPr lang="it-IT" sz="3200" dirty="0">
                <a:latin typeface="Arial Rounded MT Bold" panose="020F0704030504030204" pitchFamily="34" charset="0"/>
              </a:rPr>
              <a:t>UART</a:t>
            </a:r>
          </a:p>
        </p:txBody>
      </p:sp>
      <p:pic>
        <p:nvPicPr>
          <p:cNvPr id="70" name="Elemento grafico 69" descr="Collegamento con riempimento a tinta unita">
            <a:extLst>
              <a:ext uri="{FF2B5EF4-FFF2-40B4-BE49-F238E27FC236}">
                <a16:creationId xmlns:a16="http://schemas.microsoft.com/office/drawing/2014/main" id="{1AED2BB5-605A-53FF-4A2D-F362409A55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06436">
            <a:off x="10703363" y="3165007"/>
            <a:ext cx="811018" cy="811018"/>
          </a:xfrm>
          <a:prstGeom prst="rect">
            <a:avLst/>
          </a:prstGeom>
        </p:spPr>
      </p:pic>
      <p:sp>
        <p:nvSpPr>
          <p:cNvPr id="71" name="CasellaDiTesto 70">
            <a:extLst>
              <a:ext uri="{FF2B5EF4-FFF2-40B4-BE49-F238E27FC236}">
                <a16:creationId xmlns:a16="http://schemas.microsoft.com/office/drawing/2014/main" id="{BDB7149D-A200-F671-9C08-07FFD90F9136}"/>
              </a:ext>
            </a:extLst>
          </p:cNvPr>
          <p:cNvSpPr txBox="1"/>
          <p:nvPr/>
        </p:nvSpPr>
        <p:spPr>
          <a:xfrm>
            <a:off x="8910767" y="3209908"/>
            <a:ext cx="900260" cy="584775"/>
          </a:xfrm>
          <a:prstGeom prst="rect">
            <a:avLst/>
          </a:prstGeom>
          <a:noFill/>
        </p:spPr>
        <p:txBody>
          <a:bodyPr wrap="square" rtlCol="0">
            <a:spAutoFit/>
          </a:bodyPr>
          <a:lstStyle/>
          <a:p>
            <a:pPr algn="ctr"/>
            <a:r>
              <a:rPr lang="it-IT" sz="3200" dirty="0">
                <a:latin typeface="Arial Rounded MT Bold" panose="020F0704030504030204" pitchFamily="34" charset="0"/>
              </a:rPr>
              <a:t>Vs</a:t>
            </a:r>
          </a:p>
        </p:txBody>
      </p:sp>
      <p:pic>
        <p:nvPicPr>
          <p:cNvPr id="68" name="Immagine 67">
            <a:extLst>
              <a:ext uri="{FF2B5EF4-FFF2-40B4-BE49-F238E27FC236}">
                <a16:creationId xmlns:a16="http://schemas.microsoft.com/office/drawing/2014/main" id="{195F7706-CA3D-B9B4-2D4D-4D8266E13D1E}"/>
              </a:ext>
            </a:extLst>
          </p:cNvPr>
          <p:cNvPicPr>
            <a:picLocks noChangeAspect="1"/>
          </p:cNvPicPr>
          <p:nvPr/>
        </p:nvPicPr>
        <p:blipFill>
          <a:blip r:embed="rId7"/>
          <a:stretch>
            <a:fillRect/>
          </a:stretch>
        </p:blipFill>
        <p:spPr>
          <a:xfrm>
            <a:off x="6368418" y="1431818"/>
            <a:ext cx="2597241" cy="5072741"/>
          </a:xfrm>
          <a:prstGeom prst="rect">
            <a:avLst/>
          </a:prstGeom>
        </p:spPr>
      </p:pic>
      <p:pic>
        <p:nvPicPr>
          <p:cNvPr id="69" name="Immagine 68" descr="Immagine che contiene circuito, testo, schermata, Ingegneria elettronica&#10;&#10;Descrizione generata automaticamente">
            <a:extLst>
              <a:ext uri="{FF2B5EF4-FFF2-40B4-BE49-F238E27FC236}">
                <a16:creationId xmlns:a16="http://schemas.microsoft.com/office/drawing/2014/main" id="{F07473D4-3EFD-3F72-785E-C7751671DA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8282984" y="2992060"/>
            <a:ext cx="5072739" cy="2028457"/>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30225882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C0376F2-AC67-34BF-4EDA-FCC8144BE974}"/>
              </a:ext>
            </a:extLst>
          </p:cNvPr>
          <p:cNvSpPr/>
          <p:nvPr/>
        </p:nvSpPr>
        <p:spPr>
          <a:xfrm>
            <a:off x="6147404" y="-850469"/>
            <a:ext cx="11217240" cy="9772650"/>
          </a:xfrm>
          <a:prstGeom prst="rect">
            <a:avLst/>
          </a:prstGeom>
          <a:solidFill>
            <a:srgbClr val="EFE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asellaDiTesto 21">
            <a:extLst>
              <a:ext uri="{FF2B5EF4-FFF2-40B4-BE49-F238E27FC236}">
                <a16:creationId xmlns:a16="http://schemas.microsoft.com/office/drawing/2014/main" id="{77E352A7-1606-375E-BC93-50F4005188F3}"/>
              </a:ext>
            </a:extLst>
          </p:cNvPr>
          <p:cNvSpPr txBox="1"/>
          <p:nvPr/>
        </p:nvSpPr>
        <p:spPr>
          <a:xfrm>
            <a:off x="4392924" y="6405151"/>
            <a:ext cx="3101352" cy="369332"/>
          </a:xfrm>
          <a:prstGeom prst="rect">
            <a:avLst/>
          </a:prstGeom>
          <a:noFill/>
        </p:spPr>
        <p:txBody>
          <a:bodyPr wrap="square" rtlCol="0">
            <a:spAutoFit/>
          </a:bodyPr>
          <a:lstStyle/>
          <a:p>
            <a:pPr algn="ctr"/>
            <a:r>
              <a:rPr lang="it-IT" dirty="0"/>
              <a:t>Giacomo Cerino - Agosto 2023</a:t>
            </a:r>
          </a:p>
        </p:txBody>
      </p:sp>
      <p:pic>
        <p:nvPicPr>
          <p:cNvPr id="18" name="Immagine 17">
            <a:extLst>
              <a:ext uri="{FF2B5EF4-FFF2-40B4-BE49-F238E27FC236}">
                <a16:creationId xmlns:a16="http://schemas.microsoft.com/office/drawing/2014/main" id="{322801C4-E688-BCC7-D287-5CA20CA0C3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930" y="6161493"/>
            <a:ext cx="694526" cy="487315"/>
          </a:xfrm>
          <a:prstGeom prst="rect">
            <a:avLst/>
          </a:prstGeom>
        </p:spPr>
      </p:pic>
      <p:sp>
        <p:nvSpPr>
          <p:cNvPr id="19" name="CasellaDiTesto 18">
            <a:extLst>
              <a:ext uri="{FF2B5EF4-FFF2-40B4-BE49-F238E27FC236}">
                <a16:creationId xmlns:a16="http://schemas.microsoft.com/office/drawing/2014/main" id="{C5C739DF-0650-36A1-EB6D-BB583BF03E5F}"/>
              </a:ext>
            </a:extLst>
          </p:cNvPr>
          <p:cNvSpPr txBox="1"/>
          <p:nvPr/>
        </p:nvSpPr>
        <p:spPr>
          <a:xfrm>
            <a:off x="1035456" y="6205095"/>
            <a:ext cx="1275943" cy="400110"/>
          </a:xfrm>
          <a:prstGeom prst="rect">
            <a:avLst/>
          </a:prstGeom>
          <a:noFill/>
        </p:spPr>
        <p:txBody>
          <a:bodyPr wrap="square" rtlCol="0">
            <a:spAutoFit/>
          </a:bodyPr>
          <a:lstStyle/>
          <a:p>
            <a:r>
              <a:rPr lang="it-IT" sz="2000" dirty="0">
                <a:latin typeface="Arial Rounded MT Bold" panose="020F0704030504030204" pitchFamily="34" charset="0"/>
              </a:rPr>
              <a:t>Remo-te</a:t>
            </a:r>
          </a:p>
        </p:txBody>
      </p:sp>
      <p:grpSp>
        <p:nvGrpSpPr>
          <p:cNvPr id="64" name="Gruppo 63">
            <a:extLst>
              <a:ext uri="{FF2B5EF4-FFF2-40B4-BE49-F238E27FC236}">
                <a16:creationId xmlns:a16="http://schemas.microsoft.com/office/drawing/2014/main" id="{A3C306B8-1E3E-2917-0FC8-9D205F5AF6DE}"/>
              </a:ext>
            </a:extLst>
          </p:cNvPr>
          <p:cNvGrpSpPr/>
          <p:nvPr/>
        </p:nvGrpSpPr>
        <p:grpSpPr>
          <a:xfrm>
            <a:off x="-408856" y="-328498"/>
            <a:ext cx="4648200" cy="2133600"/>
            <a:chOff x="3619500" y="8547583"/>
            <a:chExt cx="4648200" cy="2133600"/>
          </a:xfrm>
          <a:solidFill>
            <a:srgbClr val="EFE4B0"/>
          </a:solidFill>
        </p:grpSpPr>
        <p:sp>
          <p:nvSpPr>
            <p:cNvPr id="65" name="Ovale 64">
              <a:extLst>
                <a:ext uri="{FF2B5EF4-FFF2-40B4-BE49-F238E27FC236}">
                  <a16:creationId xmlns:a16="http://schemas.microsoft.com/office/drawing/2014/main" id="{DC60727B-BC05-96DE-4BAA-64216303CD81}"/>
                </a:ext>
              </a:extLst>
            </p:cNvPr>
            <p:cNvSpPr/>
            <p:nvPr/>
          </p:nvSpPr>
          <p:spPr>
            <a:xfrm>
              <a:off x="3619500" y="8547583"/>
              <a:ext cx="4648200" cy="2133600"/>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66" name="CasellaDiTesto 65">
              <a:extLst>
                <a:ext uri="{FF2B5EF4-FFF2-40B4-BE49-F238E27FC236}">
                  <a16:creationId xmlns:a16="http://schemas.microsoft.com/office/drawing/2014/main" id="{5A078C39-F9CC-CF42-BE83-49A96655A242}"/>
                </a:ext>
              </a:extLst>
            </p:cNvPr>
            <p:cNvSpPr txBox="1"/>
            <p:nvPr/>
          </p:nvSpPr>
          <p:spPr>
            <a:xfrm>
              <a:off x="4293615" y="9260440"/>
              <a:ext cx="3299969" cy="707886"/>
            </a:xfrm>
            <a:prstGeom prst="rect">
              <a:avLst/>
            </a:prstGeom>
            <a:noFill/>
          </p:spPr>
          <p:txBody>
            <a:bodyPr wrap="square" rtlCol="0">
              <a:spAutoFit/>
            </a:bodyPr>
            <a:lstStyle/>
            <a:p>
              <a:pPr algn="ctr"/>
              <a:r>
                <a:rPr lang="it-IT" sz="4000" dirty="0">
                  <a:latin typeface="Arial Rounded MT Bold" panose="020F0704030504030204" pitchFamily="34" charset="0"/>
                </a:rPr>
                <a:t>I problemi</a:t>
              </a:r>
            </a:p>
          </p:txBody>
        </p:sp>
      </p:grpSp>
      <p:sp>
        <p:nvSpPr>
          <p:cNvPr id="6" name="Segnaposto contenuto 2">
            <a:extLst>
              <a:ext uri="{FF2B5EF4-FFF2-40B4-BE49-F238E27FC236}">
                <a16:creationId xmlns:a16="http://schemas.microsoft.com/office/drawing/2014/main" id="{AAF07817-837F-3A15-A71E-86246A2ACA98}"/>
              </a:ext>
            </a:extLst>
          </p:cNvPr>
          <p:cNvSpPr txBox="1">
            <a:spLocks/>
          </p:cNvSpPr>
          <p:nvPr/>
        </p:nvSpPr>
        <p:spPr>
          <a:xfrm>
            <a:off x="764392" y="1851836"/>
            <a:ext cx="46482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dirty="0"/>
              <a:t>Differenza del numero di porte seriali	</a:t>
            </a:r>
          </a:p>
          <a:p>
            <a:pPr algn="l"/>
            <a:endParaRPr lang="it-IT" sz="3200" dirty="0"/>
          </a:p>
          <a:p>
            <a:pPr algn="l"/>
            <a:r>
              <a:rPr lang="it-IT" sz="3200" dirty="0"/>
              <a:t>Impossibilità di debug e funzionamento simultaneo</a:t>
            </a:r>
          </a:p>
          <a:p>
            <a:pPr algn="l"/>
            <a:endParaRPr lang="it-IT" sz="3200" dirty="0"/>
          </a:p>
          <a:p>
            <a:pPr algn="l"/>
            <a:r>
              <a:rPr lang="it-IT" sz="3200" dirty="0"/>
              <a:t>Compromesso </a:t>
            </a:r>
          </a:p>
        </p:txBody>
      </p:sp>
      <p:pic>
        <p:nvPicPr>
          <p:cNvPr id="34" name="Elemento grafico 33" descr="Collegamento con riempimento a tinta unita">
            <a:extLst>
              <a:ext uri="{FF2B5EF4-FFF2-40B4-BE49-F238E27FC236}">
                <a16:creationId xmlns:a16="http://schemas.microsoft.com/office/drawing/2014/main" id="{90F62DBA-7F58-67BB-B334-FFA54E9FB1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906436">
            <a:off x="8950763" y="3165007"/>
            <a:ext cx="811018" cy="811018"/>
          </a:xfrm>
          <a:prstGeom prst="rect">
            <a:avLst/>
          </a:prstGeom>
        </p:spPr>
      </p:pic>
      <p:grpSp>
        <p:nvGrpSpPr>
          <p:cNvPr id="12" name="Gruppo 11">
            <a:extLst>
              <a:ext uri="{FF2B5EF4-FFF2-40B4-BE49-F238E27FC236}">
                <a16:creationId xmlns:a16="http://schemas.microsoft.com/office/drawing/2014/main" id="{3BB632ED-BA8E-ADF7-616C-B2E0FC174F4C}"/>
              </a:ext>
            </a:extLst>
          </p:cNvPr>
          <p:cNvGrpSpPr/>
          <p:nvPr/>
        </p:nvGrpSpPr>
        <p:grpSpPr>
          <a:xfrm>
            <a:off x="7011489" y="-1985093"/>
            <a:ext cx="3821972" cy="1215738"/>
            <a:chOff x="3619500" y="8547582"/>
            <a:chExt cx="4737100" cy="2171217"/>
          </a:xfrm>
        </p:grpSpPr>
        <p:sp>
          <p:nvSpPr>
            <p:cNvPr id="13" name="Ovale 12">
              <a:extLst>
                <a:ext uri="{FF2B5EF4-FFF2-40B4-BE49-F238E27FC236}">
                  <a16:creationId xmlns:a16="http://schemas.microsoft.com/office/drawing/2014/main" id="{0D3A8729-A1C4-D92F-14F0-F3F9EFAE4F82}"/>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14" name="CasellaDiTesto 13">
              <a:extLst>
                <a:ext uri="{FF2B5EF4-FFF2-40B4-BE49-F238E27FC236}">
                  <a16:creationId xmlns:a16="http://schemas.microsoft.com/office/drawing/2014/main" id="{43952AF1-EB55-5354-36DD-F20B7CC16373}"/>
                </a:ext>
              </a:extLst>
            </p:cNvPr>
            <p:cNvSpPr txBox="1"/>
            <p:nvPr/>
          </p:nvSpPr>
          <p:spPr>
            <a:xfrm>
              <a:off x="4032612" y="9106716"/>
              <a:ext cx="3910874" cy="1044365"/>
            </a:xfrm>
            <a:prstGeom prst="rect">
              <a:avLst/>
            </a:prstGeom>
            <a:noFill/>
          </p:spPr>
          <p:txBody>
            <a:bodyPr wrap="square" rtlCol="0">
              <a:spAutoFit/>
            </a:bodyPr>
            <a:lstStyle/>
            <a:p>
              <a:pPr algn="ctr"/>
              <a:r>
                <a:rPr lang="it-IT" sz="3200" dirty="0">
                  <a:latin typeface="Arial Rounded MT Bold" panose="020F0704030504030204" pitchFamily="34" charset="0"/>
                </a:rPr>
                <a:t>Voltaggio</a:t>
              </a:r>
            </a:p>
          </p:txBody>
        </p:sp>
      </p:grpSp>
      <p:sp>
        <p:nvSpPr>
          <p:cNvPr id="32" name="CasellaDiTesto 31">
            <a:extLst>
              <a:ext uri="{FF2B5EF4-FFF2-40B4-BE49-F238E27FC236}">
                <a16:creationId xmlns:a16="http://schemas.microsoft.com/office/drawing/2014/main" id="{E5CD56DB-B435-C999-CF8F-2A25A6C7C5B8}"/>
              </a:ext>
            </a:extLst>
          </p:cNvPr>
          <p:cNvSpPr txBox="1"/>
          <p:nvPr/>
        </p:nvSpPr>
        <p:spPr>
          <a:xfrm>
            <a:off x="7158167" y="3209908"/>
            <a:ext cx="900260" cy="584775"/>
          </a:xfrm>
          <a:prstGeom prst="rect">
            <a:avLst/>
          </a:prstGeom>
          <a:noFill/>
        </p:spPr>
        <p:txBody>
          <a:bodyPr wrap="square" rtlCol="0">
            <a:spAutoFit/>
          </a:bodyPr>
          <a:lstStyle/>
          <a:p>
            <a:pPr algn="ctr"/>
            <a:r>
              <a:rPr lang="it-IT" sz="3200" dirty="0">
                <a:latin typeface="Arial Rounded MT Bold" panose="020F0704030504030204" pitchFamily="34" charset="0"/>
              </a:rPr>
              <a:t>Vs</a:t>
            </a:r>
          </a:p>
        </p:txBody>
      </p:sp>
      <p:pic>
        <p:nvPicPr>
          <p:cNvPr id="21" name="Immagine 20">
            <a:extLst>
              <a:ext uri="{FF2B5EF4-FFF2-40B4-BE49-F238E27FC236}">
                <a16:creationId xmlns:a16="http://schemas.microsoft.com/office/drawing/2014/main" id="{70672D36-633B-D4CA-3699-A3A56F47B552}"/>
              </a:ext>
            </a:extLst>
          </p:cNvPr>
          <p:cNvPicPr>
            <a:picLocks noChangeAspect="1"/>
          </p:cNvPicPr>
          <p:nvPr/>
        </p:nvPicPr>
        <p:blipFill>
          <a:blip r:embed="rId5"/>
          <a:stretch>
            <a:fillRect/>
          </a:stretch>
        </p:blipFill>
        <p:spPr>
          <a:xfrm>
            <a:off x="6368418" y="1431818"/>
            <a:ext cx="2597241" cy="5072741"/>
          </a:xfrm>
          <a:prstGeom prst="rect">
            <a:avLst/>
          </a:prstGeom>
        </p:spPr>
      </p:pic>
      <p:pic>
        <p:nvPicPr>
          <p:cNvPr id="25" name="Immagine 24" descr="Immagine che contiene circuito, testo, schermata, Ingegneria elettronica&#10;&#10;Descrizione generata automaticamente">
            <a:extLst>
              <a:ext uri="{FF2B5EF4-FFF2-40B4-BE49-F238E27FC236}">
                <a16:creationId xmlns:a16="http://schemas.microsoft.com/office/drawing/2014/main" id="{546B875A-2FC7-D5C4-2DFA-7617A01A9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8282984" y="2992060"/>
            <a:ext cx="5072739" cy="2028457"/>
          </a:xfrm>
          <a:prstGeom prst="rect">
            <a:avLst/>
          </a:prstGeom>
          <a:scene3d>
            <a:camera prst="orthographicFront">
              <a:rot lat="0" lon="0" rev="0"/>
            </a:camera>
            <a:lightRig rig="threePt" dir="t"/>
          </a:scene3d>
        </p:spPr>
      </p:pic>
      <p:grpSp>
        <p:nvGrpSpPr>
          <p:cNvPr id="26" name="Gruppo 25">
            <a:extLst>
              <a:ext uri="{FF2B5EF4-FFF2-40B4-BE49-F238E27FC236}">
                <a16:creationId xmlns:a16="http://schemas.microsoft.com/office/drawing/2014/main" id="{36239702-459C-AFD8-2A81-0BC893747FA3}"/>
              </a:ext>
            </a:extLst>
          </p:cNvPr>
          <p:cNvGrpSpPr/>
          <p:nvPr/>
        </p:nvGrpSpPr>
        <p:grpSpPr>
          <a:xfrm>
            <a:off x="6416586" y="76200"/>
            <a:ext cx="3821972" cy="1215738"/>
            <a:chOff x="3619500" y="8547582"/>
            <a:chExt cx="4737100" cy="2171217"/>
          </a:xfrm>
        </p:grpSpPr>
        <p:sp>
          <p:nvSpPr>
            <p:cNvPr id="27" name="Ovale 26">
              <a:extLst>
                <a:ext uri="{FF2B5EF4-FFF2-40B4-BE49-F238E27FC236}">
                  <a16:creationId xmlns:a16="http://schemas.microsoft.com/office/drawing/2014/main" id="{C163966B-92FB-4389-FC1C-9E433480E65A}"/>
                </a:ext>
              </a:extLst>
            </p:cNvPr>
            <p:cNvSpPr/>
            <p:nvPr/>
          </p:nvSpPr>
          <p:spPr>
            <a:xfrm>
              <a:off x="3619500" y="8547582"/>
              <a:ext cx="4737100" cy="2171217"/>
            </a:xfrm>
            <a:prstGeom prst="ellipse">
              <a:avLst/>
            </a:prstGeom>
            <a:solidFill>
              <a:srgbClr val="EFE4B0"/>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4">
                    <a:lumMod val="75000"/>
                  </a:schemeClr>
                </a:solidFill>
              </a:endParaRPr>
            </a:p>
          </p:txBody>
        </p:sp>
        <p:sp>
          <p:nvSpPr>
            <p:cNvPr id="28" name="CasellaDiTesto 27">
              <a:extLst>
                <a:ext uri="{FF2B5EF4-FFF2-40B4-BE49-F238E27FC236}">
                  <a16:creationId xmlns:a16="http://schemas.microsoft.com/office/drawing/2014/main" id="{1AFFF37A-0782-804A-4472-E2EDA927E0E8}"/>
                </a:ext>
              </a:extLst>
            </p:cNvPr>
            <p:cNvSpPr txBox="1"/>
            <p:nvPr/>
          </p:nvSpPr>
          <p:spPr>
            <a:xfrm>
              <a:off x="4032612" y="9106716"/>
              <a:ext cx="4323988" cy="1044365"/>
            </a:xfrm>
            <a:prstGeom prst="rect">
              <a:avLst/>
            </a:prstGeom>
            <a:noFill/>
          </p:spPr>
          <p:txBody>
            <a:bodyPr wrap="square" rtlCol="0">
              <a:spAutoFit/>
            </a:bodyPr>
            <a:lstStyle/>
            <a:p>
              <a:pPr algn="ctr"/>
              <a:r>
                <a:rPr lang="it-IT" sz="3200" dirty="0">
                  <a:latin typeface="Arial Rounded MT Bold" panose="020F0704030504030204" pitchFamily="34" charset="0"/>
                </a:rPr>
                <a:t>Comunicazione</a:t>
              </a:r>
            </a:p>
          </p:txBody>
        </p:sp>
      </p:grpSp>
      <p:sp>
        <p:nvSpPr>
          <p:cNvPr id="7" name="CasellaDiTesto 6">
            <a:extLst>
              <a:ext uri="{FF2B5EF4-FFF2-40B4-BE49-F238E27FC236}">
                <a16:creationId xmlns:a16="http://schemas.microsoft.com/office/drawing/2014/main" id="{B20B7721-ACCB-350E-2E57-32352FF525B9}"/>
              </a:ext>
            </a:extLst>
          </p:cNvPr>
          <p:cNvSpPr txBox="1"/>
          <p:nvPr/>
        </p:nvSpPr>
        <p:spPr>
          <a:xfrm>
            <a:off x="8902489" y="389278"/>
            <a:ext cx="3488666" cy="584775"/>
          </a:xfrm>
          <a:prstGeom prst="rect">
            <a:avLst/>
          </a:prstGeom>
          <a:noFill/>
        </p:spPr>
        <p:txBody>
          <a:bodyPr wrap="square" rtlCol="0">
            <a:spAutoFit/>
          </a:bodyPr>
          <a:lstStyle/>
          <a:p>
            <a:pPr algn="ctr"/>
            <a:r>
              <a:rPr lang="it-IT" sz="3200" dirty="0">
                <a:latin typeface="Arial Rounded MT Bold" panose="020F0704030504030204" pitchFamily="34" charset="0"/>
              </a:rPr>
              <a:t>UART</a:t>
            </a:r>
          </a:p>
        </p:txBody>
      </p:sp>
      <p:sp>
        <p:nvSpPr>
          <p:cNvPr id="20" name="CasellaDiTesto 19">
            <a:extLst>
              <a:ext uri="{FF2B5EF4-FFF2-40B4-BE49-F238E27FC236}">
                <a16:creationId xmlns:a16="http://schemas.microsoft.com/office/drawing/2014/main" id="{A4662B24-73EF-CA05-2ECD-A0F8B65E9B7B}"/>
              </a:ext>
            </a:extLst>
          </p:cNvPr>
          <p:cNvSpPr txBox="1"/>
          <p:nvPr/>
        </p:nvSpPr>
        <p:spPr>
          <a:xfrm>
            <a:off x="2494109" y="-2511241"/>
            <a:ext cx="3821972" cy="707886"/>
          </a:xfrm>
          <a:prstGeom prst="rect">
            <a:avLst/>
          </a:prstGeom>
          <a:noFill/>
        </p:spPr>
        <p:txBody>
          <a:bodyPr wrap="square" rtlCol="0">
            <a:spAutoFit/>
          </a:bodyPr>
          <a:lstStyle/>
          <a:p>
            <a:pPr algn="ctr"/>
            <a:r>
              <a:rPr lang="it-IT" sz="4000" dirty="0">
                <a:latin typeface="Arial Rounded MT Bold" panose="020F0704030504030204" pitchFamily="34" charset="0"/>
              </a:rPr>
              <a:t>Le tecnologie:</a:t>
            </a:r>
          </a:p>
        </p:txBody>
      </p:sp>
    </p:spTree>
    <p:extLst>
      <p:ext uri="{BB962C8B-B14F-4D97-AF65-F5344CB8AC3E}">
        <p14:creationId xmlns:p14="http://schemas.microsoft.com/office/powerpoint/2010/main" val="4464239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889</TotalTime>
  <Words>1099</Words>
  <Application>Microsoft Office PowerPoint</Application>
  <PresentationFormat>Widescreen</PresentationFormat>
  <Paragraphs>293</Paragraphs>
  <Slides>19</Slides>
  <Notes>12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Arial Rounded MT Bold</vt:lpstr>
      <vt:lpstr>Calibri</vt:lpstr>
      <vt:lpstr>Calibri Light</vt:lpstr>
      <vt:lpstr>Helvetica Neue Medium</vt:lpstr>
      <vt:lpstr>office theme</vt:lpstr>
      <vt:lpstr>Remo-te</vt:lpstr>
      <vt:lpstr>Remo-te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Giacomo Cerino - giacomo.cerino@studio.unibo.it</cp:lastModifiedBy>
  <cp:revision>60</cp:revision>
  <dcterms:created xsi:type="dcterms:W3CDTF">2023-08-19T08:35:57Z</dcterms:created>
  <dcterms:modified xsi:type="dcterms:W3CDTF">2023-08-20T20:20:02Z</dcterms:modified>
</cp:coreProperties>
</file>