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assion One Bold" charset="1" panose="02000506050000020004"/>
      <p:regular r:id="rId14"/>
    </p:embeddedFont>
    <p:embeddedFont>
      <p:font typeface="Signika" charset="1" panose="02010003020600000004"/>
      <p:regular r:id="rId15"/>
    </p:embeddedFont>
    <p:embeddedFont>
      <p:font typeface="Signika Bold" charset="1" panose="020100030206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notesSlides/notesSlide3.xml" Type="http://schemas.openxmlformats.org/officeDocument/2006/relationships/notesSlide"/><Relationship Id="rId18" Target="notesSlides/notesSlide4.xml" Type="http://schemas.openxmlformats.org/officeDocument/2006/relationships/notesSlide"/><Relationship Id="rId19" Target="notesSlides/notesSlide5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7.jpe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2" Target="../notesSlides/notesSlide5.xml" Type="http://schemas.openxmlformats.org/officeDocument/2006/relationships/notesSlide"/><Relationship Id="rId3" Target="http://bit.ly/2Tynxth" TargetMode="External" Type="http://schemas.openxmlformats.org/officeDocument/2006/relationships/hyperlink"/><Relationship Id="rId4" Target="http://bit.ly/2TyoMsr" TargetMode="External" Type="http://schemas.openxmlformats.org/officeDocument/2006/relationships/hyperlink"/><Relationship Id="rId5" Target="http://bit.ly/2TtBDfr" TargetMode="External" Type="http://schemas.openxmlformats.org/officeDocument/2006/relationships/hyperlink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518" y="-54932"/>
            <a:ext cx="12454144" cy="10373034"/>
          </a:xfrm>
          <a:custGeom>
            <a:avLst/>
            <a:gdLst/>
            <a:ahLst/>
            <a:cxnLst/>
            <a:rect r="r" b="b" t="t" l="l"/>
            <a:pathLst>
              <a:path h="10373034" w="12454144">
                <a:moveTo>
                  <a:pt x="0" y="0"/>
                </a:moveTo>
                <a:lnTo>
                  <a:pt x="12454144" y="0"/>
                </a:lnTo>
                <a:lnTo>
                  <a:pt x="12454144" y="10373034"/>
                </a:lnTo>
                <a:lnTo>
                  <a:pt x="0" y="10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8775" y="1224710"/>
            <a:ext cx="7503150" cy="547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6"/>
              </a:lnSpc>
            </a:pPr>
            <a:r>
              <a:rPr lang="en-US" b="true" sz="8400">
                <a:solidFill>
                  <a:srgbClr val="FFFFFF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Real-time </a:t>
            </a:r>
          </a:p>
          <a:p>
            <a:pPr algn="l">
              <a:lnSpc>
                <a:spcPts val="7056"/>
              </a:lnSpc>
            </a:pPr>
            <a:r>
              <a:rPr lang="en-US" b="true" sz="84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TranspoReal-Time Face Mask Detection Using Deep Learning &amp; OpenCV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8775" y="7841350"/>
            <a:ext cx="507855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By Lobna Rizk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688262" y="-26170"/>
            <a:ext cx="8077248" cy="10316642"/>
          </a:xfrm>
          <a:custGeom>
            <a:avLst/>
            <a:gdLst/>
            <a:ahLst/>
            <a:cxnLst/>
            <a:rect r="r" b="b" t="t" l="l"/>
            <a:pathLst>
              <a:path h="10316642" w="8077248">
                <a:moveTo>
                  <a:pt x="0" y="0"/>
                </a:moveTo>
                <a:lnTo>
                  <a:pt x="8077248" y="0"/>
                </a:lnTo>
                <a:lnTo>
                  <a:pt x="8077248" y="10316642"/>
                </a:lnTo>
                <a:lnTo>
                  <a:pt x="0" y="103166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6518" y="84796"/>
            <a:ext cx="11753748" cy="9173504"/>
          </a:xfrm>
          <a:custGeom>
            <a:avLst/>
            <a:gdLst/>
            <a:ahLst/>
            <a:cxnLst/>
            <a:rect r="r" b="b" t="t" l="l"/>
            <a:pathLst>
              <a:path h="9173504" w="11753748">
                <a:moveTo>
                  <a:pt x="0" y="0"/>
                </a:moveTo>
                <a:lnTo>
                  <a:pt x="11753748" y="0"/>
                </a:lnTo>
                <a:lnTo>
                  <a:pt x="11753748" y="9173504"/>
                </a:lnTo>
                <a:lnTo>
                  <a:pt x="0" y="91735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62" y="-8036"/>
            <a:ext cx="10194048" cy="10287040"/>
            <a:chOff x="0" y="0"/>
            <a:chExt cx="13592064" cy="13716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9204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592048">
                  <a:moveTo>
                    <a:pt x="0" y="0"/>
                  </a:moveTo>
                  <a:lnTo>
                    <a:pt x="0" y="13716000"/>
                  </a:lnTo>
                  <a:lnTo>
                    <a:pt x="1511808" y="13716000"/>
                  </a:lnTo>
                  <a:cubicBezTo>
                    <a:pt x="3637280" y="11278616"/>
                    <a:pt x="6837680" y="10466832"/>
                    <a:pt x="8991600" y="9433560"/>
                  </a:cubicBezTo>
                  <a:cubicBezTo>
                    <a:pt x="12471400" y="7764272"/>
                    <a:pt x="13592048" y="3982720"/>
                    <a:pt x="11082528" y="1180592"/>
                  </a:cubicBezTo>
                  <a:cubicBezTo>
                    <a:pt x="10717784" y="773176"/>
                    <a:pt x="10362184" y="382016"/>
                    <a:pt x="10037064" y="0"/>
                  </a:cubicBezTo>
                  <a:close/>
                </a:path>
              </a:pathLst>
            </a:custGeom>
            <a:solidFill>
              <a:srgbClr val="A2DAD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765374" y="-22838"/>
            <a:ext cx="5535168" cy="2468160"/>
            <a:chOff x="0" y="0"/>
            <a:chExt cx="7380224" cy="3290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80351" cy="3290824"/>
            </a:xfrm>
            <a:custGeom>
              <a:avLst/>
              <a:gdLst/>
              <a:ahLst/>
              <a:cxnLst/>
              <a:rect r="r" b="b" t="t" l="l"/>
              <a:pathLst>
                <a:path h="3290824" w="7380351">
                  <a:moveTo>
                    <a:pt x="0" y="0"/>
                  </a:moveTo>
                  <a:cubicBezTo>
                    <a:pt x="326644" y="922655"/>
                    <a:pt x="1055370" y="1786255"/>
                    <a:pt x="2640584" y="1786255"/>
                  </a:cubicBezTo>
                  <a:cubicBezTo>
                    <a:pt x="2717165" y="1786255"/>
                    <a:pt x="2795778" y="1784223"/>
                    <a:pt x="2876423" y="1780159"/>
                  </a:cubicBezTo>
                  <a:cubicBezTo>
                    <a:pt x="3125343" y="1767459"/>
                    <a:pt x="3359023" y="1761363"/>
                    <a:pt x="3578606" y="1761363"/>
                  </a:cubicBezTo>
                  <a:cubicBezTo>
                    <a:pt x="5981700" y="1761363"/>
                    <a:pt x="6699758" y="2490343"/>
                    <a:pt x="7380351" y="3290824"/>
                  </a:cubicBezTo>
                  <a:lnTo>
                    <a:pt x="7380351" y="0"/>
                  </a:lnTo>
                  <a:close/>
                </a:path>
              </a:pathLst>
            </a:custGeom>
            <a:solidFill>
              <a:srgbClr val="F76F7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427500" y="2362200"/>
            <a:ext cx="7829550" cy="5219700"/>
          </a:xfrm>
          <a:custGeom>
            <a:avLst/>
            <a:gdLst/>
            <a:ahLst/>
            <a:cxnLst/>
            <a:rect r="r" b="b" t="t" l="l"/>
            <a:pathLst>
              <a:path h="5219700" w="7829550">
                <a:moveTo>
                  <a:pt x="0" y="0"/>
                </a:moveTo>
                <a:lnTo>
                  <a:pt x="7829550" y="0"/>
                </a:lnTo>
                <a:lnTo>
                  <a:pt x="7829550" y="5219700"/>
                </a:lnTo>
                <a:lnTo>
                  <a:pt x="0" y="5219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49708" y="2140252"/>
            <a:ext cx="7098880" cy="5990400"/>
          </a:xfrm>
          <a:custGeom>
            <a:avLst/>
            <a:gdLst/>
            <a:ahLst/>
            <a:cxnLst/>
            <a:rect r="r" b="b" t="t" l="l"/>
            <a:pathLst>
              <a:path h="5990400" w="7098880">
                <a:moveTo>
                  <a:pt x="0" y="0"/>
                </a:moveTo>
                <a:lnTo>
                  <a:pt x="7098880" y="0"/>
                </a:lnTo>
                <a:lnTo>
                  <a:pt x="7098880" y="5990400"/>
                </a:lnTo>
                <a:lnTo>
                  <a:pt x="0" y="5990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050" y="-22838"/>
            <a:ext cx="18317592" cy="10352460"/>
          </a:xfrm>
          <a:custGeom>
            <a:avLst/>
            <a:gdLst/>
            <a:ahLst/>
            <a:cxnLst/>
            <a:rect r="r" b="b" t="t" l="l"/>
            <a:pathLst>
              <a:path h="10352460" w="18317592">
                <a:moveTo>
                  <a:pt x="0" y="0"/>
                </a:moveTo>
                <a:lnTo>
                  <a:pt x="18317592" y="0"/>
                </a:lnTo>
                <a:lnTo>
                  <a:pt x="18317592" y="10352460"/>
                </a:lnTo>
                <a:lnTo>
                  <a:pt x="0" y="10352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75" y="1123000"/>
            <a:ext cx="1603035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Dataset Selection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943100"/>
            <a:ext cx="7272150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U</a:t>
            </a: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sed Kaggle's Mask or No Mask Dataset 🏆</a:t>
            </a:r>
          </a:p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Contains images of people with masks, without masks, and wearing masks incorrectly</a:t>
            </a:r>
          </a:p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Preprocessing:</a:t>
            </a:r>
          </a:p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Resized images to 224x224 pixels (MobileNetV2 input size)</a:t>
            </a:r>
          </a:p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Normalized pixel values (1/255.0)</a:t>
            </a:r>
          </a:p>
          <a:p>
            <a:pPr algn="l" marL="798828" indent="-399414" lvl="1">
              <a:lnSpc>
                <a:spcPts val="4439"/>
              </a:lnSpc>
              <a:buFont typeface="Arial"/>
              <a:buChar char="•"/>
            </a:pPr>
            <a:r>
              <a:rPr lang="en-US" sz="3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Split data into Train (70%) | Validation (15%) | Test (15%)</a:t>
            </a:r>
          </a:p>
          <a:p>
            <a:pPr algn="l">
              <a:lnSpc>
                <a:spcPts val="443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616022" y="755426"/>
            <a:ext cx="821324" cy="816228"/>
          </a:xfrm>
          <a:custGeom>
            <a:avLst/>
            <a:gdLst/>
            <a:ahLst/>
            <a:cxnLst/>
            <a:rect r="r" b="b" t="t" l="l"/>
            <a:pathLst>
              <a:path h="816228" w="821324">
                <a:moveTo>
                  <a:pt x="0" y="0"/>
                </a:moveTo>
                <a:lnTo>
                  <a:pt x="821324" y="0"/>
                </a:lnTo>
                <a:lnTo>
                  <a:pt x="821324" y="816228"/>
                </a:lnTo>
                <a:lnTo>
                  <a:pt x="0" y="816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65077" y="9351233"/>
            <a:ext cx="2357844" cy="992920"/>
          </a:xfrm>
          <a:custGeom>
            <a:avLst/>
            <a:gdLst/>
            <a:ahLst/>
            <a:cxnLst/>
            <a:rect r="r" b="b" t="t" l="l"/>
            <a:pathLst>
              <a:path h="992920" w="2357844">
                <a:moveTo>
                  <a:pt x="0" y="0"/>
                </a:moveTo>
                <a:lnTo>
                  <a:pt x="2357844" y="0"/>
                </a:lnTo>
                <a:lnTo>
                  <a:pt x="2357844" y="992920"/>
                </a:lnTo>
                <a:lnTo>
                  <a:pt x="0" y="992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62600" y="4741950"/>
            <a:ext cx="2725400" cy="5545050"/>
          </a:xfrm>
          <a:custGeom>
            <a:avLst/>
            <a:gdLst/>
            <a:ahLst/>
            <a:cxnLst/>
            <a:rect r="r" b="b" t="t" l="l"/>
            <a:pathLst>
              <a:path h="5545050" w="2725400">
                <a:moveTo>
                  <a:pt x="0" y="0"/>
                </a:moveTo>
                <a:lnTo>
                  <a:pt x="2725400" y="0"/>
                </a:lnTo>
                <a:lnTo>
                  <a:pt x="2725400" y="5545050"/>
                </a:lnTo>
                <a:lnTo>
                  <a:pt x="0" y="5545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8775" y="1123000"/>
            <a:ext cx="1603035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Model Training (CNN – Deep Learning Approach)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8775" y="2428875"/>
            <a:ext cx="14342550" cy="785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U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sed a Convoluti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o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nal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 Neural Network (CNN)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Base model: MobileNetV2 (pre-trained on ImageNet)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Why Mobi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le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N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e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tV2? ⚡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✅ Lightweight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✅ Fast inferen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ce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✅ Well-suited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 for 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r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e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al-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t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ime applic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ations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Fine-tuned with 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So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ftm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a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x clas</a:t>
            </a:r>
            <a:r>
              <a:rPr lang="en-US" sz="4699" u="none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si</a:t>
            </a: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fier for 3 classes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After training, saved the model as an .h5 file</a:t>
            </a:r>
          </a:p>
          <a:p>
            <a:pPr algn="l" marL="1014718" indent="-507359" lvl="1">
              <a:lnSpc>
                <a:spcPts val="5639"/>
              </a:lnSpc>
              <a:buFont typeface="Arial"/>
              <a:buChar char="•"/>
            </a:pPr>
            <a:r>
              <a:rPr lang="en-US" sz="4699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This allows us to use the trained model outside the training environment</a:t>
            </a:r>
          </a:p>
          <a:p>
            <a:pPr algn="l">
              <a:lnSpc>
                <a:spcPts val="563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528414" y="4741950"/>
            <a:ext cx="1111880" cy="1104858"/>
          </a:xfrm>
          <a:custGeom>
            <a:avLst/>
            <a:gdLst/>
            <a:ahLst/>
            <a:cxnLst/>
            <a:rect r="r" b="b" t="t" l="l"/>
            <a:pathLst>
              <a:path h="1104858" w="1111880">
                <a:moveTo>
                  <a:pt x="0" y="0"/>
                </a:moveTo>
                <a:lnTo>
                  <a:pt x="1111880" y="0"/>
                </a:lnTo>
                <a:lnTo>
                  <a:pt x="1111880" y="1104858"/>
                </a:lnTo>
                <a:lnTo>
                  <a:pt x="0" y="1104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2729100" y="102"/>
            <a:ext cx="5558802" cy="2172098"/>
            <a:chOff x="0" y="0"/>
            <a:chExt cx="7411736" cy="2896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0"/>
              <a:ext cx="7411720" cy="2895981"/>
            </a:xfrm>
            <a:custGeom>
              <a:avLst/>
              <a:gdLst/>
              <a:ahLst/>
              <a:cxnLst/>
              <a:rect r="r" b="b" t="t" l="l"/>
              <a:pathLst>
                <a:path h="2895981" w="7411720">
                  <a:moveTo>
                    <a:pt x="3951605" y="0"/>
                  </a:moveTo>
                  <a:cubicBezTo>
                    <a:pt x="4838319" y="0"/>
                    <a:pt x="5669915" y="257556"/>
                    <a:pt x="6111240" y="979805"/>
                  </a:cubicBezTo>
                  <a:cubicBezTo>
                    <a:pt x="6148451" y="1040892"/>
                    <a:pt x="6183503" y="1105408"/>
                    <a:pt x="6214618" y="1173353"/>
                  </a:cubicBezTo>
                  <a:cubicBezTo>
                    <a:pt x="6608572" y="2021459"/>
                    <a:pt x="6947535" y="2551811"/>
                    <a:pt x="7411720" y="2895981"/>
                  </a:cubicBezTo>
                  <a:lnTo>
                    <a:pt x="0" y="2895981"/>
                  </a:lnTo>
                  <a:lnTo>
                    <a:pt x="0" y="785495"/>
                  </a:lnTo>
                  <a:cubicBezTo>
                    <a:pt x="550926" y="758444"/>
                    <a:pt x="1180465" y="667512"/>
                    <a:pt x="1750060" y="441960"/>
                  </a:cubicBezTo>
                  <a:cubicBezTo>
                    <a:pt x="2381377" y="191516"/>
                    <a:pt x="3186938" y="0"/>
                    <a:pt x="3951605" y="0"/>
                  </a:cubicBezTo>
                  <a:close/>
                </a:path>
              </a:pathLst>
            </a:custGeom>
            <a:solidFill>
              <a:srgbClr val="F76F7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5990090" y="4214394"/>
            <a:ext cx="2297908" cy="6070354"/>
            <a:chOff x="0" y="0"/>
            <a:chExt cx="3063877" cy="80938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63875" cy="8093710"/>
            </a:xfrm>
            <a:custGeom>
              <a:avLst/>
              <a:gdLst/>
              <a:ahLst/>
              <a:cxnLst/>
              <a:rect r="r" b="b" t="t" l="l"/>
              <a:pathLst>
                <a:path h="8093710" w="3063875">
                  <a:moveTo>
                    <a:pt x="0" y="0"/>
                  </a:moveTo>
                  <a:lnTo>
                    <a:pt x="0" y="8093710"/>
                  </a:lnTo>
                  <a:cubicBezTo>
                    <a:pt x="367665" y="7198741"/>
                    <a:pt x="1031875" y="6275070"/>
                    <a:pt x="1780286" y="5760212"/>
                  </a:cubicBezTo>
                  <a:cubicBezTo>
                    <a:pt x="2874010" y="5008499"/>
                    <a:pt x="3063875" y="3520313"/>
                    <a:pt x="2371344" y="2033016"/>
                  </a:cubicBezTo>
                  <a:cubicBezTo>
                    <a:pt x="2061972" y="1369568"/>
                    <a:pt x="1853565" y="623316"/>
                    <a:pt x="1717802" y="0"/>
                  </a:cubicBezTo>
                  <a:close/>
                </a:path>
              </a:pathLst>
            </a:custGeom>
            <a:solidFill>
              <a:srgbClr val="38345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484703" y="6089142"/>
            <a:ext cx="1416640" cy="1407692"/>
          </a:xfrm>
          <a:custGeom>
            <a:avLst/>
            <a:gdLst/>
            <a:ahLst/>
            <a:cxnLst/>
            <a:rect r="r" b="b" t="t" l="l"/>
            <a:pathLst>
              <a:path h="1407692" w="1416640">
                <a:moveTo>
                  <a:pt x="0" y="0"/>
                </a:moveTo>
                <a:lnTo>
                  <a:pt x="1416640" y="0"/>
                </a:lnTo>
                <a:lnTo>
                  <a:pt x="1416640" y="1407692"/>
                </a:lnTo>
                <a:lnTo>
                  <a:pt x="0" y="140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59303" y="6089142"/>
            <a:ext cx="1416640" cy="1407692"/>
          </a:xfrm>
          <a:custGeom>
            <a:avLst/>
            <a:gdLst/>
            <a:ahLst/>
            <a:cxnLst/>
            <a:rect r="r" b="b" t="t" l="l"/>
            <a:pathLst>
              <a:path h="1407692" w="1416640">
                <a:moveTo>
                  <a:pt x="0" y="0"/>
                </a:moveTo>
                <a:lnTo>
                  <a:pt x="1416640" y="0"/>
                </a:lnTo>
                <a:lnTo>
                  <a:pt x="1416640" y="1407692"/>
                </a:lnTo>
                <a:lnTo>
                  <a:pt x="0" y="140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59303" y="2567342"/>
            <a:ext cx="1416640" cy="1407692"/>
          </a:xfrm>
          <a:custGeom>
            <a:avLst/>
            <a:gdLst/>
            <a:ahLst/>
            <a:cxnLst/>
            <a:rect r="r" b="b" t="t" l="l"/>
            <a:pathLst>
              <a:path h="1407692" w="1416640">
                <a:moveTo>
                  <a:pt x="0" y="0"/>
                </a:moveTo>
                <a:lnTo>
                  <a:pt x="1416640" y="0"/>
                </a:lnTo>
                <a:lnTo>
                  <a:pt x="1416640" y="1407692"/>
                </a:lnTo>
                <a:lnTo>
                  <a:pt x="0" y="140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84703" y="2567342"/>
            <a:ext cx="1416636" cy="1407690"/>
          </a:xfrm>
          <a:custGeom>
            <a:avLst/>
            <a:gdLst/>
            <a:ahLst/>
            <a:cxnLst/>
            <a:rect r="r" b="b" t="t" l="l"/>
            <a:pathLst>
              <a:path h="1407690" w="1416636">
                <a:moveTo>
                  <a:pt x="0" y="0"/>
                </a:moveTo>
                <a:lnTo>
                  <a:pt x="1416636" y="0"/>
                </a:lnTo>
                <a:lnTo>
                  <a:pt x="1416636" y="1407690"/>
                </a:lnTo>
                <a:lnTo>
                  <a:pt x="0" y="1407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98856" y="3883352"/>
            <a:ext cx="4937550" cy="8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PREVENTION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98856" y="7405477"/>
            <a:ext cx="4937550" cy="8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CONCLUSIONS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232" y="7405477"/>
            <a:ext cx="4937550" cy="8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4232" y="3892877"/>
            <a:ext cx="4937550" cy="8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b="true" sz="48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4232" y="4761770"/>
            <a:ext cx="49375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Open webcam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01256" y="4761770"/>
            <a:ext cx="493275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Detect faces using Haarcascade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4232" y="8274370"/>
            <a:ext cx="4937550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reprocess face image (resize, normalize, reshape)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0956" y="8274370"/>
            <a:ext cx="49333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Pass face through the trained model to predict mask status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76132" y="2990826"/>
            <a:ext cx="1233750" cy="5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50756" y="2990826"/>
            <a:ext cx="1233750" cy="5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76132" y="6512640"/>
            <a:ext cx="1233750" cy="5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50756" y="6512640"/>
            <a:ext cx="1233750" cy="5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123000"/>
            <a:ext cx="1603035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Real-Time Mask Detection with OpenCV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037016" y="1126494"/>
            <a:ext cx="3623614" cy="6835906"/>
          </a:xfrm>
          <a:custGeom>
            <a:avLst/>
            <a:gdLst/>
            <a:ahLst/>
            <a:cxnLst/>
            <a:rect r="r" b="b" t="t" l="l"/>
            <a:pathLst>
              <a:path h="6835906" w="3623614">
                <a:moveTo>
                  <a:pt x="0" y="0"/>
                </a:moveTo>
                <a:lnTo>
                  <a:pt x="3623614" y="0"/>
                </a:lnTo>
                <a:lnTo>
                  <a:pt x="3623614" y="6835906"/>
                </a:lnTo>
                <a:lnTo>
                  <a:pt x="0" y="68359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690770" y="3975032"/>
            <a:ext cx="1416640" cy="1407692"/>
          </a:xfrm>
          <a:custGeom>
            <a:avLst/>
            <a:gdLst/>
            <a:ahLst/>
            <a:cxnLst/>
            <a:rect r="r" b="b" t="t" l="l"/>
            <a:pathLst>
              <a:path h="1407692" w="1416640">
                <a:moveTo>
                  <a:pt x="0" y="0"/>
                </a:moveTo>
                <a:lnTo>
                  <a:pt x="1416640" y="0"/>
                </a:lnTo>
                <a:lnTo>
                  <a:pt x="1416640" y="1407692"/>
                </a:lnTo>
                <a:lnTo>
                  <a:pt x="0" y="140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930323" y="5291042"/>
            <a:ext cx="4937550" cy="83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PREVENTION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32723" y="6169460"/>
            <a:ext cx="49327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Draw bounding boxes with labels (Mask ✅, No Mask ❌, Incorrect ⚠️)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82223" y="4321041"/>
            <a:ext cx="123375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6F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0" y="-11750"/>
            <a:ext cx="9562532" cy="3383368"/>
            <a:chOff x="0" y="0"/>
            <a:chExt cx="12750043" cy="451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27"/>
              <a:ext cx="12750038" cy="4511167"/>
            </a:xfrm>
            <a:custGeom>
              <a:avLst/>
              <a:gdLst/>
              <a:ahLst/>
              <a:cxnLst/>
              <a:rect r="r" b="b" t="t" l="l"/>
              <a:pathLst>
                <a:path h="4511167" w="12750038">
                  <a:moveTo>
                    <a:pt x="0" y="127"/>
                  </a:moveTo>
                  <a:lnTo>
                    <a:pt x="0" y="4300601"/>
                  </a:lnTo>
                  <a:cubicBezTo>
                    <a:pt x="450723" y="4419727"/>
                    <a:pt x="914019" y="4511167"/>
                    <a:pt x="1396746" y="4511167"/>
                  </a:cubicBezTo>
                  <a:cubicBezTo>
                    <a:pt x="1758442" y="4511167"/>
                    <a:pt x="2131187" y="4459732"/>
                    <a:pt x="2517902" y="4330065"/>
                  </a:cubicBezTo>
                  <a:cubicBezTo>
                    <a:pt x="4987417" y="3500882"/>
                    <a:pt x="4340733" y="1499489"/>
                    <a:pt x="7181342" y="1499489"/>
                  </a:cubicBezTo>
                  <a:cubicBezTo>
                    <a:pt x="7412610" y="1499489"/>
                    <a:pt x="7666990" y="1512824"/>
                    <a:pt x="7947914" y="1541018"/>
                  </a:cubicBezTo>
                  <a:cubicBezTo>
                    <a:pt x="8483347" y="1594739"/>
                    <a:pt x="8959723" y="1618996"/>
                    <a:pt x="9383523" y="1618996"/>
                  </a:cubicBezTo>
                  <a:cubicBezTo>
                    <a:pt x="12144249" y="1618996"/>
                    <a:pt x="12673712" y="590677"/>
                    <a:pt x="12750038" y="0"/>
                  </a:cubicBezTo>
                  <a:close/>
                </a:path>
              </a:pathLst>
            </a:custGeom>
            <a:solidFill>
              <a:srgbClr val="A2DAD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58625" y="6446225"/>
            <a:ext cx="8745150" cy="181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200">
                <a:solidFill>
                  <a:srgbClr val="383455"/>
                </a:solidFill>
                <a:latin typeface="Signika Bold"/>
                <a:ea typeface="Signika Bold"/>
                <a:cs typeface="Signika Bold"/>
                <a:sym typeface="Signika Bold"/>
              </a:rPr>
              <a:t>CREDITS:</a:t>
            </a: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 This presentation template was created by </a:t>
            </a:r>
            <a:r>
              <a:rPr lang="en-US" b="true" sz="3200" u="sng">
                <a:solidFill>
                  <a:srgbClr val="383455"/>
                </a:solidFill>
                <a:latin typeface="Signika Bold"/>
                <a:ea typeface="Signika Bold"/>
                <a:cs typeface="Signika Bold"/>
                <a:sym typeface="Signika Bold"/>
                <a:hlinkClick r:id="rId3" tooltip="http://bit.ly/2Tynxth"/>
              </a:rPr>
              <a:t>Slidesgo</a:t>
            </a: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, incluiding icons by </a:t>
            </a:r>
            <a:r>
              <a:rPr lang="en-US" b="true" sz="3200" u="sng">
                <a:solidFill>
                  <a:srgbClr val="383455"/>
                </a:solidFill>
                <a:latin typeface="Signika Bold"/>
                <a:ea typeface="Signika Bold"/>
                <a:cs typeface="Signika Bold"/>
                <a:sym typeface="Signika Bold"/>
                <a:hlinkClick r:id="rId4" tooltip="http://bit.ly/2TyoMsr"/>
              </a:rPr>
              <a:t>Flaticon</a:t>
            </a:r>
            <a:r>
              <a:rPr lang="en-US" sz="3200">
                <a:solidFill>
                  <a:srgbClr val="383455"/>
                </a:solidFill>
                <a:latin typeface="Signika"/>
                <a:ea typeface="Signika"/>
                <a:cs typeface="Signika"/>
                <a:sym typeface="Signika"/>
              </a:rPr>
              <a:t>, and infographics &amp; images by </a:t>
            </a:r>
            <a:r>
              <a:rPr lang="en-US" b="true" sz="3200" u="sng">
                <a:solidFill>
                  <a:srgbClr val="383455"/>
                </a:solidFill>
                <a:latin typeface="Signika Bold"/>
                <a:ea typeface="Signika Bold"/>
                <a:cs typeface="Signika Bold"/>
                <a:sym typeface="Signika Bold"/>
                <a:hlinkClick r:id="rId5" tooltip="http://bit.ly/2TtBDfr"/>
              </a:rPr>
              <a:t>Freepik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8625" y="3279400"/>
            <a:ext cx="65839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Do you have any questions?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Lobnarizk2003@gmail.com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58625" y="1874225"/>
            <a:ext cx="6583950" cy="116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>
                <a:solidFill>
                  <a:srgbClr val="383455"/>
                </a:solidFill>
                <a:latin typeface="Passion One Bold"/>
                <a:ea typeface="Passion One Bold"/>
                <a:cs typeface="Passion One Bold"/>
                <a:sym typeface="Passion One Bold"/>
              </a:rPr>
              <a:t>THANKS!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429380" y="-11756"/>
            <a:ext cx="1944640" cy="5344688"/>
          </a:xfrm>
          <a:custGeom>
            <a:avLst/>
            <a:gdLst/>
            <a:ahLst/>
            <a:cxnLst/>
            <a:rect r="r" b="b" t="t" l="l"/>
            <a:pathLst>
              <a:path h="5344688" w="1944640">
                <a:moveTo>
                  <a:pt x="0" y="0"/>
                </a:moveTo>
                <a:lnTo>
                  <a:pt x="1944640" y="0"/>
                </a:lnTo>
                <a:lnTo>
                  <a:pt x="1944640" y="5344688"/>
                </a:lnTo>
                <a:lnTo>
                  <a:pt x="0" y="53446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42224" y="3236014"/>
            <a:ext cx="7246436" cy="7050990"/>
          </a:xfrm>
          <a:custGeom>
            <a:avLst/>
            <a:gdLst/>
            <a:ahLst/>
            <a:cxnLst/>
            <a:rect r="r" b="b" t="t" l="l"/>
            <a:pathLst>
              <a:path h="7050990" w="7246436">
                <a:moveTo>
                  <a:pt x="0" y="0"/>
                </a:moveTo>
                <a:lnTo>
                  <a:pt x="7246436" y="0"/>
                </a:lnTo>
                <a:lnTo>
                  <a:pt x="7246436" y="7050990"/>
                </a:lnTo>
                <a:lnTo>
                  <a:pt x="0" y="70509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7672" y="5615348"/>
            <a:ext cx="2135608" cy="607956"/>
          </a:xfrm>
          <a:custGeom>
            <a:avLst/>
            <a:gdLst/>
            <a:ahLst/>
            <a:cxnLst/>
            <a:rect r="r" b="b" t="t" l="l"/>
            <a:pathLst>
              <a:path h="607956" w="2135608">
                <a:moveTo>
                  <a:pt x="0" y="0"/>
                </a:moveTo>
                <a:lnTo>
                  <a:pt x="2135608" y="0"/>
                </a:lnTo>
                <a:lnTo>
                  <a:pt x="2135608" y="607956"/>
                </a:lnTo>
                <a:lnTo>
                  <a:pt x="0" y="6079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DAGfv7QLBQA</dc:identifier>
  <dcterms:modified xsi:type="dcterms:W3CDTF">2011-08-01T06:04:30Z</dcterms:modified>
  <cp:revision>1</cp:revision>
  <dc:title>Copy of public-transport-business-plan-covid-19-and-public-transport-XL.pptx</dc:title>
</cp:coreProperties>
</file>