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7" r:id="rId4"/>
    <p:sldId id="258" r:id="rId5"/>
    <p:sldId id="282" r:id="rId6"/>
    <p:sldId id="283" r:id="rId7"/>
    <p:sldId id="284" r:id="rId8"/>
    <p:sldId id="285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70" r:id="rId20"/>
    <p:sldId id="268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9"/>
    <p:restoredTop sz="94590"/>
  </p:normalViewPr>
  <p:slideViewPr>
    <p:cSldViewPr snapToGrid="0">
      <p:cViewPr varScale="1">
        <p:scale>
          <a:sx n="105" d="100"/>
          <a:sy n="105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70C06-3C1C-3740-BB7C-83BF8A52E3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07655-C6B7-7D4A-9857-6BC10763CE9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0020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Miqdaad Versi, 2018, Islamophobia is real. Stop the obsession with semantics: </a:t>
            </a:r>
            <a:r>
              <a:rPr lang="en-GB" dirty="0"/>
              <a:t>https://</a:t>
            </a:r>
            <a:r>
              <a:rPr lang="en-GB" dirty="0" err="1"/>
              <a:t>www.theguardian.com</a:t>
            </a:r>
            <a:r>
              <a:rPr lang="en-GB" dirty="0"/>
              <a:t>/</a:t>
            </a:r>
            <a:r>
              <a:rPr lang="en-GB" dirty="0" err="1"/>
              <a:t>commentisfree</a:t>
            </a:r>
            <a:r>
              <a:rPr lang="en-GB" dirty="0"/>
              <a:t>/2018/may/15/islamophobia-semantics-word</a:t>
            </a:r>
          </a:p>
          <a:p>
            <a:r>
              <a:rPr lang="en-GB" dirty="0" err="1"/>
              <a:t>Commissione</a:t>
            </a:r>
            <a:r>
              <a:rPr lang="en-GB" dirty="0"/>
              <a:t> EU – </a:t>
            </a:r>
            <a:r>
              <a:rPr lang="en-GB" dirty="0" err="1"/>
              <a:t>Definizione</a:t>
            </a:r>
            <a:r>
              <a:rPr lang="en-GB" dirty="0"/>
              <a:t> di </a:t>
            </a:r>
            <a:r>
              <a:rPr lang="en-GB" dirty="0" err="1"/>
              <a:t>antisemitismo</a:t>
            </a:r>
            <a:r>
              <a:rPr lang="en-GB" dirty="0"/>
              <a:t>: https://</a:t>
            </a:r>
            <a:r>
              <a:rPr lang="en-GB" dirty="0" err="1"/>
              <a:t>commission.europa.eu</a:t>
            </a:r>
            <a:r>
              <a:rPr lang="en-GB" dirty="0"/>
              <a:t>/strategy-and-policy/policies/justice-and-fundamental-rights/combatting-discrimination/racism-and-xenophobia/combating-antisemitism/definition-</a:t>
            </a:r>
            <a:r>
              <a:rPr lang="en-GB" dirty="0" err="1"/>
              <a:t>antisemitism_en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18892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Piano </a:t>
            </a:r>
            <a:r>
              <a:rPr lang="en-GB" dirty="0" err="1"/>
              <a:t>d'azione</a:t>
            </a:r>
            <a:r>
              <a:rPr lang="en-GB" dirty="0"/>
              <a:t>: https://</a:t>
            </a:r>
            <a:r>
              <a:rPr lang="en-GB" dirty="0" err="1"/>
              <a:t>eur-lex.europa.eu</a:t>
            </a:r>
            <a:r>
              <a:rPr lang="en-GB" dirty="0"/>
              <a:t>/legal-content/IT/TXT/PDF/?</a:t>
            </a:r>
            <a:r>
              <a:rPr lang="en-GB" dirty="0" err="1"/>
              <a:t>uri</a:t>
            </a:r>
            <a:r>
              <a:rPr lang="en-GB" dirty="0"/>
              <a:t>=CELEX:52020DC0565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7164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Working definition: https://</a:t>
            </a:r>
            <a:r>
              <a:rPr lang="en-GB" dirty="0" err="1"/>
              <a:t>www.ohchr.org</a:t>
            </a:r>
            <a:r>
              <a:rPr lang="en-GB" dirty="0"/>
              <a:t>/sites/default/files/Documents/Issues/Religion/Islamophobia-</a:t>
            </a:r>
            <a:r>
              <a:rPr lang="en-GB" dirty="0" err="1"/>
              <a:t>AntiMuslim</a:t>
            </a:r>
            <a:r>
              <a:rPr lang="en-GB" dirty="0"/>
              <a:t>/Civil%20Society%20or%20Individuals/ProfAwan-2.pdf </a:t>
            </a:r>
            <a:endParaRPr lang="en-IT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034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Being Muslims in the EU: </a:t>
            </a:r>
            <a:r>
              <a:rPr lang="en-GB" dirty="0"/>
              <a:t>https://</a:t>
            </a:r>
            <a:r>
              <a:rPr lang="en-GB" dirty="0" err="1"/>
              <a:t>fra.europa.eu</a:t>
            </a:r>
            <a:r>
              <a:rPr lang="en-GB" dirty="0"/>
              <a:t>/sites/default/files/</a:t>
            </a:r>
            <a:r>
              <a:rPr lang="en-GB" dirty="0" err="1"/>
              <a:t>fra_uploads</a:t>
            </a:r>
            <a:r>
              <a:rPr lang="en-GB" dirty="0"/>
              <a:t>/fra-2024-being-muslim-in-the-eu_en.pdf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348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Costituzione turca in inglese: </a:t>
            </a:r>
            <a:r>
              <a:rPr lang="en-GB" dirty="0"/>
              <a:t>https://</a:t>
            </a:r>
            <a:r>
              <a:rPr lang="en-GB" dirty="0" err="1"/>
              <a:t>www.anayasa.gov.tr</a:t>
            </a:r>
            <a:r>
              <a:rPr lang="en-GB" dirty="0"/>
              <a:t>/media/7258/</a:t>
            </a:r>
            <a:r>
              <a:rPr lang="en-GB" dirty="0" err="1"/>
              <a:t>anayasa_eng.pdf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7757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“Let my people go”, Godwin: </a:t>
            </a:r>
            <a:r>
              <a:rPr lang="en-GB" dirty="0"/>
              <a:t>https://</a:t>
            </a:r>
            <a:r>
              <a:rPr lang="en-GB" dirty="0" err="1"/>
              <a:t>www.tandfonline.com</a:t>
            </a:r>
            <a:r>
              <a:rPr lang="en-GB" dirty="0"/>
              <a:t>/</a:t>
            </a:r>
            <a:r>
              <a:rPr lang="en-GB" dirty="0" err="1"/>
              <a:t>doi</a:t>
            </a:r>
            <a:r>
              <a:rPr lang="en-GB" dirty="0"/>
              <a:t>/full/10.1080/14747731.2021.1884328#abstract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080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Islamische Glaubensgemeinschaft in Osterreich sito: </a:t>
            </a:r>
            <a:r>
              <a:rPr lang="en-GB" dirty="0"/>
              <a:t>https://</a:t>
            </a:r>
            <a:r>
              <a:rPr lang="en-GB" dirty="0" err="1"/>
              <a:t>www.derislam.at</a:t>
            </a:r>
            <a:r>
              <a:rPr lang="en-GB" dirty="0"/>
              <a:t>/</a:t>
            </a:r>
            <a:r>
              <a:rPr lang="en-GB" dirty="0" err="1"/>
              <a:t>antimuslimischer-rassismus</a:t>
            </a:r>
            <a:r>
              <a:rPr lang="en-GB" dirty="0"/>
              <a:t>/</a:t>
            </a: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7643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T" dirty="0"/>
              <a:t>Suggerimenti bibliografici: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T" dirty="0"/>
              <a:t>Naveed Sheikh,</a:t>
            </a:r>
            <a:r>
              <a:rPr lang="en-GB" b="0" i="0" dirty="0">
                <a:solidFill>
                  <a:srgbClr val="212529"/>
                </a:solidFill>
                <a:effectLst/>
                <a:latin typeface="Droid Serif"/>
              </a:rPr>
              <a:t>The New Politics of </a:t>
            </a:r>
            <a:r>
              <a:rPr lang="en-GB" b="0" i="0" dirty="0" err="1">
                <a:solidFill>
                  <a:srgbClr val="212529"/>
                </a:solidFill>
                <a:effectLst/>
                <a:latin typeface="Droid Serif"/>
              </a:rPr>
              <a:t>IslamPan</a:t>
            </a:r>
            <a:r>
              <a:rPr lang="en-GB" b="0" i="0" dirty="0">
                <a:solidFill>
                  <a:srgbClr val="212529"/>
                </a:solidFill>
                <a:effectLst/>
                <a:latin typeface="Droid Serif"/>
              </a:rPr>
              <a:t>-Islamic Foreign Policy in a World of States</a:t>
            </a:r>
            <a:r>
              <a:rPr lang="en-IT" b="0" i="0" dirty="0">
                <a:solidFill>
                  <a:srgbClr val="212529"/>
                </a:solidFill>
                <a:effectLst/>
                <a:latin typeface="Droid Serif"/>
              </a:rPr>
              <a:t>, 2003, Routledge;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T" b="0" i="0" dirty="0">
                <a:solidFill>
                  <a:srgbClr val="212529"/>
                </a:solidFill>
                <a:effectLst/>
                <a:latin typeface="Droid Serif"/>
              </a:rPr>
              <a:t>Turan Kayaoglu, 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The Organization of Islamic Cooperation: Politics, Problems, and Potential, 2015, Routledge;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Marie Juul Petersen, Islamic or Universal Human Rights? The OIC’s permanent independent human rights commission, in: https://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pure.diis.dk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ws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/files/66504/RP2012_03_Islamic_human_rights_web.pdf 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sulla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Dichiarazione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dei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Diritti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Umani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del Cairo (1990);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Ekmeleddin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Ishanoglu</a:t>
            </a:r>
            <a:r>
              <a:rPr lang="en-GB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, Islamic World in the New Century: The Organisation of the Islamic Conference, 1969-2009, Hurst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95111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07655-C6B7-7D4A-9857-6BC10763CE9F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426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A3D0-0EBD-DACF-9448-3DB7DEAD5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8BD8D-7421-DCCD-74E1-8254FA742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9457-2261-479E-AC2B-0C56D598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F2084-D877-A505-91E4-86B593AA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A653E-06A4-E391-FE65-3C3DDBC9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02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5934-462D-7605-7D3D-EAB705D7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9C503-013E-8990-0743-61BC78760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7FE9-C1C4-5DB2-8B1F-5E82E33F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5A76E-C3DF-34D1-86E7-2F8E6F4F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111E-570B-5CFF-0690-5F2708FF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450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722C9-054A-7224-9E12-DCA52DF18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F5DE4-A449-1D94-1674-3D96F749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80A7-9B4D-99D6-6658-2695049C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47361-0491-BB30-158E-02C2FC37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9D93-D8C7-9303-BF8C-715CDF94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1367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0E5F-34EA-C2B6-8EFD-3B925606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131C5-FC48-CB66-D10B-003CFA70E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B71B-FEAF-8886-3F36-CA3A927A2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30A4D-A037-117E-5A86-70887597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8C0D-0C2C-7E6A-7F39-0D7C134B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8797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188A-A6EC-066C-FDAC-8AE941DB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FCC1-1A98-65A3-CE79-A36B9501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9AA1-7D08-0EBE-6B64-97C59F32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4094-ADA8-79B1-C18A-87205C8B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64BE-DA35-6DB4-3E3E-04D8474F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0285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C30A-166E-CE80-4899-E301E76A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E3424-2331-16EE-7D5A-D01925762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B340B-47F4-7990-A53C-94AA1092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37AE-B529-FBF0-2E3B-25D1B31C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66371-3F01-ADAB-D4E1-1C43DEDB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75464-9051-AB80-A6F9-B39BD2BF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5214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387A-DF35-607D-C8E0-1CBC012B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16E73-6610-E296-5591-24F7C5A1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11F7C-9DBA-FCED-7BCC-DB44A871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D15B7-735C-CC3C-2F89-A6378FA19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3B958-8936-E94B-04E4-7092CEF9D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8845-61CF-E9A5-D0F0-3FD62AC5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E5111-AF1D-ABC2-27F3-8C664A3D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57219-179A-8D0C-8334-354723FA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649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2263-3D5B-FC0C-25A6-C37AA0A8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A2C85-F056-DB33-CEFC-C62541DF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578D0-E1DC-486D-4835-A4736E7E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1516B-53E8-3A89-904A-115534FC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4697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C8A82-DB09-C25E-7AB8-0C2DEEE5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997E1-C401-A18A-7989-68C1B13B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E4CCE-B6B5-B1E4-0D2D-C6A80750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48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40A4-BC7D-5FA4-0C1F-D1FE1A19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5862-1805-CD61-3738-1049E431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A9603-4783-C41B-2F2F-57D34C995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0A4A-3DA7-8AD2-0690-D7EB91DD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CD49D-C2A9-F7F7-6F88-60DC46DC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6AFA-7386-E4F0-CF03-45A96EE8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43155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83C8-27C6-F33D-E829-9104A4E7B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EE052-50C2-A1F6-F114-B970B9F89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A0DBE-D1EB-486F-3D4A-A61C3105C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3823E-5E1D-F3C3-3DEF-EAEDBE1E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C01D-5858-6364-E73B-7A0D6630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12198-0637-DC78-14A5-57388CA7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821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B92A9-1E63-53B6-732B-86B62513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2F66D-6306-2063-176B-942007CE4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A7AB-0202-D790-32AA-B28D3AE56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B2FFB-5AEE-E742-9088-28D1D3999523}" type="datetimeFigureOut">
              <a:rPr lang="en-IT" smtClean="0"/>
              <a:t>06/12/2024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A20A5-9F45-5A29-546F-26C00849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E4F7-EB40-560A-7802-51651C34C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5DB98-6E51-5241-8EF9-B9916CF9272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85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78D6-9F39-956E-E39F-CAC042AEF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Islam degli stati e stato dell’islam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B534A-4224-D2C4-C180-CAA9BD5CB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La Turchia e la lotta all’islamofobia in UE</a:t>
            </a:r>
          </a:p>
          <a:p>
            <a:endParaRPr lang="en-IT" dirty="0"/>
          </a:p>
          <a:p>
            <a:r>
              <a:rPr lang="en-IT" sz="1800" dirty="0"/>
              <a:t>Dott. Loris Botto</a:t>
            </a:r>
          </a:p>
          <a:p>
            <a:r>
              <a:rPr lang="en-IT" sz="1800" dirty="0"/>
              <a:t>loris.botto@unito.it</a:t>
            </a:r>
          </a:p>
        </p:txBody>
      </p:sp>
    </p:spTree>
    <p:extLst>
      <p:ext uri="{BB962C8B-B14F-4D97-AF65-F5344CB8AC3E}">
        <p14:creationId xmlns:p14="http://schemas.microsoft.com/office/powerpoint/2010/main" val="177798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18EB-079B-7143-64F4-4165FF2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Novembre 2020 – OHCHR e la </a:t>
            </a:r>
            <a:r>
              <a:rPr lang="en-IT" i="1" dirty="0"/>
              <a:t>working definition of Islamophobia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2174-E1E6-B973-1B5F-4BCD4364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4143"/>
            <a:ext cx="10515600" cy="4262819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Paura, pregiudizio e odio di individui </a:t>
            </a:r>
            <a:r>
              <a:rPr lang="en-IT" b="1" dirty="0"/>
              <a:t>musulmani e non</a:t>
            </a:r>
            <a:r>
              <a:rPr lang="en-IT" dirty="0"/>
              <a:t> che porta a provocazione, ostilità e intolleranza attraverso minacce, molestie, abusi, incitamenti e intimidazioni di </a:t>
            </a:r>
            <a:r>
              <a:rPr lang="en-IT" b="1" dirty="0"/>
              <a:t>musulmani e non</a:t>
            </a:r>
            <a:r>
              <a:rPr lang="en-IT" dirty="0"/>
              <a:t>, sia nel mondo online che offline… Prende di mira </a:t>
            </a:r>
            <a:r>
              <a:rPr lang="en-GB" dirty="0" err="1"/>
              <a:t>simboli</a:t>
            </a:r>
            <a:r>
              <a:rPr lang="en-GB" dirty="0"/>
              <a:t> e </a:t>
            </a:r>
            <a:r>
              <a:rPr lang="en-GB" dirty="0" err="1"/>
              <a:t>indicatori</a:t>
            </a:r>
            <a:r>
              <a:rPr lang="en-GB" dirty="0"/>
              <a:t> </a:t>
            </a:r>
            <a:r>
              <a:rPr lang="en-GB" dirty="0" err="1"/>
              <a:t>dell’essere</a:t>
            </a:r>
            <a:r>
              <a:rPr lang="en-GB" dirty="0"/>
              <a:t> </a:t>
            </a:r>
            <a:r>
              <a:rPr lang="en-GB" dirty="0" err="1"/>
              <a:t>musulmano</a:t>
            </a:r>
            <a:endParaRPr lang="en-GB" dirty="0"/>
          </a:p>
          <a:p>
            <a:r>
              <a:rPr lang="en-GB" dirty="0" err="1"/>
              <a:t>Dall’argomento</a:t>
            </a:r>
            <a:r>
              <a:rPr lang="en-GB" dirty="0"/>
              <a:t> </a:t>
            </a:r>
            <a:r>
              <a:rPr lang="en-GB" dirty="0" err="1"/>
              <a:t>razziale</a:t>
            </a:r>
            <a:r>
              <a:rPr lang="en-GB" dirty="0"/>
              <a:t> </a:t>
            </a:r>
            <a:r>
              <a:rPr lang="en-GB" dirty="0" err="1"/>
              <a:t>all’argomento</a:t>
            </a:r>
            <a:r>
              <a:rPr lang="en-GB" dirty="0"/>
              <a:t> religioso</a:t>
            </a: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1983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D0EF-F5D0-ABB4-6C80-00849688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Non solo percezioni – FRA’s </a:t>
            </a:r>
            <a:r>
              <a:rPr lang="en-IT" i="1" dirty="0"/>
              <a:t>Being Muslims in the 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FFCA-C878-1D58-B5A8-CA57D3BE5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r>
              <a:rPr lang="en-IT" dirty="0"/>
              <a:t>Agenzia dell’Unione europea per i diritti fondamentali:</a:t>
            </a:r>
          </a:p>
          <a:p>
            <a:pPr lvl="1"/>
            <a:r>
              <a:rPr lang="en-IT" dirty="0"/>
              <a:t>”Le donne musulmane che indossano il velo abitudinariamente (hijab o niqab) in pubblico hanno meno probabilità di trovare occupazione rispetto a donne che non indossano quel tipo di vestiario (46% contro il 61% rispettivamente)” [p. 92]</a:t>
            </a:r>
          </a:p>
          <a:p>
            <a:pPr lvl="1"/>
            <a:r>
              <a:rPr lang="en-IT" dirty="0"/>
              <a:t>39% subisce discriminazioni quando cerca lavoro, il 35% le subisce a lavoro</a:t>
            </a:r>
          </a:p>
          <a:p>
            <a:pPr lvl="1"/>
            <a:endParaRPr lang="en-IT" dirty="0"/>
          </a:p>
          <a:p>
            <a:r>
              <a:rPr lang="en-IT" dirty="0"/>
              <a:t>Austria, Germania e Finlandia sono i paesi più islamofobici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20982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86D2-B979-CABA-2F95-8FF553EF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Stati d’origine e discorso contro egemonico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A2F5-BCF3-85D1-37FA-43FEDA409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r>
              <a:rPr lang="en-IT" dirty="0"/>
              <a:t>Narrazione islamofobica è oggetto di contronarrazione da parte di stati d’origine: discorsi ripropongono binomio Occidente/Islam in termini conflittuali</a:t>
            </a:r>
          </a:p>
          <a:p>
            <a:r>
              <a:rPr lang="en-IT" dirty="0"/>
              <a:t>Turchia 2018: parlamento istituisce sottocommissione su islamofobia per monitorare i casi di odio contro le comunità islamiche in UE</a:t>
            </a:r>
          </a:p>
        </p:txBody>
      </p:sp>
    </p:spTree>
    <p:extLst>
      <p:ext uri="{BB962C8B-B14F-4D97-AF65-F5344CB8AC3E}">
        <p14:creationId xmlns:p14="http://schemas.microsoft.com/office/powerpoint/2010/main" val="3621831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F635-4E37-E851-0094-D1033120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La “strategia del mantenimento” turca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B1331-1AE9-C118-9D29-A3042FE0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Da gruppo di Gastarbaiter a “comunità” e “minoranza” – anni ‘80</a:t>
            </a:r>
          </a:p>
          <a:p>
            <a:r>
              <a:rPr lang="en-IT" dirty="0"/>
              <a:t>1981: garantita doppia cittadinanza</a:t>
            </a:r>
          </a:p>
          <a:p>
            <a:r>
              <a:rPr lang="en-IT" dirty="0"/>
              <a:t>1982: art. 62 Costituzione turca:</a:t>
            </a:r>
          </a:p>
          <a:p>
            <a:pPr lvl="1"/>
            <a:r>
              <a:rPr lang="en-IT" dirty="0"/>
              <a:t>Compito dello stato assicurare l’unità familiare, l’educazione dei minori e </a:t>
            </a:r>
            <a:r>
              <a:rPr lang="en-GB" dirty="0"/>
              <a:t>I</a:t>
            </a:r>
            <a:r>
              <a:rPr lang="en-IT" dirty="0"/>
              <a:t> bisogni culturali e di sicurezza sociale dei cittadini turchi impiegati all’estero, di rafforzare </a:t>
            </a:r>
            <a:r>
              <a:rPr lang="en-GB" dirty="0"/>
              <a:t>I</a:t>
            </a:r>
            <a:r>
              <a:rPr lang="en-IT" dirty="0"/>
              <a:t> loro legami con lo stato di origine e di facilitarer il loro ritorno</a:t>
            </a:r>
          </a:p>
          <a:p>
            <a:r>
              <a:rPr lang="en-IT" dirty="0"/>
              <a:t>1995 “Carta Rosa”</a:t>
            </a:r>
          </a:p>
          <a:p>
            <a:r>
              <a:rPr lang="en-IT" dirty="0"/>
              <a:t>1980 – 2000: pedagogie statali e l’identità turca</a:t>
            </a:r>
          </a:p>
        </p:txBody>
      </p:sp>
    </p:spTree>
    <p:extLst>
      <p:ext uri="{BB962C8B-B14F-4D97-AF65-F5344CB8AC3E}">
        <p14:creationId xmlns:p14="http://schemas.microsoft.com/office/powerpoint/2010/main" val="188282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1383-274D-6088-F9AE-A1A9C1A0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1"/>
            <a:ext cx="10515600" cy="1325563"/>
          </a:xfrm>
        </p:spPr>
        <p:txBody>
          <a:bodyPr/>
          <a:lstStyle/>
          <a:p>
            <a:r>
              <a:rPr lang="en-IT" dirty="0"/>
              <a:t>Direzione per gli Affari religiosi – Diyanet </a:t>
            </a:r>
            <a:r>
              <a:rPr lang="en-GB" dirty="0" err="1"/>
              <a:t>Işleri</a:t>
            </a:r>
            <a:r>
              <a:rPr lang="en-GB" dirty="0"/>
              <a:t> </a:t>
            </a:r>
            <a:r>
              <a:rPr lang="en-GB" dirty="0" err="1"/>
              <a:t>Başkanlığı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8DB5-479E-DF47-8DD1-1236FB91D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384"/>
            <a:ext cx="10515600" cy="4852035"/>
          </a:xfrm>
        </p:spPr>
        <p:txBody>
          <a:bodyPr>
            <a:normAutofit/>
          </a:bodyPr>
          <a:lstStyle/>
          <a:p>
            <a:r>
              <a:rPr lang="en-IT" dirty="0"/>
              <a:t>La missione internazionale del Diyanet si colloca nel contesto della </a:t>
            </a:r>
            <a:r>
              <a:rPr lang="en-IT" b="1" dirty="0"/>
              <a:t>sovrapposizione operativa tra politiche per la diaspora e linee strategiche di politica estera</a:t>
            </a:r>
          </a:p>
          <a:p>
            <a:r>
              <a:rPr lang="en-IT" dirty="0"/>
              <a:t>Da anni ’70 diffonde:</a:t>
            </a:r>
          </a:p>
          <a:p>
            <a:pPr lvl="1"/>
            <a:r>
              <a:rPr lang="en-IT" dirty="0"/>
              <a:t>Islam sunnita hanafita misto al nazionalismo turco: </a:t>
            </a:r>
            <a:r>
              <a:rPr lang="en-IT" i="1" dirty="0"/>
              <a:t>sintesi turco-islamica</a:t>
            </a:r>
          </a:p>
          <a:p>
            <a:pPr lvl="1"/>
            <a:r>
              <a:rPr lang="en-IT" dirty="0"/>
              <a:t>Ideologia nazionalista conservatrice di stato: lealtà e senso di appartenenza</a:t>
            </a:r>
          </a:p>
          <a:p>
            <a:r>
              <a:rPr lang="en-IT" dirty="0"/>
              <a:t>1971: invia personale religioso in Europa (imam e predicatori) – massimo 5 anni, età &lt; 35, laurea in teologia, impiegati in Turchia da almeno 3 anni</a:t>
            </a:r>
          </a:p>
          <a:p>
            <a:r>
              <a:rPr lang="en-IT" dirty="0"/>
              <a:t>2004: donne incluse in personale inviato all’estero </a:t>
            </a:r>
          </a:p>
          <a:p>
            <a:r>
              <a:rPr lang="en-IT" dirty="0"/>
              <a:t>2014: turchi all’estero possono votare</a:t>
            </a:r>
          </a:p>
        </p:txBody>
      </p:sp>
    </p:spTree>
    <p:extLst>
      <p:ext uri="{BB962C8B-B14F-4D97-AF65-F5344CB8AC3E}">
        <p14:creationId xmlns:p14="http://schemas.microsoft.com/office/powerpoint/2010/main" val="106875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8ED4-2943-36A7-1B93-CDA9FAE1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Diaspore doppiamente assenti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F218-77C0-11D8-BDC2-0E7106BB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r>
              <a:rPr lang="en-IT" dirty="0"/>
              <a:t>La mobilitazione delle diaspore: da Franjo Tudjman (Partito democratico croato - Croazia) a Meir Kahane (Kach – Israele)</a:t>
            </a:r>
          </a:p>
          <a:p>
            <a:r>
              <a:rPr lang="en-IT" dirty="0"/>
              <a:t>Le diaspore che si mobilitano: vietnamiti ed ebrei in USA tra gli anni ‘70 e ’80 [Godwin 2021]</a:t>
            </a:r>
          </a:p>
        </p:txBody>
      </p:sp>
    </p:spTree>
    <p:extLst>
      <p:ext uri="{BB962C8B-B14F-4D97-AF65-F5344CB8AC3E}">
        <p14:creationId xmlns:p14="http://schemas.microsoft.com/office/powerpoint/2010/main" val="428736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909C-08F1-AB8F-619E-0B928350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Essere interlocutori privilegiati nello spazio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63F2-FD06-00E8-62B4-82CE1520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r>
              <a:rPr lang="en-IT" dirty="0"/>
              <a:t>Diyanet si presenta come rappresentante di un islam “moderno” con cui intavolare un dialogo interreligioso</a:t>
            </a:r>
          </a:p>
          <a:p>
            <a:r>
              <a:rPr lang="en-IT" dirty="0"/>
              <a:t>Risposta ad accentramento di paesi UE della gestione delle pratiche dell’islam: promozione di un islam “nazionale” dal volto europeo</a:t>
            </a:r>
          </a:p>
          <a:p>
            <a:r>
              <a:rPr lang="en-IT" i="1" dirty="0"/>
              <a:t>Churchification</a:t>
            </a:r>
            <a:r>
              <a:rPr lang="en-IT" dirty="0"/>
              <a:t> dell’islam</a:t>
            </a:r>
          </a:p>
          <a:p>
            <a:pPr lvl="1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39098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57EE-EA9B-FBAA-6EC0-787A0CD5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caso austriaco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5592-8560-57E6-6A47-39B900DF7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Islamgesetz (Reichgesetzblatt 159/1912) – Risposta all’annessione del 1908, islam tra religioni ufficiali dell’impero, musulmani 6% della popolazione</a:t>
            </a:r>
          </a:p>
          <a:p>
            <a:r>
              <a:rPr lang="en-IT" dirty="0"/>
              <a:t>1971 – comunità islamiche si appellano alla Islamgesetz per un riconoscimento: occorreva </a:t>
            </a:r>
            <a:r>
              <a:rPr lang="en-GB" dirty="0" err="1"/>
              <a:t>istituire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singola</a:t>
            </a:r>
            <a:r>
              <a:rPr lang="en-GB" dirty="0"/>
              <a:t> </a:t>
            </a:r>
            <a:r>
              <a:rPr lang="en-GB" dirty="0" err="1"/>
              <a:t>organizzazione</a:t>
            </a:r>
            <a:r>
              <a:rPr lang="en-GB" dirty="0"/>
              <a:t> come </a:t>
            </a:r>
            <a:r>
              <a:rPr lang="en-GB" dirty="0" err="1"/>
              <a:t>interlocutore</a:t>
            </a:r>
            <a:r>
              <a:rPr lang="en-GB" dirty="0"/>
              <a:t> </a:t>
            </a:r>
            <a:r>
              <a:rPr lang="en-GB" dirty="0" err="1"/>
              <a:t>ufficiale</a:t>
            </a:r>
            <a:r>
              <a:rPr lang="en-GB" dirty="0"/>
              <a:t> per </a:t>
            </a:r>
            <a:r>
              <a:rPr lang="en-GB" dirty="0" err="1"/>
              <a:t>dialogare</a:t>
            </a:r>
            <a:r>
              <a:rPr lang="en-GB" dirty="0"/>
              <a:t> con il </a:t>
            </a:r>
            <a:r>
              <a:rPr lang="en-GB" dirty="0" err="1"/>
              <a:t>governo</a:t>
            </a:r>
            <a:endParaRPr lang="en-GB" dirty="0"/>
          </a:p>
          <a:p>
            <a:r>
              <a:rPr lang="en-GB" dirty="0"/>
              <a:t>1979 – </a:t>
            </a:r>
            <a:r>
              <a:rPr lang="en-GB" dirty="0" err="1"/>
              <a:t>Islamische</a:t>
            </a:r>
            <a:r>
              <a:rPr lang="en-GB" dirty="0"/>
              <a:t> </a:t>
            </a:r>
            <a:r>
              <a:rPr lang="en-GB" dirty="0" err="1"/>
              <a:t>Glaubensgemeinschaft</a:t>
            </a:r>
            <a:r>
              <a:rPr lang="en-GB" dirty="0"/>
              <a:t> in </a:t>
            </a:r>
            <a:r>
              <a:rPr lang="en-GB" dirty="0" err="1"/>
              <a:t>Österreich</a:t>
            </a:r>
            <a:r>
              <a:rPr lang="en-GB" dirty="0"/>
              <a:t> come </a:t>
            </a:r>
            <a:r>
              <a:rPr lang="en-GB" dirty="0" err="1"/>
              <a:t>rappresentante</a:t>
            </a:r>
            <a:r>
              <a:rPr lang="en-GB" dirty="0"/>
              <a:t> </a:t>
            </a:r>
            <a:r>
              <a:rPr lang="en-GB" dirty="0" err="1"/>
              <a:t>istituzionale</a:t>
            </a:r>
            <a:endParaRPr lang="en-GB" dirty="0"/>
          </a:p>
          <a:p>
            <a:r>
              <a:rPr lang="en-GB" dirty="0"/>
              <a:t>2010 – </a:t>
            </a:r>
            <a:r>
              <a:rPr lang="en-GB" dirty="0" err="1"/>
              <a:t>Islamische</a:t>
            </a:r>
            <a:r>
              <a:rPr lang="en-GB" dirty="0"/>
              <a:t> </a:t>
            </a:r>
            <a:r>
              <a:rPr lang="en-GB" dirty="0" err="1"/>
              <a:t>Alevitische</a:t>
            </a:r>
            <a:r>
              <a:rPr lang="en-GB" dirty="0"/>
              <a:t> </a:t>
            </a:r>
            <a:r>
              <a:rPr lang="en-GB" dirty="0" err="1"/>
              <a:t>Glaubensgemeinschaft</a:t>
            </a:r>
            <a:r>
              <a:rPr lang="en-GB" dirty="0"/>
              <a:t> in </a:t>
            </a:r>
            <a:r>
              <a:rPr lang="en-GB" dirty="0" err="1"/>
              <a:t>Österreich</a:t>
            </a:r>
            <a:r>
              <a:rPr lang="en-GB" dirty="0"/>
              <a:t> dopo </a:t>
            </a:r>
            <a:r>
              <a:rPr lang="en-GB" dirty="0" err="1"/>
              <a:t>parere</a:t>
            </a:r>
            <a:r>
              <a:rPr lang="en-GB" dirty="0"/>
              <a:t> di </a:t>
            </a:r>
            <a:r>
              <a:rPr lang="en-GB" dirty="0" err="1"/>
              <a:t>Tribunale</a:t>
            </a:r>
            <a:r>
              <a:rPr lang="en-GB" dirty="0"/>
              <a:t> </a:t>
            </a:r>
            <a:r>
              <a:rPr lang="en-GB" dirty="0" err="1"/>
              <a:t>Costituzionale</a:t>
            </a:r>
            <a:r>
              <a:rPr lang="en-GB" dirty="0"/>
              <a:t> </a:t>
            </a:r>
            <a:r>
              <a:rPr lang="en-GB" dirty="0" err="1"/>
              <a:t>austriaco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05312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B4BC-5AFF-4E8F-7623-20B06988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caso </a:t>
            </a:r>
            <a:r>
              <a:rPr lang="it-IT" dirty="0"/>
              <a:t>austriaco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C17B3-578B-9B3C-C185-99138EFF6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Nel 2015 aggiornamento dell’Islamgesetz del 1912:</a:t>
            </a:r>
          </a:p>
          <a:p>
            <a:pPr lvl="1"/>
            <a:r>
              <a:rPr lang="en-GB" dirty="0"/>
              <a:t>“</a:t>
            </a:r>
            <a:r>
              <a:rPr lang="en-GB" dirty="0" err="1"/>
              <a:t>È</a:t>
            </a:r>
            <a:r>
              <a:rPr lang="en-GB" dirty="0"/>
              <a:t> possible </a:t>
            </a:r>
            <a:r>
              <a:rPr lang="en-GB" dirty="0" err="1"/>
              <a:t>essere</a:t>
            </a:r>
            <a:r>
              <a:rPr lang="en-GB" dirty="0"/>
              <a:t> </a:t>
            </a:r>
            <a:r>
              <a:rPr lang="en-GB" dirty="0" err="1"/>
              <a:t>allo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tempo un </a:t>
            </a:r>
            <a:r>
              <a:rPr lang="en-GB" dirty="0" err="1"/>
              <a:t>fiero</a:t>
            </a:r>
            <a:r>
              <a:rPr lang="en-GB" dirty="0"/>
              <a:t> </a:t>
            </a:r>
            <a:r>
              <a:rPr lang="en-GB" dirty="0" err="1"/>
              <a:t>austriaco</a:t>
            </a:r>
            <a:r>
              <a:rPr lang="en-GB" dirty="0"/>
              <a:t> e un </a:t>
            </a:r>
            <a:r>
              <a:rPr lang="en-GB" dirty="0" err="1"/>
              <a:t>devoto</a:t>
            </a:r>
            <a:r>
              <a:rPr lang="en-GB" dirty="0"/>
              <a:t> </a:t>
            </a:r>
            <a:r>
              <a:rPr lang="en-GB" dirty="0" err="1"/>
              <a:t>musulmano</a:t>
            </a:r>
            <a:r>
              <a:rPr lang="en-GB" dirty="0"/>
              <a:t>”</a:t>
            </a:r>
            <a:endParaRPr lang="en-IT" dirty="0"/>
          </a:p>
          <a:p>
            <a:r>
              <a:rPr lang="en-IT" dirty="0"/>
              <a:t>La nuova normativa proibisce finanziamenti esteri di moschee, centri religiosi e personale di culto su territorio austriaco e richiede conoscenza del tedesco per imam e predicatori</a:t>
            </a:r>
          </a:p>
          <a:p>
            <a:r>
              <a:rPr lang="en-IT" dirty="0"/>
              <a:t>Nazionalizzazione delle comunità islamiche in UE</a:t>
            </a:r>
          </a:p>
        </p:txBody>
      </p:sp>
    </p:spTree>
    <p:extLst>
      <p:ext uri="{BB962C8B-B14F-4D97-AF65-F5344CB8AC3E}">
        <p14:creationId xmlns:p14="http://schemas.microsoft.com/office/powerpoint/2010/main" val="412089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E05D-7E15-02F0-EBE3-25908076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Antidoti all’islamofobia: il doppio approccio del Diyanet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36ED-C4DF-E059-794D-D8935B71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r>
              <a:rPr lang="en-IT" dirty="0"/>
              <a:t>Islamofobia come non-conoscenza</a:t>
            </a:r>
          </a:p>
          <a:p>
            <a:r>
              <a:rPr lang="en-IT" dirty="0"/>
              <a:t>Islamofobia come progetto anti-islamico</a:t>
            </a:r>
          </a:p>
        </p:txBody>
      </p:sp>
    </p:spTree>
    <p:extLst>
      <p:ext uri="{BB962C8B-B14F-4D97-AF65-F5344CB8AC3E}">
        <p14:creationId xmlns:p14="http://schemas.microsoft.com/office/powerpoint/2010/main" val="246832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5F10-9CDB-D0A5-8284-C6EF0FAE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Un islam non monolitico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23DA-7D8E-114E-85DC-AA3B07EB9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Sunnismo e sciismo</a:t>
            </a:r>
          </a:p>
          <a:p>
            <a:r>
              <a:rPr lang="en-IT" i="1" dirty="0"/>
              <a:t>Madhhab (</a:t>
            </a:r>
            <a:r>
              <a:rPr lang="en-IT" dirty="0"/>
              <a:t>pl. </a:t>
            </a:r>
            <a:r>
              <a:rPr lang="en-IT" i="1" dirty="0"/>
              <a:t>madhāhib) </a:t>
            </a:r>
          </a:p>
          <a:p>
            <a:pPr lvl="1"/>
            <a:r>
              <a:rPr lang="en-IT" dirty="0"/>
              <a:t>Hanafita – Abu Hanifa: predilige ragionamento individuale (</a:t>
            </a:r>
            <a:r>
              <a:rPr lang="en-IT" i="1" dirty="0"/>
              <a:t>ra’y</a:t>
            </a:r>
            <a:r>
              <a:rPr lang="en-IT" dirty="0"/>
              <a:t>) e analogico (</a:t>
            </a:r>
            <a:r>
              <a:rPr lang="en-IT" i="1" dirty="0"/>
              <a:t>qiyās</a:t>
            </a:r>
            <a:r>
              <a:rPr lang="en-IT" dirty="0"/>
              <a:t>), sunna &lt; </a:t>
            </a:r>
            <a:r>
              <a:rPr lang="en-IT" i="1" dirty="0"/>
              <a:t>ra’y</a:t>
            </a:r>
            <a:r>
              <a:rPr lang="en-IT" dirty="0"/>
              <a:t>. </a:t>
            </a:r>
          </a:p>
          <a:p>
            <a:pPr lvl="1"/>
            <a:r>
              <a:rPr lang="en-IT" dirty="0"/>
              <a:t>Malikita – Malik ibn Anas: sunna &gt; </a:t>
            </a:r>
            <a:r>
              <a:rPr lang="en-IT" i="1" dirty="0"/>
              <a:t>ra’y</a:t>
            </a:r>
          </a:p>
          <a:p>
            <a:pPr lvl="1"/>
            <a:r>
              <a:rPr lang="en-IT" dirty="0"/>
              <a:t>Shafi’ita – Muhammad al-Shafi’i – primato delle tradizioni risalenti al Profeta su quelle successive, rifiuto dell’</a:t>
            </a:r>
            <a:r>
              <a:rPr lang="en-IT" i="1" dirty="0"/>
              <a:t>istihsān</a:t>
            </a:r>
          </a:p>
          <a:p>
            <a:pPr lvl="1"/>
            <a:r>
              <a:rPr lang="en-IT" dirty="0"/>
              <a:t>Hanbalita – Ibn Hanbal – respinge l’uso del </a:t>
            </a:r>
            <a:r>
              <a:rPr lang="en-IT" i="1" dirty="0"/>
              <a:t>ra’y </a:t>
            </a:r>
            <a:r>
              <a:rPr lang="en-IT" dirty="0"/>
              <a:t>e del </a:t>
            </a:r>
            <a:r>
              <a:rPr lang="en-IT" i="1" dirty="0"/>
              <a:t>qiyās</a:t>
            </a:r>
            <a:r>
              <a:rPr lang="en-IT" dirty="0"/>
              <a:t>, interpretazione letteralista dei testi</a:t>
            </a:r>
          </a:p>
          <a:p>
            <a:r>
              <a:rPr lang="en-IT" dirty="0"/>
              <a:t>Quale velo? </a:t>
            </a:r>
          </a:p>
          <a:p>
            <a:endParaRPr lang="en-IT" i="1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96952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A0F2-AFCE-5A0A-3015-0D9A20E7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Contrastare assimilazione e islamofobia come non-conoscenza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6C49-7B6A-4F2B-32C6-F947C6FB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r>
              <a:rPr lang="en-IT" dirty="0"/>
              <a:t>Secondo il Diyanet l’islamofobia si combatte con </a:t>
            </a:r>
            <a:r>
              <a:rPr lang="en-IT" i="1" dirty="0"/>
              <a:t>una conoscenza corretta dell’islam</a:t>
            </a:r>
            <a:r>
              <a:rPr lang="en-IT" dirty="0"/>
              <a:t> </a:t>
            </a:r>
          </a:p>
          <a:p>
            <a:r>
              <a:rPr lang="en-IT" dirty="0"/>
              <a:t>Musulmani europei: integrati ma non assimilati – esemplarità di condotta e definizione dei confini d’appartenenza</a:t>
            </a:r>
          </a:p>
          <a:p>
            <a:r>
              <a:rPr lang="en-IT" dirty="0"/>
              <a:t>Albori dell’islam come “tempi d’oro”: convivenza pacifica, tolleranza e modello di ispirazione</a:t>
            </a:r>
          </a:p>
          <a:p>
            <a:r>
              <a:rPr lang="en-IT" dirty="0"/>
              <a:t>Dare immagine positiva dell’islam</a:t>
            </a:r>
          </a:p>
        </p:txBody>
      </p:sp>
    </p:spTree>
    <p:extLst>
      <p:ext uri="{BB962C8B-B14F-4D97-AF65-F5344CB8AC3E}">
        <p14:creationId xmlns:p14="http://schemas.microsoft.com/office/powerpoint/2010/main" val="1522550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C8DD-D424-EE49-7ADF-ACC41ED7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Definire il progetto anti-islamico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4800-10C0-D968-EF5D-660D92377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Kadir Canatan: islamofobia come fatto sociologico e islamofobia come ideologia politica</a:t>
            </a:r>
          </a:p>
          <a:p>
            <a:r>
              <a:rPr lang="en-IT" dirty="0"/>
              <a:t>1979 – 2001: islam rimpiazza il comunismo</a:t>
            </a:r>
          </a:p>
          <a:p>
            <a:r>
              <a:rPr lang="en-GB" dirty="0"/>
              <a:t>P</a:t>
            </a:r>
            <a:r>
              <a:rPr lang="en-IT" dirty="0"/>
              <a:t>ost-2001: islam come religione di guerra</a:t>
            </a:r>
          </a:p>
          <a:p>
            <a:r>
              <a:rPr lang="en-IT" dirty="0"/>
              <a:t>Celalettin Çelik:</a:t>
            </a:r>
          </a:p>
          <a:p>
            <a:pPr lvl="1"/>
            <a:r>
              <a:rPr lang="en-IT" dirty="0"/>
              <a:t>“L’islamofobia è una paura, ma quello che c’è dietro è l’anti-islamismo. [...] L’islam non è considerato come una religione, ma come un fatto identitario e politico perché si crede che abbia una strategia politica”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290949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C8DD-D424-EE49-7ADF-ACC41ED7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Contrastare il progetto anti-islamico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94800-10C0-D968-EF5D-660D92377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77347"/>
          </a:xfrm>
        </p:spPr>
        <p:txBody>
          <a:bodyPr>
            <a:normAutofit lnSpcReduction="10000"/>
          </a:bodyPr>
          <a:lstStyle/>
          <a:p>
            <a:r>
              <a:rPr lang="en-IT" dirty="0"/>
              <a:t>Nel 2018 1400 operatori di culto del Diyanet in moschee, carceri, ospedali e come consulenti personali e familiari</a:t>
            </a:r>
          </a:p>
          <a:p>
            <a:r>
              <a:rPr lang="en-IT" dirty="0"/>
              <a:t>Status simile a personale diplomatico</a:t>
            </a:r>
          </a:p>
          <a:p>
            <a:r>
              <a:rPr lang="en-IT" dirty="0"/>
              <a:t>Operano sotto la supervisione di ambasciate e consolati turchi</a:t>
            </a:r>
          </a:p>
          <a:p>
            <a:r>
              <a:rPr lang="en-IT" dirty="0"/>
              <a:t>Coadiuvati da associazioni e agenzie:</a:t>
            </a:r>
          </a:p>
          <a:p>
            <a:pPr lvl="1"/>
            <a:r>
              <a:rPr lang="en-IT" dirty="0"/>
              <a:t>Presidenza per i turchi all’estero e le comunità vicine (YTB) – fondata nel 2010, agenzia del Ministero della cultura e del turismo</a:t>
            </a:r>
          </a:p>
          <a:p>
            <a:pPr lvl="1"/>
            <a:r>
              <a:rPr lang="en-IT" dirty="0"/>
              <a:t>Agenzia per la cooperazione e la coordinazione turca (TIKA) – finanziamenti di attività culturali nei Balcani e nel Caucaso</a:t>
            </a:r>
          </a:p>
          <a:p>
            <a:pPr lvl="1"/>
            <a:r>
              <a:rPr lang="en-IT" dirty="0"/>
              <a:t>Fondazione </a:t>
            </a:r>
            <a:r>
              <a:rPr lang="en-IT" i="1" dirty="0"/>
              <a:t>Maarif</a:t>
            </a:r>
            <a:r>
              <a:rPr lang="en-IT" dirty="0"/>
              <a:t> – dal 2016 autorizzata dal Ministero dell’educazione per fornitura di istruzione in 43 stati</a:t>
            </a:r>
          </a:p>
          <a:p>
            <a:pPr lvl="1"/>
            <a:r>
              <a:rPr lang="en-IT" dirty="0"/>
              <a:t>Istituto Yunus Emre – insegnamento e diffusione di lingua e cultura turca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768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2812-5160-F74B-4DE5-9E59C3AB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L’unione fa la forza: il pan-islamismo e l’islam monolitico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FA12-2728-EFA0-039B-9B08A2317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Islam e politica: la routinizzazione (o istituzionalizzazione) del carisma e il primo califfato (khilafa</a:t>
            </a:r>
            <a:r>
              <a:rPr lang="ar-SA" dirty="0"/>
              <a:t>‎</a:t>
            </a:r>
            <a:r>
              <a:rPr lang="en-IT" dirty="0"/>
              <a:t>)</a:t>
            </a:r>
          </a:p>
          <a:p>
            <a:r>
              <a:rPr lang="en-IT" dirty="0"/>
              <a:t>1299 – 1922: l’impero ottomano come ultimo califfato</a:t>
            </a:r>
          </a:p>
          <a:p>
            <a:r>
              <a:rPr lang="en-IT" dirty="0"/>
              <a:t>Jamal al-Din al-Afghani, Muhammad ‘Abdu, Rashid Rida, Sayyid Qutb: l’idea di una </a:t>
            </a:r>
            <a:r>
              <a:rPr lang="en-IT" i="1" dirty="0"/>
              <a:t>umma </a:t>
            </a:r>
            <a:r>
              <a:rPr lang="en-IT" dirty="0"/>
              <a:t>unita come risposta all’Occidente e il pan-islamismo come sfida all’egemonia europea</a:t>
            </a:r>
          </a:p>
          <a:p>
            <a:r>
              <a:rPr lang="en-IT" dirty="0"/>
              <a:t>Intellettuali organizzano conferenze transnazionali per discutere l’unità della </a:t>
            </a:r>
            <a:r>
              <a:rPr lang="en-IT" i="1" dirty="0"/>
              <a:t>umma</a:t>
            </a:r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20180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D4B5-202C-C987-3BA5-D9234645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IT" dirty="0"/>
              <a:t>’Organizzazione della Cooperazione Islamica - 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A9F8E-B8A6-2090-B7A9-ADC82E62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Faisal bin Abdul Aziz al-Sa’ud e la minaccia del pan-arabismo secolare e socialista nasseriano</a:t>
            </a:r>
          </a:p>
          <a:p>
            <a:r>
              <a:rPr lang="en-IT" dirty="0"/>
              <a:t>Obiettivi: contrastare Nasser, rivendicare leadership islamica, promuovere una posizione pro-USA</a:t>
            </a:r>
          </a:p>
          <a:p>
            <a:r>
              <a:rPr lang="en-IT" dirty="0"/>
              <a:t>1967 – perdita della moschea al-Aqsa: occorre unità</a:t>
            </a:r>
          </a:p>
          <a:p>
            <a:r>
              <a:rPr lang="en-IT" dirty="0"/>
              <a:t>1969 – 1972: istituzionalizzazione dell’OCI come unione dei paesi islamici (Iran, Arabia Saudita, Marocco) o con una significativa presenza islamica (Nigeria), ma con importanti assenze (India)</a:t>
            </a:r>
          </a:p>
        </p:txBody>
      </p:sp>
    </p:spTree>
    <p:extLst>
      <p:ext uri="{BB962C8B-B14F-4D97-AF65-F5344CB8AC3E}">
        <p14:creationId xmlns:p14="http://schemas.microsoft.com/office/powerpoint/2010/main" val="35486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6290-19A2-55C4-E85A-67DB87B6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L’islam turco nell’OCI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612-7A66-1548-A4AD-37EBA636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192"/>
            <a:ext cx="10515600" cy="4640771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Membro atipico: primo stato a maggioranza islamica a riconoscere Israele nel 1948, impegnato nell’occidentalizzazione interna, ponte tra islam e occidente</a:t>
            </a:r>
          </a:p>
          <a:p>
            <a:r>
              <a:rPr lang="en-IT" dirty="0"/>
              <a:t>1974: Cipro e la ricerca di alleati </a:t>
            </a:r>
          </a:p>
          <a:p>
            <a:r>
              <a:rPr lang="en-IT" dirty="0"/>
              <a:t>Guerre Jugoslave e attivismo islamico: l’OCI come piattaforma di politica estera turca</a:t>
            </a:r>
          </a:p>
          <a:p>
            <a:r>
              <a:rPr lang="en-GB" dirty="0" err="1"/>
              <a:t>Ekmeleddin</a:t>
            </a:r>
            <a:r>
              <a:rPr lang="en-GB" dirty="0"/>
              <a:t> </a:t>
            </a:r>
            <a:r>
              <a:rPr lang="en-GB" dirty="0" err="1"/>
              <a:t>İhsanoğlu</a:t>
            </a:r>
            <a:r>
              <a:rPr lang="en-GB" dirty="0"/>
              <a:t> </a:t>
            </a:r>
            <a:r>
              <a:rPr lang="en-GB" dirty="0" err="1"/>
              <a:t>Segretario</a:t>
            </a:r>
            <a:r>
              <a:rPr lang="en-GB" dirty="0"/>
              <a:t> </a:t>
            </a:r>
            <a:r>
              <a:rPr lang="en-GB" dirty="0" err="1"/>
              <a:t>Generale</a:t>
            </a:r>
            <a:r>
              <a:rPr lang="en-GB" dirty="0"/>
              <a:t> (2004– 2014): </a:t>
            </a:r>
            <a:r>
              <a:rPr lang="en-GB" dirty="0" err="1"/>
              <a:t>Turchia</a:t>
            </a:r>
            <a:r>
              <a:rPr lang="en-GB" dirty="0"/>
              <a:t> come </a:t>
            </a:r>
            <a:r>
              <a:rPr lang="en-GB" dirty="0" err="1"/>
              <a:t>interlocutore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Occidente</a:t>
            </a:r>
            <a:r>
              <a:rPr lang="en-GB" dirty="0"/>
              <a:t> e </a:t>
            </a:r>
            <a:r>
              <a:rPr lang="en-GB" dirty="0" err="1"/>
              <a:t>paesi</a:t>
            </a:r>
            <a:r>
              <a:rPr lang="en-GB" dirty="0"/>
              <a:t> OCI (e </a:t>
            </a:r>
            <a:r>
              <a:rPr lang="en-GB" dirty="0" err="1"/>
              <a:t>viceversa</a:t>
            </a:r>
            <a:r>
              <a:rPr lang="en-GB" dirty="0"/>
              <a:t>)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7314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7512-7385-C542-AF3B-5411AA85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(problematico) soft power turco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4297-F2EC-EEB8-7452-4219BA94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La mira alle istituzioni internazionali: il contrasto all’islamofobia </a:t>
            </a:r>
          </a:p>
          <a:p>
            <a:r>
              <a:rPr lang="en-IT" dirty="0"/>
              <a:t>Due aspetti:</a:t>
            </a:r>
          </a:p>
          <a:p>
            <a:r>
              <a:rPr lang="en-IT" dirty="0"/>
              <a:t>I) Impegno internazionale della Turchia per la lotta all’islamofobia avviene a livello diplomatico e istituzionale, tralasciando il coinvolgimento delle comunità della diaspora</a:t>
            </a:r>
          </a:p>
          <a:p>
            <a:r>
              <a:rPr lang="en-IT" dirty="0"/>
              <a:t>II) Impegno internazionale orientato verso la dicotomia Occidente </a:t>
            </a:r>
            <a:r>
              <a:rPr lang="en-IT" i="1" dirty="0"/>
              <a:t>vs </a:t>
            </a:r>
            <a:r>
              <a:rPr lang="en-IT" dirty="0"/>
              <a:t>Oriente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62090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3DD6-1295-43A4-1A77-7350F838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Christchurch – 15 marzo 2019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4C2C2-C8F7-6796-D415-979F2DE1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Brenton </a:t>
            </a:r>
            <a:r>
              <a:rPr lang="it-IT" dirty="0" err="1"/>
              <a:t>Tarrant</a:t>
            </a:r>
            <a:r>
              <a:rPr lang="it-IT" dirty="0"/>
              <a:t>, 28 anni, live stream su Facebook mentre uccide 51 musulmani nella moschea Al-Noor e nel </a:t>
            </a:r>
            <a:r>
              <a:rPr lang="it-IT" dirty="0" err="1"/>
              <a:t>Linwood</a:t>
            </a:r>
            <a:r>
              <a:rPr lang="it-IT" dirty="0"/>
              <a:t> </a:t>
            </a:r>
            <a:r>
              <a:rPr lang="it-IT" dirty="0" err="1"/>
              <a:t>Islamic</a:t>
            </a:r>
            <a:r>
              <a:rPr lang="it-IT" dirty="0"/>
              <a:t> Centre</a:t>
            </a:r>
          </a:p>
          <a:p>
            <a:r>
              <a:rPr lang="it-IT" dirty="0"/>
              <a:t>Su iniziativa di </a:t>
            </a:r>
            <a:r>
              <a:rPr lang="it-IT" dirty="0" err="1"/>
              <a:t>Erdoğan</a:t>
            </a:r>
            <a:r>
              <a:rPr lang="it-IT" dirty="0"/>
              <a:t> si tiene a Istanbul riunione di emergenza di OCI</a:t>
            </a:r>
          </a:p>
          <a:p>
            <a:r>
              <a:rPr lang="it-IT" dirty="0"/>
              <a:t>Islamofobia come “nuovo antisemitismo”: critica agli stati europei colpevoli di non fare abbastanza</a:t>
            </a:r>
          </a:p>
          <a:p>
            <a:r>
              <a:rPr lang="it-IT" dirty="0"/>
              <a:t>Turchia sponsor umanitario: paternalismo socialmente disinteressato – narrazione del </a:t>
            </a:r>
            <a:r>
              <a:rPr lang="it-IT" dirty="0" err="1"/>
              <a:t>Diyanet</a:t>
            </a:r>
            <a:r>
              <a:rPr lang="it-IT" dirty="0"/>
              <a:t> prodotta e diffusa da uomini di potere</a:t>
            </a:r>
          </a:p>
        </p:txBody>
      </p:sp>
    </p:spTree>
    <p:extLst>
      <p:ext uri="{BB962C8B-B14F-4D97-AF65-F5344CB8AC3E}">
        <p14:creationId xmlns:p14="http://schemas.microsoft.com/office/powerpoint/2010/main" val="3283950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B62F-AB91-3A3B-1F36-2CBF638C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Dove le donne? Dove l’intersezionalità? Dove la pluralità?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11D00-9FA2-7ED7-63DA-F3C61CA3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Nazia</a:t>
            </a:r>
            <a:r>
              <a:rPr lang="it-IT" dirty="0"/>
              <a:t> </a:t>
            </a:r>
            <a:r>
              <a:rPr lang="it-IT" dirty="0" err="1"/>
              <a:t>Kazi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“Islamofobia è discriminazione sistematica basata su relazioni di potere asimmetriche tra stati”</a:t>
            </a:r>
          </a:p>
          <a:p>
            <a:r>
              <a:rPr lang="it-IT" dirty="0"/>
              <a:t>Passaggio da discriminazione a diritti è mediata da concessioni e </a:t>
            </a:r>
            <a:r>
              <a:rPr lang="it-IT" dirty="0" err="1"/>
              <a:t>intercession</a:t>
            </a:r>
            <a:endParaRPr lang="it-IT" dirty="0"/>
          </a:p>
          <a:p>
            <a:r>
              <a:rPr lang="it-IT" dirty="0"/>
              <a:t>I discorsi del </a:t>
            </a:r>
            <a:r>
              <a:rPr lang="it-IT" dirty="0" err="1"/>
              <a:t>Diyanet</a:t>
            </a:r>
            <a:r>
              <a:rPr lang="it-IT" dirty="0"/>
              <a:t>: religione ingombrante</a:t>
            </a:r>
          </a:p>
          <a:p>
            <a:r>
              <a:rPr lang="it-IT" dirty="0"/>
              <a:t>Intersezionalità sono fondamentali ma ignorate: genere, background migratorio, capitale culturale, precarietà condizioni lavorative</a:t>
            </a:r>
          </a:p>
          <a:p>
            <a:r>
              <a:rPr lang="it-IT" dirty="0"/>
              <a:t>Definizione monolitica della comunità turca all’estero: musulmana e sunnita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717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AA81-4DC5-8B99-059C-33F59F0F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Diyanet </a:t>
            </a:r>
            <a:r>
              <a:rPr lang="en-IT" i="1" dirty="0"/>
              <a:t>vs</a:t>
            </a:r>
            <a:r>
              <a:rPr lang="en-IT" dirty="0"/>
              <a:t> islam europeo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5EDC-0864-ACB7-886F-EA2A3974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Bassam Tibi e Tariq Ramadan: per un islam europeo</a:t>
            </a:r>
          </a:p>
          <a:p>
            <a:r>
              <a:rPr lang="en-IT" dirty="0"/>
              <a:t>Ciarlatani, mangiatori di maiale e manipolatori dell’islam: assimilazione o integrazione?</a:t>
            </a:r>
          </a:p>
          <a:p>
            <a:r>
              <a:rPr lang="en-IT" dirty="0"/>
              <a:t>Dicembre 2019 – Fondi europei per report sull’islamofobia in UE ad agenzia filogovernativa turca: islam europeo e destra causa dell’islamofobia</a:t>
            </a:r>
          </a:p>
        </p:txBody>
      </p:sp>
    </p:spTree>
    <p:extLst>
      <p:ext uri="{BB962C8B-B14F-4D97-AF65-F5344CB8AC3E}">
        <p14:creationId xmlns:p14="http://schemas.microsoft.com/office/powerpoint/2010/main" val="203194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E243-C305-18E2-8F05-BD111949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 islam non monolitico</a:t>
            </a:r>
            <a:endParaRPr lang="en-IT" dirty="0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049654BA-43E9-6887-8B27-5A4476990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837" y="1490663"/>
            <a:ext cx="10220325" cy="5167312"/>
          </a:xfrm>
        </p:spPr>
      </p:pic>
    </p:spTree>
    <p:extLst>
      <p:ext uri="{BB962C8B-B14F-4D97-AF65-F5344CB8AC3E}">
        <p14:creationId xmlns:p14="http://schemas.microsoft.com/office/powerpoint/2010/main" val="13326411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8EF5-571B-58AF-9BE7-58A613E5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Uno sguardo critico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FD3F-1567-F802-D76D-F8FB4C67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(</a:t>
            </a:r>
            <a:r>
              <a:rPr lang="it-IT" dirty="0" err="1"/>
              <a:t>Ri</a:t>
            </a:r>
            <a:r>
              <a:rPr lang="it-IT" dirty="0"/>
              <a:t>)definire l’islamofobia: violenza e discriminazione o presupposto per mobilitazione contro processi di secolarizzazione?</a:t>
            </a:r>
          </a:p>
          <a:p>
            <a:r>
              <a:rPr lang="it-IT" dirty="0"/>
              <a:t>I musulmani europei hanno bisogno di salvatori?</a:t>
            </a:r>
          </a:p>
          <a:p>
            <a:r>
              <a:rPr lang="it-IT" dirty="0"/>
              <a:t>Discorsi dicotomici promuovono visioni </a:t>
            </a:r>
            <a:r>
              <a:rPr lang="it-IT" i="1" dirty="0"/>
              <a:t>noi vs loro</a:t>
            </a:r>
            <a:r>
              <a:rPr lang="it-IT" dirty="0"/>
              <a:t> senza problematizzare l’intersezionalità: co-radicalizzazione</a:t>
            </a:r>
          </a:p>
        </p:txBody>
      </p:sp>
    </p:spTree>
    <p:extLst>
      <p:ext uri="{BB962C8B-B14F-4D97-AF65-F5344CB8AC3E}">
        <p14:creationId xmlns:p14="http://schemas.microsoft.com/office/powerpoint/2010/main" val="237513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257F-0754-ED5F-A182-6A11F2A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Problematicizzare l’islamofobia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3257-97EF-6CB4-2EBE-7B61B05F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Islamofobia è “parte di una discriminazione sistemica […] che interseca un insieme di fattori quali razza, classe sociale, genere”</a:t>
            </a:r>
          </a:p>
          <a:p>
            <a:r>
              <a:rPr lang="en-IT" dirty="0"/>
              <a:t>Differenze interne all’islam: religione è </a:t>
            </a:r>
            <a:r>
              <a:rPr lang="en-IT" i="1" dirty="0"/>
              <a:t>uno dei fattori</a:t>
            </a:r>
            <a:r>
              <a:rPr lang="en-IT" dirty="0"/>
              <a:t> che concorrono alla discriminazione</a:t>
            </a:r>
          </a:p>
        </p:txBody>
      </p:sp>
    </p:spTree>
    <p:extLst>
      <p:ext uri="{BB962C8B-B14F-4D97-AF65-F5344CB8AC3E}">
        <p14:creationId xmlns:p14="http://schemas.microsoft.com/office/powerpoint/2010/main" val="339587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8BED-A75D-04BA-65D4-3A75A497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Islamofobia: quale definizione?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4111-394A-A96A-1C82-3A0A737C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  <a:p>
            <a:r>
              <a:rPr lang="en-IT" dirty="0"/>
              <a:t>Islam? Islamismo? </a:t>
            </a:r>
          </a:p>
          <a:p>
            <a:r>
              <a:rPr lang="en-IT" dirty="0"/>
              <a:t>Antislamismo? Ostilità antimusulmana?</a:t>
            </a:r>
          </a:p>
          <a:p>
            <a:r>
              <a:rPr lang="en-IT" dirty="0"/>
              <a:t>Paura? Odio? Animosità? Pregiudizio?</a:t>
            </a:r>
          </a:p>
        </p:txBody>
      </p:sp>
    </p:spTree>
    <p:extLst>
      <p:ext uri="{BB962C8B-B14F-4D97-AF65-F5344CB8AC3E}">
        <p14:creationId xmlns:p14="http://schemas.microsoft.com/office/powerpoint/2010/main" val="58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A2B3-4866-7653-E6F2-9697392C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L’assente presenza dell’islamofobia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3E70-DB97-1DEE-4EBA-3D909725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14 novembre 2015– Maurizio Belpietro scrive </a:t>
            </a:r>
            <a:r>
              <a:rPr lang="en-IT" i="1" dirty="0"/>
              <a:t>Bastardi islamici</a:t>
            </a:r>
          </a:p>
          <a:p>
            <a:pPr lvl="1"/>
            <a:r>
              <a:rPr lang="en-IT" dirty="0"/>
              <a:t>“islamici” inteso come aggettivo e non come un sostantivo: l’insulto si riferisce solo ai terroristi</a:t>
            </a:r>
          </a:p>
          <a:p>
            <a:r>
              <a:rPr lang="en-IT" dirty="0"/>
              <a:t>18 luglio 2016 – Filippo Facci scrive </a:t>
            </a:r>
            <a:r>
              <a:rPr lang="en-IT" i="1" dirty="0"/>
              <a:t>Odio l’islam</a:t>
            </a:r>
          </a:p>
          <a:p>
            <a:pPr lvl="1"/>
            <a:r>
              <a:rPr lang="en-IT" dirty="0"/>
              <a:t>“Io odio l’islam, tutti gli islam, gli islamici e la loro religione più schifosa addirittura di tuttte le altre, odio il loro odio che è proibito odiare, le loro moschee squallide, la cultura aniconica e la puzza di piedi, i tappeti pulciosi e l’oro tarocco, i muezzin, i loro veli […] il loro cibo da schifo, </a:t>
            </a:r>
            <a:r>
              <a:rPr lang="en-GB" dirty="0"/>
              <a:t>I</a:t>
            </a:r>
            <a:r>
              <a:rPr lang="en-IT" dirty="0"/>
              <a:t> digiuni, il maiale, l’ipocrisia sull’alcol, le vergini, la loro permalosità sconosciuta alla nostra cultura […] quel manualetto militare che è il Corano”</a:t>
            </a:r>
          </a:p>
          <a:p>
            <a:pPr lvl="1"/>
            <a:r>
              <a:rPr lang="en-IT" dirty="0"/>
              <a:t>Compromette la dignità della professione</a:t>
            </a:r>
          </a:p>
          <a:p>
            <a:r>
              <a:rPr lang="en-IT" dirty="0"/>
              <a:t>Nei provvedimenti disciplinari di ”islamofobia” non c’è traccia</a:t>
            </a:r>
          </a:p>
        </p:txBody>
      </p:sp>
    </p:spTree>
    <p:extLst>
      <p:ext uri="{BB962C8B-B14F-4D97-AF65-F5344CB8AC3E}">
        <p14:creationId xmlns:p14="http://schemas.microsoft.com/office/powerpoint/2010/main" val="376382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42A5-34D1-60DD-701E-766F7AEB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diritto di essere islamofobi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2E1A5-CC7C-A451-E431-D5C756BF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Esiste un diritto di essere islamofobi? Dovrebbe esistere?</a:t>
            </a:r>
          </a:p>
          <a:p>
            <a:r>
              <a:rPr lang="en-IT" dirty="0"/>
              <a:t>L’ossessione per la semantica: “non sto parlando dei musulmani, sto parlando dell’islam”</a:t>
            </a:r>
          </a:p>
          <a:p>
            <a:r>
              <a:rPr lang="en-IT" dirty="0"/>
              <a:t>Antisemitismo: “una certa percezione degli ebrei che può essere espressa in termini di odio” o “odio verso i semiti”? </a:t>
            </a:r>
          </a:p>
          <a:p>
            <a:r>
              <a:rPr lang="en-IT" dirty="0"/>
              <a:t>Oltre i giochi semantici: rischio perdita della dimensione strutturale e di lunga durata del fenomeno – insieme di pregiudizi e discorsi</a:t>
            </a:r>
          </a:p>
        </p:txBody>
      </p:sp>
    </p:spTree>
    <p:extLst>
      <p:ext uri="{BB962C8B-B14F-4D97-AF65-F5344CB8AC3E}">
        <p14:creationId xmlns:p14="http://schemas.microsoft.com/office/powerpoint/2010/main" val="212816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14EB-4E35-BE89-2230-C497C2C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termine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7C7B-DF72-D441-8630-1D06E79A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IT" dirty="0"/>
              <a:t>1910: Alto funzionario coloniale francese Alain Quellien, </a:t>
            </a:r>
            <a:r>
              <a:rPr lang="en-IT" i="1" dirty="0"/>
              <a:t>La Politique musulmane dans l’Afrique occidentale française</a:t>
            </a:r>
            <a:r>
              <a:rPr lang="en-IT" dirty="0"/>
              <a:t> – “Pregiudizio contro l’islam che è diffuso tra </a:t>
            </a:r>
            <a:r>
              <a:rPr lang="en-GB" dirty="0"/>
              <a:t>I</a:t>
            </a:r>
            <a:r>
              <a:rPr lang="en-IT" dirty="0"/>
              <a:t> popoli occidentali e di civiltà cristiana”</a:t>
            </a:r>
          </a:p>
          <a:p>
            <a:r>
              <a:rPr lang="en-IT" dirty="0"/>
              <a:t>1921: Alphonse-Étienne Dinet &amp; Silman Ben Ibrahim: </a:t>
            </a:r>
            <a:r>
              <a:rPr lang="en-IT" i="1" dirty="0"/>
              <a:t>L’Orient vu de l’Occident</a:t>
            </a:r>
            <a:r>
              <a:rPr lang="en-IT" dirty="0"/>
              <a:t> – “paura dell’islam da parte dei musulmani liberali”</a:t>
            </a:r>
          </a:p>
          <a:p>
            <a:r>
              <a:rPr lang="en-IT" dirty="0"/>
              <a:t>1923: Journal of Theological Studies – “Intense dislike or fear of Islam… hostility or prejudice towards Muslims” (dal francese </a:t>
            </a:r>
            <a:r>
              <a:rPr lang="en-IT" i="1" dirty="0"/>
              <a:t>islamophobie</a:t>
            </a:r>
            <a:r>
              <a:rPr lang="en-IT" dirty="0"/>
              <a:t>)</a:t>
            </a:r>
          </a:p>
          <a:p>
            <a:r>
              <a:rPr lang="en-IT" dirty="0"/>
              <a:t>Tradotto in arabo solo negli  anni ‘90: </a:t>
            </a:r>
            <a:r>
              <a:rPr lang="en-IT" i="1" dirty="0"/>
              <a:t>ruhab al-islam</a:t>
            </a:r>
            <a:r>
              <a:rPr lang="en-IT" dirty="0"/>
              <a:t> (</a:t>
            </a:r>
            <a:r>
              <a:rPr lang="ar-SA" dirty="0"/>
              <a:t>رهاب الاسلام</a:t>
            </a:r>
            <a:r>
              <a:rPr lang="en-IT" dirty="0"/>
              <a:t>) </a:t>
            </a:r>
            <a:r>
              <a:rPr lang="en-IT"/>
              <a:t>– pregiudizio nei confronti dei musulmani</a:t>
            </a:r>
            <a:endParaRPr lang="en-IT" dirty="0"/>
          </a:p>
          <a:p>
            <a:r>
              <a:rPr lang="en-IT" dirty="0"/>
              <a:t>Popolare in UK dopo </a:t>
            </a:r>
            <a:r>
              <a:rPr lang="en-IT" i="1" dirty="0"/>
              <a:t>Islamophobia: a challenge for us all</a:t>
            </a:r>
            <a:r>
              <a:rPr lang="en-IT" dirty="0"/>
              <a:t>, report del Runnymede Trust, 1997</a:t>
            </a:r>
          </a:p>
        </p:txBody>
      </p:sp>
    </p:spTree>
    <p:extLst>
      <p:ext uri="{BB962C8B-B14F-4D97-AF65-F5344CB8AC3E}">
        <p14:creationId xmlns:p14="http://schemas.microsoft.com/office/powerpoint/2010/main" val="304100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14EB-4E35-BE89-2230-C497C2C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Il termine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E7C7B-DF72-D441-8630-1D06E79A1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IT" dirty="0"/>
              <a:t>Troppo vago: è una variante della xenofobia? </a:t>
            </a:r>
            <a:r>
              <a:rPr lang="en-GB" dirty="0"/>
              <a:t>F</a:t>
            </a:r>
            <a:r>
              <a:rPr lang="en-IT" dirty="0"/>
              <a:t>ino a che punto si può paragonare all’antisemitismo?</a:t>
            </a:r>
          </a:p>
          <a:p>
            <a:r>
              <a:rPr lang="en-IT" dirty="0"/>
              <a:t>Doppiamente inefficace? </a:t>
            </a:r>
          </a:p>
          <a:p>
            <a:pPr lvl="1"/>
            <a:r>
              <a:rPr lang="en-IT" dirty="0"/>
              <a:t>Piano etico-morale: mette persone sulla difensiva</a:t>
            </a:r>
          </a:p>
          <a:p>
            <a:pPr lvl="1"/>
            <a:r>
              <a:rPr lang="en-GB" dirty="0"/>
              <a:t>Piano </a:t>
            </a:r>
            <a:r>
              <a:rPr lang="en-GB" dirty="0" err="1"/>
              <a:t>pratico</a:t>
            </a:r>
            <a:r>
              <a:rPr lang="en-GB" dirty="0"/>
              <a:t>: </a:t>
            </a:r>
            <a:r>
              <a:rPr lang="en-GB" dirty="0" err="1"/>
              <a:t>difficoltà</a:t>
            </a:r>
            <a:r>
              <a:rPr lang="en-GB" dirty="0"/>
              <a:t> a </a:t>
            </a:r>
            <a:r>
              <a:rPr lang="en-GB" dirty="0" err="1"/>
              <a:t>comprendere</a:t>
            </a:r>
            <a:r>
              <a:rPr lang="en-GB" dirty="0"/>
              <a:t> le </a:t>
            </a:r>
            <a:r>
              <a:rPr lang="en-GB" dirty="0" err="1"/>
              <a:t>dinamiche</a:t>
            </a:r>
            <a:r>
              <a:rPr lang="en-GB" dirty="0"/>
              <a:t> </a:t>
            </a:r>
            <a:r>
              <a:rPr lang="en-GB" dirty="0" err="1"/>
              <a:t>complesse</a:t>
            </a:r>
            <a:r>
              <a:rPr lang="en-GB" dirty="0"/>
              <a:t> del </a:t>
            </a:r>
            <a:r>
              <a:rPr lang="en-GB" dirty="0" err="1"/>
              <a:t>fenomeno</a:t>
            </a:r>
            <a:r>
              <a:rPr lang="en-GB" dirty="0"/>
              <a:t> e la </a:t>
            </a:r>
            <a:r>
              <a:rPr lang="en-GB" dirty="0" err="1"/>
              <a:t>multidimensionalità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discorsi</a:t>
            </a:r>
            <a:endParaRPr lang="en-GB" dirty="0"/>
          </a:p>
          <a:p>
            <a:r>
              <a:rPr lang="en-GB" dirty="0" err="1"/>
              <a:t>Lemmi</a:t>
            </a:r>
            <a:r>
              <a:rPr lang="en-GB" dirty="0"/>
              <a:t> </a:t>
            </a:r>
            <a:r>
              <a:rPr lang="en-GB" dirty="0" err="1"/>
              <a:t>alternativi</a:t>
            </a:r>
            <a:r>
              <a:rPr lang="en-GB" dirty="0"/>
              <a:t>:</a:t>
            </a:r>
          </a:p>
          <a:p>
            <a:pPr lvl="1"/>
            <a:r>
              <a:rPr lang="en-IT" i="1" dirty="0"/>
              <a:t>Anti-Muslimism</a:t>
            </a:r>
            <a:endParaRPr lang="en-IT" dirty="0"/>
          </a:p>
          <a:p>
            <a:pPr lvl="1"/>
            <a:r>
              <a:rPr lang="en-IT" i="1" dirty="0"/>
              <a:t>Muslimphobia</a:t>
            </a:r>
          </a:p>
          <a:p>
            <a:pPr lvl="1"/>
            <a:r>
              <a:rPr lang="en-IT" i="1" dirty="0"/>
              <a:t>Islamoprejudice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2505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18EB-079B-7143-64F4-4165FF23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19 dicembre 2019 – Definizione operativa di islamofobia -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2174-E1E6-B973-1B5F-4BCD43641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9759"/>
            <a:ext cx="10515600" cy="4287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”Ideologia” utilizzata da ”gruppi politici [...] per celare gli effetti socioeconomici, politici e psicologici legati a problemi quali la povertà, l’esclusione sociale, la disoccupazione e l’ingiustizia sociale”</a:t>
            </a:r>
          </a:p>
          <a:p>
            <a:r>
              <a:rPr lang="en-IT" dirty="0"/>
              <a:t>Piano d’azione dell’UE contro il razzismo 2020 – 2025: islamofobia come forma di razzismo “legata a alla religione o alle convenzioni personali”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076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2367</Words>
  <Application>Microsoft Macintosh PowerPoint</Application>
  <PresentationFormat>Widescreen</PresentationFormat>
  <Paragraphs>190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Droid Serif</vt:lpstr>
      <vt:lpstr>Arial</vt:lpstr>
      <vt:lpstr>Calibri</vt:lpstr>
      <vt:lpstr>Calibri Light</vt:lpstr>
      <vt:lpstr>Office Theme</vt:lpstr>
      <vt:lpstr>Islam degli stati e stato dell’islam</vt:lpstr>
      <vt:lpstr>Un islam non monolitico</vt:lpstr>
      <vt:lpstr>Un islam non monolitico</vt:lpstr>
      <vt:lpstr>Islamofobia: quale definizione?</vt:lpstr>
      <vt:lpstr>L’assente presenza dell’islamofobia</vt:lpstr>
      <vt:lpstr>Il diritto di essere islamofobi</vt:lpstr>
      <vt:lpstr>Il termine</vt:lpstr>
      <vt:lpstr>Il termine</vt:lpstr>
      <vt:lpstr>19 dicembre 2019 – Definizione operativa di islamofobia - UE</vt:lpstr>
      <vt:lpstr>Novembre 2020 – OHCHR e la working definition of Islamophobia</vt:lpstr>
      <vt:lpstr>Non solo percezioni – FRA’s Being Muslims in the EU</vt:lpstr>
      <vt:lpstr>Stati d’origine e discorso contro egemonico</vt:lpstr>
      <vt:lpstr>La “strategia del mantenimento” turca</vt:lpstr>
      <vt:lpstr>Direzione per gli Affari religiosi – Diyanet Işleri Başkanlığı</vt:lpstr>
      <vt:lpstr>Diaspore doppiamente assenti</vt:lpstr>
      <vt:lpstr>Essere interlocutori privilegiati nello spazio UE</vt:lpstr>
      <vt:lpstr>Il caso austriaco</vt:lpstr>
      <vt:lpstr>Il caso austriaco</vt:lpstr>
      <vt:lpstr>Antidoti all’islamofobia: il doppio approccio del Diyanet</vt:lpstr>
      <vt:lpstr>Contrastare assimilazione e islamofobia come non-conoscenza</vt:lpstr>
      <vt:lpstr>Definire il progetto anti-islamico</vt:lpstr>
      <vt:lpstr>Contrastare il progetto anti-islamico</vt:lpstr>
      <vt:lpstr>L’unione fa la forza: il pan-islamismo e l’islam monolitico</vt:lpstr>
      <vt:lpstr>L’Organizzazione della Cooperazione Islamica - OCI</vt:lpstr>
      <vt:lpstr>L’islam turco nell’OCI</vt:lpstr>
      <vt:lpstr>Il (problematico) soft power turco</vt:lpstr>
      <vt:lpstr>Christchurch – 15 marzo 2019</vt:lpstr>
      <vt:lpstr>Dove le donne? Dove l’intersezionalità? Dove la pluralità?</vt:lpstr>
      <vt:lpstr>Diyanet vs islam europeo</vt:lpstr>
      <vt:lpstr>Uno sguardo critico</vt:lpstr>
      <vt:lpstr>Problematicizzare l’islamofobia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Loris Botto</dc:creator>
  <cp:lastModifiedBy>Loris Botto</cp:lastModifiedBy>
  <cp:revision>20</cp:revision>
  <dcterms:created xsi:type="dcterms:W3CDTF">2024-12-04T15:52:23Z</dcterms:created>
  <dcterms:modified xsi:type="dcterms:W3CDTF">2024-12-06T15:46:46Z</dcterms:modified>
</cp:coreProperties>
</file>