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/>
              <a:t>12/15/23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/>
              <a:t>12/15/23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/>
              <a:t>12/15/23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/>
              <a:t>12/15/23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/>
              <a:t>12/15/23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pmbanking.it/pub/xbank/home.d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7AC76-B674-A464-D797-5A59773A1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575733"/>
            <a:ext cx="10871199" cy="2677648"/>
          </a:xfrm>
        </p:spPr>
        <p:txBody>
          <a:bodyPr/>
          <a:lstStyle/>
          <a:p>
            <a:pPr algn="ctr"/>
            <a:r>
              <a:rPr lang="fr-FR" dirty="0"/>
              <a:t> </a:t>
            </a:r>
            <a:r>
              <a:rPr lang="fr-FR" dirty="0">
                <a:latin typeface="Algerian" pitchFamily="82" charset="77"/>
              </a:rPr>
              <a:t>Webinar</a:t>
            </a:r>
            <a:br>
              <a:rPr lang="fr-FR" dirty="0">
                <a:latin typeface="Algerian" pitchFamily="82" charset="77"/>
              </a:rPr>
            </a:br>
            <a:r>
              <a:rPr lang="fr-FR" dirty="0">
                <a:latin typeface="Algerian" pitchFamily="82" charset="77"/>
              </a:rPr>
              <a:t> </a:t>
            </a:r>
            <a:r>
              <a:rPr lang="fr-IT" sz="4000">
                <a:effectLst/>
                <a:latin typeface="Algerian" pitchFamily="82" charset="77"/>
                <a:ea typeface="Calibri" panose="020F0502020204030204" pitchFamily="34" charset="0"/>
                <a:cs typeface="Times New Roman" panose="02020603050405020304" pitchFamily="18" charset="0"/>
              </a:rPr>
              <a:t>Rischi di Ingegneria Sociale e Phishing</a:t>
            </a:r>
            <a:r>
              <a:rPr lang="fr-IT" sz="9600">
                <a:effectLst/>
                <a:latin typeface="Algerian" pitchFamily="82" charset="77"/>
              </a:rPr>
              <a:t> </a:t>
            </a:r>
            <a:endParaRPr lang="fr-IT">
              <a:latin typeface="Algerian" pitchFamily="82" charset="77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B0FB1E-FD23-8633-4F1F-CBDCF2AB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455" y="3278781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fr-IT" sz="2800">
                <a:solidFill>
                  <a:srgbClr val="92D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Come evitare al massimo di farci inganare ?</a:t>
            </a:r>
          </a:p>
        </p:txBody>
      </p:sp>
    </p:spTree>
    <p:extLst>
      <p:ext uri="{BB962C8B-B14F-4D97-AF65-F5344CB8AC3E}">
        <p14:creationId xmlns:p14="http://schemas.microsoft.com/office/powerpoint/2010/main" val="211088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D8999-4578-8B45-B7A5-F496194E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49546" cy="706964"/>
          </a:xfrm>
        </p:spPr>
        <p:txBody>
          <a:bodyPr/>
          <a:lstStyle/>
          <a:p>
            <a:r>
              <a:rPr lang="fr-IT" sz="4800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Monitoraggio delle Risposte &amp; Sessione di Debriefing</a:t>
            </a:r>
            <a:endParaRPr lang="fr-IT" sz="4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606B19-CB1B-D7A0-B903-7BF1F6263E18}"/>
              </a:ext>
            </a:extLst>
          </p:cNvPr>
          <p:cNvSpPr txBox="1"/>
          <p:nvPr/>
        </p:nvSpPr>
        <p:spPr>
          <a:xfrm>
            <a:off x="1485154" y="2463800"/>
            <a:ext cx="840814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fr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Monitoraggio delle Risposte:</a:t>
            </a:r>
          </a:p>
          <a:p>
            <a:r>
              <a:rPr lang="fr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Tracciare quante persone cadono nella simulazione e osservare i comportamenti.</a:t>
            </a:r>
          </a:p>
          <a:p>
            <a:r>
              <a:rPr lang="fr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Fornire feedback personalizzato a coloro che cadono nella simulazione, indicando cosa hanno fatto di sbagliato e come evitarlo in futuro.</a:t>
            </a:r>
          </a:p>
          <a:p>
            <a:endParaRPr lang="fr-I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Sessione di Debriefing: </a:t>
            </a:r>
          </a:p>
          <a:p>
            <a:r>
              <a:rPr lang="fr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Condure una sessione di debriefing per discutere l'esperienza, i rischi e le migliori pratiche.</a:t>
            </a:r>
          </a:p>
          <a:p>
            <a:r>
              <a:rPr lang="fr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Fornire Risorse di Apprendimento per ulteriori informazioni sulla sicurezza informatica.</a:t>
            </a:r>
            <a:r>
              <a:rPr lang="fr-IT" sz="2000" dirty="0">
                <a:effectLst/>
              </a:rPr>
              <a:t> </a:t>
            </a:r>
            <a:endParaRPr lang="fr-IT" sz="2000" dirty="0"/>
          </a:p>
        </p:txBody>
      </p:sp>
    </p:spTree>
    <p:extLst>
      <p:ext uri="{BB962C8B-B14F-4D97-AF65-F5344CB8AC3E}">
        <p14:creationId xmlns:p14="http://schemas.microsoft.com/office/powerpoint/2010/main" val="124362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AC0BE-5458-1312-D3FE-CFA8912E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IT" sz="480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Che cosè Ingegneria Sociale? </a:t>
            </a:r>
            <a:endParaRPr lang="fr-IT" sz="800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442A8-11C3-EE71-013D-EF597D93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354" y="2603500"/>
            <a:ext cx="8825659" cy="3416300"/>
          </a:xfrm>
        </p:spPr>
        <p:txBody>
          <a:bodyPr>
            <a:normAutofit/>
          </a:bodyPr>
          <a:lstStyle/>
          <a:p>
            <a:r>
              <a:rPr lang="fr-IT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L'Ingegneria Sociale è una forma di manipolazione psicologica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nell’ottico di </a:t>
            </a:r>
            <a:r>
              <a:rPr lang="fr-IT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ottenere informazioni confidenziali o influenzare comportamenti tramite l'inganno e la manipolazione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usando metti di comunicazione elettroniche e/o fisiche</a:t>
            </a:r>
            <a:r>
              <a:rPr lang="fr-IT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fr-IT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differenza di altri tipi di attacchi informatici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IT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l'Ingegneria Sociale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</a:t>
            </a:r>
            <a:r>
              <a:rPr lang="fr-IT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basa su vulnerabilità tecniche,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 </a:t>
            </a:r>
            <a:r>
              <a:rPr lang="fr-IT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sfrutta la debolezza umana, giocando sulle emozioni,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perdita di attenzione,</a:t>
            </a:r>
            <a:r>
              <a:rPr lang="fr-IT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fiducia e la mancanza di consapevolezza per raggiungere i suoi obiettivi.</a:t>
            </a:r>
          </a:p>
        </p:txBody>
      </p:sp>
    </p:spTree>
    <p:extLst>
      <p:ext uri="{BB962C8B-B14F-4D97-AF65-F5344CB8AC3E}">
        <p14:creationId xmlns:p14="http://schemas.microsoft.com/office/powerpoint/2010/main" val="85042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944A-3C93-BEFE-0FA2-7AD3D324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254" y="838200"/>
            <a:ext cx="8761413" cy="706964"/>
          </a:xfrm>
        </p:spPr>
        <p:txBody>
          <a:bodyPr/>
          <a:lstStyle/>
          <a:p>
            <a:pPr algn="ctr"/>
            <a:r>
              <a:rPr lang="fr-IT" sz="480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Le Forme Di Attacchi Di Ingegneria Sociale </a:t>
            </a:r>
            <a:endParaRPr lang="fr-IT" sz="480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5D066C-3406-C654-454E-169F6B561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554" y="2603500"/>
            <a:ext cx="8825659" cy="3416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IT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Gli attacchi di Ingegneria Sociale possono assumere diverse forme, tra qui:</a:t>
            </a:r>
            <a:r>
              <a:rPr lang="fr-IT">
                <a:effectLst/>
              </a:rPr>
              <a:t> </a:t>
            </a:r>
          </a:p>
          <a:p>
            <a:r>
              <a:rPr lang="fr-IT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Phishing</a:t>
            </a:r>
            <a:r>
              <a:rPr lang="fr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Invio di comunicazioni fraudolente, come e-mail o messaggi, che sembrano provenire da fonti affidabili per ottenere informazioni personali o indurre l'utente a compiere azioni non sicure. </a:t>
            </a:r>
          </a:p>
          <a:p>
            <a:r>
              <a:rPr lang="fr-IT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Pretesti</a:t>
            </a:r>
            <a:r>
              <a:rPr lang="fr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Creazione di storie credibili o situazioni di emergenza per convincere le persone a rivelare informazioni riservate o eseguire determinate azioni. </a:t>
            </a:r>
          </a:p>
          <a:p>
            <a:r>
              <a:rPr lang="fr-IT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Inganno Telefonico</a:t>
            </a:r>
            <a:r>
              <a:rPr lang="fr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Utilizzo di telefonate ingannevoli per ottenere informazioni sensibili o accesso a sistemi protetti.</a:t>
            </a:r>
          </a:p>
          <a:p>
            <a:r>
              <a:rPr lang="fr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Dumpster Diving: Recupero di informazioni sensibili dalla spazzatura, come documenti o appunti gettati via in modo negligente. </a:t>
            </a:r>
          </a:p>
          <a:p>
            <a:r>
              <a:rPr lang="fr-IT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Infiltrazione Fisica</a:t>
            </a:r>
            <a:r>
              <a:rPr lang="fr-IT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Entrare fisicamente in un edificio o in un'area sicura con l'obiettivo di ottenere accesso a informazioni riservate.</a:t>
            </a:r>
            <a:r>
              <a:rPr lang="fr-IT"/>
              <a:t> </a:t>
            </a:r>
            <a:endParaRPr lang="fr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IT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Impersonificazione</a:t>
            </a:r>
            <a:r>
              <a:rPr lang="fr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Fingere di essere un individuo fidato o una figura autoritaria per ottenere accesso o informazioni. </a:t>
            </a:r>
          </a:p>
        </p:txBody>
      </p:sp>
    </p:spTree>
    <p:extLst>
      <p:ext uri="{BB962C8B-B14F-4D97-AF65-F5344CB8AC3E}">
        <p14:creationId xmlns:p14="http://schemas.microsoft.com/office/powerpoint/2010/main" val="42281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E9947-51FF-B8D1-344C-17F95C49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93" y="838200"/>
            <a:ext cx="9777413" cy="706964"/>
          </a:xfrm>
        </p:spPr>
        <p:txBody>
          <a:bodyPr/>
          <a:lstStyle/>
          <a:p>
            <a:pPr algn="ctr"/>
            <a:r>
              <a:rPr lang="fr-IT" sz="4800">
                <a:latin typeface="Angsana New" panose="02020603050405020304" pitchFamily="18" charset="-34"/>
                <a:cs typeface="Angsana New" panose="02020603050405020304" pitchFamily="18" charset="-34"/>
              </a:rPr>
              <a:t>INTRODUZIONE ALLA TECHNICA DEL </a:t>
            </a:r>
            <a:r>
              <a:rPr lang="fr-IT" sz="4800" b="1">
                <a:latin typeface="Angsana New" panose="02020603050405020304" pitchFamily="18" charset="-34"/>
                <a:cs typeface="Angsana New" panose="02020603050405020304" pitchFamily="18" charset="-34"/>
              </a:rPr>
              <a:t>PHISHING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EDFC03-5199-5807-6B53-5DA7F481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354" y="260350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fr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L'Ingegneria Sociale è un aspetto importante della sicurezza informatica e richiede consapevolezza, formazione e pratiche di sicurezza robuste per prevenirne l'efficacia. </a:t>
            </a:r>
          </a:p>
          <a:p>
            <a:pPr marL="0" indent="0">
              <a:buNone/>
            </a:pPr>
            <a:r>
              <a:rPr lang="fr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Gli attacchi di Ingegneria Sociale spesso si verificano in concomitanza con altri tipi di minacce informatiche, creando un ambiente complesso che richiede una difesa integrata.</a:t>
            </a:r>
          </a:p>
          <a:p>
            <a:pPr marL="0" indent="0">
              <a:buNone/>
            </a:pPr>
            <a:r>
              <a:rPr lang="fr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Il Phishing è una delle techniche piu usata per per ingagnare le personne l’abbiamo definito sopra e lo approfondiremmo nelle prossime slide. </a:t>
            </a:r>
          </a:p>
          <a:p>
            <a:pPr marL="0" indent="0">
              <a:buNone/>
            </a:pPr>
            <a:r>
              <a:rPr lang="fr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phishing è dunque un tipo di attacco in cui i truffatori cercano di ottenere informazioni sensibili, come password e dati finanziari, simulando una fonte affidabile.</a:t>
            </a:r>
            <a:r>
              <a:rPr lang="fr-IT" dirty="0">
                <a:effectLst/>
              </a:rPr>
              <a:t> </a:t>
            </a:r>
            <a:endParaRPr lang="fr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6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3D726-3AFA-8E3E-0423-CDFF7AC6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154" y="986368"/>
            <a:ext cx="8761413" cy="706964"/>
          </a:xfrm>
        </p:spPr>
        <p:txBody>
          <a:bodyPr/>
          <a:lstStyle/>
          <a:p>
            <a:pPr algn="ctr"/>
            <a:r>
              <a:rPr lang="fr-IT" sz="4800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Identificazione di un Attacco di Phishing</a:t>
            </a:r>
            <a:r>
              <a:rPr lang="fr-IT" sz="480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fr-IT" sz="4800" dirty="0"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Potenziale</a:t>
            </a:r>
            <a:endParaRPr lang="fr-IT" sz="4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EACDD-8D82-6079-90E2-ABF5D381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654" y="2455332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fr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Vediamo in questa slide le cose che ci possono alertare su un potenziale attoco Phishing</a:t>
            </a:r>
          </a:p>
          <a:p>
            <a:r>
              <a:rPr lang="fr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Indirizzi email sospetti: Controllare attentamente l'indirizzo email del mittente.</a:t>
            </a:r>
          </a:p>
          <a:p>
            <a:r>
              <a:rPr lang="fr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sospetti: Non fare clic su link senza prima verificarne l'autenticità.</a:t>
            </a:r>
          </a:p>
          <a:p>
            <a:r>
              <a:rPr lang="fr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Richieste di informazioni personali: Essere cauti quando si venga richieste di dati sensibili.</a:t>
            </a:r>
          </a:p>
          <a:p>
            <a:r>
              <a:rPr lang="fr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Messaggi urgenti: Attenzione a messaggi che inducono al panico o richiedono azioni immediate senza avere tempo di fare verifiche.</a:t>
            </a:r>
          </a:p>
          <a:p>
            <a:endParaRPr lang="fr-IT" dirty="0"/>
          </a:p>
        </p:txBody>
      </p:sp>
    </p:spTree>
    <p:extLst>
      <p:ext uri="{BB962C8B-B14F-4D97-AF65-F5344CB8AC3E}">
        <p14:creationId xmlns:p14="http://schemas.microsoft.com/office/powerpoint/2010/main" val="177493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4872F-080D-D6C5-FE72-CDDB8E90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838200"/>
            <a:ext cx="10909300" cy="706964"/>
          </a:xfrm>
        </p:spPr>
        <p:txBody>
          <a:bodyPr/>
          <a:lstStyle/>
          <a:p>
            <a:pPr algn="ctr"/>
            <a:r>
              <a:rPr lang="fr-IT" sz="4800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Parametri da Verificare per Identificare Phishing (Esempio: SPF):</a:t>
            </a:r>
            <a:r>
              <a:rPr lang="fr-IT" sz="480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fr-IT" sz="4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798768-0492-DED8-A9BE-25CB28BD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920" y="260350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fr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Identificare Phishing si puo seguire le tape seguente:</a:t>
            </a:r>
          </a:p>
          <a:p>
            <a:r>
              <a:rPr lang="fr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SPF (Sender Policy Framework): Assicurarsi che i messaggi provengano da server autorizzati tramite SPF.</a:t>
            </a:r>
          </a:p>
          <a:p>
            <a:r>
              <a:rPr lang="fr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Indirizzo URL: Verificare la corrispondenza tra l'URL visualizzato sulla vostra machina corrisponde a quello effettivo della pagina di destinazione.</a:t>
            </a:r>
          </a:p>
          <a:p>
            <a:r>
              <a:rPr lang="fr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Certificati SSL: Assicurarsii che i siti web utilizzino connessioni sicure.</a:t>
            </a:r>
          </a:p>
        </p:txBody>
      </p:sp>
    </p:spTree>
    <p:extLst>
      <p:ext uri="{BB962C8B-B14F-4D97-AF65-F5344CB8AC3E}">
        <p14:creationId xmlns:p14="http://schemas.microsoft.com/office/powerpoint/2010/main" val="47464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64655-9BFD-636A-BF8E-E7E1DE83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970246" cy="706964"/>
          </a:xfrm>
        </p:spPr>
        <p:txBody>
          <a:bodyPr/>
          <a:lstStyle/>
          <a:p>
            <a:pPr algn="ctr"/>
            <a:r>
              <a:rPr lang="fr-IT" sz="4800" dirty="0"/>
              <a:t>Come Protergersi Come Utente?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76F2FB-3125-27C0-F346-E258DDED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IT" sz="2400" dirty="0"/>
              <a:t>Non esiste un modo preciso oltre a quelli che abbiamo visto fin’ora per protergersi dalle attache Phishing.</a:t>
            </a:r>
          </a:p>
          <a:p>
            <a:r>
              <a:rPr lang="fr-IT" sz="2400" dirty="0"/>
              <a:t>Se dovrebbe esistere una super technica sarebbe quella di evitare al massimo di aprire link, mail, sms provenienti da aziende che non abbiamo richiesto servizi nei giorni passati.</a:t>
            </a:r>
          </a:p>
        </p:txBody>
      </p:sp>
    </p:spTree>
    <p:extLst>
      <p:ext uri="{BB962C8B-B14F-4D97-AF65-F5344CB8AC3E}">
        <p14:creationId xmlns:p14="http://schemas.microsoft.com/office/powerpoint/2010/main" val="422185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DC8E8-9193-029B-2D3E-92077CA3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IT" sz="4800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Simulazione di Phishing Controllato</a:t>
            </a:r>
            <a:endParaRPr lang="fr-IT" sz="4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F8658-5003-F9E9-9C87-71C84DACF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954" y="2468032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Il </a:t>
            </a:r>
            <a:r>
              <a:rPr lang="fr-FR" sz="2400" dirty="0" err="1"/>
              <a:t>direttore</a:t>
            </a:r>
            <a:r>
              <a:rPr lang="fr-FR" sz="2400" dirty="0"/>
              <a:t> ci da il </a:t>
            </a:r>
            <a:r>
              <a:rPr lang="fr-FR" sz="2400" dirty="0" err="1"/>
              <a:t>permesso</a:t>
            </a:r>
            <a:r>
              <a:rPr lang="fr-FR" sz="2400" dirty="0"/>
              <a:t> di </a:t>
            </a:r>
            <a:r>
              <a:rPr lang="fr-FR" sz="2400" dirty="0" err="1"/>
              <a:t>creare</a:t>
            </a:r>
            <a:r>
              <a:rPr lang="fr-FR" sz="2400" dirty="0"/>
              <a:t> un phishing </a:t>
            </a:r>
            <a:r>
              <a:rPr lang="fr-FR" sz="2400" dirty="0" err="1"/>
              <a:t>controllato</a:t>
            </a:r>
            <a:r>
              <a:rPr lang="fr-FR" sz="2400" dirty="0"/>
              <a:t>, </a:t>
            </a:r>
            <a:r>
              <a:rPr lang="fr-FR" sz="2400" dirty="0" err="1"/>
              <a:t>quindi</a:t>
            </a:r>
            <a:r>
              <a:rPr lang="fr-FR" sz="2400" dirty="0"/>
              <a:t> </a:t>
            </a:r>
            <a:r>
              <a:rPr lang="fr-FR" sz="2400" dirty="0" err="1"/>
              <a:t>partiamo</a:t>
            </a:r>
            <a:r>
              <a:rPr lang="fr-FR" sz="2400" dirty="0"/>
              <a:t> </a:t>
            </a:r>
            <a:r>
              <a:rPr lang="fr-FR" sz="2400" dirty="0" err="1"/>
              <a:t>già</a:t>
            </a:r>
            <a:r>
              <a:rPr lang="fr-FR" sz="2400" dirty="0"/>
              <a:t> con il </a:t>
            </a:r>
            <a:r>
              <a:rPr lang="fr-FR" sz="2400" dirty="0" err="1"/>
              <a:t>consenso</a:t>
            </a:r>
            <a:r>
              <a:rPr lang="fr-FR" sz="2400" dirty="0"/>
              <a:t> </a:t>
            </a:r>
            <a:r>
              <a:rPr lang="fr-FR" sz="2400" dirty="0" err="1"/>
              <a:t>dell’azienda</a:t>
            </a:r>
            <a:r>
              <a:rPr lang="fr-FR" sz="2400" dirty="0"/>
              <a:t> </a:t>
            </a:r>
            <a:r>
              <a:rPr lang="fr-FR" sz="2400" dirty="0" err="1"/>
              <a:t>Epicode</a:t>
            </a:r>
            <a:r>
              <a:rPr lang="fr-FR" sz="2400" dirty="0"/>
              <a:t>. </a:t>
            </a:r>
          </a:p>
          <a:p>
            <a:pPr marL="0" indent="0">
              <a:buNone/>
            </a:pPr>
            <a:r>
              <a:rPr lang="fr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Assicuriamoci di avere quel consenso scritto per evitare malintesi o preoccupazioni legali</a:t>
            </a:r>
            <a:r>
              <a:rPr lang="fr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894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7FC99-2038-6953-EB62-8D808A21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IT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Progettazione della Simulazione</a:t>
            </a:r>
            <a:endParaRPr lang="fr-IT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7AE6D-2036-D50C-3A9A-AFE54E3D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7600"/>
            <a:ext cx="10046446" cy="3911600"/>
          </a:xfrm>
        </p:spPr>
        <p:txBody>
          <a:bodyPr>
            <a:normAutofit fontScale="55000" lnSpcReduction="20000"/>
          </a:bodyPr>
          <a:lstStyle/>
          <a:p>
            <a:r>
              <a:rPr lang="fr-IT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Scelta della vittima: Scegliere una vittima che ricevera la nostra email e sarà tentato di  aprire il link malevole che avremmo creato</a:t>
            </a:r>
          </a:p>
          <a:p>
            <a:r>
              <a:rPr lang="fr-IT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un Caso Realistico: Creare un'email che rifletta una situazione realistica, come un messaggio di avviso di sicurezza.</a:t>
            </a:r>
          </a:p>
          <a:p>
            <a:pPr marL="0" indent="0">
              <a:buNone/>
            </a:pPr>
            <a:r>
              <a:rPr lang="fr-IT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IT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IT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Includere Elementi Sospetti: Aggiungere elementi che possono </a:t>
            </a:r>
            <a:r>
              <a:rPr lang="fr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sollevare sospetti, ad esempio link errati o richieste di login.</a:t>
            </a:r>
          </a:p>
          <a:p>
            <a:pPr algn="l"/>
            <a:r>
              <a:rPr lang="fr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Gentile Cliente,</a:t>
            </a:r>
          </a:p>
          <a:p>
            <a:pPr marL="0" indent="0" algn="l">
              <a:buNone/>
            </a:pP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Il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tuo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account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è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stato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posto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sulle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restrizioni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speciali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 causa di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recenti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operazioni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fr-FR" sz="25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SLAB</a:t>
            </a:r>
            <a:b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Si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prega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visitare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il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sottostante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confermare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 tua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identità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per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riconquistare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il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suo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valore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l'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accesso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tuo</a:t>
            </a:r>
            <a:r>
              <a:rPr lang="fr-FR" sz="2500" dirty="0">
                <a:solidFill>
                  <a:srgbClr val="222222"/>
                </a:solidFill>
                <a:latin typeface="Arial" panose="020B0604020202020204" pitchFamily="34" charset="0"/>
              </a:rPr>
              <a:t> 	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profilo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bancario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AB DELAB</a:t>
            </a:r>
          </a:p>
          <a:p>
            <a:pPr marL="400050" lvl="1" indent="0">
              <a:buNone/>
            </a:pPr>
            <a:r>
              <a:rPr lang="fr-FR" sz="25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http://www.bpmbanking.it/pub/xbank/home.do</a:t>
            </a:r>
            <a:endParaRPr lang="fr-FR" sz="25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fr-FR" sz="25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L'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impossibilità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eseguire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questo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passaggio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comporterà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sospensione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permanente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del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tuo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account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fr-FR" sz="25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Cordialmente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indent="0" algn="l">
              <a:buNone/>
            </a:pP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rativa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PELAB</a:t>
            </a:r>
          </a:p>
          <a:p>
            <a:pPr marL="0" indent="0" algn="l">
              <a:buNone/>
            </a:pP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Banca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Popolare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 Milano Società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Cooperativa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r.l</a:t>
            </a:r>
            <a:r>
              <a:rPr lang="fr-FR" sz="2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P.IVA 0071516432780 Gruppo </a:t>
            </a:r>
            <a:r>
              <a:rPr lang="fr-FR" sz="2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Bipiemme</a:t>
            </a:r>
            <a:endParaRPr lang="fr-FR" sz="25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64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Salle d’ions</Template>
  <TotalTime>193</TotalTime>
  <Words>862</Words>
  <Application>Microsoft Macintosh PowerPoint</Application>
  <PresentationFormat>Grand écran</PresentationFormat>
  <Paragraphs>57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Algerian</vt:lpstr>
      <vt:lpstr>Angsana New</vt:lpstr>
      <vt:lpstr>Arial</vt:lpstr>
      <vt:lpstr>Calibri</vt:lpstr>
      <vt:lpstr>Century Gothic</vt:lpstr>
      <vt:lpstr>Wingdings 3</vt:lpstr>
      <vt:lpstr>Salle d’ions</vt:lpstr>
      <vt:lpstr> Webinar  Rischi di Ingegneria Sociale e Phishing </vt:lpstr>
      <vt:lpstr>Che cosè Ingegneria Sociale? </vt:lpstr>
      <vt:lpstr>Le Forme Di Attacchi Di Ingegneria Sociale </vt:lpstr>
      <vt:lpstr>INTRODUZIONE ALLA TECHNICA DEL PHISHING</vt:lpstr>
      <vt:lpstr>Identificazione di un Attacco di Phishing Potenziale</vt:lpstr>
      <vt:lpstr>Parametri da Verificare per Identificare Phishing (Esempio: SPF): </vt:lpstr>
      <vt:lpstr>Come Protergersi Come Utente?</vt:lpstr>
      <vt:lpstr>Simulazione di Phishing Controllato</vt:lpstr>
      <vt:lpstr>Progettazione della Simulazione</vt:lpstr>
      <vt:lpstr>Monitoraggio delle Risposte &amp; Sessione di Debriefing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Webinar  Rischi di Ingegneria Sociale e Phishing </dc:title>
  <dc:creator>Pierre Lobrillo NGOGEO KITIO</dc:creator>
  <cp:lastModifiedBy>Pierre Lobrillo NGOGEO KITIO</cp:lastModifiedBy>
  <cp:revision>3</cp:revision>
  <dcterms:created xsi:type="dcterms:W3CDTF">2023-12-15T13:36:32Z</dcterms:created>
  <dcterms:modified xsi:type="dcterms:W3CDTF">2023-12-15T16:49:55Z</dcterms:modified>
</cp:coreProperties>
</file>