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en Vermazeren" initials="JV" lastIdx="1" clrIdx="0">
    <p:extLst>
      <p:ext uri="{19B8F6BF-5375-455C-9EA6-DF929625EA0E}">
        <p15:presenceInfo xmlns:p15="http://schemas.microsoft.com/office/powerpoint/2012/main" userId="e295c16174445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4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7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6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7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9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7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1B17C-DC8E-48CC-8741-C6A1FC5AE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Madness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1A5933-8BD8-47C0-9E3C-0EDF2B303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Xavier Weber </a:t>
            </a:r>
            <a:r>
              <a:rPr lang="nl-NL" dirty="0" err="1"/>
              <a:t>and</a:t>
            </a:r>
            <a:r>
              <a:rPr lang="nl-NL" dirty="0"/>
              <a:t> Jeroen Vermazeren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B3E1027-EC35-874D-B042-5A0F66E90A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7"/>
    </mc:Choice>
    <mc:Fallback>
      <p:transition spd="slow" advTm="5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65B6-29C7-414F-91E4-B5852440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Topic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DD7B2-4DCF-494F-8E49-5C625938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MovieLens</a:t>
            </a:r>
            <a:r>
              <a:rPr lang="nl-NL" dirty="0"/>
              <a:t> Dataset: Movies , User Ratings</a:t>
            </a:r>
          </a:p>
          <a:p>
            <a:r>
              <a:rPr lang="nl-NL" dirty="0"/>
              <a:t>Research </a:t>
            </a:r>
            <a:r>
              <a:rPr lang="nl-NL" dirty="0" err="1"/>
              <a:t>Questions</a:t>
            </a:r>
            <a:r>
              <a:rPr lang="nl-NL" dirty="0"/>
              <a:t>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How to cluster similar movies according to their genre?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How to determine which group of users would like a movie?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96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8876-D374-454B-9B28-DE68E4DF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C47D63-D055-41D2-8EDE-FA4462EB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2072"/>
            <a:ext cx="7315200" cy="3832675"/>
          </a:xfrm>
        </p:spPr>
        <p:txBody>
          <a:bodyPr/>
          <a:lstStyle/>
          <a:p>
            <a:r>
              <a:rPr lang="nl-NL" dirty="0"/>
              <a:t>Clustering </a:t>
            </a:r>
            <a:r>
              <a:rPr lang="nl-NL" dirty="0" err="1"/>
              <a:t>using</a:t>
            </a:r>
            <a:r>
              <a:rPr lang="nl-NL" dirty="0"/>
              <a:t> K-Means</a:t>
            </a:r>
          </a:p>
          <a:p>
            <a:r>
              <a:rPr lang="nl-NL" dirty="0"/>
              <a:t>Construct User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Rating per Cluster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000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9A27-6820-F245-8350-57A56150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3D03-6002-7D44-8484-2A4D350F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Data Suitable for K-Means</a:t>
            </a:r>
          </a:p>
          <a:p>
            <a:r>
              <a:rPr lang="en-US" dirty="0"/>
              <a:t>Reduce Data Dimensions</a:t>
            </a:r>
          </a:p>
        </p:txBody>
      </p:sp>
    </p:spTree>
    <p:extLst>
      <p:ext uri="{BB962C8B-B14F-4D97-AF65-F5344CB8AC3E}">
        <p14:creationId xmlns:p14="http://schemas.microsoft.com/office/powerpoint/2010/main" val="107599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7168E-4FBB-4D5A-AC46-2A106945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Elbow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8A73F-5CA8-4D6A-8C20-BA4EB033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FFC133-D1C3-473C-B086-F593CE59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499876"/>
            <a:ext cx="7315200" cy="5225144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A9773E4A-59C5-4913-ADD9-94123495D530}"/>
              </a:ext>
            </a:extLst>
          </p:cNvPr>
          <p:cNvSpPr txBox="1"/>
          <p:nvPr/>
        </p:nvSpPr>
        <p:spPr>
          <a:xfrm>
            <a:off x="8034611" y="2927782"/>
            <a:ext cx="302542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 = 7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471ED484-2E8B-4584-92B3-5EDF5DDA1B52}"/>
              </a:ext>
            </a:extLst>
          </p:cNvPr>
          <p:cNvCxnSpPr/>
          <p:nvPr/>
        </p:nvCxnSpPr>
        <p:spPr>
          <a:xfrm flipH="1">
            <a:off x="6714836" y="3112448"/>
            <a:ext cx="1311564" cy="97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44FAF016-C507-4124-B854-C05923B82CCE}"/>
              </a:ext>
            </a:extLst>
          </p:cNvPr>
          <p:cNvSpPr txBox="1"/>
          <p:nvPr/>
        </p:nvSpPr>
        <p:spPr>
          <a:xfrm>
            <a:off x="6714836" y="1025236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Elbow Method</a:t>
            </a:r>
          </a:p>
        </p:txBody>
      </p:sp>
    </p:spTree>
    <p:extLst>
      <p:ext uri="{BB962C8B-B14F-4D97-AF65-F5344CB8AC3E}">
        <p14:creationId xmlns:p14="http://schemas.microsoft.com/office/powerpoint/2010/main" val="8083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72DC1BED-8A6A-406D-98FF-CC0B7B79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782" y="548424"/>
            <a:ext cx="6389590" cy="47921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895DA4-AB90-4A9D-960C-47C5E36D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F3CDDE7-AFD6-47B0-82ED-65FC9A3DE40B}"/>
              </a:ext>
            </a:extLst>
          </p:cNvPr>
          <p:cNvSpPr txBox="1"/>
          <p:nvPr/>
        </p:nvSpPr>
        <p:spPr>
          <a:xfrm>
            <a:off x="5679378" y="1956902"/>
            <a:ext cx="1764145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Audition (1999)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9A4AAA1-053D-41C6-B1AA-408E6104BDC9}"/>
              </a:ext>
            </a:extLst>
          </p:cNvPr>
          <p:cNvSpPr txBox="1"/>
          <p:nvPr/>
        </p:nvSpPr>
        <p:spPr>
          <a:xfrm>
            <a:off x="5582225" y="2421566"/>
            <a:ext cx="17689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Alphaville (1965)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5E9C003-1B63-4F70-8AA5-34CDC6DA791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09925" y="2417386"/>
            <a:ext cx="272300" cy="18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C9957584-FC2B-4CE1-B697-A7D7D7124C4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26796" y="2141568"/>
            <a:ext cx="45258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9" name="Tabel 18">
            <a:extLst>
              <a:ext uri="{FF2B5EF4-FFF2-40B4-BE49-F238E27FC236}">
                <a16:creationId xmlns:a16="http://schemas.microsoft.com/office/drawing/2014/main" id="{31366A39-3AE1-46D7-BABA-852B23D0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96934"/>
              </p:ext>
            </p:extLst>
          </p:nvPr>
        </p:nvGraphicFramePr>
        <p:xfrm>
          <a:off x="3833445" y="5513683"/>
          <a:ext cx="7842740" cy="951771"/>
        </p:xfrm>
        <a:graphic>
          <a:graphicData uri="http://schemas.openxmlformats.org/drawingml/2006/table">
            <a:tbl>
              <a:tblPr/>
              <a:tblGrid>
                <a:gridCol w="961229">
                  <a:extLst>
                    <a:ext uri="{9D8B030D-6E8A-4147-A177-3AD203B41FA5}">
                      <a16:colId xmlns:a16="http://schemas.microsoft.com/office/drawing/2014/main" val="491795647"/>
                    </a:ext>
                  </a:extLst>
                </a:gridCol>
                <a:gridCol w="1507378">
                  <a:extLst>
                    <a:ext uri="{9D8B030D-6E8A-4147-A177-3AD203B41FA5}">
                      <a16:colId xmlns:a16="http://schemas.microsoft.com/office/drawing/2014/main" val="436556057"/>
                    </a:ext>
                  </a:extLst>
                </a:gridCol>
                <a:gridCol w="1035504">
                  <a:extLst>
                    <a:ext uri="{9D8B030D-6E8A-4147-A177-3AD203B41FA5}">
                      <a16:colId xmlns:a16="http://schemas.microsoft.com/office/drawing/2014/main" val="362835774"/>
                    </a:ext>
                  </a:extLst>
                </a:gridCol>
                <a:gridCol w="838889">
                  <a:extLst>
                    <a:ext uri="{9D8B030D-6E8A-4147-A177-3AD203B41FA5}">
                      <a16:colId xmlns:a16="http://schemas.microsoft.com/office/drawing/2014/main" val="1116927168"/>
                    </a:ext>
                  </a:extLst>
                </a:gridCol>
                <a:gridCol w="878211">
                  <a:extLst>
                    <a:ext uri="{9D8B030D-6E8A-4147-A177-3AD203B41FA5}">
                      <a16:colId xmlns:a16="http://schemas.microsoft.com/office/drawing/2014/main" val="1636758475"/>
                    </a:ext>
                  </a:extLst>
                </a:gridCol>
                <a:gridCol w="838889">
                  <a:extLst>
                    <a:ext uri="{9D8B030D-6E8A-4147-A177-3AD203B41FA5}">
                      <a16:colId xmlns:a16="http://schemas.microsoft.com/office/drawing/2014/main" val="1869290088"/>
                    </a:ext>
                  </a:extLst>
                </a:gridCol>
                <a:gridCol w="943751">
                  <a:extLst>
                    <a:ext uri="{9D8B030D-6E8A-4147-A177-3AD203B41FA5}">
                      <a16:colId xmlns:a16="http://schemas.microsoft.com/office/drawing/2014/main" val="3806899659"/>
                    </a:ext>
                  </a:extLst>
                </a:gridCol>
                <a:gridCol w="838889">
                  <a:extLst>
                    <a:ext uri="{9D8B030D-6E8A-4147-A177-3AD203B41FA5}">
                      <a16:colId xmlns:a16="http://schemas.microsoft.com/office/drawing/2014/main" val="1283972790"/>
                    </a:ext>
                  </a:extLst>
                </a:gridCol>
              </a:tblGrid>
              <a:tr h="317257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movieId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 dirty="0" err="1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Mystery</a:t>
                      </a:r>
                      <a:endParaRPr lang="nl-NL" sz="1600" b="1" i="0" u="none" strike="noStrike" dirty="0">
                        <a:solidFill>
                          <a:srgbClr val="2F75B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63930"/>
                  </a:ext>
                </a:extLst>
              </a:tr>
              <a:tr h="317257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Alphaville</a:t>
                      </a:r>
                      <a:r>
                        <a:rPr lang="nl-NL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  (1965)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68986"/>
                  </a:ext>
                </a:extLst>
              </a:tr>
              <a:tr h="317257"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27317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err="1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Audition</a:t>
                      </a:r>
                      <a:r>
                        <a:rPr lang="nl-NL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 (1999)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6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39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28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20F2C-1E99-4895-BD1C-8140A4A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Group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11462A-2AEA-4E6D-A532-B3CA0486A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152100"/>
              </p:ext>
            </p:extLst>
          </p:nvPr>
        </p:nvGraphicFramePr>
        <p:xfrm>
          <a:off x="5006108" y="1496291"/>
          <a:ext cx="4793672" cy="3906410"/>
        </p:xfrm>
        <a:graphic>
          <a:graphicData uri="http://schemas.openxmlformats.org/drawingml/2006/table">
            <a:tbl>
              <a:tblPr/>
              <a:tblGrid>
                <a:gridCol w="1533975">
                  <a:extLst>
                    <a:ext uri="{9D8B030D-6E8A-4147-A177-3AD203B41FA5}">
                      <a16:colId xmlns:a16="http://schemas.microsoft.com/office/drawing/2014/main" val="2901710951"/>
                    </a:ext>
                  </a:extLst>
                </a:gridCol>
                <a:gridCol w="1725722">
                  <a:extLst>
                    <a:ext uri="{9D8B030D-6E8A-4147-A177-3AD203B41FA5}">
                      <a16:colId xmlns:a16="http://schemas.microsoft.com/office/drawing/2014/main" val="3082080746"/>
                    </a:ext>
                  </a:extLst>
                </a:gridCol>
                <a:gridCol w="1533975">
                  <a:extLst>
                    <a:ext uri="{9D8B030D-6E8A-4147-A177-3AD203B41FA5}">
                      <a16:colId xmlns:a16="http://schemas.microsoft.com/office/drawing/2014/main" val="2498592401"/>
                    </a:ext>
                  </a:extLst>
                </a:gridCol>
              </a:tblGrid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  <a:endParaRPr lang="nl-NL" sz="20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r>
                        <a:rPr lang="nl-NL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95224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90578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972551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26083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35061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48818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900293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551575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79786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4.72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34668"/>
                  </a:ext>
                </a:extLst>
              </a:tr>
              <a:tr h="341170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&gt;4.5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5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31DB5-ECFE-43B3-A456-CDDEB615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DCE6D7-05D5-494D-B755-8CA2617E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810326"/>
            <a:ext cx="7315200" cy="4174421"/>
          </a:xfrm>
        </p:spPr>
        <p:txBody>
          <a:bodyPr/>
          <a:lstStyle/>
          <a:p>
            <a:r>
              <a:rPr lang="nl-NL" b="1" dirty="0"/>
              <a:t>Research </a:t>
            </a:r>
            <a:r>
              <a:rPr lang="nl-NL" b="1" dirty="0" err="1"/>
              <a:t>Questions</a:t>
            </a:r>
            <a:r>
              <a:rPr lang="nl-NL" b="1" dirty="0"/>
              <a:t> 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How to cluster similar movies according to their genre?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US" dirty="0"/>
              <a:t>How to determine which group of users would like a movie?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Practical Use:</a:t>
            </a:r>
          </a:p>
          <a:p>
            <a:pPr lvl="1"/>
            <a:r>
              <a:rPr lang="en-US" dirty="0"/>
              <a:t>Find popular movies for Netflix</a:t>
            </a:r>
          </a:p>
        </p:txBody>
      </p:sp>
    </p:spTree>
    <p:extLst>
      <p:ext uri="{BB962C8B-B14F-4D97-AF65-F5344CB8AC3E}">
        <p14:creationId xmlns:p14="http://schemas.microsoft.com/office/powerpoint/2010/main" val="41404608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182</TotalTime>
  <Words>180</Words>
  <Application>Microsoft Macintosh PowerPoint</Application>
  <PresentationFormat>Widescreen</PresentationFormat>
  <Paragraphs>85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 2</vt:lpstr>
      <vt:lpstr>Frame</vt:lpstr>
      <vt:lpstr>Data Madness</vt:lpstr>
      <vt:lpstr>Topic Introduction</vt:lpstr>
      <vt:lpstr>Approach</vt:lpstr>
      <vt:lpstr>Principal Component Analysis</vt:lpstr>
      <vt:lpstr>Elbow</vt:lpstr>
      <vt:lpstr>K-Means</vt:lpstr>
      <vt:lpstr>User Group</vt:lpstr>
      <vt:lpstr>Conclusion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Madness</dc:title>
  <dc:creator>Jeroen Vermazeren</dc:creator>
  <cp:lastModifiedBy>Weber, Xavier (Stud. DKE)</cp:lastModifiedBy>
  <cp:revision>10</cp:revision>
  <dcterms:created xsi:type="dcterms:W3CDTF">2018-03-27T12:39:25Z</dcterms:created>
  <dcterms:modified xsi:type="dcterms:W3CDTF">2018-03-27T15:42:26Z</dcterms:modified>
</cp:coreProperties>
</file>