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0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84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56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11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54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72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01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1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9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8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9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1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16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12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5ECABE3F-B05A-B98A-CE00-145666DD0E32}"/>
              </a:ext>
            </a:extLst>
          </p:cNvPr>
          <p:cNvSpPr txBox="1">
            <a:spLocks/>
          </p:cNvSpPr>
          <p:nvPr/>
        </p:nvSpPr>
        <p:spPr>
          <a:xfrm>
            <a:off x="1521941" y="2360314"/>
            <a:ext cx="9144000" cy="943811"/>
          </a:xfrm>
          <a:prstGeom prst="rect">
            <a:avLst/>
          </a:prstGeom>
          <a:effectLst>
            <a:outerShdw blurRad="63500" dist="38100" dir="2700000">
              <a:srgbClr val="000000">
                <a:alpha val="18000"/>
              </a:srgbClr>
            </a:outerShdw>
          </a:effectLst>
        </p:spPr>
        <p:txBody>
          <a:bodyPr vert="horz" lIns="228600" tIns="45720" rIns="91440" bIns="45720" rtlCol="0" anchor="b">
            <a:normAutofit fontScale="975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ES" dirty="0">
              <a:solidFill>
                <a:schemeClr val="bg1"/>
              </a:solidFill>
              <a:highlight>
                <a:srgbClr val="000000"/>
              </a:highlight>
              <a:latin typeface="Impact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01AE04B-1C08-5542-6620-E099B21EE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Pruebas</a:t>
            </a:r>
            <a:r>
              <a:rPr lang="en-US" dirty="0"/>
              <a:t> </a:t>
            </a:r>
            <a:r>
              <a:rPr lang="en-US" dirty="0" err="1"/>
              <a:t>unitarias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9C619C-E944-88E1-CB55-4287B38FD528}"/>
              </a:ext>
            </a:extLst>
          </p:cNvPr>
          <p:cNvSpPr txBox="1"/>
          <p:nvPr/>
        </p:nvSpPr>
        <p:spPr>
          <a:xfrm>
            <a:off x="5179540" y="4345459"/>
            <a:ext cx="688889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dirty="0"/>
              <a:t>Adrian Hernandez Peña 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Jair Santos 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Rodrigo Reyes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Diego Minjares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Daniel Morales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2D40-752D-FCC8-1EC3-74F7FB430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785" y="1141706"/>
            <a:ext cx="4366205" cy="1504335"/>
          </a:xfrm>
        </p:spPr>
        <p:txBody>
          <a:bodyPr>
            <a:normAutofit/>
          </a:bodyPr>
          <a:lstStyle/>
          <a:p>
            <a:r>
              <a:rPr lang="en-US" sz="3200" dirty="0" err="1"/>
              <a:t>Composicion</a:t>
            </a:r>
            <a:r>
              <a:rPr lang="en-US" sz="3200" dirty="0"/>
              <a:t> del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154C3-F949-99F7-07F9-A5406D39D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4706" y="2376236"/>
            <a:ext cx="3333496" cy="3124201"/>
          </a:xfrm>
        </p:spPr>
        <p:txBody>
          <a:bodyPr anchor="t">
            <a:normAutofit/>
          </a:bodyPr>
          <a:lstStyle/>
          <a:p>
            <a:pPr>
              <a:buClr>
                <a:srgbClr val="1287C3"/>
              </a:buClr>
            </a:pPr>
            <a:r>
              <a:rPr lang="en-US" sz="1600" dirty="0"/>
              <a:t>Los </a:t>
            </a:r>
            <a:r>
              <a:rPr lang="en-US" sz="1600" dirty="0" err="1"/>
              <a:t>productos</a:t>
            </a:r>
            <a:r>
              <a:rPr lang="en-US" sz="1600" dirty="0"/>
              <a:t> de software </a:t>
            </a:r>
            <a:r>
              <a:rPr lang="en-US" sz="1600" dirty="0" err="1"/>
              <a:t>pueden</a:t>
            </a:r>
            <a:r>
              <a:rPr lang="en-US" sz="1600" dirty="0"/>
              <a:t> </a:t>
            </a:r>
            <a:r>
              <a:rPr lang="en-US" sz="1600" dirty="0" err="1"/>
              <a:t>llegar</a:t>
            </a:r>
            <a:r>
              <a:rPr lang="en-US" sz="1600" dirty="0"/>
              <a:t> a ser </a:t>
            </a:r>
            <a:r>
              <a:rPr lang="en-US" sz="1600" dirty="0" err="1"/>
              <a:t>extremadamente</a:t>
            </a:r>
            <a:r>
              <a:rPr lang="en-US" sz="1600" dirty="0"/>
              <a:t> </a:t>
            </a:r>
            <a:r>
              <a:rPr lang="en-US" sz="1600" dirty="0" err="1"/>
              <a:t>complejos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lo que </a:t>
            </a:r>
            <a:r>
              <a:rPr lang="en-US" sz="1600" dirty="0" err="1"/>
              <a:t>detectar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que </a:t>
            </a:r>
            <a:r>
              <a:rPr lang="en-US" sz="1600" dirty="0" err="1"/>
              <a:t>parte</a:t>
            </a:r>
            <a:r>
              <a:rPr lang="en-US" sz="1600" dirty="0"/>
              <a:t> del </a:t>
            </a:r>
            <a:r>
              <a:rPr lang="en-US" sz="1600" dirty="0" err="1"/>
              <a:t>código</a:t>
            </a:r>
            <a:r>
              <a:rPr lang="en-US" sz="1600" dirty="0"/>
              <a:t> </a:t>
            </a:r>
            <a:r>
              <a:rPr lang="en-US" sz="1600" dirty="0" err="1"/>
              <a:t>fuente</a:t>
            </a:r>
            <a:r>
              <a:rPr lang="en-US" sz="1600" dirty="0"/>
              <a:t> se </a:t>
            </a:r>
            <a:r>
              <a:rPr lang="en-US" sz="1600" dirty="0" err="1"/>
              <a:t>encuentra</a:t>
            </a:r>
            <a:r>
              <a:rPr lang="en-US" sz="1600" dirty="0"/>
              <a:t> un error es </a:t>
            </a:r>
            <a:r>
              <a:rPr lang="en-US" sz="1600" dirty="0" err="1"/>
              <a:t>muy</a:t>
            </a:r>
            <a:r>
              <a:rPr lang="en-US" sz="1600" dirty="0"/>
              <a:t> </a:t>
            </a:r>
            <a:r>
              <a:rPr lang="en-US" sz="1600" dirty="0" err="1"/>
              <a:t>dificil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solo </a:t>
            </a:r>
            <a:r>
              <a:rPr lang="en-US" sz="1600" dirty="0" err="1"/>
              <a:t>interactuamos</a:t>
            </a:r>
            <a:r>
              <a:rPr lang="en-US" sz="1600" dirty="0"/>
              <a:t> con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sistema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</a:t>
            </a:r>
            <a:r>
              <a:rPr lang="en-US" sz="1600" dirty="0" err="1"/>
              <a:t>completo</a:t>
            </a:r>
            <a:r>
              <a:rPr lang="en-US" sz="1600" dirty="0"/>
              <a:t>.</a:t>
            </a:r>
          </a:p>
        </p:txBody>
      </p:sp>
      <p:pic>
        <p:nvPicPr>
          <p:cNvPr id="4" name="Picture 3" descr="Tips for Managing Complex Software Projects | Atlassian">
            <a:extLst>
              <a:ext uri="{FF2B5EF4-FFF2-40B4-BE49-F238E27FC236}">
                <a16:creationId xmlns:a16="http://schemas.microsoft.com/office/drawing/2014/main" id="{30D58B03-1A79-8A9E-BF11-D93C107A4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003" y="685799"/>
            <a:ext cx="5053050" cy="505305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Picture 4" descr="error message - Wikidata">
            <a:extLst>
              <a:ext uri="{FF2B5EF4-FFF2-40B4-BE49-F238E27FC236}">
                <a16:creationId xmlns:a16="http://schemas.microsoft.com/office/drawing/2014/main" id="{2B4DD49B-3109-8FD9-E349-E3B233DBE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5184" y="2233445"/>
            <a:ext cx="1373660" cy="107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5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4A73-ABD4-59FA-0F92-DBB8ABBF8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416" y="134353"/>
            <a:ext cx="10018713" cy="1572126"/>
          </a:xfrm>
        </p:spPr>
        <p:txBody>
          <a:bodyPr/>
          <a:lstStyle/>
          <a:p>
            <a:r>
              <a:rPr lang="en-US" sz="3600" dirty="0"/>
              <a:t>Si </a:t>
            </a:r>
            <a:r>
              <a:rPr lang="en-US" sz="3600" dirty="0" err="1"/>
              <a:t>ocurre</a:t>
            </a:r>
            <a:r>
              <a:rPr lang="en-US" sz="3600" dirty="0"/>
              <a:t> un mal </a:t>
            </a:r>
            <a:r>
              <a:rPr lang="en-US" sz="3600" dirty="0" err="1"/>
              <a:t>funcionamiento</a:t>
            </a:r>
            <a:r>
              <a:rPr lang="en-US" sz="3600" dirty="0"/>
              <a:t> </a:t>
            </a:r>
            <a:r>
              <a:rPr lang="en-US" sz="3600" dirty="0" err="1"/>
              <a:t>en</a:t>
            </a:r>
            <a:r>
              <a:rPr lang="en-US" sz="3600" dirty="0"/>
              <a:t> un </a:t>
            </a:r>
            <a:r>
              <a:rPr lang="en-US" sz="3600" dirty="0" err="1"/>
              <a:t>sistema</a:t>
            </a:r>
            <a:r>
              <a:rPr lang="en-US" sz="3600" dirty="0"/>
              <a:t> </a:t>
            </a:r>
            <a:r>
              <a:rPr lang="en-US" sz="3600" dirty="0" err="1"/>
              <a:t>complejo</a:t>
            </a:r>
            <a:r>
              <a:rPr lang="en-US" sz="3600" dirty="0"/>
              <a:t>, </a:t>
            </a:r>
            <a:r>
              <a:rPr lang="en-US" sz="3600" dirty="0" err="1"/>
              <a:t>como</a:t>
            </a:r>
            <a:r>
              <a:rPr lang="en-US" sz="3600" dirty="0"/>
              <a:t> saber </a:t>
            </a:r>
            <a:r>
              <a:rPr lang="en-US" sz="3600" dirty="0" err="1"/>
              <a:t>donde</a:t>
            </a:r>
            <a:r>
              <a:rPr lang="en-US" sz="3600" dirty="0"/>
              <a:t> </a:t>
            </a:r>
            <a:r>
              <a:rPr lang="en-US" sz="3600" dirty="0" err="1"/>
              <a:t>esta</a:t>
            </a:r>
            <a:r>
              <a:rPr lang="en-US" sz="3600" dirty="0"/>
              <a:t> </a:t>
            </a:r>
            <a:r>
              <a:rPr lang="en-US" sz="3600" dirty="0" err="1"/>
              <a:t>el</a:t>
            </a:r>
            <a:r>
              <a:rPr lang="en-US" sz="3600" dirty="0"/>
              <a:t> error?</a:t>
            </a:r>
          </a:p>
        </p:txBody>
      </p:sp>
      <p:pic>
        <p:nvPicPr>
          <p:cNvPr id="4" name="Picture 3" descr="Database - Free seo and web icons">
            <a:extLst>
              <a:ext uri="{FF2B5EF4-FFF2-40B4-BE49-F238E27FC236}">
                <a16:creationId xmlns:a16="http://schemas.microsoft.com/office/drawing/2014/main" id="{0E858900-85D9-B7C5-A5CA-C6B65B1D6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47" y="3641558"/>
            <a:ext cx="1810753" cy="1750595"/>
          </a:xfrm>
          <a:prstGeom prst="rect">
            <a:avLst/>
          </a:prstGeom>
        </p:spPr>
      </p:pic>
      <p:pic>
        <p:nvPicPr>
          <p:cNvPr id="5" name="Picture 4" descr="Agile, backend, data, developer, machine, scrum, server icon - Download on  Iconfinder">
            <a:extLst>
              <a:ext uri="{FF2B5EF4-FFF2-40B4-BE49-F238E27FC236}">
                <a16:creationId xmlns:a16="http://schemas.microsoft.com/office/drawing/2014/main" id="{405158F4-9F2A-C544-80E5-AB317FD20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005" y="3360820"/>
            <a:ext cx="2211806" cy="2131595"/>
          </a:xfrm>
          <a:prstGeom prst="rect">
            <a:avLst/>
          </a:prstGeom>
        </p:spPr>
      </p:pic>
      <p:pic>
        <p:nvPicPr>
          <p:cNvPr id="6" name="Picture 5" descr="Front-End Icons - Free SVG &amp; PNG Front-End Images - Noun Project">
            <a:extLst>
              <a:ext uri="{FF2B5EF4-FFF2-40B4-BE49-F238E27FC236}">
                <a16:creationId xmlns:a16="http://schemas.microsoft.com/office/drawing/2014/main" id="{F26558AA-9B10-99CD-D05E-F48B681C6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9581" y="3643053"/>
            <a:ext cx="1597209" cy="156713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A61152E-6C07-BED5-7052-25039C63E847}"/>
              </a:ext>
            </a:extLst>
          </p:cNvPr>
          <p:cNvSpPr txBox="1">
            <a:spLocks/>
          </p:cNvSpPr>
          <p:nvPr/>
        </p:nvSpPr>
        <p:spPr>
          <a:xfrm>
            <a:off x="1526421" y="1860884"/>
            <a:ext cx="10018713" cy="157212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Llega</a:t>
            </a:r>
            <a:r>
              <a:rPr lang="en-US" sz="2400" dirty="0"/>
              <a:t> un ticket </a:t>
            </a:r>
            <a:r>
              <a:rPr lang="en-US" sz="2400" dirty="0" err="1"/>
              <a:t>diciendo</a:t>
            </a:r>
            <a:r>
              <a:rPr lang="en-US" sz="2400" dirty="0"/>
              <a:t> que no se </a:t>
            </a:r>
            <a:r>
              <a:rPr lang="en-US" sz="2400" dirty="0" err="1"/>
              <a:t>puede</a:t>
            </a:r>
            <a:r>
              <a:rPr lang="en-US" sz="2400" dirty="0"/>
              <a:t> </a:t>
            </a:r>
            <a:r>
              <a:rPr lang="en-US" sz="2400" dirty="0" err="1"/>
              <a:t>registar</a:t>
            </a:r>
            <a:r>
              <a:rPr lang="en-US" sz="2400" dirty="0"/>
              <a:t> un </a:t>
            </a:r>
            <a:r>
              <a:rPr lang="en-US" sz="2400" dirty="0" err="1"/>
              <a:t>usuario</a:t>
            </a:r>
            <a:r>
              <a:rPr lang="en-US" sz="2400" dirty="0"/>
              <a:t> con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siguientes</a:t>
            </a:r>
            <a:r>
              <a:rPr lang="en-US" sz="2400" dirty="0"/>
              <a:t> </a:t>
            </a:r>
            <a:r>
              <a:rPr lang="en-US" sz="2400" dirty="0" err="1"/>
              <a:t>datos</a:t>
            </a:r>
            <a:r>
              <a:rPr lang="en-US" sz="2400" dirty="0"/>
              <a:t> que </a:t>
            </a:r>
            <a:r>
              <a:rPr lang="en-US" sz="2400" dirty="0" err="1"/>
              <a:t>deberían</a:t>
            </a:r>
            <a:r>
              <a:rPr lang="en-US" sz="2400" dirty="0"/>
              <a:t> de ser </a:t>
            </a:r>
            <a:r>
              <a:rPr lang="en-US" sz="2400" dirty="0" err="1"/>
              <a:t>validos</a:t>
            </a:r>
            <a:r>
              <a:rPr lang="en-US" sz="2400" dirty="0"/>
              <a:t>: </a:t>
            </a:r>
          </a:p>
          <a:p>
            <a:pPr marL="457200" indent="-457200" algn="l">
              <a:buFont typeface="Calibri"/>
              <a:buChar char="-"/>
            </a:pPr>
            <a:r>
              <a:rPr lang="en-US" sz="2400" dirty="0"/>
              <a:t>"username": "Pepito"</a:t>
            </a:r>
          </a:p>
          <a:p>
            <a:pPr marL="457200" indent="-457200" algn="l">
              <a:buFont typeface="Calibri"/>
              <a:buChar char="-"/>
            </a:pPr>
            <a:r>
              <a:rPr lang="en-US" sz="2400" dirty="0"/>
              <a:t>"</a:t>
            </a:r>
            <a:r>
              <a:rPr lang="en-US" sz="2400" dirty="0" err="1"/>
              <a:t>contraseña</a:t>
            </a:r>
            <a:r>
              <a:rPr lang="en-US" sz="2400" dirty="0"/>
              <a:t>": "contra"</a:t>
            </a:r>
          </a:p>
          <a:p>
            <a:pPr marL="457200" indent="-457200">
              <a:buFont typeface="Calibri"/>
              <a:buChar char="-"/>
            </a:pPr>
            <a:endParaRPr lang="en-US" sz="32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5403627-12B8-BCDD-3A80-9141843B3437}"/>
              </a:ext>
            </a:extLst>
          </p:cNvPr>
          <p:cNvSpPr txBox="1">
            <a:spLocks/>
          </p:cNvSpPr>
          <p:nvPr/>
        </p:nvSpPr>
        <p:spPr>
          <a:xfrm>
            <a:off x="1666789" y="5119437"/>
            <a:ext cx="3321135" cy="157212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¿Sera un error de SQL o de </a:t>
            </a:r>
            <a:r>
              <a:rPr lang="en-US" sz="2000" dirty="0" err="1"/>
              <a:t>algun</a:t>
            </a:r>
            <a:r>
              <a:rPr lang="en-US" sz="2000" dirty="0"/>
              <a:t> </a:t>
            </a:r>
            <a:r>
              <a:rPr lang="en-US" sz="2000" dirty="0" err="1"/>
              <a:t>otro</a:t>
            </a:r>
            <a:r>
              <a:rPr lang="en-US" sz="2000" dirty="0"/>
              <a:t> </a:t>
            </a:r>
            <a:r>
              <a:rPr lang="en-US" sz="2000" dirty="0" err="1"/>
              <a:t>tipo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base de </a:t>
            </a:r>
            <a:r>
              <a:rPr lang="en-US" sz="2000" dirty="0" err="1"/>
              <a:t>datos</a:t>
            </a:r>
            <a:r>
              <a:rPr lang="en-US" sz="2000" dirty="0"/>
              <a:t>?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466DDE3-3A3D-10D7-6500-87994B3DEF70}"/>
              </a:ext>
            </a:extLst>
          </p:cNvPr>
          <p:cNvSpPr txBox="1">
            <a:spLocks/>
          </p:cNvSpPr>
          <p:nvPr/>
        </p:nvSpPr>
        <p:spPr>
          <a:xfrm>
            <a:off x="5546973" y="5119437"/>
            <a:ext cx="3321135" cy="157212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¿Sera un error de </a:t>
            </a:r>
            <a:r>
              <a:rPr lang="en-US" sz="2000" dirty="0" err="1"/>
              <a:t>conexion</a:t>
            </a:r>
            <a:r>
              <a:rPr lang="en-US" sz="2000" dirty="0"/>
              <a:t> a la base de </a:t>
            </a:r>
            <a:r>
              <a:rPr lang="en-US" sz="2000" dirty="0" err="1"/>
              <a:t>datos</a:t>
            </a:r>
            <a:r>
              <a:rPr lang="en-US" sz="2000" dirty="0"/>
              <a:t> o de </a:t>
            </a:r>
            <a:r>
              <a:rPr lang="en-US" sz="2000" dirty="0" err="1"/>
              <a:t>logica</a:t>
            </a:r>
            <a:r>
              <a:rPr lang="en-US" sz="2000" dirty="0"/>
              <a:t> 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back end?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2CB608F-0C4D-84C6-8A32-854564558325}"/>
              </a:ext>
            </a:extLst>
          </p:cNvPr>
          <p:cNvSpPr txBox="1">
            <a:spLocks/>
          </p:cNvSpPr>
          <p:nvPr/>
        </p:nvSpPr>
        <p:spPr>
          <a:xfrm>
            <a:off x="8975972" y="5119437"/>
            <a:ext cx="3321135" cy="157212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¿Sera un error de </a:t>
            </a:r>
            <a:r>
              <a:rPr lang="en-US" sz="2000" dirty="0" err="1"/>
              <a:t>logica</a:t>
            </a:r>
            <a:r>
              <a:rPr lang="en-US" sz="2000" dirty="0"/>
              <a:t> y </a:t>
            </a:r>
            <a:r>
              <a:rPr lang="en-US" sz="2000" dirty="0" err="1"/>
              <a:t>formato</a:t>
            </a:r>
            <a:r>
              <a:rPr lang="en-US" sz="2000" dirty="0"/>
              <a:t> de la </a:t>
            </a:r>
            <a:r>
              <a:rPr lang="en-US" sz="2000" dirty="0" err="1"/>
              <a:t>informacion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front end?</a:t>
            </a:r>
          </a:p>
        </p:txBody>
      </p:sp>
    </p:spTree>
    <p:extLst>
      <p:ext uri="{BB962C8B-B14F-4D97-AF65-F5344CB8AC3E}">
        <p14:creationId xmlns:p14="http://schemas.microsoft.com/office/powerpoint/2010/main" val="311988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6A4D1-BCF5-6B53-8CDF-668AC422D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363" y="300789"/>
            <a:ext cx="10018713" cy="1289386"/>
          </a:xfrm>
        </p:spPr>
        <p:txBody>
          <a:bodyPr/>
          <a:lstStyle/>
          <a:p>
            <a:pPr>
              <a:buFont typeface="Calibri"/>
              <a:buChar char="-"/>
            </a:pPr>
            <a:r>
              <a:rPr lang="en-US" dirty="0"/>
              <a:t>Si solo </a:t>
            </a:r>
            <a:r>
              <a:rPr lang="en-US" dirty="0" err="1"/>
              <a:t>hacemos</a:t>
            </a:r>
            <a:r>
              <a:rPr lang="en-US" dirty="0"/>
              <a:t> </a:t>
            </a:r>
            <a:r>
              <a:rPr lang="en-US" dirty="0" err="1"/>
              <a:t>pruebas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general no </a:t>
            </a:r>
            <a:r>
              <a:rPr lang="en-US" dirty="0" err="1"/>
              <a:t>podemos</a:t>
            </a:r>
            <a:r>
              <a:rPr lang="en-US" dirty="0"/>
              <a:t> saber con </a:t>
            </a:r>
            <a:r>
              <a:rPr lang="en-US" dirty="0" err="1"/>
              <a:t>facilidad</a:t>
            </a:r>
            <a:r>
              <a:rPr lang="en-US" dirty="0"/>
              <a:t> que </a:t>
            </a:r>
            <a:r>
              <a:rPr lang="en-US" dirty="0" err="1"/>
              <a:t>acciones</a:t>
            </a:r>
            <a:r>
              <a:rPr lang="en-US" dirty="0"/>
              <a:t> </a:t>
            </a:r>
            <a:r>
              <a:rPr lang="en-US" dirty="0" err="1"/>
              <a:t>correctivas</a:t>
            </a:r>
            <a:r>
              <a:rPr lang="en-US" dirty="0"/>
              <a:t> </a:t>
            </a:r>
            <a:r>
              <a:rPr lang="en-US" dirty="0" err="1"/>
              <a:t>deben</a:t>
            </a:r>
            <a:r>
              <a:rPr lang="en-US" dirty="0"/>
              <a:t> de ser </a:t>
            </a:r>
            <a:r>
              <a:rPr lang="en-US" dirty="0" err="1"/>
              <a:t>realizadas</a:t>
            </a:r>
            <a:r>
              <a:rPr lang="en-US" dirty="0"/>
              <a:t> y </a:t>
            </a:r>
            <a:r>
              <a:rPr lang="en-US" dirty="0" err="1"/>
              <a:t>en</a:t>
            </a:r>
            <a:r>
              <a:rPr lang="en-US" dirty="0"/>
              <a:t> que partes de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. Por </a:t>
            </a:r>
            <a:r>
              <a:rPr lang="en-US" dirty="0" err="1"/>
              <a:t>esto</a:t>
            </a:r>
            <a:r>
              <a:rPr lang="en-US" dirty="0"/>
              <a:t> es </a:t>
            </a:r>
            <a:r>
              <a:rPr lang="en-US" dirty="0" err="1"/>
              <a:t>conveniente</a:t>
            </a:r>
            <a:r>
              <a:rPr lang="en-US" dirty="0"/>
              <a:t> </a:t>
            </a:r>
            <a:r>
              <a:rPr lang="en-US" dirty="0" err="1"/>
              <a:t>probar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partes.</a:t>
            </a:r>
          </a:p>
        </p:txBody>
      </p:sp>
      <p:pic>
        <p:nvPicPr>
          <p:cNvPr id="5" name="Picture 4" descr="Database - Free seo and web icons">
            <a:extLst>
              <a:ext uri="{FF2B5EF4-FFF2-40B4-BE49-F238E27FC236}">
                <a16:creationId xmlns:a16="http://schemas.microsoft.com/office/drawing/2014/main" id="{59409483-5F8A-B06D-C2C4-80B95B494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452" y="2207795"/>
            <a:ext cx="1810753" cy="1750595"/>
          </a:xfrm>
          <a:prstGeom prst="rect">
            <a:avLst/>
          </a:prstGeom>
        </p:spPr>
      </p:pic>
      <p:pic>
        <p:nvPicPr>
          <p:cNvPr id="7" name="Picture 6" descr="Agile, backend, data, developer, machine, scrum, server icon - Download on  Iconfinder">
            <a:extLst>
              <a:ext uri="{FF2B5EF4-FFF2-40B4-BE49-F238E27FC236}">
                <a16:creationId xmlns:a16="http://schemas.microsoft.com/office/drawing/2014/main" id="{1D380840-EB45-7364-154B-B2773CA77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110" y="1927057"/>
            <a:ext cx="2211806" cy="2131595"/>
          </a:xfrm>
          <a:prstGeom prst="rect">
            <a:avLst/>
          </a:prstGeom>
        </p:spPr>
      </p:pic>
      <p:pic>
        <p:nvPicPr>
          <p:cNvPr id="9" name="Picture 8" descr="Front-End Icons - Free SVG &amp; PNG Front-End Images - Noun Project">
            <a:extLst>
              <a:ext uri="{FF2B5EF4-FFF2-40B4-BE49-F238E27FC236}">
                <a16:creationId xmlns:a16="http://schemas.microsoft.com/office/drawing/2014/main" id="{76860A7E-4B0E-1F5E-CF53-573483B74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8686" y="2209290"/>
            <a:ext cx="1597209" cy="156713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753AEC4-65E2-25B8-DC7D-666A3A391CE1}"/>
              </a:ext>
            </a:extLst>
          </p:cNvPr>
          <p:cNvSpPr txBox="1">
            <a:spLocks/>
          </p:cNvSpPr>
          <p:nvPr/>
        </p:nvSpPr>
        <p:spPr>
          <a:xfrm>
            <a:off x="1325894" y="3685674"/>
            <a:ext cx="3321135" cy="157212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Los </a:t>
            </a:r>
            <a:r>
              <a:rPr lang="en-US" sz="2000" dirty="0" err="1"/>
              <a:t>comandos</a:t>
            </a:r>
            <a:r>
              <a:rPr lang="en-US" sz="2000" dirty="0"/>
              <a:t> "INSERT" </a:t>
            </a:r>
            <a:r>
              <a:rPr lang="en-US" sz="2000" dirty="0" err="1"/>
              <a:t>en</a:t>
            </a:r>
            <a:r>
              <a:rPr lang="en-US" sz="2000" dirty="0"/>
              <a:t> la base de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funcionan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0DC89E0-A529-D74D-8CD7-4F48FD3F2304}"/>
              </a:ext>
            </a:extLst>
          </p:cNvPr>
          <p:cNvSpPr txBox="1">
            <a:spLocks/>
          </p:cNvSpPr>
          <p:nvPr/>
        </p:nvSpPr>
        <p:spPr>
          <a:xfrm>
            <a:off x="5206078" y="3685674"/>
            <a:ext cx="3321135" cy="157212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El back end </a:t>
            </a:r>
            <a:r>
              <a:rPr lang="en-US" sz="2000" dirty="0" err="1"/>
              <a:t>envia</a:t>
            </a:r>
            <a:r>
              <a:rPr lang="en-US" sz="2000" dirty="0"/>
              <a:t> un error al </a:t>
            </a:r>
            <a:r>
              <a:rPr lang="en-US" sz="2000" dirty="0" err="1"/>
              <a:t>realizar</a:t>
            </a:r>
            <a:r>
              <a:rPr lang="en-US" sz="2000" dirty="0"/>
              <a:t> la </a:t>
            </a:r>
            <a:r>
              <a:rPr lang="en-US" sz="2000" dirty="0" err="1"/>
              <a:t>peticion</a:t>
            </a:r>
            <a:r>
              <a:rPr lang="en-US" sz="2000" dirty="0"/>
              <a:t> para registrar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usuario</a:t>
            </a:r>
            <a:endParaRPr lang="en-US" sz="20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882DB88-E9D2-F0DD-22FE-8A76FFCD088A}"/>
              </a:ext>
            </a:extLst>
          </p:cNvPr>
          <p:cNvSpPr txBox="1">
            <a:spLocks/>
          </p:cNvSpPr>
          <p:nvPr/>
        </p:nvSpPr>
        <p:spPr>
          <a:xfrm>
            <a:off x="8635077" y="3685674"/>
            <a:ext cx="3321135" cy="157212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El front end </a:t>
            </a:r>
            <a:r>
              <a:rPr lang="en-US" sz="2000" dirty="0" err="1"/>
              <a:t>recolecta</a:t>
            </a:r>
            <a:r>
              <a:rPr lang="en-US" sz="2000" dirty="0"/>
              <a:t> y </a:t>
            </a:r>
            <a:r>
              <a:rPr lang="en-US" sz="2000" dirty="0" err="1"/>
              <a:t>envia</a:t>
            </a:r>
            <a:r>
              <a:rPr lang="en-US" sz="2000" dirty="0"/>
              <a:t> </a:t>
            </a:r>
            <a:r>
              <a:rPr lang="en-US" sz="2000" dirty="0" err="1"/>
              <a:t>correctamente</a:t>
            </a:r>
            <a:r>
              <a:rPr lang="en-US" sz="2000" dirty="0"/>
              <a:t> la </a:t>
            </a:r>
            <a:r>
              <a:rPr lang="en-US" sz="2000" dirty="0" err="1"/>
              <a:t>información</a:t>
            </a:r>
          </a:p>
        </p:txBody>
      </p:sp>
      <p:pic>
        <p:nvPicPr>
          <p:cNvPr id="16" name="Picture 15" descr="Accept, check, checkmark, done, green icon - Download on Iconfinder">
            <a:extLst>
              <a:ext uri="{FF2B5EF4-FFF2-40B4-BE49-F238E27FC236}">
                <a16:creationId xmlns:a16="http://schemas.microsoft.com/office/drawing/2014/main" id="{84B0AE3D-C4E4-0688-6AEB-EC74566D8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8952" y="5336005"/>
            <a:ext cx="798095" cy="838200"/>
          </a:xfrm>
          <a:prstGeom prst="rect">
            <a:avLst/>
          </a:prstGeom>
        </p:spPr>
      </p:pic>
      <p:pic>
        <p:nvPicPr>
          <p:cNvPr id="17" name="Picture 16" descr="Red Cross Icon Images – Browse 170,979 Stock Photos, Vectors, and Video |  Adobe Stock">
            <a:extLst>
              <a:ext uri="{FF2B5EF4-FFF2-40B4-BE49-F238E27FC236}">
                <a16:creationId xmlns:a16="http://schemas.microsoft.com/office/drawing/2014/main" id="{5B68580C-711F-3858-186D-F2E25E1EFE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9361" y="5336808"/>
            <a:ext cx="1097280" cy="1097280"/>
          </a:xfrm>
          <a:prstGeom prst="rect">
            <a:avLst/>
          </a:prstGeom>
        </p:spPr>
      </p:pic>
      <p:pic>
        <p:nvPicPr>
          <p:cNvPr id="23" name="Picture 22" descr="Accept, check, checkmark, done, green icon - Download on Iconfinder">
            <a:extLst>
              <a:ext uri="{FF2B5EF4-FFF2-40B4-BE49-F238E27FC236}">
                <a16:creationId xmlns:a16="http://schemas.microsoft.com/office/drawing/2014/main" id="{26F194DB-3C90-5B66-5516-1D6C7DEA7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7978" y="5336005"/>
            <a:ext cx="79809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1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BA6E-E8E8-A22E-8CED-0C2C079FE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64957"/>
            <a:ext cx="10018713" cy="96052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Suponiendo</a:t>
            </a:r>
            <a:r>
              <a:rPr lang="en-US" dirty="0"/>
              <a:t> que </a:t>
            </a:r>
            <a:r>
              <a:rPr lang="en-US" dirty="0" err="1"/>
              <a:t>el</a:t>
            </a:r>
            <a:r>
              <a:rPr lang="en-US" dirty="0"/>
              <a:t> software es un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complejo</a:t>
            </a:r>
            <a:r>
              <a:rPr lang="en-US" dirty="0"/>
              <a:t>, saber </a:t>
            </a:r>
            <a:r>
              <a:rPr lang="en-US" dirty="0" err="1"/>
              <a:t>en</a:t>
            </a:r>
            <a:r>
              <a:rPr lang="en-US" dirty="0"/>
              <a:t> que "</a:t>
            </a:r>
            <a:r>
              <a:rPr lang="en-US" dirty="0" err="1"/>
              <a:t>proceso</a:t>
            </a:r>
            <a:r>
              <a:rPr lang="en-US" dirty="0"/>
              <a:t>" se </a:t>
            </a:r>
            <a:r>
              <a:rPr lang="en-US" dirty="0" err="1"/>
              <a:t>encuentra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error </a:t>
            </a:r>
            <a:r>
              <a:rPr lang="en-US" dirty="0" err="1"/>
              <a:t>puede</a:t>
            </a:r>
            <a:r>
              <a:rPr lang="en-US" dirty="0"/>
              <a:t> no </a:t>
            </a:r>
            <a:r>
              <a:rPr lang="en-US" dirty="0" err="1"/>
              <a:t>revelar</a:t>
            </a:r>
            <a:r>
              <a:rPr lang="en-US" dirty="0"/>
              <a:t> </a:t>
            </a:r>
            <a:r>
              <a:rPr lang="en-US" dirty="0" err="1"/>
              <a:t>mucha</a:t>
            </a:r>
            <a:r>
              <a:rPr lang="en-US" dirty="0"/>
              <a:t> </a:t>
            </a:r>
            <a:r>
              <a:rPr lang="en-US" dirty="0" err="1"/>
              <a:t>información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B0CA-CD8E-C660-862D-48508B1D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34814"/>
            <a:ext cx="10018713" cy="878307"/>
          </a:xfrm>
        </p:spPr>
        <p:txBody>
          <a:bodyPr/>
          <a:lstStyle/>
          <a:p>
            <a:r>
              <a:rPr lang="en-US" dirty="0" err="1"/>
              <a:t>Proceso</a:t>
            </a:r>
            <a:r>
              <a:rPr lang="en-US" dirty="0"/>
              <a:t> de </a:t>
            </a:r>
            <a:r>
              <a:rPr lang="en-US" dirty="0" err="1"/>
              <a:t>registro</a:t>
            </a:r>
            <a:r>
              <a:rPr lang="en-US" dirty="0"/>
              <a:t> de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back end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481D02-7011-F0A7-28FC-8914F670C141}"/>
              </a:ext>
            </a:extLst>
          </p:cNvPr>
          <p:cNvSpPr/>
          <p:nvPr/>
        </p:nvSpPr>
        <p:spPr>
          <a:xfrm>
            <a:off x="4882816" y="3138236"/>
            <a:ext cx="2907631" cy="15039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Componente</a:t>
            </a:r>
            <a:r>
              <a:rPr lang="en-US" dirty="0"/>
              <a:t> de </a:t>
            </a:r>
            <a:r>
              <a:rPr lang="en-US" dirty="0" err="1"/>
              <a:t>Censura</a:t>
            </a:r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947E55-374F-E5C9-A47C-D41D5EA091BD}"/>
              </a:ext>
            </a:extLst>
          </p:cNvPr>
          <p:cNvSpPr/>
          <p:nvPr/>
        </p:nvSpPr>
        <p:spPr>
          <a:xfrm>
            <a:off x="952499" y="3138236"/>
            <a:ext cx="2907631" cy="15039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/>
              <a:t>Conector</a:t>
            </a:r>
            <a:r>
              <a:rPr lang="en-US" dirty="0"/>
              <a:t> con la base de </a:t>
            </a:r>
            <a:r>
              <a:rPr lang="en-US" dirty="0" err="1"/>
              <a:t>datos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529E51-82F3-7851-8DCC-09CB160F0419}"/>
              </a:ext>
            </a:extLst>
          </p:cNvPr>
          <p:cNvSpPr/>
          <p:nvPr/>
        </p:nvSpPr>
        <p:spPr>
          <a:xfrm>
            <a:off x="8943473" y="3138236"/>
            <a:ext cx="2907631" cy="15039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Json </a:t>
            </a:r>
            <a:r>
              <a:rPr lang="en-US" dirty="0" err="1"/>
              <a:t>deserializer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3C850D18-C9BD-B566-AD89-28CA09C3C4BE}"/>
              </a:ext>
            </a:extLst>
          </p:cNvPr>
          <p:cNvSpPr/>
          <p:nvPr/>
        </p:nvSpPr>
        <p:spPr>
          <a:xfrm>
            <a:off x="7790447" y="3779921"/>
            <a:ext cx="1233236" cy="21055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4665C561-DA7A-328B-6189-06F099566A19}"/>
              </a:ext>
            </a:extLst>
          </p:cNvPr>
          <p:cNvSpPr/>
          <p:nvPr/>
        </p:nvSpPr>
        <p:spPr>
          <a:xfrm>
            <a:off x="3649578" y="3779921"/>
            <a:ext cx="1233236" cy="21055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6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0DE4-20A2-745A-2EB3-5D1776E59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25378"/>
            <a:ext cx="10018713" cy="980573"/>
          </a:xfrm>
        </p:spPr>
        <p:txBody>
          <a:bodyPr>
            <a:normAutofit/>
          </a:bodyPr>
          <a:lstStyle/>
          <a:p>
            <a:r>
              <a:rPr lang="en-US" dirty="0" err="1"/>
              <a:t>Solucion</a:t>
            </a:r>
            <a:r>
              <a:rPr lang="en-US" dirty="0"/>
              <a:t>: </a:t>
            </a:r>
            <a:r>
              <a:rPr lang="en-US" dirty="0" err="1"/>
              <a:t>Pruebas</a:t>
            </a:r>
            <a:r>
              <a:rPr lang="en-US" dirty="0"/>
              <a:t> </a:t>
            </a:r>
            <a:r>
              <a:rPr lang="en-US" dirty="0" err="1"/>
              <a:t>Unitarias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568BA-3751-4213-5B4E-436BD708D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03947"/>
            <a:ext cx="10018713" cy="2221833"/>
          </a:xfrm>
        </p:spPr>
        <p:txBody>
          <a:bodyPr>
            <a:normAutofit/>
          </a:bodyPr>
          <a:lstStyle/>
          <a:p>
            <a:r>
              <a:rPr lang="en-US" dirty="0"/>
              <a:t>Para </a:t>
            </a:r>
            <a:r>
              <a:rPr lang="en-US" dirty="0" err="1"/>
              <a:t>evitar</a:t>
            </a:r>
            <a:r>
              <a:rPr lang="en-US" dirty="0"/>
              <a:t> un </a:t>
            </a:r>
            <a:r>
              <a:rPr lang="en-US" dirty="0" err="1"/>
              <a:t>proceso</a:t>
            </a:r>
            <a:r>
              <a:rPr lang="en-US" dirty="0"/>
              <a:t> </a:t>
            </a:r>
            <a:r>
              <a:rPr lang="en-US" dirty="0" err="1"/>
              <a:t>tardado</a:t>
            </a:r>
            <a:r>
              <a:rPr lang="en-US" dirty="0"/>
              <a:t> al </a:t>
            </a:r>
            <a:r>
              <a:rPr lang="en-US" dirty="0" err="1"/>
              <a:t>ubicar</a:t>
            </a:r>
            <a:r>
              <a:rPr lang="en-US" dirty="0"/>
              <a:t> y </a:t>
            </a:r>
            <a:r>
              <a:rPr lang="en-US" dirty="0" err="1"/>
              <a:t>corregir</a:t>
            </a:r>
            <a:r>
              <a:rPr lang="en-US" dirty="0"/>
              <a:t> </a:t>
            </a:r>
            <a:r>
              <a:rPr lang="en-US" dirty="0" err="1"/>
              <a:t>errores</a:t>
            </a:r>
            <a:r>
              <a:rPr lang="en-US" dirty="0"/>
              <a:t>, se </a:t>
            </a:r>
            <a:r>
              <a:rPr lang="en-US" dirty="0" err="1"/>
              <a:t>descompone</a:t>
            </a:r>
            <a:r>
              <a:rPr lang="en-US" dirty="0"/>
              <a:t> </a:t>
            </a:r>
            <a:r>
              <a:rPr lang="en-US" dirty="0" err="1"/>
              <a:t>el</a:t>
            </a:r>
            <a:r>
              <a:rPr lang="en-US" dirty="0"/>
              <a:t> </a:t>
            </a:r>
            <a:r>
              <a:rPr lang="en-US" dirty="0" err="1"/>
              <a:t>sistema</a:t>
            </a:r>
            <a:r>
              <a:rPr lang="en-US" dirty="0"/>
              <a:t> </a:t>
            </a:r>
            <a:r>
              <a:rPr lang="en-US" dirty="0" err="1"/>
              <a:t>en</a:t>
            </a:r>
            <a:r>
              <a:rPr lang="en-US" dirty="0"/>
              <a:t> "</a:t>
            </a:r>
            <a:r>
              <a:rPr lang="en-US" dirty="0" err="1"/>
              <a:t>Unidades</a:t>
            </a:r>
            <a:r>
              <a:rPr lang="en-US" dirty="0"/>
              <a:t>" </a:t>
            </a:r>
            <a:r>
              <a:rPr lang="en-US" dirty="0" err="1"/>
              <a:t>mínimas</a:t>
            </a:r>
            <a:r>
              <a:rPr lang="en-US" dirty="0"/>
              <a:t> y se </a:t>
            </a:r>
            <a:r>
              <a:rPr lang="en-US" dirty="0" err="1"/>
              <a:t>prueba</a:t>
            </a:r>
            <a:r>
              <a:rPr lang="en-US" dirty="0"/>
              <a:t> </a:t>
            </a:r>
            <a:r>
              <a:rPr lang="en-US" dirty="0" err="1"/>
              <a:t>individualmente</a:t>
            </a:r>
            <a:r>
              <a:rPr lang="en-US" dirty="0"/>
              <a:t> que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cumpla</a:t>
            </a:r>
            <a:r>
              <a:rPr lang="en-US" dirty="0"/>
              <a:t> con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comportamiento</a:t>
            </a:r>
            <a:r>
              <a:rPr lang="en-US" dirty="0"/>
              <a:t> </a:t>
            </a:r>
            <a:r>
              <a:rPr lang="en-US" dirty="0" err="1"/>
              <a:t>esperado</a:t>
            </a:r>
            <a:r>
              <a:rPr lang="en-US" dirty="0"/>
              <a:t>.</a:t>
            </a:r>
            <a:endParaRPr lang="en-US" dirty="0" err="1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501CB7-876C-A8B8-8AAD-21596EF24A94}"/>
              </a:ext>
            </a:extLst>
          </p:cNvPr>
          <p:cNvSpPr/>
          <p:nvPr/>
        </p:nvSpPr>
        <p:spPr>
          <a:xfrm>
            <a:off x="1774658" y="3649578"/>
            <a:ext cx="2907631" cy="15039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Componente</a:t>
            </a:r>
            <a:r>
              <a:rPr lang="en-US" dirty="0"/>
              <a:t> de </a:t>
            </a:r>
            <a:r>
              <a:rPr lang="en-US" dirty="0" err="1"/>
              <a:t>Censura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D40B29-75BF-3FAE-AC40-19564A01EDE6}"/>
              </a:ext>
            </a:extLst>
          </p:cNvPr>
          <p:cNvSpPr txBox="1">
            <a:spLocks/>
          </p:cNvSpPr>
          <p:nvPr/>
        </p:nvSpPr>
        <p:spPr>
          <a:xfrm>
            <a:off x="4684710" y="3290636"/>
            <a:ext cx="5647240" cy="2221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287C3"/>
              </a:buClr>
            </a:pPr>
            <a:r>
              <a:rPr lang="en-US" dirty="0" err="1"/>
              <a:t>Prueba</a:t>
            </a:r>
            <a:r>
              <a:rPr lang="en-US" dirty="0"/>
              <a:t> No: 02 </a:t>
            </a:r>
            <a:r>
              <a:rPr lang="en-US" dirty="0" err="1"/>
              <a:t>fallida</a:t>
            </a:r>
            <a:r>
              <a:rPr lang="en-US" dirty="0"/>
              <a:t> </a:t>
            </a:r>
          </a:p>
          <a:p>
            <a:pPr>
              <a:buClr>
                <a:srgbClr val="1287C3"/>
              </a:buClr>
            </a:pPr>
            <a:r>
              <a:rPr lang="en-US" dirty="0"/>
              <a:t>El </a:t>
            </a:r>
            <a:r>
              <a:rPr lang="en-US" dirty="0" err="1"/>
              <a:t>componente</a:t>
            </a:r>
            <a:r>
              <a:rPr lang="en-US" dirty="0"/>
              <a:t> de </a:t>
            </a:r>
            <a:r>
              <a:rPr lang="en-US" dirty="0" err="1"/>
              <a:t>censura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de </a:t>
            </a:r>
            <a:r>
              <a:rPr lang="en-US" dirty="0" err="1"/>
              <a:t>aceptar</a:t>
            </a:r>
            <a:r>
              <a:rPr lang="en-US" dirty="0"/>
              <a:t> la palabra "Pepito"</a:t>
            </a:r>
          </a:p>
        </p:txBody>
      </p:sp>
      <p:pic>
        <p:nvPicPr>
          <p:cNvPr id="10" name="Picture 9" descr="Red Cross Icon Images – Browse 170,979 Stock Photos, Vectors, and Video |  Adobe Stock">
            <a:extLst>
              <a:ext uri="{FF2B5EF4-FFF2-40B4-BE49-F238E27FC236}">
                <a16:creationId xmlns:a16="http://schemas.microsoft.com/office/drawing/2014/main" id="{F5EB47AA-92BB-8B8B-0F32-4768496D5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334" y="3802781"/>
            <a:ext cx="475649" cy="47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86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08D4-6939-CE89-010E-04760BD2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¿Que 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unidad</a:t>
            </a:r>
            <a:r>
              <a:rPr lang="en-US" dirty="0"/>
              <a:t>/</a:t>
            </a:r>
            <a:r>
              <a:rPr lang="en-US" dirty="0" err="1"/>
              <a:t>componente</a:t>
            </a:r>
            <a:r>
              <a:rPr lang="en-US" dirty="0"/>
              <a:t> de software?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31BA1-9A30-D2C7-DEB2-42FBA96BC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55393"/>
            <a:ext cx="10018713" cy="1369596"/>
          </a:xfrm>
        </p:spPr>
        <p:txBody>
          <a:bodyPr/>
          <a:lstStyle/>
          <a:p>
            <a:r>
              <a:rPr lang="en-US" dirty="0" err="1"/>
              <a:t>Normalmente</a:t>
            </a:r>
            <a:r>
              <a:rPr lang="en-US" dirty="0"/>
              <a:t> se </a:t>
            </a:r>
            <a:r>
              <a:rPr lang="en-US" dirty="0" err="1"/>
              <a:t>refiere</a:t>
            </a:r>
            <a:r>
              <a:rPr lang="en-US" dirty="0"/>
              <a:t> 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o </a:t>
            </a:r>
            <a:r>
              <a:rPr lang="en-US" dirty="0" err="1"/>
              <a:t>funcion</a:t>
            </a:r>
            <a:r>
              <a:rPr lang="en-US" dirty="0"/>
              <a:t> </a:t>
            </a:r>
            <a:r>
              <a:rPr lang="en-US" dirty="0" err="1"/>
              <a:t>programada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del </a:t>
            </a:r>
            <a:r>
              <a:rPr lang="en-US" dirty="0" err="1"/>
              <a:t>producto</a:t>
            </a:r>
            <a:r>
              <a:rPr lang="en-US" dirty="0"/>
              <a:t> que </a:t>
            </a:r>
            <a:r>
              <a:rPr lang="en-US" dirty="0" err="1"/>
              <a:t>tiene</a:t>
            </a:r>
            <a:r>
              <a:rPr lang="en-US" dirty="0"/>
              <a:t> un </a:t>
            </a:r>
            <a:r>
              <a:rPr lang="en-US" dirty="0" err="1"/>
              <a:t>comporamiento</a:t>
            </a:r>
            <a:r>
              <a:rPr lang="en-US" dirty="0"/>
              <a:t> </a:t>
            </a:r>
            <a:r>
              <a:rPr lang="en-US" dirty="0" err="1"/>
              <a:t>esperado</a:t>
            </a:r>
            <a:r>
              <a:rPr lang="en-US" dirty="0"/>
              <a:t> </a:t>
            </a:r>
            <a:r>
              <a:rPr lang="en-US" dirty="0" err="1"/>
              <a:t>propio</a:t>
            </a:r>
            <a:r>
              <a:rPr lang="en-US" dirty="0"/>
              <a:t>. </a:t>
            </a:r>
          </a:p>
        </p:txBody>
      </p:sp>
      <p:pic>
        <p:nvPicPr>
          <p:cNvPr id="4" name="Picture 3" descr="How to create a function to add two numbers together (In JavaScript) | by  Luiz Silva | Medium">
            <a:extLst>
              <a:ext uri="{FF2B5EF4-FFF2-40B4-BE49-F238E27FC236}">
                <a16:creationId xmlns:a16="http://schemas.microsoft.com/office/drawing/2014/main" id="{C62DEC38-E0F5-E77D-0ACD-7FBBD6702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04" y="3843888"/>
            <a:ext cx="3947981" cy="1212881"/>
          </a:xfrm>
          <a:prstGeom prst="rect">
            <a:avLst/>
          </a:prstGeom>
        </p:spPr>
      </p:pic>
      <p:pic>
        <p:nvPicPr>
          <p:cNvPr id="5" name="Picture 4" descr="Understanding *args And *kwargs Arguments In Python, 52% OFF">
            <a:extLst>
              <a:ext uri="{FF2B5EF4-FFF2-40B4-BE49-F238E27FC236}">
                <a16:creationId xmlns:a16="http://schemas.microsoft.com/office/drawing/2014/main" id="{36D36991-1DEE-2CAD-64BF-6D98AAC078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933" r="41689" b="18412"/>
          <a:stretch/>
        </p:blipFill>
        <p:spPr>
          <a:xfrm>
            <a:off x="7331243" y="3763222"/>
            <a:ext cx="2329614" cy="140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7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84CA-EAB8-504D-95D3-7E8D4C9FA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34615"/>
            <a:ext cx="10018713" cy="1090863"/>
          </a:xfrm>
        </p:spPr>
        <p:txBody>
          <a:bodyPr/>
          <a:lstStyle/>
          <a:p>
            <a:r>
              <a:rPr lang="en-US" dirty="0" err="1"/>
              <a:t>Buenas</a:t>
            </a:r>
            <a:r>
              <a:rPr lang="en-US" dirty="0"/>
              <a:t> </a:t>
            </a:r>
            <a:r>
              <a:rPr lang="en-US" dirty="0" err="1"/>
              <a:t>practicas</a:t>
            </a:r>
            <a:r>
              <a:rPr lang="en-US" dirty="0"/>
              <a:t> para </a:t>
            </a:r>
            <a:r>
              <a:rPr lang="en-US" dirty="0" err="1"/>
              <a:t>pruebas</a:t>
            </a:r>
            <a:r>
              <a:rPr lang="en-US" dirty="0"/>
              <a:t> </a:t>
            </a:r>
            <a:r>
              <a:rPr lang="en-US" dirty="0" err="1"/>
              <a:t>unitarias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DD412-42F0-55A7-FF77-449D41719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93919"/>
            <a:ext cx="10018713" cy="3124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La persona </a:t>
            </a:r>
            <a:r>
              <a:rPr lang="en-US" dirty="0" err="1"/>
              <a:t>programado</a:t>
            </a:r>
            <a:r>
              <a:rPr lang="en-US" dirty="0"/>
              <a:t> un </a:t>
            </a:r>
            <a:r>
              <a:rPr lang="en-US" dirty="0" err="1"/>
              <a:t>componente</a:t>
            </a:r>
            <a:r>
              <a:rPr lang="en-US" dirty="0"/>
              <a:t> no </a:t>
            </a:r>
            <a:r>
              <a:rPr lang="en-US" dirty="0" err="1"/>
              <a:t>debe</a:t>
            </a:r>
            <a:r>
              <a:rPr lang="en-US" dirty="0"/>
              <a:t> de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misma</a:t>
            </a:r>
            <a:r>
              <a:rPr lang="en-US" dirty="0"/>
              <a:t> las </a:t>
            </a:r>
            <a:r>
              <a:rPr lang="en-US" dirty="0" err="1"/>
              <a:t>pruebas</a:t>
            </a:r>
            <a:r>
              <a:rPr lang="en-US" dirty="0"/>
              <a:t> de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que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un </a:t>
            </a:r>
            <a:r>
              <a:rPr lang="en-US" dirty="0" err="1"/>
              <a:t>conflicto</a:t>
            </a:r>
            <a:r>
              <a:rPr lang="en-US" dirty="0"/>
              <a:t> de </a:t>
            </a:r>
            <a:r>
              <a:rPr lang="en-US" dirty="0" err="1"/>
              <a:t>interes</a:t>
            </a:r>
            <a:r>
              <a:rPr lang="en-US" dirty="0"/>
              <a:t> y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sesgos</a:t>
            </a:r>
            <a:r>
              <a:rPr lang="en-US" dirty="0"/>
              <a:t>. </a:t>
            </a:r>
            <a:r>
              <a:rPr lang="en-US" dirty="0" err="1"/>
              <a:t>Idealmente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persona externa </a:t>
            </a:r>
            <a:r>
              <a:rPr lang="en-US" dirty="0" err="1"/>
              <a:t>contribuye</a:t>
            </a:r>
            <a:r>
              <a:rPr lang="en-US" dirty="0"/>
              <a:t> a la </a:t>
            </a:r>
            <a:r>
              <a:rPr lang="en-US" dirty="0" err="1"/>
              <a:t>fabricacion</a:t>
            </a:r>
            <a:r>
              <a:rPr lang="en-US" dirty="0"/>
              <a:t>.</a:t>
            </a:r>
          </a:p>
          <a:p>
            <a:pPr>
              <a:buClr>
                <a:srgbClr val="1287C3"/>
              </a:buClr>
            </a:pPr>
            <a:r>
              <a:rPr lang="en-US" dirty="0"/>
              <a:t>Se </a:t>
            </a:r>
            <a:r>
              <a:rPr lang="en-US" dirty="0" err="1"/>
              <a:t>debe</a:t>
            </a:r>
            <a:r>
              <a:rPr lang="en-US" dirty="0"/>
              <a:t> de </a:t>
            </a:r>
            <a:r>
              <a:rPr lang="en-US" dirty="0" err="1"/>
              <a:t>manejar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metodologia</a:t>
            </a:r>
            <a:r>
              <a:rPr lang="en-US" dirty="0"/>
              <a:t> </a:t>
            </a:r>
            <a:r>
              <a:rPr lang="en-US" dirty="0" err="1"/>
              <a:t>estandard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 para </a:t>
            </a:r>
            <a:r>
              <a:rPr lang="en-US" dirty="0" err="1"/>
              <a:t>realizacion</a:t>
            </a:r>
            <a:r>
              <a:rPr lang="en-US" dirty="0"/>
              <a:t> de </a:t>
            </a:r>
            <a:r>
              <a:rPr lang="en-US" dirty="0" err="1"/>
              <a:t>pruebas</a:t>
            </a:r>
            <a:r>
              <a:rPr lang="en-US" dirty="0"/>
              <a:t> e </a:t>
            </a:r>
            <a:r>
              <a:rPr lang="en-US" dirty="0" err="1"/>
              <a:t>idealmente</a:t>
            </a:r>
            <a:r>
              <a:rPr lang="en-US" dirty="0"/>
              <a:t> usar un framework de </a:t>
            </a:r>
            <a:r>
              <a:rPr lang="en-US" dirty="0" err="1"/>
              <a:t>pruebas</a:t>
            </a:r>
            <a:r>
              <a:rPr lang="en-US" dirty="0"/>
              <a:t> </a:t>
            </a:r>
            <a:r>
              <a:rPr lang="en-US" dirty="0" err="1"/>
              <a:t>unitarias</a:t>
            </a:r>
            <a:r>
              <a:rPr lang="en-US" dirty="0"/>
              <a:t>.</a:t>
            </a:r>
          </a:p>
          <a:p>
            <a:pPr>
              <a:buClr>
                <a:srgbClr val="1287C3"/>
              </a:buClr>
            </a:pPr>
            <a:r>
              <a:rPr lang="en-US" dirty="0"/>
              <a:t>Cada </a:t>
            </a:r>
            <a:r>
              <a:rPr lang="en-US" dirty="0" err="1"/>
              <a:t>componente</a:t>
            </a:r>
            <a:r>
              <a:rPr lang="en-US" dirty="0"/>
              <a:t> de </a:t>
            </a:r>
            <a:r>
              <a:rPr lang="en-US" dirty="0" err="1"/>
              <a:t>codigo</a:t>
            </a:r>
            <a:r>
              <a:rPr lang="en-US" dirty="0"/>
              <a:t> </a:t>
            </a:r>
            <a:r>
              <a:rPr lang="en-US" dirty="0" err="1"/>
              <a:t>debe</a:t>
            </a:r>
            <a:r>
              <a:rPr lang="en-US" dirty="0"/>
              <a:t> de </a:t>
            </a:r>
            <a:r>
              <a:rPr lang="en-US" dirty="0" err="1"/>
              <a:t>contar</a:t>
            </a:r>
            <a:r>
              <a:rPr lang="en-US" dirty="0"/>
              <a:t> con </a:t>
            </a:r>
            <a:r>
              <a:rPr lang="en-US" dirty="0" err="1"/>
              <a:t>pruebas</a:t>
            </a:r>
            <a:r>
              <a:rPr lang="en-US" dirty="0"/>
              <a:t> </a:t>
            </a:r>
            <a:r>
              <a:rPr lang="en-US" dirty="0" err="1"/>
              <a:t>unitarias</a:t>
            </a:r>
            <a:r>
              <a:rPr lang="en-US" dirty="0"/>
              <a:t>.</a:t>
            </a:r>
          </a:p>
          <a:p>
            <a:pPr>
              <a:buClr>
                <a:srgbClr val="1287C3"/>
              </a:buClr>
            </a:pPr>
            <a:r>
              <a:rPr lang="en-US" dirty="0"/>
              <a:t> 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pruebas</a:t>
            </a:r>
            <a:r>
              <a:rPr lang="en-US" dirty="0"/>
              <a:t> </a:t>
            </a:r>
            <a:r>
              <a:rPr lang="en-US" dirty="0" err="1"/>
              <a:t>unitarias</a:t>
            </a:r>
            <a:r>
              <a:rPr lang="en-US" dirty="0"/>
              <a:t> </a:t>
            </a:r>
            <a:r>
              <a:rPr lang="en-US" dirty="0" err="1"/>
              <a:t>deben</a:t>
            </a:r>
            <a:r>
              <a:rPr lang="en-US" dirty="0"/>
              <a:t> de ser </a:t>
            </a:r>
            <a:r>
              <a:rPr lang="en-US" dirty="0" err="1"/>
              <a:t>ejecutadas</a:t>
            </a:r>
            <a:r>
              <a:rPr lang="en-US" dirty="0"/>
              <a:t> al </a:t>
            </a:r>
            <a:r>
              <a:rPr lang="en-US" dirty="0" err="1"/>
              <a:t>realizar</a:t>
            </a:r>
            <a:r>
              <a:rPr lang="en-US" dirty="0"/>
              <a:t> un </a:t>
            </a:r>
            <a:r>
              <a:rPr lang="en-US" dirty="0" err="1"/>
              <a:t>cambio</a:t>
            </a:r>
            <a:r>
              <a:rPr lang="en-US" dirty="0"/>
              <a:t> </a:t>
            </a:r>
            <a:r>
              <a:rPr lang="en-US" dirty="0" err="1"/>
              <a:t>significativo</a:t>
            </a:r>
            <a:r>
              <a:rPr lang="en-US" dirty="0"/>
              <a:t> al </a:t>
            </a:r>
            <a:r>
              <a:rPr lang="en-US" dirty="0" err="1"/>
              <a:t>código</a:t>
            </a:r>
            <a:r>
              <a:rPr lang="en-US" dirty="0"/>
              <a:t> del </a:t>
            </a:r>
            <a:r>
              <a:rPr lang="en-US" dirty="0" err="1"/>
              <a:t>proyecto</a:t>
            </a:r>
            <a:r>
              <a:rPr lang="en-US" dirty="0"/>
              <a:t> y antes de </a:t>
            </a:r>
            <a:r>
              <a:rPr lang="en-US" dirty="0" err="1"/>
              <a:t>subir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cambio</a:t>
            </a:r>
            <a:r>
              <a:rPr lang="en-US" dirty="0"/>
              <a:t> a </a:t>
            </a:r>
            <a:r>
              <a:rPr lang="en-US" dirty="0" err="1"/>
              <a:t>algun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</a:t>
            </a:r>
            <a:r>
              <a:rPr lang="en-US" dirty="0" err="1"/>
              <a:t>remoto</a:t>
            </a:r>
            <a:r>
              <a:rPr lang="en-US" dirty="0"/>
              <a:t> o </a:t>
            </a:r>
            <a:r>
              <a:rPr lang="en-US" dirty="0" err="1"/>
              <a:t>rama</a:t>
            </a:r>
            <a:r>
              <a:rPr lang="en-US" dirty="0"/>
              <a:t> de </a:t>
            </a:r>
            <a:r>
              <a:rPr lang="en-US" dirty="0" err="1"/>
              <a:t>desarollo</a:t>
            </a:r>
            <a:r>
              <a:rPr lang="en-US" dirty="0"/>
              <a:t> </a:t>
            </a:r>
            <a:r>
              <a:rPr lang="en-US" dirty="0" err="1"/>
              <a:t>distinta</a:t>
            </a: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81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ED465-4269-6DFA-1139-9F978AB2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51547"/>
          </a:xfrm>
        </p:spPr>
        <p:txBody>
          <a:bodyPr>
            <a:normAutofit fontScale="90000"/>
          </a:bodyPr>
          <a:lstStyle/>
          <a:p>
            <a:r>
              <a:rPr lang="en-US" dirty="0"/>
              <a:t>Frameworks </a:t>
            </a:r>
            <a:r>
              <a:rPr lang="en-US" dirty="0" err="1"/>
              <a:t>populares</a:t>
            </a:r>
            <a:r>
              <a:rPr lang="en-US" dirty="0"/>
              <a:t> para </a:t>
            </a:r>
            <a:r>
              <a:rPr lang="en-US" dirty="0" err="1"/>
              <a:t>ejecutar</a:t>
            </a:r>
            <a:r>
              <a:rPr lang="en-US" dirty="0"/>
              <a:t> </a:t>
            </a:r>
            <a:r>
              <a:rPr lang="en-US" dirty="0" err="1"/>
              <a:t>pruebas</a:t>
            </a:r>
            <a:r>
              <a:rPr lang="en-US" dirty="0"/>
              <a:t> </a:t>
            </a:r>
            <a:r>
              <a:rPr lang="en-US" dirty="0" err="1"/>
              <a:t>unitarias</a:t>
            </a:r>
            <a:r>
              <a:rPr lang="en-US" dirty="0"/>
              <a:t> de forma </a:t>
            </a:r>
            <a:r>
              <a:rPr lang="en-US" dirty="0" err="1"/>
              <a:t>estrucutrada</a:t>
            </a:r>
            <a:r>
              <a:rPr lang="en-US" dirty="0"/>
              <a:t> y </a:t>
            </a:r>
            <a:r>
              <a:rPr lang="en-US" dirty="0" err="1"/>
              <a:t>automatizada</a:t>
            </a:r>
          </a:p>
        </p:txBody>
      </p:sp>
      <p:pic>
        <p:nvPicPr>
          <p:cNvPr id="5" name="Picture 4" descr="Adding fixtures and parameterized functions to PyTest - Wisdom Geek">
            <a:extLst>
              <a:ext uri="{FF2B5EF4-FFF2-40B4-BE49-F238E27FC236}">
                <a16:creationId xmlns:a16="http://schemas.microsoft.com/office/drawing/2014/main" id="{D26A6EFC-CC44-2C74-F77D-712E143BF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400" y="2543092"/>
            <a:ext cx="3855849" cy="1705424"/>
          </a:xfrm>
          <a:prstGeom prst="rect">
            <a:avLst/>
          </a:prstGeom>
        </p:spPr>
      </p:pic>
      <p:pic>
        <p:nvPicPr>
          <p:cNvPr id="6" name="Picture 5" descr="Beginner's Guide to Jest; Javascript Testing | by SagarTS | readytowork-org  | Medium">
            <a:extLst>
              <a:ext uri="{FF2B5EF4-FFF2-40B4-BE49-F238E27FC236}">
                <a16:creationId xmlns:a16="http://schemas.microsoft.com/office/drawing/2014/main" id="{F7A8CFC2-81F9-340E-C076-F70B511D8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216" y="2618673"/>
            <a:ext cx="3094121" cy="162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36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A68A784377CE469792D4A557747B9C" ma:contentTypeVersion="4" ma:contentTypeDescription="Create a new document." ma:contentTypeScope="" ma:versionID="e4697e98f4e60c5bb44b69c2c89a5cf6">
  <xsd:schema xmlns:xsd="http://www.w3.org/2001/XMLSchema" xmlns:xs="http://www.w3.org/2001/XMLSchema" xmlns:p="http://schemas.microsoft.com/office/2006/metadata/properties" xmlns:ns2="9916baee-5b64-455b-a3bc-71af0ce45ff6" targetNamespace="http://schemas.microsoft.com/office/2006/metadata/properties" ma:root="true" ma:fieldsID="5af0548ab7cea12fb05b7e60c4ba52c7" ns2:_="">
    <xsd:import namespace="9916baee-5b64-455b-a3bc-71af0ce45f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16baee-5b64-455b-a3bc-71af0ce45f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011AE8-8AA6-42A2-A5F1-4EFC27B99D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16baee-5b64-455b-a3bc-71af0ce45f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53DE9B-A734-4D63-B1B8-49A0A5915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94FF6-2C15-4C92-A89E-40EAA6731754}">
  <ds:schemaRefs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documentManagement/types"/>
    <ds:schemaRef ds:uri="9916baee-5b64-455b-a3bc-71af0ce45ff6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481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Impact</vt:lpstr>
      <vt:lpstr>Parallax</vt:lpstr>
      <vt:lpstr>Pruebas unitarias</vt:lpstr>
      <vt:lpstr>Composicion del software</vt:lpstr>
      <vt:lpstr>Si ocurre un mal funcionamiento en un sistema complejo, como saber donde esta el error?</vt:lpstr>
      <vt:lpstr>PowerPoint Presentation</vt:lpstr>
      <vt:lpstr>Suponiendo que el software es un sistema complejo, saber en que "proceso" se encuentra el error puede no revelar mucha información</vt:lpstr>
      <vt:lpstr>Solucion: Pruebas Unitarias</vt:lpstr>
      <vt:lpstr>¿Que es una unidad/componente de software?</vt:lpstr>
      <vt:lpstr>Buenas practicas para pruebas unitarias</vt:lpstr>
      <vt:lpstr>Frameworks populares para ejecutar pruebas unitarias de forma estrucutrada y automatizada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Jair Santos Gutiérrez</cp:lastModifiedBy>
  <cp:revision>347</cp:revision>
  <dcterms:created xsi:type="dcterms:W3CDTF">2024-04-10T22:40:52Z</dcterms:created>
  <dcterms:modified xsi:type="dcterms:W3CDTF">2024-04-16T18:09:49Z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0x01010044A68A784377CE469792D4A557747B9C</vt:lpwstr>
  </property>
</Properties>
</file>