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8" r:id="rId20"/>
    <p:sldId id="295" r:id="rId21"/>
    <p:sldId id="296" r:id="rId22"/>
    <p:sldId id="297" r:id="rId23"/>
    <p:sldId id="284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298" r:id="rId32"/>
    <p:sldId id="299" r:id="rId33"/>
    <p:sldId id="301" r:id="rId34"/>
    <p:sldId id="302" r:id="rId35"/>
    <p:sldId id="300" r:id="rId36"/>
    <p:sldId id="291" r:id="rId37"/>
    <p:sldId id="292" r:id="rId38"/>
    <p:sldId id="293" r:id="rId39"/>
    <p:sldId id="294" r:id="rId40"/>
    <p:sldId id="269" r:id="rId41"/>
    <p:sldId id="270" r:id="rId42"/>
    <p:sldId id="271" r:id="rId43"/>
    <p:sldId id="27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67"/>
      </p:cViewPr>
      <p:guideLst>
        <p:guide orient="horz" pos="2137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E57BE-1C9F-4B00-AB09-61A1226C0C50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0006C-0B43-41D0-BE2C-B1E6204A2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3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0006C-0B43-41D0-BE2C-B1E6204A2D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8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3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6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3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6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2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7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9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1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A7E69-457C-41A5-9636-72CB31222739}" type="datetimeFigureOut">
              <a:rPr lang="zh-CN" altLang="en-US" smtClean="0"/>
              <a:t>2019/8/10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F5C-B310-4248-A19E-ABFFD7E4D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4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55540" y="1958975"/>
            <a:ext cx="8280920" cy="1470025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腾讯创新俱乐部</a:t>
            </a:r>
            <a:b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ACM</a:t>
            </a:r>
            <a:r>
              <a:rPr lang="zh-CN" altLang="en-US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竞赛部培训</a:t>
            </a:r>
            <a:b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48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Round 4</a:t>
            </a:r>
            <a:endParaRPr lang="zh-CN" altLang="en-US" sz="48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D2BDAAE-EDD8-45B4-A74C-5EB322E7F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3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6564" y="16040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例二 二维前缀和（区间和）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44825"/>
                <a:ext cx="8229600" cy="42813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暴力最大子矩阵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给一个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∗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的矩阵，定义矩阵的和为矩阵所有元素之和，求这个矩阵的最大子矩阵和是多少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endParaRPr lang="zh-CN" altLang="en-US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44825"/>
                <a:ext cx="8229600" cy="4281339"/>
              </a:xfrm>
              <a:blipFill rotWithShape="0">
                <a:blip r:embed="rId2"/>
                <a:stretch>
                  <a:fillRect l="-1704" t="-2991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2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暴力法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72817"/>
                <a:ext cx="8229600" cy="435334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枚举子矩阵左上和右下点，求和，维护答案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6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可以预处理前缀和，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获取子矩阵的和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𝑛𝑜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𝑤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𝑠𝑢𝑚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𝑙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𝑠𝑢𝑚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𝑙</m:t>
                        </m:r>
                      </m:e>
                    </m:d>
                  </m:oMath>
                </a14:m>
                <a:endParaRPr lang="en-US" altLang="zh-CN" sz="32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4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72817"/>
                <a:ext cx="8229600" cy="4353347"/>
              </a:xfrm>
              <a:blipFill rotWithShape="0">
                <a:blip r:embed="rId2"/>
                <a:stretch>
                  <a:fillRect l="-2000" t="-3501" r="-2222" b="-8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例三 通过前缀和解决区间覆盖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91544" y="2132857"/>
                <a:ext cx="8229600" cy="42093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个区间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𝑟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3200" dirty="0">
                    <a:solidFill>
                      <a:schemeClr val="bg1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1≤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𝑟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次询问，每次询问一个点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问有多少个区间包含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1544" y="2132857"/>
                <a:ext cx="8229600" cy="4209331"/>
              </a:xfrm>
              <a:blipFill rotWithShape="0">
                <a:blip r:embed="rId2"/>
                <a:stretch>
                  <a:fillRect l="-1926" t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暴力法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对每次询问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枚举所有区间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，则答案加一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zh-CN" altLang="en-US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28801"/>
                <a:ext cx="8229600" cy="44973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暴力法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开记录数组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𝑐𝑛𝑡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𝑚𝑥𝑚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记录每个点被覆盖的次数，初始都为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对每个区间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𝑓𝑜𝑟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𝑖𝑛𝑡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;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𝑟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;++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0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++</m:t>
                    </m:r>
                    <m:r>
                      <a:rPr lang="en-US" altLang="zh-CN" sz="3200" b="0" i="1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𝑐𝑛𝑡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;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每次查询输出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𝑐𝑛𝑡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∗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预处理，</a:t>
                </a:r>
                <a:r>
                  <a:rPr lang="en-US" altLang="zh-CN" sz="3600" dirty="0">
                    <a:solidFill>
                      <a:schemeClr val="bg1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查询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28801"/>
                <a:ext cx="8229600" cy="4497363"/>
              </a:xfrm>
              <a:blipFill rotWithShape="0">
                <a:blip r:embed="rId2"/>
                <a:stretch>
                  <a:fillRect l="-2000"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2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556793"/>
                <a:ext cx="8229600" cy="456937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求前缀和</a:t>
                </a:r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考虑区间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3,5</m:t>
                        </m:r>
                      </m:e>
                    </m:d>
                  </m:oMath>
                </a14:m>
                <a:endParaRPr lang="en-US" altLang="zh-CN" sz="3600" b="0" i="1" dirty="0">
                  <a:solidFill>
                    <a:schemeClr val="bg1"/>
                  </a:solidFill>
                  <a:latin typeface="Cambria Math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𝑝𝑜𝑠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1  2  3  4  5  6  7</a:t>
                </a:r>
                <a:endParaRPr lang="en-US" altLang="zh-CN" sz="3200" b="0" i="1" dirty="0">
                  <a:solidFill>
                    <a:schemeClr val="bg1"/>
                  </a:solidFill>
                  <a:latin typeface="Cambria Math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𝑐𝑛𝑡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0  0  1  1  1  0  0</a:t>
                </a:r>
              </a:p>
              <a:p>
                <a:pPr lvl="1"/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设计下列数组，并求前缀和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	0  0  1  0  0  -1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0	0  1  1  1  0  0</a:t>
                </a:r>
              </a:p>
              <a:p>
                <a:endPara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556793"/>
                <a:ext cx="8229600" cy="4569371"/>
              </a:xfrm>
              <a:blipFill rotWithShape="0">
                <a:blip r:embed="rId2"/>
                <a:stretch>
                  <a:fillRect l="-2000" t="-3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8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原理及分析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72817"/>
                <a:ext cx="8229600" cy="435334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对每个区间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𝑙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3200" dirty="0">
                    <a:solidFill>
                      <a:schemeClr val="bg1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−−</m:t>
                    </m:r>
                    <m:r>
                      <a:rPr lang="en-US" altLang="zh-CN" sz="3200" b="0" i="1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𝑟</m:t>
                        </m:r>
                        <m:r>
                          <a:rPr lang="en-US" altLang="zh-CN" sz="3200" b="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+1</m:t>
                        </m:r>
                      </m:e>
                    </m:d>
                  </m:oMath>
                </a14:m>
                <a:endParaRPr lang="en-US" altLang="zh-CN" sz="3200" b="0" dirty="0">
                  <a:solidFill>
                    <a:schemeClr val="bg1"/>
                  </a:solidFill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区间之间不会互相影响，对点的效果直接叠加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预处理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数组，</a:t>
                </a:r>
                <a:r>
                  <a:rPr lang="en-US" altLang="zh-CN" sz="3200" dirty="0">
                    <a:solidFill>
                      <a:schemeClr val="bg1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获取前缀和数组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查询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72817"/>
                <a:ext cx="8229600" cy="4353347"/>
              </a:xfrm>
              <a:blipFill rotWithShape="0">
                <a:blip r:embed="rId2"/>
                <a:stretch>
                  <a:fillRect l="-1704" t="-2941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7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3985" y="194845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不支持更新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如果在线进行更新和查询，则使用前缀和花费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重新求前缀和最坏情况下不优于暴力法一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找答案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3985" y="1948455"/>
                <a:ext cx="10515600" cy="4351338"/>
              </a:xfrm>
              <a:blipFill rotWithShape="0">
                <a:blip r:embed="rId2"/>
                <a:stretch>
                  <a:fillRect l="-1333" t="-2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5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在线和离线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4973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处理动态问题时，有很多组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更新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询问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离线：读入完更新和询问再回答</a:t>
            </a:r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在线：有时题目强制在线，或者问题无法离线解决</a:t>
            </a:r>
          </a:p>
        </p:txBody>
      </p:sp>
    </p:spTree>
    <p:extLst>
      <p:ext uri="{BB962C8B-B14F-4D97-AF65-F5344CB8AC3E}">
        <p14:creationId xmlns:p14="http://schemas.microsoft.com/office/powerpoint/2010/main" val="4275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688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二分法初步</a:t>
            </a:r>
          </a:p>
        </p:txBody>
      </p:sp>
    </p:spTree>
    <p:extLst>
      <p:ext uri="{BB962C8B-B14F-4D97-AF65-F5344CB8AC3E}">
        <p14:creationId xmlns:p14="http://schemas.microsoft.com/office/powerpoint/2010/main" val="19605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549" y="237411"/>
            <a:ext cx="1043410" cy="6383177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本次培训内容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1887939" y="716971"/>
            <a:ext cx="559103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、前缀和</a:t>
            </a:r>
          </a:p>
          <a:p>
            <a:pPr algn="just">
              <a:spcAft>
                <a:spcPts val="0"/>
              </a:spcAft>
            </a:pPr>
            <a:r>
              <a:rPr lang="en-US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、二分法</a:t>
            </a:r>
          </a:p>
          <a:p>
            <a:pPr algn="just">
              <a:spcAft>
                <a:spcPts val="0"/>
              </a:spcAft>
            </a:pPr>
            <a:r>
              <a:rPr lang="en-US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、枚举法</a:t>
            </a:r>
          </a:p>
          <a:p>
            <a:pPr algn="just">
              <a:spcAft>
                <a:spcPts val="0"/>
              </a:spcAft>
            </a:pPr>
            <a:r>
              <a:rPr lang="en-US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、二进制枚举</a:t>
            </a:r>
          </a:p>
          <a:p>
            <a:pPr algn="just">
              <a:spcAft>
                <a:spcPts val="0"/>
              </a:spcAft>
            </a:pPr>
            <a:r>
              <a:rPr lang="en-US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4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、尺取法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8" y="4463943"/>
            <a:ext cx="1571270" cy="2156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云形标注 5"/>
          <p:cNvSpPr/>
          <p:nvPr/>
        </p:nvSpPr>
        <p:spPr>
          <a:xfrm>
            <a:off x="4060091" y="3896497"/>
            <a:ext cx="3998794" cy="1078322"/>
          </a:xfrm>
          <a:prstGeom prst="cloudCallout">
            <a:avLst>
              <a:gd name="adj1" fmla="val -47454"/>
              <a:gd name="adj2" fmla="val 852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kern="100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内容很少咩</a:t>
            </a:r>
            <a:endParaRPr lang="zh-CN" altLang="en-US" sz="36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93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二分法初步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0" y="1438251"/>
            <a:ext cx="368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高中经典数学题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95500" y="2269761"/>
            <a:ext cx="652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 = </a:t>
            </a:r>
            <a:r>
              <a:rPr lang="en-US" altLang="zh-CN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x^2+x-1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的零点（使得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f(x)=0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5500" y="3013106"/>
            <a:ext cx="508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O(1)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搞法：求根公式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5500" y="365205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但是，如果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f(x)=e^x+x-6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呢？ 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这货就没有求根公式哇！！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5500" y="5134061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然后高中课本告诉我们一种方法叫“二分求根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二分法初步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0" y="1445856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二分求根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1850" y="1445855"/>
            <a:ext cx="357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f(x)=e^x+x-6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9000" y="2245736"/>
            <a:ext cx="3990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估算根的范围，取两个端点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xl,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f(xl), f(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xr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异号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7726" y="3571167"/>
            <a:ext cx="39909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(xl +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xr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/ 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，计算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7726" y="4533092"/>
            <a:ext cx="40322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&gt; 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xr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= 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就是零点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&lt; 0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 =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xmid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4" y="2369185"/>
            <a:ext cx="4133850" cy="4065958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572784" y="5811906"/>
            <a:ext cx="197792" cy="2125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7642473" y="4549218"/>
            <a:ext cx="20143" cy="13689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154443" y="2367451"/>
            <a:ext cx="216262" cy="2125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8280658" y="2367451"/>
            <a:ext cx="7549" cy="22036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8010772" y="4125167"/>
            <a:ext cx="2928" cy="44770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911876" y="4009871"/>
            <a:ext cx="197792" cy="2125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3540" y="4127941"/>
            <a:ext cx="65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xl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80657" y="4099298"/>
            <a:ext cx="65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xr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85782" y="4417189"/>
            <a:ext cx="98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+mj-ea"/>
                <a:ea typeface="+mj-ea"/>
              </a:rPr>
              <a:t>xmid</a:t>
            </a:r>
            <a:endParaRPr lang="zh-CN" altLang="en-US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63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3" grpId="0" animBg="1"/>
      <p:bldP spid="20" grpId="0" animBg="1"/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二分法初步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19496" y="1755501"/>
            <a:ext cx="397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xr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-xl|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是否落在误差范围内，若是则算法结束，否则转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1895475"/>
            <a:ext cx="41433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二分法初步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61118" y="1627117"/>
            <a:ext cx="707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这个问题能用二分去解决，有个很重要的条件是：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函数在我们选定的区间里是单调的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1118" y="2850957"/>
            <a:ext cx="7071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这个特性让我们能通过函数值来判断解会落在哪个区间，从而每轮循环都缩减一半的工作量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58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5971" y="1555845"/>
            <a:ext cx="92531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给定长度为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的单调不下降数列</a:t>
            </a: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3200" baseline="-25000" dirty="0">
                <a:solidFill>
                  <a:schemeClr val="bg1"/>
                </a:solidFill>
              </a:rPr>
              <a:t>0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3200" baseline="-25000" dirty="0">
                <a:solidFill>
                  <a:schemeClr val="bg1"/>
                </a:solidFill>
              </a:rPr>
              <a:t>n-1</a:t>
            </a:r>
            <a:r>
              <a:rPr lang="zh-CN" altLang="en-US" sz="3200" dirty="0">
                <a:solidFill>
                  <a:schemeClr val="bg1"/>
                </a:solidFill>
              </a:rPr>
              <a:t>和一个数</a:t>
            </a:r>
            <a:r>
              <a:rPr lang="en-US" altLang="zh-CN" sz="3200" dirty="0">
                <a:solidFill>
                  <a:schemeClr val="bg1"/>
                </a:solidFill>
              </a:rPr>
              <a:t>k</a:t>
            </a:r>
            <a:r>
              <a:rPr lang="zh-CN" altLang="en-US" sz="3200" dirty="0">
                <a:solidFill>
                  <a:schemeClr val="bg1"/>
                </a:solidFill>
              </a:rPr>
              <a:t>，求满足</a:t>
            </a: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r>
              <a:rPr lang="en-US" altLang="zh-CN" sz="3200" baseline="-25000" dirty="0">
                <a:solidFill>
                  <a:schemeClr val="bg1"/>
                </a:solidFill>
              </a:rPr>
              <a:t>i</a:t>
            </a:r>
            <a:r>
              <a:rPr lang="en-US" altLang="zh-CN" sz="3200" dirty="0">
                <a:solidFill>
                  <a:schemeClr val="bg1"/>
                </a:solidFill>
              </a:rPr>
              <a:t>&gt;=k</a:t>
            </a:r>
            <a:r>
              <a:rPr lang="zh-CN" altLang="en-US" sz="3200" dirty="0">
                <a:solidFill>
                  <a:schemeClr val="bg1"/>
                </a:solidFill>
              </a:rPr>
              <a:t>条件的最小的</a:t>
            </a:r>
            <a:r>
              <a:rPr lang="en-US" altLang="zh-CN" sz="3200" dirty="0">
                <a:solidFill>
                  <a:schemeClr val="bg1"/>
                </a:solidFill>
              </a:rPr>
              <a:t>i</a:t>
            </a:r>
            <a:r>
              <a:rPr lang="zh-CN" altLang="en-US" sz="3200" dirty="0">
                <a:solidFill>
                  <a:schemeClr val="bg1"/>
                </a:solidFill>
              </a:rPr>
              <a:t>。不存在情况下输出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例如</a:t>
            </a:r>
            <a:r>
              <a:rPr lang="en-US" altLang="zh-CN" sz="3200" dirty="0">
                <a:solidFill>
                  <a:schemeClr val="bg1"/>
                </a:solidFill>
              </a:rPr>
              <a:t>n=5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a={2,3,3,5,6}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k=3</a:t>
            </a:r>
            <a:r>
              <a:rPr lang="zh-CN" altLang="en-US" sz="3200" dirty="0">
                <a:solidFill>
                  <a:schemeClr val="bg1"/>
                </a:solidFill>
              </a:rPr>
              <a:t>；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答案：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。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4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355" y="846161"/>
            <a:ext cx="960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这个问题当然可以用朴素的按顺序查找来求答案，但是我们注意到数列是有序的，也就是说单调的，那么我们就可以用二分法来求解。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2470974"/>
            <a:ext cx="9002582" cy="36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24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02" y="196571"/>
            <a:ext cx="7696626" cy="639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3206" y="887104"/>
            <a:ext cx="110455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通过这个例子，让我们考虑一下“求满足某个条件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）的最小的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”这一问题。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对于任意满足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）的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，如果所有的</a:t>
            </a:r>
            <a:r>
              <a:rPr lang="en-US" altLang="zh-CN" sz="2800" dirty="0">
                <a:solidFill>
                  <a:schemeClr val="bg1"/>
                </a:solidFill>
              </a:rPr>
              <a:t>x’&gt;=x</a:t>
            </a:r>
            <a:r>
              <a:rPr lang="zh-CN" altLang="en-US" sz="2800" dirty="0">
                <a:solidFill>
                  <a:schemeClr val="bg1"/>
                </a:solidFill>
              </a:rPr>
              <a:t>都满足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x’</a:t>
            </a:r>
            <a:r>
              <a:rPr lang="zh-CN" altLang="en-US" sz="2800" dirty="0">
                <a:solidFill>
                  <a:schemeClr val="bg1"/>
                </a:solidFill>
              </a:rPr>
              <a:t>）的话（即有单调性），我们就可以用二分法来求得这个最小的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首先我们讲区间的左端点初始化为不满足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）的值</a:t>
            </a:r>
            <a:r>
              <a:rPr lang="en-US" altLang="zh-CN" sz="2800" dirty="0" err="1">
                <a:solidFill>
                  <a:schemeClr val="bg1"/>
                </a:solidFill>
              </a:rPr>
              <a:t>lb</a:t>
            </a:r>
            <a:r>
              <a:rPr lang="zh-CN" altLang="en-US" sz="2800" dirty="0">
                <a:solidFill>
                  <a:schemeClr val="bg1"/>
                </a:solidFill>
              </a:rPr>
              <a:t>，右端点初始化为满足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）的值</a:t>
            </a:r>
            <a:r>
              <a:rPr lang="en-US" altLang="zh-CN" sz="2800" dirty="0" err="1">
                <a:solidFill>
                  <a:schemeClr val="bg1"/>
                </a:solidFill>
              </a:rPr>
              <a:t>ub</a:t>
            </a:r>
            <a:r>
              <a:rPr lang="zh-CN" altLang="en-US" sz="2800" dirty="0">
                <a:solidFill>
                  <a:schemeClr val="bg1"/>
                </a:solidFill>
              </a:rPr>
              <a:t>。然后每次取中点</a:t>
            </a:r>
            <a:r>
              <a:rPr lang="en-US" altLang="zh-CN" sz="2800" dirty="0">
                <a:solidFill>
                  <a:schemeClr val="bg1"/>
                </a:solidFill>
              </a:rPr>
              <a:t>mid=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 err="1">
                <a:solidFill>
                  <a:schemeClr val="bg1"/>
                </a:solidFill>
              </a:rPr>
              <a:t>lb+ub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  <a:r>
              <a:rPr lang="en-US" altLang="zh-CN" sz="2800" dirty="0">
                <a:solidFill>
                  <a:schemeClr val="bg1"/>
                </a:solidFill>
              </a:rPr>
              <a:t>/2,</a:t>
            </a:r>
            <a:r>
              <a:rPr lang="zh-CN" altLang="en-US" sz="2800" dirty="0">
                <a:solidFill>
                  <a:schemeClr val="bg1"/>
                </a:solidFill>
              </a:rPr>
              <a:t>判断</a:t>
            </a:r>
            <a:r>
              <a:rPr lang="en-US" altLang="zh-CN" sz="2800" dirty="0">
                <a:solidFill>
                  <a:schemeClr val="bg1"/>
                </a:solidFill>
              </a:rPr>
              <a:t>C(mid)</a:t>
            </a:r>
            <a:r>
              <a:rPr lang="zh-CN" altLang="en-US" sz="2800" dirty="0">
                <a:solidFill>
                  <a:schemeClr val="bg1"/>
                </a:solidFill>
              </a:rPr>
              <a:t>是否满足条件并缩小范围，直到（</a:t>
            </a:r>
            <a:r>
              <a:rPr lang="en-US" altLang="zh-CN" sz="2800" dirty="0" err="1">
                <a:solidFill>
                  <a:schemeClr val="bg1"/>
                </a:solidFill>
              </a:rPr>
              <a:t>lb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</a:rPr>
              <a:t>ub</a:t>
            </a:r>
            <a:r>
              <a:rPr lang="en-US" altLang="zh-CN" sz="2800" dirty="0">
                <a:solidFill>
                  <a:schemeClr val="bg1"/>
                </a:solidFill>
              </a:rPr>
              <a:t>]</a:t>
            </a:r>
            <a:r>
              <a:rPr lang="zh-CN" altLang="en-US" sz="2800" dirty="0">
                <a:solidFill>
                  <a:schemeClr val="bg1"/>
                </a:solidFill>
              </a:rPr>
              <a:t>足够小为止。最后</a:t>
            </a:r>
            <a:r>
              <a:rPr lang="en-US" altLang="zh-CN" sz="2800" dirty="0" err="1">
                <a:solidFill>
                  <a:schemeClr val="bg1"/>
                </a:solidFill>
              </a:rPr>
              <a:t>ub</a:t>
            </a:r>
            <a:r>
              <a:rPr lang="zh-CN" altLang="en-US" sz="2800" dirty="0">
                <a:solidFill>
                  <a:schemeClr val="bg1"/>
                </a:solidFill>
              </a:rPr>
              <a:t>就是要求的最小值。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相应的求满足条件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（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）的最大的</a:t>
            </a:r>
            <a:r>
              <a:rPr lang="en-US" altLang="zh-CN" sz="2800" dirty="0">
                <a:solidFill>
                  <a:schemeClr val="bg1"/>
                </a:solidFill>
              </a:rPr>
              <a:t>x</a:t>
            </a:r>
            <a:r>
              <a:rPr lang="zh-CN" altLang="en-US" sz="2800" dirty="0">
                <a:solidFill>
                  <a:schemeClr val="bg1"/>
                </a:solidFill>
              </a:rPr>
              <a:t>，也可以用类似的方法求解。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9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9366" y="1637732"/>
            <a:ext cx="102494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有</a:t>
            </a:r>
            <a:r>
              <a:rPr lang="en-US" altLang="zh-CN" sz="2800" dirty="0">
                <a:solidFill>
                  <a:schemeClr val="bg1"/>
                </a:solidFill>
              </a:rPr>
              <a:t>N</a:t>
            </a:r>
            <a:r>
              <a:rPr lang="zh-CN" altLang="en-US" sz="2800" dirty="0">
                <a:solidFill>
                  <a:schemeClr val="bg1"/>
                </a:solidFill>
              </a:rPr>
              <a:t>条绳子，它们的长度分别为</a:t>
            </a:r>
            <a:r>
              <a:rPr lang="en-US" altLang="zh-CN" sz="2800" dirty="0">
                <a:solidFill>
                  <a:schemeClr val="bg1"/>
                </a:solidFill>
              </a:rPr>
              <a:t>Li</a:t>
            </a:r>
            <a:r>
              <a:rPr lang="zh-CN" altLang="en-US" sz="2800" dirty="0">
                <a:solidFill>
                  <a:schemeClr val="bg1"/>
                </a:solidFill>
              </a:rPr>
              <a:t>。如果从它们中切割出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</a:rPr>
              <a:t>条长度相同的绳子的话，这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zh-CN" altLang="en-US" sz="2800" dirty="0">
                <a:solidFill>
                  <a:schemeClr val="bg1"/>
                </a:solidFill>
              </a:rPr>
              <a:t>条绳子的长度最长能有多长？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如：</a:t>
            </a:r>
            <a:r>
              <a:rPr lang="en-US" altLang="zh-CN" sz="2800" dirty="0">
                <a:solidFill>
                  <a:schemeClr val="bg1"/>
                </a:solidFill>
              </a:rPr>
              <a:t>N=4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K=11</a:t>
            </a:r>
            <a:r>
              <a:rPr lang="zh-CN" altLang="en-US" sz="2800" dirty="0">
                <a:solidFill>
                  <a:schemeClr val="bg1"/>
                </a:solidFill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</a:rPr>
              <a:t>L={8.02, 7.43, 4.57, 5.39}</a:t>
            </a:r>
          </a:p>
          <a:p>
            <a:r>
              <a:rPr lang="zh-CN" altLang="en-US" sz="2800" dirty="0">
                <a:solidFill>
                  <a:schemeClr val="bg1"/>
                </a:solidFill>
              </a:rPr>
              <a:t>答案：</a:t>
            </a:r>
            <a:r>
              <a:rPr lang="en-US" altLang="zh-CN" sz="2800" dirty="0">
                <a:solidFill>
                  <a:schemeClr val="bg1"/>
                </a:solidFill>
              </a:rPr>
              <a:t>2.00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174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6686" y="723331"/>
                <a:ext cx="1180531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我们套用一下刚才所得模型来试着解决这个问题：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条件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C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）：可以得到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条长度为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的绳子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问题是一个求满足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C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）条件的最大的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。在区间初始化时，我们使用充分大的数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INF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做上界就可以：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en-US" altLang="zh-CN" sz="2800" dirty="0" err="1">
                    <a:solidFill>
                      <a:schemeClr val="bg1"/>
                    </a:solidFill>
                  </a:rPr>
                  <a:t>lb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=0</a:t>
                </a:r>
              </a:p>
              <a:p>
                <a:r>
                  <a:rPr lang="en-US" altLang="zh-CN" sz="2800" dirty="0" err="1">
                    <a:solidFill>
                      <a:schemeClr val="bg1"/>
                    </a:solidFill>
                  </a:rPr>
                  <a:t>ub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=INF</a:t>
                </a: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现在就剩如何高效地判断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C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）条件了！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我们知道对于每段长为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Li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的绳子，最多可以切出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floor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Li/x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）段长度为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的绳子。</a:t>
                </a:r>
                <a:endParaRPr lang="en-US" altLang="zh-CN" sz="2800" dirty="0">
                  <a:solidFill>
                    <a:schemeClr val="bg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所以判断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C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x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）是否成立，我们可以用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O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N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）的时间算出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floor</m:t>
                        </m:r>
                        <m:r>
                          <a:rPr lang="zh-CN" altLang="en-US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,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然后判断其是否大于等于</a:t>
                </a:r>
                <a:r>
                  <a:rPr lang="en-US" altLang="zh-CN" sz="2800" dirty="0">
                    <a:solidFill>
                      <a:schemeClr val="bg1"/>
                    </a:solidFill>
                  </a:rPr>
                  <a:t>K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86" y="723331"/>
                <a:ext cx="11805314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033" t="-1894" r="-207" b="-2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60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28272" y="2302638"/>
            <a:ext cx="32624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8000" kern="1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前缀和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93502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27" y="173767"/>
            <a:ext cx="6733595" cy="643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5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176" y="278221"/>
            <a:ext cx="109591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★升序排列的容器：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iterator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lower_bound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key_type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&amp;key ):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返回一个迭代器，指向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键值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&gt;= key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的第一个元素。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iterator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upper_bound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key_type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&amp;key ):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返回一个迭代器，指向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键值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&gt;key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的第一个元素。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★降序排列的容器：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iterator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lower_bound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key_type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&amp;key ): 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返回一个迭代器，指向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键值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&lt;= key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的第一个元素。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iterator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upper_bound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key_type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&amp;key ):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返回一个迭代器，指向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键值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</a:rPr>
              <a:t>&lt;key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的第一个元素。</a:t>
            </a:r>
            <a:endParaRPr lang="zh-CN" altLang="en-US" sz="24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176" y="4441293"/>
            <a:ext cx="10408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例如：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vector a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中已经插入了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并按升序排好序，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lower_bound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(2)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的话，返回的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，而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upper_bound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）的话，返回的就是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488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92388" y="2524836"/>
            <a:ext cx="320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枚举法</a:t>
            </a:r>
          </a:p>
        </p:txBody>
      </p:sp>
    </p:spTree>
    <p:extLst>
      <p:ext uri="{BB962C8B-B14F-4D97-AF65-F5344CB8AC3E}">
        <p14:creationId xmlns:p14="http://schemas.microsoft.com/office/powerpoint/2010/main" val="1704969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3"/>
          <p:cNvSpPr txBox="1">
            <a:spLocks noChangeArrowheads="1"/>
          </p:cNvSpPr>
          <p:nvPr/>
        </p:nvSpPr>
        <p:spPr bwMode="auto">
          <a:xfrm>
            <a:off x="1768476" y="341314"/>
            <a:ext cx="7046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普通枚举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08176" y="1492250"/>
            <a:ext cx="736917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x, y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均属于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[0, 100]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的情况下求解方程组：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 + y = 100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2x + 4y = 300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908176" y="3679825"/>
            <a:ext cx="78581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for (int x = 0; x &lt;= 100; ++x)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for (int y = 0; y &lt;= 100; ++y)</a:t>
            </a:r>
          </a:p>
          <a:p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if (x + y == 100 &amp;&amp; 2 *x + 4 * y == 300) 	{ 	// 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当前的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x, y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就是一个解     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8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3"/>
          <p:cNvSpPr txBox="1">
            <a:spLocks noChangeArrowheads="1"/>
          </p:cNvSpPr>
          <p:nvPr/>
        </p:nvSpPr>
        <p:spPr bwMode="auto">
          <a:xfrm>
            <a:off x="1768476" y="341314"/>
            <a:ext cx="70469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状态空间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768476" y="1265238"/>
            <a:ext cx="8412163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在这两层循环跑的过程中会产生很多有序对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，这里的一个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称为一个状态，全体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称为状态空间，符合问题约束的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(x, y)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称为解（目标状态）。如有多组解，则它们构成解空间。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768476" y="3298825"/>
            <a:ext cx="841216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一般我们枚举的都是状态空间里符合题目约束的那部分，这个例子里根据题目条件，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不属于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[0,100]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的状态可以不用枚举。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68476" y="4900614"/>
            <a:ext cx="8412163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各种搜索（或枚举）方法，本质上都是从一个初始状态通过一组操作不断产生新状态，最终找到目标状态的过程。</a:t>
            </a:r>
          </a:p>
        </p:txBody>
      </p:sp>
    </p:spTree>
    <p:extLst>
      <p:ext uri="{BB962C8B-B14F-4D97-AF65-F5344CB8AC3E}">
        <p14:creationId xmlns:p14="http://schemas.microsoft.com/office/powerpoint/2010/main" val="23233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7256" y="2192159"/>
            <a:ext cx="5517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二进制枚举</a:t>
            </a:r>
          </a:p>
        </p:txBody>
      </p:sp>
    </p:spTree>
    <p:extLst>
      <p:ext uri="{BB962C8B-B14F-4D97-AF65-F5344CB8AC3E}">
        <p14:creationId xmlns:p14="http://schemas.microsoft.com/office/powerpoint/2010/main" val="69814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二进制枚举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0" y="1422236"/>
            <a:ext cx="7943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有时题目的状态中每个元素正好可以刻画成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形式的，例如：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在左边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在右边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不取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……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59000" y="4164373"/>
            <a:ext cx="794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并且状态的维数（一个状态里变量的个数）又正好不超过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 </a:t>
            </a:r>
            <a:r>
              <a:rPr lang="en-US" altLang="zh-CN" sz="24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long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的位数，在时限允许的情况下我们就可以采用二进制枚举来解决问题。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10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二进制枚举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1" y="1739748"/>
            <a:ext cx="7738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枚硬币，从左到右排开并编号为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[0, 9]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枚硬币正面朝上时的“价值”为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a[i]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，反面朝上时的价值为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b[i]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，求一个硬币序列，其“价值”和最大（价值都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9000" y="3789577"/>
            <a:ext cx="75464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的朝向，硬币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的朝向，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…..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，硬币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的朝向）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约定每个硬币用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表示背面朝上，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表示正面朝上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目标：一个总“价值”最大的状态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6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二进制枚举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80" y="1756690"/>
            <a:ext cx="6656143" cy="28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8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0" y="457200"/>
            <a:ext cx="294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二进制枚举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9001" y="1370266"/>
            <a:ext cx="7773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对于上述例子，如果我们只关注正面或反面朝上的硬币，则整个枚举过程实际上是在枚举一个集合的子集：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9000" y="2406442"/>
            <a:ext cx="520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正面朝上的硬币的编号集合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59000" y="3073285"/>
            <a:ext cx="4983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{1}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{2}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{0,1,2,3,4,5,6,7,8,9}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1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48105" y="329230"/>
            <a:ext cx="8222765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前缀和公式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948105" y="2064224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−2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+…+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[0]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𝑗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+1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𝑗</m:t>
                        </m:r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+2</m:t>
                        </m:r>
                      </m:e>
                    </m:d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+…+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为原数组，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为前缀和数组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8105" y="2064224"/>
                <a:ext cx="8229600" cy="45259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066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</a:rPr>
              <a:t>尺取法</a:t>
            </a:r>
          </a:p>
        </p:txBody>
      </p:sp>
    </p:spTree>
    <p:extLst>
      <p:ext uri="{BB962C8B-B14F-4D97-AF65-F5344CB8AC3E}">
        <p14:creationId xmlns:p14="http://schemas.microsoft.com/office/powerpoint/2010/main" val="2081944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引题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给定长度为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的数列整数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,a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,…,a</a:t>
            </a:r>
            <a:r>
              <a:rPr lang="en-US" altLang="zh-CN" baseline="-25000" dirty="0">
                <a:solidFill>
                  <a:schemeClr val="bg1"/>
                </a:solidFill>
              </a:rPr>
              <a:t>n-1</a:t>
            </a:r>
            <a:r>
              <a:rPr lang="zh-CN" altLang="en-US" dirty="0">
                <a:solidFill>
                  <a:schemeClr val="bg1"/>
                </a:solidFill>
              </a:rPr>
              <a:t>以及整数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为非负整数。求出总和不小于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的连续子序列的长度的最小值。如果不存在，则输出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如</a:t>
            </a:r>
            <a:r>
              <a:rPr lang="en-US" altLang="zh-CN" dirty="0">
                <a:solidFill>
                  <a:schemeClr val="bg1"/>
                </a:solidFill>
              </a:rPr>
              <a:t>n=10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S=15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a={5,1,3,5,10,7,4,9,2,8}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答案：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5+10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7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方法一：二分法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7512"/>
            <a:ext cx="10515600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由于所有的元素都大于</a:t>
            </a:r>
            <a:r>
              <a:rPr lang="en-US" altLang="zh-CN" dirty="0">
                <a:solidFill>
                  <a:schemeClr val="bg1"/>
                </a:solidFill>
              </a:rPr>
              <a:t>0.</a:t>
            </a:r>
            <a:r>
              <a:rPr lang="zh-CN" altLang="en-US" dirty="0">
                <a:solidFill>
                  <a:schemeClr val="bg1"/>
                </a:solidFill>
              </a:rPr>
              <a:t>如果子序列</a:t>
            </a: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s,t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满足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s</a:t>
            </a:r>
            <a:r>
              <a:rPr lang="en-US" altLang="zh-CN" dirty="0">
                <a:solidFill>
                  <a:schemeClr val="bg1"/>
                </a:solidFill>
              </a:rPr>
              <a:t>+…+a</a:t>
            </a:r>
            <a:r>
              <a:rPr lang="en-US" altLang="zh-CN" baseline="-25000" dirty="0">
                <a:solidFill>
                  <a:schemeClr val="bg1"/>
                </a:solidFill>
              </a:rPr>
              <a:t>t-1</a:t>
            </a:r>
            <a:r>
              <a:rPr lang="en-US" altLang="zh-CN" dirty="0">
                <a:solidFill>
                  <a:schemeClr val="bg1"/>
                </a:solidFill>
              </a:rPr>
              <a:t>&gt;=S,</a:t>
            </a:r>
            <a:r>
              <a:rPr lang="zh-CN" altLang="en-US" dirty="0">
                <a:solidFill>
                  <a:schemeClr val="bg1"/>
                </a:solidFill>
              </a:rPr>
              <a:t>那么对于任何</a:t>
            </a:r>
            <a:r>
              <a:rPr lang="en-US" altLang="zh-CN" dirty="0">
                <a:solidFill>
                  <a:schemeClr val="bg1"/>
                </a:solidFill>
              </a:rPr>
              <a:t>t&lt;t’</a:t>
            </a:r>
            <a:r>
              <a:rPr lang="zh-CN" altLang="en-US" dirty="0">
                <a:solidFill>
                  <a:schemeClr val="bg1"/>
                </a:solidFill>
              </a:rPr>
              <a:t>一定有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s</a:t>
            </a:r>
            <a:r>
              <a:rPr lang="en-US" altLang="zh-CN" dirty="0">
                <a:solidFill>
                  <a:schemeClr val="bg1"/>
                </a:solidFill>
              </a:rPr>
              <a:t>+…+a</a:t>
            </a:r>
            <a:r>
              <a:rPr lang="en-US" altLang="zh-CN" baseline="-25000" dirty="0">
                <a:solidFill>
                  <a:schemeClr val="bg1"/>
                </a:solidFill>
              </a:rPr>
              <a:t>t’-1</a:t>
            </a:r>
            <a:r>
              <a:rPr lang="en-US" altLang="zh-CN" dirty="0">
                <a:solidFill>
                  <a:schemeClr val="bg1"/>
                </a:solidFill>
              </a:rPr>
              <a:t>&gt;=S</a:t>
            </a:r>
            <a:r>
              <a:rPr lang="zh-CN" altLang="en-US" dirty="0">
                <a:solidFill>
                  <a:schemeClr val="bg1"/>
                </a:solidFill>
              </a:rPr>
              <a:t>。此外利用前缀和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）预处理好</a:t>
            </a:r>
            <a:r>
              <a:rPr lang="en-US" altLang="zh-CN" dirty="0">
                <a:solidFill>
                  <a:schemeClr val="bg1"/>
                </a:solidFill>
              </a:rPr>
              <a:t>sum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=a</a:t>
            </a:r>
            <a:r>
              <a:rPr lang="en-US" altLang="zh-CN" baseline="-25000" dirty="0">
                <a:solidFill>
                  <a:schemeClr val="bg1"/>
                </a:solidFill>
              </a:rPr>
              <a:t>0</a:t>
            </a:r>
            <a:r>
              <a:rPr lang="en-US" altLang="zh-CN" dirty="0">
                <a:solidFill>
                  <a:schemeClr val="bg1"/>
                </a:solidFill>
              </a:rPr>
              <a:t>+a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+…+a</a:t>
            </a:r>
            <a:r>
              <a:rPr lang="en-US" altLang="zh-CN" baseline="-25000" dirty="0">
                <a:solidFill>
                  <a:schemeClr val="bg1"/>
                </a:solidFill>
              </a:rPr>
              <a:t>i-1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就可以</a:t>
            </a:r>
            <a:r>
              <a:rPr lang="en-US" altLang="zh-CN" dirty="0">
                <a:solidFill>
                  <a:schemeClr val="bg1"/>
                </a:solidFill>
              </a:rPr>
              <a:t>O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）的时间计算区间的总和。从而我们可以确定子序列的起点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，二分搜索快速地确定时序列和不小于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的结尾</a:t>
            </a:r>
            <a:r>
              <a:rPr lang="en-US" altLang="zh-CN" dirty="0">
                <a:solidFill>
                  <a:schemeClr val="bg1"/>
                </a:solidFill>
              </a:rPr>
              <a:t>t</a:t>
            </a:r>
            <a:r>
              <a:rPr lang="zh-CN" altLang="en-US" dirty="0">
                <a:solidFill>
                  <a:schemeClr val="bg1"/>
                </a:solidFill>
              </a:rPr>
              <a:t>的最小值。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59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006419" cy="5921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84191" y="1583140"/>
            <a:ext cx="3261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复杂度：</a:t>
            </a:r>
            <a:r>
              <a:rPr lang="en-US" altLang="zh-CN" sz="6000" dirty="0">
                <a:solidFill>
                  <a:schemeClr val="bg1"/>
                </a:solidFill>
              </a:rPr>
              <a:t>O</a:t>
            </a:r>
            <a:r>
              <a:rPr lang="zh-CN" altLang="en-US" sz="6000" dirty="0">
                <a:solidFill>
                  <a:schemeClr val="bg1"/>
                </a:solidFill>
              </a:rPr>
              <a:t>（</a:t>
            </a:r>
            <a:r>
              <a:rPr lang="en-US" altLang="zh-CN" sz="6000" dirty="0" err="1">
                <a:solidFill>
                  <a:schemeClr val="bg1"/>
                </a:solidFill>
              </a:rPr>
              <a:t>nlogn</a:t>
            </a:r>
            <a:r>
              <a:rPr lang="zh-CN" altLang="en-US" sz="60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93253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方法二：尺取法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我们设以</a:t>
            </a:r>
            <a:r>
              <a:rPr lang="en-US" altLang="zh-CN" dirty="0">
                <a:solidFill>
                  <a:schemeClr val="bg1"/>
                </a:solidFill>
              </a:rPr>
              <a:t>as</a:t>
            </a:r>
            <a:r>
              <a:rPr lang="zh-CN" altLang="en-US" dirty="0">
                <a:solidFill>
                  <a:schemeClr val="bg1"/>
                </a:solidFill>
              </a:rPr>
              <a:t>开始总和最初大于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时的连续子序列为</a:t>
            </a:r>
            <a:r>
              <a:rPr lang="en-US" altLang="zh-CN" dirty="0">
                <a:solidFill>
                  <a:schemeClr val="bg1"/>
                </a:solidFill>
              </a:rPr>
              <a:t>as+…+at-1</a:t>
            </a:r>
            <a:r>
              <a:rPr lang="zh-CN" altLang="en-US" dirty="0">
                <a:solidFill>
                  <a:schemeClr val="bg1"/>
                </a:solidFill>
              </a:rPr>
              <a:t>，这时：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as+1+…+at-2&lt;as+…+at-2&lt;S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所以从</a:t>
            </a:r>
            <a:r>
              <a:rPr lang="en-US" altLang="zh-CN" dirty="0">
                <a:solidFill>
                  <a:schemeClr val="bg1"/>
                </a:solidFill>
              </a:rPr>
              <a:t>as+1</a:t>
            </a:r>
            <a:r>
              <a:rPr lang="zh-CN" altLang="en-US" dirty="0">
                <a:solidFill>
                  <a:schemeClr val="bg1"/>
                </a:solidFill>
              </a:rPr>
              <a:t>开始总和最初超过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zh-CN" altLang="en-US" dirty="0">
                <a:solidFill>
                  <a:schemeClr val="bg1"/>
                </a:solidFill>
              </a:rPr>
              <a:t>的连续子序列如果是</a:t>
            </a:r>
            <a:r>
              <a:rPr lang="en-US" altLang="zh-CN" dirty="0">
                <a:solidFill>
                  <a:schemeClr val="bg1"/>
                </a:solidFill>
              </a:rPr>
              <a:t>as+1+…+at’-1</a:t>
            </a:r>
            <a:r>
              <a:rPr lang="zh-CN" altLang="en-US" dirty="0">
                <a:solidFill>
                  <a:schemeClr val="bg1"/>
                </a:solidFill>
              </a:rPr>
              <a:t>的话，则有</a:t>
            </a:r>
            <a:r>
              <a:rPr lang="en-US" altLang="zh-CN" dirty="0">
                <a:solidFill>
                  <a:schemeClr val="bg1"/>
                </a:solidFill>
              </a:rPr>
              <a:t>t&lt;=t’</a:t>
            </a:r>
            <a:r>
              <a:rPr lang="zh-CN" altLang="en-US" dirty="0">
                <a:solidFill>
                  <a:schemeClr val="bg1"/>
                </a:solidFill>
              </a:rPr>
              <a:t>。利用这一特性我们设计出如下算法：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3" y="4221281"/>
            <a:ext cx="8599643" cy="19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972" y="823176"/>
            <a:ext cx="6198028" cy="4799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5" y="323956"/>
            <a:ext cx="5684721" cy="57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38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9903"/>
            <a:ext cx="10515600" cy="5358097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像这样反复地推进区间的开头和末尾，来求取满足条件的最小区间的方法被称为尺取法。</a:t>
            </a:r>
          </a:p>
        </p:txBody>
      </p:sp>
    </p:spTree>
    <p:extLst>
      <p:ext uri="{BB962C8B-B14F-4D97-AF65-F5344CB8AC3E}">
        <p14:creationId xmlns:p14="http://schemas.microsoft.com/office/powerpoint/2010/main" val="1354728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000" dirty="0">
                <a:solidFill>
                  <a:schemeClr val="bg1"/>
                </a:solidFill>
              </a:rPr>
              <a:t>               Thanks~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9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688" y="2609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47849" y="1982336"/>
                <a:ext cx="8823278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存储数组前缀和信息，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(1)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获取数组区间和信息，避免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遍历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合理设计原数组，通过求前缀和获取所需信息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7849" y="1982336"/>
                <a:ext cx="8823278" cy="4525963"/>
              </a:xfrm>
              <a:blipFill rotWithShape="0">
                <a:blip r:embed="rId2"/>
                <a:stretch>
                  <a:fillRect l="-1588" t="-3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3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558955" y="34287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例一 最大连续和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 txBox="1">
                <a:spLocks/>
              </p:cNvSpPr>
              <p:nvPr/>
            </p:nvSpPr>
            <p:spPr>
              <a:xfrm>
                <a:off x="880279" y="1844824"/>
                <a:ext cx="10583839" cy="42813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给一个数组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连续一些元素之和最大值是多少</a:t>
                </a:r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endParaRPr lang="zh-CN" altLang="en-US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79" y="1844824"/>
                <a:ext cx="10583839" cy="4281339"/>
              </a:xfrm>
              <a:prstGeom prst="rect">
                <a:avLst/>
              </a:prstGeom>
              <a:blipFill rotWithShape="0">
                <a:blip r:embed="rId2"/>
                <a:stretch>
                  <a:fillRect l="-1324" t="-3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84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44688" y="1103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508077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遍历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枚举头和尾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求和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更新答案</a:t>
                </a:r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8077" y="1600200"/>
                <a:ext cx="8229600" cy="4525963"/>
              </a:xfrm>
              <a:blipFill rotWithShape="0">
                <a:blip r:embed="rId2"/>
                <a:stretch>
                  <a:fillRect l="-1704" t="-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94" y="2049504"/>
            <a:ext cx="4824536" cy="407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77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62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前缀和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预处理出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前缀和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优化求和</a:t>
                </a:r>
                <a:endParaRPr lang="en-US" altLang="zh-CN" sz="3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部分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0" y="2505115"/>
            <a:ext cx="661102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40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272038" y="2010939"/>
                <a:ext cx="8075240" cy="44973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动态规划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038" y="2010939"/>
                <a:ext cx="8075240" cy="4497363"/>
              </a:xfrm>
              <a:blipFill rotWithShape="0"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9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2110</Words>
  <Application>Microsoft Office PowerPoint</Application>
  <PresentationFormat>宽屏</PresentationFormat>
  <Paragraphs>198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黑体</vt:lpstr>
      <vt:lpstr>华文行楷</vt:lpstr>
      <vt:lpstr>楷体</vt:lpstr>
      <vt:lpstr>宋体</vt:lpstr>
      <vt:lpstr>微软雅黑</vt:lpstr>
      <vt:lpstr>Arial</vt:lpstr>
      <vt:lpstr>Arial</vt:lpstr>
      <vt:lpstr>Calibri</vt:lpstr>
      <vt:lpstr>Calibri Light</vt:lpstr>
      <vt:lpstr>Cambria Math</vt:lpstr>
      <vt:lpstr>Office 主题</vt:lpstr>
      <vt:lpstr>2015腾讯创新俱乐部 ACM竞赛部培训 Round 4</vt:lpstr>
      <vt:lpstr>本次培训内容</vt:lpstr>
      <vt:lpstr>PowerPoint 演示文稿</vt:lpstr>
      <vt:lpstr>前缀和公式</vt:lpstr>
      <vt:lpstr>作用</vt:lpstr>
      <vt:lpstr>PowerPoint 演示文稿</vt:lpstr>
      <vt:lpstr>方法一 </vt:lpstr>
      <vt:lpstr>方法二</vt:lpstr>
      <vt:lpstr>方法三</vt:lpstr>
      <vt:lpstr>例二 二维前缀和（区间和）</vt:lpstr>
      <vt:lpstr>暴力法</vt:lpstr>
      <vt:lpstr>例三 通过前缀和解决区间覆盖</vt:lpstr>
      <vt:lpstr>方法一</vt:lpstr>
      <vt:lpstr>方法二</vt:lpstr>
      <vt:lpstr>方法三</vt:lpstr>
      <vt:lpstr>原理及分析</vt:lpstr>
      <vt:lpstr>缺点</vt:lpstr>
      <vt:lpstr>在线和离线</vt:lpstr>
      <vt:lpstr>二分法初步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尺取法</vt:lpstr>
      <vt:lpstr>引题</vt:lpstr>
      <vt:lpstr>方法一：二分法</vt:lpstr>
      <vt:lpstr>PowerPoint 演示文稿</vt:lpstr>
      <vt:lpstr>方法二：尺取法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2015腾讯创新俱乐部 ACM竞赛部培训 Round 4</dc:title>
  <dc:creator>祝叶</dc:creator>
  <cp:lastModifiedBy>Qiu Lucky</cp:lastModifiedBy>
  <cp:revision>27</cp:revision>
  <dcterms:created xsi:type="dcterms:W3CDTF">2015-10-08T08:20:58Z</dcterms:created>
  <dcterms:modified xsi:type="dcterms:W3CDTF">2019-08-10T08:28:47Z</dcterms:modified>
</cp:coreProperties>
</file>