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57" r:id="rId5"/>
    <p:sldId id="280" r:id="rId6"/>
    <p:sldId id="260" r:id="rId7"/>
    <p:sldId id="259" r:id="rId8"/>
    <p:sldId id="264" r:id="rId9"/>
    <p:sldId id="261" r:id="rId10"/>
    <p:sldId id="262" r:id="rId11"/>
    <p:sldId id="281" r:id="rId12"/>
    <p:sldId id="268" r:id="rId13"/>
    <p:sldId id="266" r:id="rId14"/>
    <p:sldId id="269" r:id="rId15"/>
    <p:sldId id="267" r:id="rId16"/>
    <p:sldId id="263" r:id="rId17"/>
    <p:sldId id="270" r:id="rId18"/>
    <p:sldId id="271" r:id="rId19"/>
    <p:sldId id="272" r:id="rId20"/>
    <p:sldId id="273" r:id="rId21"/>
    <p:sldId id="274" r:id="rId22"/>
    <p:sldId id="275" r:id="rId23"/>
    <p:sldId id="276" r:id="rId24"/>
    <p:sldId id="282" r:id="rId25"/>
    <p:sldId id="277" r:id="rId26"/>
    <p:sldId id="278" r:id="rId27"/>
    <p:sldId id="279" r:id="rId28"/>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F9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7" d="100"/>
          <a:sy n="67" d="100"/>
        </p:scale>
        <p:origin x="5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1115-FA19-CFBB-9DD8-313EBA0A7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EFD8CDC-4880-B184-AB07-98DE793BD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E61F2D3-6318-A052-1A7B-94033016F1F8}"/>
              </a:ext>
            </a:extLst>
          </p:cNvPr>
          <p:cNvSpPr>
            <a:spLocks noGrp="1"/>
          </p:cNvSpPr>
          <p:nvPr>
            <p:ph type="dt" sz="half" idx="10"/>
          </p:nvPr>
        </p:nvSpPr>
        <p:spPr/>
        <p:txBody>
          <a:bodyPr/>
          <a:lstStyle/>
          <a:p>
            <a:fld id="{4C1A78F5-D185-42C3-AAC1-F6948ADA3E13}" type="datetimeFigureOut">
              <a:rPr lang="en-CA" smtClean="0"/>
              <a:t>2024-06-01</a:t>
            </a:fld>
            <a:endParaRPr lang="en-CA"/>
          </a:p>
        </p:txBody>
      </p:sp>
      <p:sp>
        <p:nvSpPr>
          <p:cNvPr id="5" name="Footer Placeholder 4">
            <a:extLst>
              <a:ext uri="{FF2B5EF4-FFF2-40B4-BE49-F238E27FC236}">
                <a16:creationId xmlns:a16="http://schemas.microsoft.com/office/drawing/2014/main" id="{B3A03528-A225-EACD-3EEA-634BC927DB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AC4DC56-DA7A-7EE6-2D43-E4B90EB5BDA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267692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6220-FFA2-0806-5D57-224D463998C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279085A-8A8F-8A4A-1906-AEA5C9402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3A4A011-E3A5-46E4-38DA-6B52FA326FCA}"/>
              </a:ext>
            </a:extLst>
          </p:cNvPr>
          <p:cNvSpPr>
            <a:spLocks noGrp="1"/>
          </p:cNvSpPr>
          <p:nvPr>
            <p:ph type="dt" sz="half" idx="10"/>
          </p:nvPr>
        </p:nvSpPr>
        <p:spPr/>
        <p:txBody>
          <a:bodyPr/>
          <a:lstStyle/>
          <a:p>
            <a:fld id="{4C1A78F5-D185-42C3-AAC1-F6948ADA3E13}" type="datetimeFigureOut">
              <a:rPr lang="en-CA" smtClean="0"/>
              <a:t>2024-06-01</a:t>
            </a:fld>
            <a:endParaRPr lang="en-CA"/>
          </a:p>
        </p:txBody>
      </p:sp>
      <p:sp>
        <p:nvSpPr>
          <p:cNvPr id="5" name="Footer Placeholder 4">
            <a:extLst>
              <a:ext uri="{FF2B5EF4-FFF2-40B4-BE49-F238E27FC236}">
                <a16:creationId xmlns:a16="http://schemas.microsoft.com/office/drawing/2014/main" id="{382F8F8A-0AC1-66F4-66DE-4BA1A691CF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5A9CFA8-6351-276C-BE38-C1896D8B4250}"/>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227110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1519D-4E18-A840-05E5-33806E7FA9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3F4D867-5C0F-E26A-6772-573B44965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7FAB12-AC88-DB87-DEA9-40068660D86E}"/>
              </a:ext>
            </a:extLst>
          </p:cNvPr>
          <p:cNvSpPr>
            <a:spLocks noGrp="1"/>
          </p:cNvSpPr>
          <p:nvPr>
            <p:ph type="dt" sz="half" idx="10"/>
          </p:nvPr>
        </p:nvSpPr>
        <p:spPr/>
        <p:txBody>
          <a:bodyPr/>
          <a:lstStyle/>
          <a:p>
            <a:fld id="{4C1A78F5-D185-42C3-AAC1-F6948ADA3E13}" type="datetimeFigureOut">
              <a:rPr lang="en-CA" smtClean="0"/>
              <a:t>2024-06-01</a:t>
            </a:fld>
            <a:endParaRPr lang="en-CA"/>
          </a:p>
        </p:txBody>
      </p:sp>
      <p:sp>
        <p:nvSpPr>
          <p:cNvPr id="5" name="Footer Placeholder 4">
            <a:extLst>
              <a:ext uri="{FF2B5EF4-FFF2-40B4-BE49-F238E27FC236}">
                <a16:creationId xmlns:a16="http://schemas.microsoft.com/office/drawing/2014/main" id="{E2BE73A8-B0AF-040C-0234-864A1464F19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1D6505-C2E8-9BC6-3984-912CA11119B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04843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8202-E07E-4BDE-38E6-C8577BE54C2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954A9C-EF77-521C-0574-3BAC72BB39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3C1586-8526-BC2E-8F7B-FDDB32A40368}"/>
              </a:ext>
            </a:extLst>
          </p:cNvPr>
          <p:cNvSpPr>
            <a:spLocks noGrp="1"/>
          </p:cNvSpPr>
          <p:nvPr>
            <p:ph type="dt" sz="half" idx="10"/>
          </p:nvPr>
        </p:nvSpPr>
        <p:spPr/>
        <p:txBody>
          <a:bodyPr/>
          <a:lstStyle/>
          <a:p>
            <a:fld id="{4C1A78F5-D185-42C3-AAC1-F6948ADA3E13}" type="datetimeFigureOut">
              <a:rPr lang="en-CA" smtClean="0"/>
              <a:t>2024-06-01</a:t>
            </a:fld>
            <a:endParaRPr lang="en-CA"/>
          </a:p>
        </p:txBody>
      </p:sp>
      <p:sp>
        <p:nvSpPr>
          <p:cNvPr id="5" name="Footer Placeholder 4">
            <a:extLst>
              <a:ext uri="{FF2B5EF4-FFF2-40B4-BE49-F238E27FC236}">
                <a16:creationId xmlns:a16="http://schemas.microsoft.com/office/drawing/2014/main" id="{13183385-9E97-EA0E-F715-21F5145238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1427AE-916B-C2BD-E9AA-6FC16B68B235}"/>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46234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566B-6AC0-EF89-A53B-B56CE3FF24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3BA1DA-6258-26DC-972E-AEEA7E2D97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057F6-79A6-90A9-5419-9D8E4F3AD25C}"/>
              </a:ext>
            </a:extLst>
          </p:cNvPr>
          <p:cNvSpPr>
            <a:spLocks noGrp="1"/>
          </p:cNvSpPr>
          <p:nvPr>
            <p:ph type="dt" sz="half" idx="10"/>
          </p:nvPr>
        </p:nvSpPr>
        <p:spPr/>
        <p:txBody>
          <a:bodyPr/>
          <a:lstStyle/>
          <a:p>
            <a:fld id="{4C1A78F5-D185-42C3-AAC1-F6948ADA3E13}" type="datetimeFigureOut">
              <a:rPr lang="en-CA" smtClean="0"/>
              <a:t>2024-06-01</a:t>
            </a:fld>
            <a:endParaRPr lang="en-CA"/>
          </a:p>
        </p:txBody>
      </p:sp>
      <p:sp>
        <p:nvSpPr>
          <p:cNvPr id="5" name="Footer Placeholder 4">
            <a:extLst>
              <a:ext uri="{FF2B5EF4-FFF2-40B4-BE49-F238E27FC236}">
                <a16:creationId xmlns:a16="http://schemas.microsoft.com/office/drawing/2014/main" id="{205A5890-C5C4-DCAC-C6B5-FFD98AEDB5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4D6EA3-7882-8367-134C-09D37118194B}"/>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8664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18DF-33E1-5F15-9246-7DC96268423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4010BB-1AFF-077A-676E-0B62E98CF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5FB86A9-226C-4625-E396-07EA4E8418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70D6D68-B488-0CDA-BF9A-AB25E2FB3C3D}"/>
              </a:ext>
            </a:extLst>
          </p:cNvPr>
          <p:cNvSpPr>
            <a:spLocks noGrp="1"/>
          </p:cNvSpPr>
          <p:nvPr>
            <p:ph type="dt" sz="half" idx="10"/>
          </p:nvPr>
        </p:nvSpPr>
        <p:spPr/>
        <p:txBody>
          <a:bodyPr/>
          <a:lstStyle/>
          <a:p>
            <a:fld id="{4C1A78F5-D185-42C3-AAC1-F6948ADA3E13}" type="datetimeFigureOut">
              <a:rPr lang="en-CA" smtClean="0"/>
              <a:t>2024-06-01</a:t>
            </a:fld>
            <a:endParaRPr lang="en-CA"/>
          </a:p>
        </p:txBody>
      </p:sp>
      <p:sp>
        <p:nvSpPr>
          <p:cNvPr id="6" name="Footer Placeholder 5">
            <a:extLst>
              <a:ext uri="{FF2B5EF4-FFF2-40B4-BE49-F238E27FC236}">
                <a16:creationId xmlns:a16="http://schemas.microsoft.com/office/drawing/2014/main" id="{981BCB95-9DD4-6995-E415-3F252AFE88E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FB2C9B1-6F25-1144-9801-A4F91BE3611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00416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F21C-2F92-E3F9-AAF4-CF84E533C40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61921D2-7C79-E950-5F5A-7A0D983F4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47B5D-2501-F1C5-C0B4-5749A7FB44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9CC6991-3950-BAD7-3359-1611BF9EC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55F9A-8B43-F639-9844-372EA974D2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143EDD4-0D0E-8117-BCEF-747377851F3E}"/>
              </a:ext>
            </a:extLst>
          </p:cNvPr>
          <p:cNvSpPr>
            <a:spLocks noGrp="1"/>
          </p:cNvSpPr>
          <p:nvPr>
            <p:ph type="dt" sz="half" idx="10"/>
          </p:nvPr>
        </p:nvSpPr>
        <p:spPr/>
        <p:txBody>
          <a:bodyPr/>
          <a:lstStyle/>
          <a:p>
            <a:fld id="{4C1A78F5-D185-42C3-AAC1-F6948ADA3E13}" type="datetimeFigureOut">
              <a:rPr lang="en-CA" smtClean="0"/>
              <a:t>2024-06-01</a:t>
            </a:fld>
            <a:endParaRPr lang="en-CA"/>
          </a:p>
        </p:txBody>
      </p:sp>
      <p:sp>
        <p:nvSpPr>
          <p:cNvPr id="8" name="Footer Placeholder 7">
            <a:extLst>
              <a:ext uri="{FF2B5EF4-FFF2-40B4-BE49-F238E27FC236}">
                <a16:creationId xmlns:a16="http://schemas.microsoft.com/office/drawing/2014/main" id="{7AD2BD99-DF0B-5A0B-C74C-24A87F64937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94CC71-7632-CC62-E7A5-89B7FA3AEE97}"/>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47512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1BDF-AC53-8398-50BB-677553F3AB3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584E17B-4501-8F86-BDC9-0FEDF9E796DD}"/>
              </a:ext>
            </a:extLst>
          </p:cNvPr>
          <p:cNvSpPr>
            <a:spLocks noGrp="1"/>
          </p:cNvSpPr>
          <p:nvPr>
            <p:ph type="dt" sz="half" idx="10"/>
          </p:nvPr>
        </p:nvSpPr>
        <p:spPr/>
        <p:txBody>
          <a:bodyPr/>
          <a:lstStyle/>
          <a:p>
            <a:fld id="{4C1A78F5-D185-42C3-AAC1-F6948ADA3E13}" type="datetimeFigureOut">
              <a:rPr lang="en-CA" smtClean="0"/>
              <a:t>2024-06-01</a:t>
            </a:fld>
            <a:endParaRPr lang="en-CA"/>
          </a:p>
        </p:txBody>
      </p:sp>
      <p:sp>
        <p:nvSpPr>
          <p:cNvPr id="4" name="Footer Placeholder 3">
            <a:extLst>
              <a:ext uri="{FF2B5EF4-FFF2-40B4-BE49-F238E27FC236}">
                <a16:creationId xmlns:a16="http://schemas.microsoft.com/office/drawing/2014/main" id="{A345E669-EEFE-DE36-A3AC-D7806C8CE3F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7F1E8A2-742A-C2C4-A112-09DA3F3CAE8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67800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FC1F5-8C60-C9BC-7E5D-B350E1640687}"/>
              </a:ext>
            </a:extLst>
          </p:cNvPr>
          <p:cNvSpPr>
            <a:spLocks noGrp="1"/>
          </p:cNvSpPr>
          <p:nvPr>
            <p:ph type="dt" sz="half" idx="10"/>
          </p:nvPr>
        </p:nvSpPr>
        <p:spPr/>
        <p:txBody>
          <a:bodyPr/>
          <a:lstStyle/>
          <a:p>
            <a:fld id="{4C1A78F5-D185-42C3-AAC1-F6948ADA3E13}" type="datetimeFigureOut">
              <a:rPr lang="en-CA" smtClean="0"/>
              <a:t>2024-06-01</a:t>
            </a:fld>
            <a:endParaRPr lang="en-CA"/>
          </a:p>
        </p:txBody>
      </p:sp>
      <p:sp>
        <p:nvSpPr>
          <p:cNvPr id="3" name="Footer Placeholder 2">
            <a:extLst>
              <a:ext uri="{FF2B5EF4-FFF2-40B4-BE49-F238E27FC236}">
                <a16:creationId xmlns:a16="http://schemas.microsoft.com/office/drawing/2014/main" id="{AEBEB402-42DF-E6C8-95F9-A216534C20A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BFF9C9F-18C3-5FE8-6763-6C206E0E0FC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6367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9861-EACD-04B5-FC8B-01AB39DBC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756E5AB-234E-C20F-665A-A5B6B66D7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34921F4-537D-85FA-F01B-669B75BA9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596BB-5935-BDF2-2D66-F2B3879FD72F}"/>
              </a:ext>
            </a:extLst>
          </p:cNvPr>
          <p:cNvSpPr>
            <a:spLocks noGrp="1"/>
          </p:cNvSpPr>
          <p:nvPr>
            <p:ph type="dt" sz="half" idx="10"/>
          </p:nvPr>
        </p:nvSpPr>
        <p:spPr/>
        <p:txBody>
          <a:bodyPr/>
          <a:lstStyle/>
          <a:p>
            <a:fld id="{4C1A78F5-D185-42C3-AAC1-F6948ADA3E13}" type="datetimeFigureOut">
              <a:rPr lang="en-CA" smtClean="0"/>
              <a:t>2024-06-01</a:t>
            </a:fld>
            <a:endParaRPr lang="en-CA"/>
          </a:p>
        </p:txBody>
      </p:sp>
      <p:sp>
        <p:nvSpPr>
          <p:cNvPr id="6" name="Footer Placeholder 5">
            <a:extLst>
              <a:ext uri="{FF2B5EF4-FFF2-40B4-BE49-F238E27FC236}">
                <a16:creationId xmlns:a16="http://schemas.microsoft.com/office/drawing/2014/main" id="{D6E3E87E-7587-554A-9192-B0B0D40A6DD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6D9A518-6252-508B-3CC3-CD9CABDC0E3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96727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7664-BF00-1C38-DEED-BB3EA99A3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CD202EE-FF21-76A5-2481-7BDABD3FF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A99B86A-158F-8BEB-E5AF-639E4C31F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E12B4-321D-B117-BB3C-A47F81B40677}"/>
              </a:ext>
            </a:extLst>
          </p:cNvPr>
          <p:cNvSpPr>
            <a:spLocks noGrp="1"/>
          </p:cNvSpPr>
          <p:nvPr>
            <p:ph type="dt" sz="half" idx="10"/>
          </p:nvPr>
        </p:nvSpPr>
        <p:spPr/>
        <p:txBody>
          <a:bodyPr/>
          <a:lstStyle/>
          <a:p>
            <a:fld id="{4C1A78F5-D185-42C3-AAC1-F6948ADA3E13}" type="datetimeFigureOut">
              <a:rPr lang="en-CA" smtClean="0"/>
              <a:t>2024-06-01</a:t>
            </a:fld>
            <a:endParaRPr lang="en-CA"/>
          </a:p>
        </p:txBody>
      </p:sp>
      <p:sp>
        <p:nvSpPr>
          <p:cNvPr id="6" name="Footer Placeholder 5">
            <a:extLst>
              <a:ext uri="{FF2B5EF4-FFF2-40B4-BE49-F238E27FC236}">
                <a16:creationId xmlns:a16="http://schemas.microsoft.com/office/drawing/2014/main" id="{5F8B85BB-9876-0E05-C256-38FB57D65BC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3670FC-A1C8-6D08-9CDF-A9006FA627EC}"/>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424382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B4ADA6-E1E7-9F02-8F75-BCED7B786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47F3146-A1A1-DBD6-FAB4-9642102C3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26B2669-AE39-0F62-D50D-514BD281E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A78F5-D185-42C3-AAC1-F6948ADA3E13}" type="datetimeFigureOut">
              <a:rPr lang="en-CA" smtClean="0"/>
              <a:t>2024-06-01</a:t>
            </a:fld>
            <a:endParaRPr lang="en-CA"/>
          </a:p>
        </p:txBody>
      </p:sp>
      <p:sp>
        <p:nvSpPr>
          <p:cNvPr id="5" name="Footer Placeholder 4">
            <a:extLst>
              <a:ext uri="{FF2B5EF4-FFF2-40B4-BE49-F238E27FC236}">
                <a16:creationId xmlns:a16="http://schemas.microsoft.com/office/drawing/2014/main" id="{03E4D981-27FA-C959-7D2F-0882FFAD75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661C5D8-EF0A-A723-188F-227DB3CDF8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081AF-CC8C-470B-8372-40FC21BC87DD}" type="slidenum">
              <a:rPr lang="en-CA" smtClean="0"/>
              <a:t>‹#›</a:t>
            </a:fld>
            <a:endParaRPr lang="en-CA"/>
          </a:p>
        </p:txBody>
      </p:sp>
    </p:spTree>
    <p:extLst>
      <p:ext uri="{BB962C8B-B14F-4D97-AF65-F5344CB8AC3E}">
        <p14:creationId xmlns:p14="http://schemas.microsoft.com/office/powerpoint/2010/main" val="9713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ccount.mapbox.com/auth/sign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0992-E810-E534-2F5A-5040D0816E66}"/>
              </a:ext>
            </a:extLst>
          </p:cNvPr>
          <p:cNvSpPr>
            <a:spLocks noGrp="1"/>
          </p:cNvSpPr>
          <p:nvPr>
            <p:ph type="ctrTitle"/>
          </p:nvPr>
        </p:nvSpPr>
        <p:spPr/>
        <p:txBody>
          <a:bodyPr/>
          <a:lstStyle/>
          <a:p>
            <a:r>
              <a:rPr lang="en-US" dirty="0"/>
              <a:t>LobTag2</a:t>
            </a:r>
            <a:endParaRPr lang="en-CA" dirty="0"/>
          </a:p>
        </p:txBody>
      </p:sp>
      <p:sp>
        <p:nvSpPr>
          <p:cNvPr id="3" name="Subtitle 2">
            <a:extLst>
              <a:ext uri="{FF2B5EF4-FFF2-40B4-BE49-F238E27FC236}">
                <a16:creationId xmlns:a16="http://schemas.microsoft.com/office/drawing/2014/main" id="{F4663C82-A8A6-2730-B6BE-3A4555BCC185}"/>
              </a:ext>
            </a:extLst>
          </p:cNvPr>
          <p:cNvSpPr>
            <a:spLocks noGrp="1"/>
          </p:cNvSpPr>
          <p:nvPr>
            <p:ph type="subTitle" idx="1"/>
          </p:nvPr>
        </p:nvSpPr>
        <p:spPr/>
        <p:txBody>
          <a:bodyPr/>
          <a:lstStyle/>
          <a:p>
            <a:r>
              <a:rPr lang="en-US" dirty="0"/>
              <a:t>An R Based Approach to Tagging Data Management</a:t>
            </a:r>
            <a:endParaRPr lang="en-CA" dirty="0"/>
          </a:p>
        </p:txBody>
      </p:sp>
    </p:spTree>
    <p:extLst>
      <p:ext uri="{BB962C8B-B14F-4D97-AF65-F5344CB8AC3E}">
        <p14:creationId xmlns:p14="http://schemas.microsoft.com/office/powerpoint/2010/main" val="358032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7649-D98C-39F9-0324-18FD43FA4A1A}"/>
              </a:ext>
            </a:extLst>
          </p:cNvPr>
          <p:cNvSpPr>
            <a:spLocks noGrp="1"/>
          </p:cNvSpPr>
          <p:nvPr>
            <p:ph type="title"/>
          </p:nvPr>
        </p:nvSpPr>
        <p:spPr>
          <a:xfrm>
            <a:off x="116305" y="59783"/>
            <a:ext cx="10515600" cy="1325563"/>
          </a:xfrm>
        </p:spPr>
        <p:txBody>
          <a:bodyPr/>
          <a:lstStyle/>
          <a:p>
            <a:r>
              <a:rPr lang="en-US" u="sng" dirty="0"/>
              <a:t>Functions (Overview)</a:t>
            </a:r>
            <a:endParaRPr lang="en-CA" u="sng" dirty="0"/>
          </a:p>
        </p:txBody>
      </p:sp>
      <p:sp>
        <p:nvSpPr>
          <p:cNvPr id="6" name="TextBox 5">
            <a:extLst>
              <a:ext uri="{FF2B5EF4-FFF2-40B4-BE49-F238E27FC236}">
                <a16:creationId xmlns:a16="http://schemas.microsoft.com/office/drawing/2014/main" id="{756879DE-450A-0464-9D73-2D1E90FD1FD9}"/>
              </a:ext>
            </a:extLst>
          </p:cNvPr>
          <p:cNvSpPr txBox="1"/>
          <p:nvPr/>
        </p:nvSpPr>
        <p:spPr>
          <a:xfrm>
            <a:off x="521368" y="1933074"/>
            <a:ext cx="1844843" cy="369332"/>
          </a:xfrm>
          <a:prstGeom prst="rect">
            <a:avLst/>
          </a:prstGeom>
          <a:noFill/>
        </p:spPr>
        <p:txBody>
          <a:bodyPr wrap="square" rtlCol="0">
            <a:spAutoFit/>
          </a:bodyPr>
          <a:lstStyle/>
          <a:p>
            <a:r>
              <a:rPr lang="en-US" dirty="0" err="1">
                <a:solidFill>
                  <a:schemeClr val="accent5">
                    <a:lumMod val="75000"/>
                  </a:schemeClr>
                </a:solidFill>
              </a:rPr>
              <a:t>upload_releases</a:t>
            </a:r>
            <a:r>
              <a:rPr lang="en-US" dirty="0">
                <a:solidFill>
                  <a:schemeClr val="accent5">
                    <a:lumMod val="75000"/>
                  </a:schemeClr>
                </a:solidFill>
              </a:rPr>
              <a:t>()</a:t>
            </a:r>
            <a:endParaRPr lang="en-CA" dirty="0">
              <a:solidFill>
                <a:schemeClr val="accent5">
                  <a:lumMod val="75000"/>
                </a:schemeClr>
              </a:solidFill>
            </a:endParaRPr>
          </a:p>
        </p:txBody>
      </p:sp>
      <p:sp>
        <p:nvSpPr>
          <p:cNvPr id="7" name="Arrow: Right 6">
            <a:extLst>
              <a:ext uri="{FF2B5EF4-FFF2-40B4-BE49-F238E27FC236}">
                <a16:creationId xmlns:a16="http://schemas.microsoft.com/office/drawing/2014/main" id="{F104784E-BE60-9D99-6C23-C5C1AE74522C}"/>
              </a:ext>
            </a:extLst>
          </p:cNvPr>
          <p:cNvSpPr/>
          <p:nvPr/>
        </p:nvSpPr>
        <p:spPr>
          <a:xfrm>
            <a:off x="3171440" y="1989221"/>
            <a:ext cx="806999"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E5DF017E-BE53-5F3B-A868-2AA945DA57EF}"/>
              </a:ext>
            </a:extLst>
          </p:cNvPr>
          <p:cNvSpPr txBox="1"/>
          <p:nvPr/>
        </p:nvSpPr>
        <p:spPr>
          <a:xfrm>
            <a:off x="4225722" y="1993513"/>
            <a:ext cx="1515979" cy="369332"/>
          </a:xfrm>
          <a:prstGeom prst="rect">
            <a:avLst/>
          </a:prstGeom>
          <a:noFill/>
        </p:spPr>
        <p:txBody>
          <a:bodyPr wrap="square" rtlCol="0">
            <a:spAutoFit/>
          </a:bodyPr>
          <a:lstStyle/>
          <a:p>
            <a:r>
              <a:rPr lang="en-US" dirty="0"/>
              <a:t>LBT_RELEASES</a:t>
            </a:r>
            <a:endParaRPr lang="en-CA" dirty="0"/>
          </a:p>
        </p:txBody>
      </p:sp>
      <p:sp>
        <p:nvSpPr>
          <p:cNvPr id="9" name="TextBox 8">
            <a:extLst>
              <a:ext uri="{FF2B5EF4-FFF2-40B4-BE49-F238E27FC236}">
                <a16:creationId xmlns:a16="http://schemas.microsoft.com/office/drawing/2014/main" id="{EFC8C0CF-5C1A-8718-BA86-8A067222E412}"/>
              </a:ext>
            </a:extLst>
          </p:cNvPr>
          <p:cNvSpPr txBox="1"/>
          <p:nvPr/>
        </p:nvSpPr>
        <p:spPr>
          <a:xfrm>
            <a:off x="3978439" y="1290302"/>
            <a:ext cx="3553329" cy="646331"/>
          </a:xfrm>
          <a:prstGeom prst="rect">
            <a:avLst/>
          </a:prstGeom>
          <a:noFill/>
        </p:spPr>
        <p:txBody>
          <a:bodyPr wrap="square" rtlCol="0">
            <a:spAutoFit/>
          </a:bodyPr>
          <a:lstStyle/>
          <a:p>
            <a:r>
              <a:rPr lang="en-US" b="1" u="sng" dirty="0"/>
              <a:t>Table Created </a:t>
            </a:r>
          </a:p>
          <a:p>
            <a:r>
              <a:rPr lang="en-US" b="1" u="sng" dirty="0"/>
              <a:t>/ Affected</a:t>
            </a:r>
            <a:endParaRPr lang="en-CA" b="1" u="sng" dirty="0"/>
          </a:p>
        </p:txBody>
      </p:sp>
      <p:sp>
        <p:nvSpPr>
          <p:cNvPr id="10" name="TextBox 9">
            <a:extLst>
              <a:ext uri="{FF2B5EF4-FFF2-40B4-BE49-F238E27FC236}">
                <a16:creationId xmlns:a16="http://schemas.microsoft.com/office/drawing/2014/main" id="{DAA6FB38-7CDC-1425-0676-AF93209D3EDE}"/>
              </a:ext>
            </a:extLst>
          </p:cNvPr>
          <p:cNvSpPr txBox="1"/>
          <p:nvPr/>
        </p:nvSpPr>
        <p:spPr>
          <a:xfrm>
            <a:off x="521368" y="3087497"/>
            <a:ext cx="2101516" cy="369332"/>
          </a:xfrm>
          <a:prstGeom prst="rect">
            <a:avLst/>
          </a:prstGeom>
          <a:noFill/>
        </p:spPr>
        <p:txBody>
          <a:bodyPr wrap="square" rtlCol="0">
            <a:spAutoFit/>
          </a:bodyPr>
          <a:lstStyle/>
          <a:p>
            <a:r>
              <a:rPr lang="en-US" dirty="0" err="1">
                <a:solidFill>
                  <a:schemeClr val="accent5">
                    <a:lumMod val="75000"/>
                  </a:schemeClr>
                </a:solidFill>
              </a:rPr>
              <a:t>upload_recaptures</a:t>
            </a:r>
            <a:r>
              <a:rPr lang="en-US" dirty="0">
                <a:solidFill>
                  <a:schemeClr val="accent5">
                    <a:lumMod val="75000"/>
                  </a:schemeClr>
                </a:solidFill>
              </a:rPr>
              <a:t>()</a:t>
            </a:r>
            <a:endParaRPr lang="en-CA" dirty="0">
              <a:solidFill>
                <a:schemeClr val="accent5">
                  <a:lumMod val="75000"/>
                </a:schemeClr>
              </a:solidFill>
            </a:endParaRPr>
          </a:p>
        </p:txBody>
      </p:sp>
      <p:sp>
        <p:nvSpPr>
          <p:cNvPr id="12" name="TextBox 11">
            <a:extLst>
              <a:ext uri="{FF2B5EF4-FFF2-40B4-BE49-F238E27FC236}">
                <a16:creationId xmlns:a16="http://schemas.microsoft.com/office/drawing/2014/main" id="{0A1E04F4-FE63-06DA-4CFA-F6FE5506C581}"/>
              </a:ext>
            </a:extLst>
          </p:cNvPr>
          <p:cNvSpPr txBox="1"/>
          <p:nvPr/>
        </p:nvSpPr>
        <p:spPr>
          <a:xfrm>
            <a:off x="4138868" y="3441595"/>
            <a:ext cx="1852864" cy="646331"/>
          </a:xfrm>
          <a:prstGeom prst="rect">
            <a:avLst/>
          </a:prstGeom>
          <a:noFill/>
        </p:spPr>
        <p:txBody>
          <a:bodyPr wrap="square" rtlCol="0">
            <a:spAutoFit/>
          </a:bodyPr>
          <a:lstStyle/>
          <a:p>
            <a:r>
              <a:rPr lang="en-US" dirty="0"/>
              <a:t>LBT_RECAPTURES</a:t>
            </a:r>
          </a:p>
          <a:p>
            <a:pPr algn="ctr"/>
            <a:r>
              <a:rPr lang="en-US" dirty="0"/>
              <a:t>LBT_PEOPLE</a:t>
            </a:r>
            <a:endParaRPr lang="en-CA" dirty="0"/>
          </a:p>
        </p:txBody>
      </p:sp>
      <p:sp>
        <p:nvSpPr>
          <p:cNvPr id="13" name="TextBox 12">
            <a:extLst>
              <a:ext uri="{FF2B5EF4-FFF2-40B4-BE49-F238E27FC236}">
                <a16:creationId xmlns:a16="http://schemas.microsoft.com/office/drawing/2014/main" id="{DC86977F-F406-3BB4-C4C3-C9D8CD05227F}"/>
              </a:ext>
            </a:extLst>
          </p:cNvPr>
          <p:cNvSpPr txBox="1"/>
          <p:nvPr/>
        </p:nvSpPr>
        <p:spPr>
          <a:xfrm>
            <a:off x="1227221" y="3696053"/>
            <a:ext cx="1515979" cy="369332"/>
          </a:xfrm>
          <a:prstGeom prst="rect">
            <a:avLst/>
          </a:prstGeom>
          <a:noFill/>
        </p:spPr>
        <p:txBody>
          <a:bodyPr wrap="square" rtlCol="0">
            <a:spAutoFit/>
          </a:bodyPr>
          <a:lstStyle/>
          <a:p>
            <a:r>
              <a:rPr lang="en-US" b="1" dirty="0"/>
              <a:t>OR</a:t>
            </a:r>
            <a:endParaRPr lang="en-CA" b="1" dirty="0"/>
          </a:p>
        </p:txBody>
      </p:sp>
      <p:sp>
        <p:nvSpPr>
          <p:cNvPr id="15" name="TextBox 14">
            <a:extLst>
              <a:ext uri="{FF2B5EF4-FFF2-40B4-BE49-F238E27FC236}">
                <a16:creationId xmlns:a16="http://schemas.microsoft.com/office/drawing/2014/main" id="{15B60973-DC22-65B2-5BC2-C32BC562D822}"/>
              </a:ext>
            </a:extLst>
          </p:cNvPr>
          <p:cNvSpPr txBox="1"/>
          <p:nvPr/>
        </p:nvSpPr>
        <p:spPr>
          <a:xfrm>
            <a:off x="521368" y="4198639"/>
            <a:ext cx="2783306" cy="369332"/>
          </a:xfrm>
          <a:prstGeom prst="rect">
            <a:avLst/>
          </a:prstGeom>
          <a:noFill/>
        </p:spPr>
        <p:txBody>
          <a:bodyPr wrap="square" rtlCol="0">
            <a:spAutoFit/>
          </a:bodyPr>
          <a:lstStyle/>
          <a:p>
            <a:r>
              <a:rPr lang="en-US" dirty="0" err="1">
                <a:solidFill>
                  <a:schemeClr val="accent5">
                    <a:lumMod val="75000"/>
                  </a:schemeClr>
                </a:solidFill>
              </a:rPr>
              <a:t>batch_upload_recaptures</a:t>
            </a:r>
            <a:r>
              <a:rPr lang="en-US" dirty="0">
                <a:solidFill>
                  <a:schemeClr val="accent5">
                    <a:lumMod val="75000"/>
                  </a:schemeClr>
                </a:solidFill>
              </a:rPr>
              <a:t>()</a:t>
            </a:r>
            <a:endParaRPr lang="en-CA" dirty="0">
              <a:solidFill>
                <a:schemeClr val="accent5">
                  <a:lumMod val="75000"/>
                </a:schemeClr>
              </a:solidFill>
            </a:endParaRPr>
          </a:p>
        </p:txBody>
      </p:sp>
      <p:sp>
        <p:nvSpPr>
          <p:cNvPr id="16" name="Arrow: Right 15">
            <a:extLst>
              <a:ext uri="{FF2B5EF4-FFF2-40B4-BE49-F238E27FC236}">
                <a16:creationId xmlns:a16="http://schemas.microsoft.com/office/drawing/2014/main" id="{47608F99-0187-5AA9-8D9B-404E7A5AFB16}"/>
              </a:ext>
            </a:extLst>
          </p:cNvPr>
          <p:cNvSpPr/>
          <p:nvPr/>
        </p:nvSpPr>
        <p:spPr>
          <a:xfrm rot="513809">
            <a:off x="3244318" y="3303516"/>
            <a:ext cx="736612"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A885AF19-4595-BFF7-0040-BB4767BF0BE1}"/>
              </a:ext>
            </a:extLst>
          </p:cNvPr>
          <p:cNvSpPr/>
          <p:nvPr/>
        </p:nvSpPr>
        <p:spPr>
          <a:xfrm rot="20088637">
            <a:off x="3251375" y="3971631"/>
            <a:ext cx="758487"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4" name="Arrow: Right 23">
            <a:extLst>
              <a:ext uri="{FF2B5EF4-FFF2-40B4-BE49-F238E27FC236}">
                <a16:creationId xmlns:a16="http://schemas.microsoft.com/office/drawing/2014/main" id="{C84B7341-FCD5-F5E8-6B67-E030F565CCF7}"/>
              </a:ext>
            </a:extLst>
          </p:cNvPr>
          <p:cNvSpPr/>
          <p:nvPr/>
        </p:nvSpPr>
        <p:spPr>
          <a:xfrm rot="1681870">
            <a:off x="6136051" y="2447583"/>
            <a:ext cx="830536"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Arrow: Right 24">
            <a:extLst>
              <a:ext uri="{FF2B5EF4-FFF2-40B4-BE49-F238E27FC236}">
                <a16:creationId xmlns:a16="http://schemas.microsoft.com/office/drawing/2014/main" id="{D3279E3C-0549-7A36-22F8-FB1A43AC724B}"/>
              </a:ext>
            </a:extLst>
          </p:cNvPr>
          <p:cNvSpPr/>
          <p:nvPr/>
        </p:nvSpPr>
        <p:spPr>
          <a:xfrm rot="19894649">
            <a:off x="6133207" y="3312566"/>
            <a:ext cx="868277"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6" name="TextBox 25">
            <a:extLst>
              <a:ext uri="{FF2B5EF4-FFF2-40B4-BE49-F238E27FC236}">
                <a16:creationId xmlns:a16="http://schemas.microsoft.com/office/drawing/2014/main" id="{9E9E6B9C-DF0F-4591-0A6E-C0AFD7DBBA06}"/>
              </a:ext>
            </a:extLst>
          </p:cNvPr>
          <p:cNvSpPr txBox="1"/>
          <p:nvPr/>
        </p:nvSpPr>
        <p:spPr>
          <a:xfrm>
            <a:off x="6970715" y="2765276"/>
            <a:ext cx="1844843" cy="369332"/>
          </a:xfrm>
          <a:prstGeom prst="rect">
            <a:avLst/>
          </a:prstGeom>
          <a:noFill/>
        </p:spPr>
        <p:txBody>
          <a:bodyPr wrap="square" rtlCol="0">
            <a:spAutoFit/>
          </a:bodyPr>
          <a:lstStyle/>
          <a:p>
            <a:r>
              <a:rPr lang="en-US" dirty="0" err="1">
                <a:solidFill>
                  <a:schemeClr val="accent5">
                    <a:lumMod val="75000"/>
                  </a:schemeClr>
                </a:solidFill>
              </a:rPr>
              <a:t>generate_paths</a:t>
            </a:r>
            <a:r>
              <a:rPr lang="en-US" dirty="0">
                <a:solidFill>
                  <a:schemeClr val="accent5">
                    <a:lumMod val="75000"/>
                  </a:schemeClr>
                </a:solidFill>
              </a:rPr>
              <a:t>()</a:t>
            </a:r>
            <a:endParaRPr lang="en-CA" dirty="0">
              <a:solidFill>
                <a:schemeClr val="accent5">
                  <a:lumMod val="75000"/>
                </a:schemeClr>
              </a:solidFill>
            </a:endParaRPr>
          </a:p>
        </p:txBody>
      </p:sp>
      <p:sp>
        <p:nvSpPr>
          <p:cNvPr id="27" name="Arrow: Right 26">
            <a:extLst>
              <a:ext uri="{FF2B5EF4-FFF2-40B4-BE49-F238E27FC236}">
                <a16:creationId xmlns:a16="http://schemas.microsoft.com/office/drawing/2014/main" id="{8EBF0CC8-7A5B-365F-0BF1-43D4129CB2AC}"/>
              </a:ext>
            </a:extLst>
          </p:cNvPr>
          <p:cNvSpPr/>
          <p:nvPr/>
        </p:nvSpPr>
        <p:spPr>
          <a:xfrm rot="7956953">
            <a:off x="5739746" y="4035205"/>
            <a:ext cx="2497972"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9E8146D-9917-8F75-CB37-111D057B0BFF}"/>
              </a:ext>
            </a:extLst>
          </p:cNvPr>
          <p:cNvSpPr txBox="1"/>
          <p:nvPr/>
        </p:nvSpPr>
        <p:spPr>
          <a:xfrm>
            <a:off x="4256812" y="4923939"/>
            <a:ext cx="1515979" cy="646331"/>
          </a:xfrm>
          <a:prstGeom prst="rect">
            <a:avLst/>
          </a:prstGeom>
          <a:noFill/>
        </p:spPr>
        <p:txBody>
          <a:bodyPr wrap="square" rtlCol="0">
            <a:spAutoFit/>
          </a:bodyPr>
          <a:lstStyle/>
          <a:p>
            <a:pPr algn="ctr"/>
            <a:r>
              <a:rPr lang="en-US" dirty="0"/>
              <a:t>LBT_PATH</a:t>
            </a:r>
          </a:p>
          <a:p>
            <a:pPr algn="ctr"/>
            <a:r>
              <a:rPr lang="en-US" dirty="0"/>
              <a:t>LBT_PATHS</a:t>
            </a:r>
            <a:endParaRPr lang="en-CA" dirty="0"/>
          </a:p>
        </p:txBody>
      </p:sp>
      <p:cxnSp>
        <p:nvCxnSpPr>
          <p:cNvPr id="30" name="Straight Connector 29">
            <a:extLst>
              <a:ext uri="{FF2B5EF4-FFF2-40B4-BE49-F238E27FC236}">
                <a16:creationId xmlns:a16="http://schemas.microsoft.com/office/drawing/2014/main" id="{D02CE186-A7D6-94D4-F3AA-1E768C96093B}"/>
              </a:ext>
            </a:extLst>
          </p:cNvPr>
          <p:cNvCxnSpPr/>
          <p:nvPr/>
        </p:nvCxnSpPr>
        <p:spPr>
          <a:xfrm>
            <a:off x="4058653" y="1868905"/>
            <a:ext cx="0" cy="4989095"/>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DF89D0A-7298-FF55-7838-AA444AE5B908}"/>
              </a:ext>
            </a:extLst>
          </p:cNvPr>
          <p:cNvCxnSpPr/>
          <p:nvPr/>
        </p:nvCxnSpPr>
        <p:spPr>
          <a:xfrm>
            <a:off x="6027517" y="1868905"/>
            <a:ext cx="0" cy="4989095"/>
          </a:xfrm>
          <a:prstGeom prst="line">
            <a:avLst/>
          </a:prstGeom>
        </p:spPr>
        <p:style>
          <a:lnRef idx="1">
            <a:schemeClr val="dk1"/>
          </a:lnRef>
          <a:fillRef idx="0">
            <a:schemeClr val="dk1"/>
          </a:fillRef>
          <a:effectRef idx="0">
            <a:schemeClr val="dk1"/>
          </a:effectRef>
          <a:fontRef idx="minor">
            <a:schemeClr val="tx1"/>
          </a:fontRef>
        </p:style>
      </p:cxnSp>
      <p:sp>
        <p:nvSpPr>
          <p:cNvPr id="32" name="Arrow: Right 31">
            <a:extLst>
              <a:ext uri="{FF2B5EF4-FFF2-40B4-BE49-F238E27FC236}">
                <a16:creationId xmlns:a16="http://schemas.microsoft.com/office/drawing/2014/main" id="{9DEB64E2-14D2-C4C5-44F2-C6F3A4CBF75A}"/>
              </a:ext>
            </a:extLst>
          </p:cNvPr>
          <p:cNvSpPr/>
          <p:nvPr/>
        </p:nvSpPr>
        <p:spPr>
          <a:xfrm>
            <a:off x="6132419" y="5182629"/>
            <a:ext cx="858102"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4591ACF6-51AB-BEBA-A12C-71BA00D46CAA}"/>
              </a:ext>
            </a:extLst>
          </p:cNvPr>
          <p:cNvSpPr txBox="1"/>
          <p:nvPr/>
        </p:nvSpPr>
        <p:spPr>
          <a:xfrm>
            <a:off x="7144653" y="5070335"/>
            <a:ext cx="1844843" cy="369332"/>
          </a:xfrm>
          <a:prstGeom prst="rect">
            <a:avLst/>
          </a:prstGeom>
          <a:noFill/>
        </p:spPr>
        <p:txBody>
          <a:bodyPr wrap="square" rtlCol="0">
            <a:spAutoFit/>
          </a:bodyPr>
          <a:lstStyle/>
          <a:p>
            <a:r>
              <a:rPr lang="en-US" dirty="0" err="1">
                <a:solidFill>
                  <a:schemeClr val="accent5">
                    <a:lumMod val="75000"/>
                  </a:schemeClr>
                </a:solidFill>
              </a:rPr>
              <a:t>generate_maps</a:t>
            </a:r>
            <a:r>
              <a:rPr lang="en-US" dirty="0">
                <a:solidFill>
                  <a:schemeClr val="accent5">
                    <a:lumMod val="75000"/>
                  </a:schemeClr>
                </a:solidFill>
              </a:rPr>
              <a:t>()</a:t>
            </a:r>
            <a:endParaRPr lang="en-CA" dirty="0">
              <a:solidFill>
                <a:schemeClr val="accent5">
                  <a:lumMod val="75000"/>
                </a:schemeClr>
              </a:solidFill>
            </a:endParaRPr>
          </a:p>
        </p:txBody>
      </p:sp>
      <p:sp>
        <p:nvSpPr>
          <p:cNvPr id="34" name="Arrow: Right 33">
            <a:extLst>
              <a:ext uri="{FF2B5EF4-FFF2-40B4-BE49-F238E27FC236}">
                <a16:creationId xmlns:a16="http://schemas.microsoft.com/office/drawing/2014/main" id="{6E3C1DE1-6E5C-2D77-7F87-DEE1684A1004}"/>
              </a:ext>
            </a:extLst>
          </p:cNvPr>
          <p:cNvSpPr/>
          <p:nvPr/>
        </p:nvSpPr>
        <p:spPr>
          <a:xfrm>
            <a:off x="9049685" y="5126482"/>
            <a:ext cx="795799"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pic>
        <p:nvPicPr>
          <p:cNvPr id="36" name="Picture 35">
            <a:extLst>
              <a:ext uri="{FF2B5EF4-FFF2-40B4-BE49-F238E27FC236}">
                <a16:creationId xmlns:a16="http://schemas.microsoft.com/office/drawing/2014/main" id="{29D2C0DE-D466-2402-A500-7FDBADF31721}"/>
              </a:ext>
            </a:extLst>
          </p:cNvPr>
          <p:cNvPicPr>
            <a:picLocks noChangeAspect="1"/>
          </p:cNvPicPr>
          <p:nvPr/>
        </p:nvPicPr>
        <p:blipFill rotWithShape="1">
          <a:blip r:embed="rId2"/>
          <a:srcRect t="6869"/>
          <a:stretch/>
        </p:blipFill>
        <p:spPr>
          <a:xfrm>
            <a:off x="10034564" y="4426213"/>
            <a:ext cx="1730594" cy="1641782"/>
          </a:xfrm>
          <a:prstGeom prst="rect">
            <a:avLst/>
          </a:prstGeom>
        </p:spPr>
      </p:pic>
      <p:sp>
        <p:nvSpPr>
          <p:cNvPr id="37" name="TextBox 36">
            <a:extLst>
              <a:ext uri="{FF2B5EF4-FFF2-40B4-BE49-F238E27FC236}">
                <a16:creationId xmlns:a16="http://schemas.microsoft.com/office/drawing/2014/main" id="{38ED3DE3-D278-731C-3969-28737E64C8E3}"/>
              </a:ext>
            </a:extLst>
          </p:cNvPr>
          <p:cNvSpPr txBox="1"/>
          <p:nvPr/>
        </p:nvSpPr>
        <p:spPr>
          <a:xfrm>
            <a:off x="1069747" y="5353623"/>
            <a:ext cx="2101516" cy="369332"/>
          </a:xfrm>
          <a:prstGeom prst="rect">
            <a:avLst/>
          </a:prstGeom>
          <a:noFill/>
        </p:spPr>
        <p:txBody>
          <a:bodyPr wrap="square" rtlCol="0">
            <a:spAutoFit/>
          </a:bodyPr>
          <a:lstStyle/>
          <a:p>
            <a:r>
              <a:rPr lang="en-US" dirty="0" err="1">
                <a:solidFill>
                  <a:srgbClr val="FF0000"/>
                </a:solidFill>
              </a:rPr>
              <a:t>delete_recaptures</a:t>
            </a:r>
            <a:r>
              <a:rPr lang="en-US" dirty="0">
                <a:solidFill>
                  <a:srgbClr val="FF0000"/>
                </a:solidFill>
              </a:rPr>
              <a:t>()</a:t>
            </a:r>
            <a:endParaRPr lang="en-CA" dirty="0">
              <a:solidFill>
                <a:srgbClr val="FF0000"/>
              </a:solidFill>
            </a:endParaRPr>
          </a:p>
        </p:txBody>
      </p:sp>
      <p:sp>
        <p:nvSpPr>
          <p:cNvPr id="38" name="Arrow: Right 37">
            <a:extLst>
              <a:ext uri="{FF2B5EF4-FFF2-40B4-BE49-F238E27FC236}">
                <a16:creationId xmlns:a16="http://schemas.microsoft.com/office/drawing/2014/main" id="{EC8331CB-F9CE-73D5-4E10-46C503A35C27}"/>
              </a:ext>
            </a:extLst>
          </p:cNvPr>
          <p:cNvSpPr/>
          <p:nvPr/>
        </p:nvSpPr>
        <p:spPr>
          <a:xfrm rot="20868893">
            <a:off x="3139924" y="5335640"/>
            <a:ext cx="1366761" cy="142181"/>
          </a:xfrm>
          <a:prstGeom prst="rightArrow">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40" name="Arrow: Right 39">
            <a:extLst>
              <a:ext uri="{FF2B5EF4-FFF2-40B4-BE49-F238E27FC236}">
                <a16:creationId xmlns:a16="http://schemas.microsoft.com/office/drawing/2014/main" id="{FFA90DEE-CF2B-E649-A7A8-0F6C5E79F616}"/>
              </a:ext>
            </a:extLst>
          </p:cNvPr>
          <p:cNvSpPr/>
          <p:nvPr/>
        </p:nvSpPr>
        <p:spPr>
          <a:xfrm rot="18189729">
            <a:off x="2648257" y="4476136"/>
            <a:ext cx="2022518" cy="154564"/>
          </a:xfrm>
          <a:prstGeom prst="rightArrow">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E6DE9CF7-CD64-B73A-C85C-F798F9F282B7}"/>
              </a:ext>
            </a:extLst>
          </p:cNvPr>
          <p:cNvSpPr/>
          <p:nvPr/>
        </p:nvSpPr>
        <p:spPr>
          <a:xfrm>
            <a:off x="464801" y="3125733"/>
            <a:ext cx="2706461" cy="14422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TextBox 41">
            <a:extLst>
              <a:ext uri="{FF2B5EF4-FFF2-40B4-BE49-F238E27FC236}">
                <a16:creationId xmlns:a16="http://schemas.microsoft.com/office/drawing/2014/main" id="{6BE9DAAD-DD59-6A99-EC31-E343F08E9BDF}"/>
              </a:ext>
            </a:extLst>
          </p:cNvPr>
          <p:cNvSpPr txBox="1"/>
          <p:nvPr/>
        </p:nvSpPr>
        <p:spPr>
          <a:xfrm>
            <a:off x="10044523" y="3979058"/>
            <a:ext cx="1477979" cy="369332"/>
          </a:xfrm>
          <a:prstGeom prst="rect">
            <a:avLst/>
          </a:prstGeom>
          <a:noFill/>
        </p:spPr>
        <p:txBody>
          <a:bodyPr wrap="square" rtlCol="0">
            <a:spAutoFit/>
          </a:bodyPr>
          <a:lstStyle/>
          <a:p>
            <a:r>
              <a:rPr lang="en-US" b="1" u="sng" dirty="0"/>
              <a:t>End Product</a:t>
            </a:r>
            <a:endParaRPr lang="en-CA" b="1" u="sng" dirty="0"/>
          </a:p>
        </p:txBody>
      </p:sp>
    </p:spTree>
    <p:extLst>
      <p:ext uri="{BB962C8B-B14F-4D97-AF65-F5344CB8AC3E}">
        <p14:creationId xmlns:p14="http://schemas.microsoft.com/office/powerpoint/2010/main" val="1414523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3696-BC70-D56F-F263-6DF6F95A621D}"/>
              </a:ext>
            </a:extLst>
          </p:cNvPr>
          <p:cNvSpPr>
            <a:spLocks noGrp="1"/>
          </p:cNvSpPr>
          <p:nvPr>
            <p:ph type="title"/>
          </p:nvPr>
        </p:nvSpPr>
        <p:spPr>
          <a:xfrm>
            <a:off x="952500" y="-211930"/>
            <a:ext cx="10515600" cy="1325563"/>
          </a:xfrm>
        </p:spPr>
        <p:txBody>
          <a:bodyPr/>
          <a:lstStyle/>
          <a:p>
            <a:r>
              <a:rPr lang="en-US" dirty="0"/>
              <a:t>Formatting Releases Data:</a:t>
            </a:r>
            <a:endParaRPr lang="en-CA" dirty="0"/>
          </a:p>
        </p:txBody>
      </p:sp>
      <p:sp>
        <p:nvSpPr>
          <p:cNvPr id="4" name="TextBox 3">
            <a:extLst>
              <a:ext uri="{FF2B5EF4-FFF2-40B4-BE49-F238E27FC236}">
                <a16:creationId xmlns:a16="http://schemas.microsoft.com/office/drawing/2014/main" id="{2D7884EC-A571-E959-8CE5-0818F7F37C8B}"/>
              </a:ext>
            </a:extLst>
          </p:cNvPr>
          <p:cNvSpPr txBox="1"/>
          <p:nvPr/>
        </p:nvSpPr>
        <p:spPr>
          <a:xfrm>
            <a:off x="952500" y="842963"/>
            <a:ext cx="10648950" cy="6863417"/>
          </a:xfrm>
          <a:prstGeom prst="rect">
            <a:avLst/>
          </a:prstGeom>
          <a:noFill/>
        </p:spPr>
        <p:txBody>
          <a:bodyPr wrap="square" rtlCol="0">
            <a:spAutoFit/>
          </a:bodyPr>
          <a:lstStyle/>
          <a:p>
            <a:r>
              <a:rPr lang="en-US" sz="2000" dirty="0"/>
              <a:t>The first phase of most tagging projects will be releasing the tagged animals. At bare minimum, this will produce data for </a:t>
            </a:r>
            <a:r>
              <a:rPr lang="en-US" sz="2000" b="1" dirty="0"/>
              <a:t>location </a:t>
            </a:r>
            <a:r>
              <a:rPr lang="en-US" sz="2000" dirty="0"/>
              <a:t>and </a:t>
            </a:r>
            <a:r>
              <a:rPr lang="en-US" sz="2000" b="1" dirty="0"/>
              <a:t>time of release </a:t>
            </a:r>
            <a:r>
              <a:rPr lang="en-US" sz="2000" dirty="0"/>
              <a:t>for each tag. This data will need to be formatted before using with the package.</a:t>
            </a:r>
          </a:p>
          <a:p>
            <a:endParaRPr lang="en-US" sz="2000" dirty="0"/>
          </a:p>
          <a:p>
            <a:r>
              <a:rPr lang="en-US" sz="2000" dirty="0"/>
              <a:t>Use the template file provided to format your release data into a csv for uploading with the package (if you haven’t found this template file yet, its location after installing the package can be found by running the following in R):</a:t>
            </a:r>
          </a:p>
          <a:p>
            <a:endParaRPr lang="en-US" sz="2000" dirty="0"/>
          </a:p>
          <a:p>
            <a:r>
              <a:rPr lang="en-US" sz="2000" dirty="0"/>
              <a:t>Which will return a path to the folder with your template files, such as:</a:t>
            </a:r>
          </a:p>
          <a:p>
            <a:pPr marL="0" indent="0">
              <a:buNone/>
            </a:pPr>
            <a:endParaRPr lang="en-US" sz="2000" dirty="0"/>
          </a:p>
          <a:p>
            <a:pPr marL="0" indent="0">
              <a:buNone/>
            </a:pPr>
            <a:endParaRPr lang="en-US" sz="2000" dirty="0"/>
          </a:p>
          <a:p>
            <a:pPr marL="0" indent="0">
              <a:buNone/>
            </a:pPr>
            <a:r>
              <a:rPr lang="en-US" sz="2000" dirty="0"/>
              <a:t>Enter your releases data into the columns provided in the </a:t>
            </a:r>
            <a:r>
              <a:rPr lang="en-US" sz="2000" dirty="0">
                <a:solidFill>
                  <a:srgbClr val="27F94A"/>
                </a:solidFill>
              </a:rPr>
              <a:t>releases_template.csv </a:t>
            </a:r>
            <a:r>
              <a:rPr lang="en-US" sz="2000" dirty="0"/>
              <a:t>table. The following columns are mandatory (must contain data for the upload to work): </a:t>
            </a:r>
          </a:p>
          <a:p>
            <a:pPr marL="0" indent="0">
              <a:buNone/>
            </a:pPr>
            <a:endParaRPr lang="en-US" sz="2000" dirty="0"/>
          </a:p>
          <a:p>
            <a:pPr marL="0" indent="0">
              <a:buNone/>
            </a:pPr>
            <a:r>
              <a:rPr lang="en-CA" sz="2000" dirty="0"/>
              <a:t>DAY, MONTH, YEAR, TAG_PREFIX, TAG_NUM, LAT_DEGREES, LAT_MINUTES, LON_DEGREES, LON_MINUTES</a:t>
            </a:r>
          </a:p>
          <a:p>
            <a:pPr marL="0" indent="0">
              <a:buNone/>
            </a:pPr>
            <a:endParaRPr lang="en-CA" sz="2000" dirty="0"/>
          </a:p>
          <a:p>
            <a:pPr marL="0" indent="0">
              <a:buNone/>
            </a:pPr>
            <a:r>
              <a:rPr lang="en-CA" sz="2000" dirty="0"/>
              <a:t>The remaining columns are optional and originate from the lobster tagging program for which the package was originally written.</a:t>
            </a:r>
          </a:p>
          <a:p>
            <a:endParaRPr lang="en-US" sz="2000" dirty="0"/>
          </a:p>
          <a:p>
            <a:endParaRPr lang="en-US" sz="2000" dirty="0"/>
          </a:p>
          <a:p>
            <a:endParaRPr lang="en-CA" sz="2000" dirty="0"/>
          </a:p>
        </p:txBody>
      </p:sp>
      <p:pic>
        <p:nvPicPr>
          <p:cNvPr id="6" name="Picture 5">
            <a:extLst>
              <a:ext uri="{FF2B5EF4-FFF2-40B4-BE49-F238E27FC236}">
                <a16:creationId xmlns:a16="http://schemas.microsoft.com/office/drawing/2014/main" id="{1BC5857F-6C21-609E-88E0-49FF538355C4}"/>
              </a:ext>
            </a:extLst>
          </p:cNvPr>
          <p:cNvPicPr>
            <a:picLocks noChangeAspect="1"/>
          </p:cNvPicPr>
          <p:nvPr/>
        </p:nvPicPr>
        <p:blipFill rotWithShape="1">
          <a:blip r:embed="rId2"/>
          <a:srcRect b="50000"/>
          <a:stretch/>
        </p:blipFill>
        <p:spPr>
          <a:xfrm>
            <a:off x="981078" y="3075723"/>
            <a:ext cx="8192643" cy="257211"/>
          </a:xfrm>
          <a:prstGeom prst="rect">
            <a:avLst/>
          </a:prstGeom>
        </p:spPr>
      </p:pic>
      <p:pic>
        <p:nvPicPr>
          <p:cNvPr id="10" name="Picture 9">
            <a:extLst>
              <a:ext uri="{FF2B5EF4-FFF2-40B4-BE49-F238E27FC236}">
                <a16:creationId xmlns:a16="http://schemas.microsoft.com/office/drawing/2014/main" id="{746AD9A0-CA93-6FAF-4F0D-FE5A209868E9}"/>
              </a:ext>
            </a:extLst>
          </p:cNvPr>
          <p:cNvPicPr>
            <a:picLocks noChangeAspect="1"/>
          </p:cNvPicPr>
          <p:nvPr/>
        </p:nvPicPr>
        <p:blipFill>
          <a:blip r:embed="rId3"/>
          <a:stretch>
            <a:fillRect/>
          </a:stretch>
        </p:blipFill>
        <p:spPr>
          <a:xfrm>
            <a:off x="923920" y="3800475"/>
            <a:ext cx="8249801" cy="247685"/>
          </a:xfrm>
          <a:prstGeom prst="rect">
            <a:avLst/>
          </a:prstGeom>
        </p:spPr>
      </p:pic>
    </p:spTree>
    <p:extLst>
      <p:ext uri="{BB962C8B-B14F-4D97-AF65-F5344CB8AC3E}">
        <p14:creationId xmlns:p14="http://schemas.microsoft.com/office/powerpoint/2010/main" val="1817747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3696-BC70-D56F-F263-6DF6F95A621D}"/>
              </a:ext>
            </a:extLst>
          </p:cNvPr>
          <p:cNvSpPr>
            <a:spLocks noGrp="1"/>
          </p:cNvSpPr>
          <p:nvPr>
            <p:ph type="title"/>
          </p:nvPr>
        </p:nvSpPr>
        <p:spPr/>
        <p:txBody>
          <a:bodyPr/>
          <a:lstStyle/>
          <a:p>
            <a:r>
              <a:rPr lang="en-US" dirty="0"/>
              <a:t>Formatting Release Data: Example</a:t>
            </a:r>
            <a:endParaRPr lang="en-CA" dirty="0"/>
          </a:p>
        </p:txBody>
      </p:sp>
      <p:pic>
        <p:nvPicPr>
          <p:cNvPr id="7" name="Picture 6">
            <a:extLst>
              <a:ext uri="{FF2B5EF4-FFF2-40B4-BE49-F238E27FC236}">
                <a16:creationId xmlns:a16="http://schemas.microsoft.com/office/drawing/2014/main" id="{8F71A9A0-3624-811F-CEA9-19275B5790F3}"/>
              </a:ext>
            </a:extLst>
          </p:cNvPr>
          <p:cNvPicPr>
            <a:picLocks noChangeAspect="1"/>
          </p:cNvPicPr>
          <p:nvPr/>
        </p:nvPicPr>
        <p:blipFill>
          <a:blip r:embed="rId2"/>
          <a:stretch>
            <a:fillRect/>
          </a:stretch>
        </p:blipFill>
        <p:spPr>
          <a:xfrm>
            <a:off x="838200" y="1447407"/>
            <a:ext cx="9777808" cy="4616448"/>
          </a:xfrm>
          <a:prstGeom prst="rect">
            <a:avLst/>
          </a:prstGeom>
        </p:spPr>
      </p:pic>
      <p:sp>
        <p:nvSpPr>
          <p:cNvPr id="8" name="TextBox 7">
            <a:extLst>
              <a:ext uri="{FF2B5EF4-FFF2-40B4-BE49-F238E27FC236}">
                <a16:creationId xmlns:a16="http://schemas.microsoft.com/office/drawing/2014/main" id="{7E682DFF-2F76-E5A1-52D5-2BCC8878CB05}"/>
              </a:ext>
            </a:extLst>
          </p:cNvPr>
          <p:cNvSpPr txBox="1"/>
          <p:nvPr/>
        </p:nvSpPr>
        <p:spPr>
          <a:xfrm>
            <a:off x="838200" y="6207853"/>
            <a:ext cx="3381462" cy="369332"/>
          </a:xfrm>
          <a:prstGeom prst="rect">
            <a:avLst/>
          </a:prstGeom>
          <a:noFill/>
        </p:spPr>
        <p:txBody>
          <a:bodyPr wrap="square" rtlCol="0">
            <a:spAutoFit/>
          </a:bodyPr>
          <a:lstStyle/>
          <a:p>
            <a:r>
              <a:rPr lang="en-US" dirty="0">
                <a:solidFill>
                  <a:srgbClr val="27F94A"/>
                </a:solidFill>
              </a:rPr>
              <a:t>Green</a:t>
            </a:r>
            <a:r>
              <a:rPr lang="en-US" dirty="0"/>
              <a:t> = mandatory columns</a:t>
            </a:r>
            <a:endParaRPr lang="en-CA" dirty="0"/>
          </a:p>
        </p:txBody>
      </p:sp>
    </p:spTree>
    <p:extLst>
      <p:ext uri="{BB962C8B-B14F-4D97-AF65-F5344CB8AC3E}">
        <p14:creationId xmlns:p14="http://schemas.microsoft.com/office/powerpoint/2010/main" val="1232192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7F16-44ED-371E-F13E-5971720495C6}"/>
              </a:ext>
            </a:extLst>
          </p:cNvPr>
          <p:cNvSpPr>
            <a:spLocks noGrp="1"/>
          </p:cNvSpPr>
          <p:nvPr>
            <p:ph type="title"/>
          </p:nvPr>
        </p:nvSpPr>
        <p:spPr/>
        <p:txBody>
          <a:bodyPr/>
          <a:lstStyle/>
          <a:p>
            <a:r>
              <a:rPr lang="en-US" dirty="0"/>
              <a:t>Formatting Release Data: Mandatory Columns</a:t>
            </a:r>
            <a:br>
              <a:rPr lang="en-US" dirty="0"/>
            </a:br>
            <a:r>
              <a:rPr lang="en-US" b="1" dirty="0"/>
              <a:t>TAG_PREFIX</a:t>
            </a:r>
            <a:endParaRPr lang="en-CA" b="1" dirty="0"/>
          </a:p>
        </p:txBody>
      </p:sp>
      <p:sp>
        <p:nvSpPr>
          <p:cNvPr id="3" name="Content Placeholder 2">
            <a:extLst>
              <a:ext uri="{FF2B5EF4-FFF2-40B4-BE49-F238E27FC236}">
                <a16:creationId xmlns:a16="http://schemas.microsoft.com/office/drawing/2014/main" id="{2A5141A5-9BA6-41FF-89B7-0B9B6C51D5EF}"/>
              </a:ext>
            </a:extLst>
          </p:cNvPr>
          <p:cNvSpPr>
            <a:spLocks noGrp="1"/>
          </p:cNvSpPr>
          <p:nvPr>
            <p:ph idx="1"/>
          </p:nvPr>
        </p:nvSpPr>
        <p:spPr/>
        <p:txBody>
          <a:bodyPr/>
          <a:lstStyle/>
          <a:p>
            <a:pPr marL="0" indent="0">
              <a:buNone/>
            </a:pPr>
            <a:r>
              <a:rPr lang="en-US" dirty="0"/>
              <a:t>Most tagging programs use a Prefix-Number system to identify unique tags. This package assumes that tag numbers have a prefix to separate them from other tagging programs. This is usually a simple pair of characters (for example, “XY” such as in tag ID “XY1234”) but can be any character combination entered by the user. Even if your tagging program does not use a prefix, one </a:t>
            </a:r>
            <a:r>
              <a:rPr lang="en-US" b="1" dirty="0"/>
              <a:t>must </a:t>
            </a:r>
            <a:r>
              <a:rPr lang="en-US" dirty="0"/>
              <a:t>be entered when uploading data with this package. This ensures that the database can hold multiple tagging programs without duplicate tag numbers causing issues.</a:t>
            </a:r>
            <a:endParaRPr lang="en-CA" dirty="0"/>
          </a:p>
        </p:txBody>
      </p:sp>
    </p:spTree>
    <p:extLst>
      <p:ext uri="{BB962C8B-B14F-4D97-AF65-F5344CB8AC3E}">
        <p14:creationId xmlns:p14="http://schemas.microsoft.com/office/powerpoint/2010/main" val="295789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7F16-44ED-371E-F13E-5971720495C6}"/>
              </a:ext>
            </a:extLst>
          </p:cNvPr>
          <p:cNvSpPr>
            <a:spLocks noGrp="1"/>
          </p:cNvSpPr>
          <p:nvPr>
            <p:ph type="title"/>
          </p:nvPr>
        </p:nvSpPr>
        <p:spPr/>
        <p:txBody>
          <a:bodyPr/>
          <a:lstStyle/>
          <a:p>
            <a:r>
              <a:rPr lang="en-US" dirty="0"/>
              <a:t>Formatting Release Data: Mandatory Columns</a:t>
            </a:r>
            <a:br>
              <a:rPr lang="en-US" dirty="0"/>
            </a:br>
            <a:r>
              <a:rPr lang="en-US" b="1" dirty="0"/>
              <a:t>TAG_NUM</a:t>
            </a:r>
            <a:endParaRPr lang="en-CA" b="1" dirty="0"/>
          </a:p>
        </p:txBody>
      </p:sp>
      <p:sp>
        <p:nvSpPr>
          <p:cNvPr id="3" name="Content Placeholder 2">
            <a:extLst>
              <a:ext uri="{FF2B5EF4-FFF2-40B4-BE49-F238E27FC236}">
                <a16:creationId xmlns:a16="http://schemas.microsoft.com/office/drawing/2014/main" id="{2A5141A5-9BA6-41FF-89B7-0B9B6C51D5EF}"/>
              </a:ext>
            </a:extLst>
          </p:cNvPr>
          <p:cNvSpPr>
            <a:spLocks noGrp="1"/>
          </p:cNvSpPr>
          <p:nvPr>
            <p:ph idx="1"/>
          </p:nvPr>
        </p:nvSpPr>
        <p:spPr/>
        <p:txBody>
          <a:bodyPr/>
          <a:lstStyle/>
          <a:p>
            <a:pPr marL="0" indent="0">
              <a:buNone/>
            </a:pPr>
            <a:r>
              <a:rPr lang="en-US" dirty="0"/>
              <a:t>The tag number following the tag prefix is entered as a simple number in its own column called “TAG_NUM”.</a:t>
            </a:r>
            <a:endParaRPr lang="en-CA" dirty="0"/>
          </a:p>
        </p:txBody>
      </p:sp>
    </p:spTree>
    <p:extLst>
      <p:ext uri="{BB962C8B-B14F-4D97-AF65-F5344CB8AC3E}">
        <p14:creationId xmlns:p14="http://schemas.microsoft.com/office/powerpoint/2010/main" val="96951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DB8D-9E98-06D4-8160-B61FB7040360}"/>
              </a:ext>
            </a:extLst>
          </p:cNvPr>
          <p:cNvSpPr>
            <a:spLocks noGrp="1"/>
          </p:cNvSpPr>
          <p:nvPr>
            <p:ph type="title"/>
          </p:nvPr>
        </p:nvSpPr>
        <p:spPr/>
        <p:txBody>
          <a:bodyPr/>
          <a:lstStyle/>
          <a:p>
            <a:r>
              <a:rPr lang="en-US" dirty="0"/>
              <a:t>Formatting Release Data: Mandatory Columns </a:t>
            </a:r>
            <a:r>
              <a:rPr lang="en-US" b="1" dirty="0"/>
              <a:t>Latitude and Longitude</a:t>
            </a:r>
            <a:endParaRPr lang="en-CA" b="1" dirty="0"/>
          </a:p>
        </p:txBody>
      </p:sp>
      <p:sp>
        <p:nvSpPr>
          <p:cNvPr id="3" name="Content Placeholder 2">
            <a:extLst>
              <a:ext uri="{FF2B5EF4-FFF2-40B4-BE49-F238E27FC236}">
                <a16:creationId xmlns:a16="http://schemas.microsoft.com/office/drawing/2014/main" id="{09CEB146-7ADE-FC30-0639-D744DC505D56}"/>
              </a:ext>
            </a:extLst>
          </p:cNvPr>
          <p:cNvSpPr>
            <a:spLocks noGrp="1"/>
          </p:cNvSpPr>
          <p:nvPr>
            <p:ph idx="1"/>
          </p:nvPr>
        </p:nvSpPr>
        <p:spPr/>
        <p:txBody>
          <a:bodyPr/>
          <a:lstStyle/>
          <a:p>
            <a:pPr marL="0" indent="0">
              <a:buNone/>
            </a:pPr>
            <a:r>
              <a:rPr lang="en-US" dirty="0"/>
              <a:t>All release coordinates are uploaded in the format Degrees Decimal Minutes (DDM), split into 4 columns: </a:t>
            </a:r>
            <a:r>
              <a:rPr lang="en-CA" dirty="0"/>
              <a:t>LAT_DEGREES, LAT_MINUTES, LON_DEGREES, LON_MINUTES. Columns ending in “DEGREES” receive the degree value, and those ending in “MINUTES” receive the MINUTES value as a decimal. For cases when Longitude is west (for example, 58°30.50 W), the proper “-” </a:t>
            </a:r>
            <a:r>
              <a:rPr lang="en-CA" b="1" dirty="0"/>
              <a:t>must</a:t>
            </a:r>
            <a:r>
              <a:rPr lang="en-CA" dirty="0"/>
              <a:t> be included in front of the degree value to denote this, otherwise the package will not know that the longitudes are westerly, for example:</a:t>
            </a:r>
          </a:p>
          <a:p>
            <a:pPr marL="0" indent="0">
              <a:buNone/>
            </a:pPr>
            <a:endParaRPr lang="en-CA" dirty="0"/>
          </a:p>
          <a:p>
            <a:pPr marL="0" indent="0">
              <a:buNone/>
            </a:pPr>
            <a:endParaRPr lang="en-CA" dirty="0"/>
          </a:p>
        </p:txBody>
      </p:sp>
      <p:pic>
        <p:nvPicPr>
          <p:cNvPr id="5" name="Picture 4">
            <a:extLst>
              <a:ext uri="{FF2B5EF4-FFF2-40B4-BE49-F238E27FC236}">
                <a16:creationId xmlns:a16="http://schemas.microsoft.com/office/drawing/2014/main" id="{71434313-AFBA-0491-FD00-621C4CB3144D}"/>
              </a:ext>
            </a:extLst>
          </p:cNvPr>
          <p:cNvPicPr>
            <a:picLocks noChangeAspect="1"/>
          </p:cNvPicPr>
          <p:nvPr/>
        </p:nvPicPr>
        <p:blipFill>
          <a:blip r:embed="rId2"/>
          <a:stretch>
            <a:fillRect/>
          </a:stretch>
        </p:blipFill>
        <p:spPr>
          <a:xfrm>
            <a:off x="6447089" y="4653891"/>
            <a:ext cx="4096322" cy="1590897"/>
          </a:xfrm>
          <a:prstGeom prst="rect">
            <a:avLst/>
          </a:prstGeom>
        </p:spPr>
      </p:pic>
    </p:spTree>
    <p:extLst>
      <p:ext uri="{BB962C8B-B14F-4D97-AF65-F5344CB8AC3E}">
        <p14:creationId xmlns:p14="http://schemas.microsoft.com/office/powerpoint/2010/main" val="858431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6F66-8AB5-C29C-5A7F-D981DA149E15}"/>
              </a:ext>
            </a:extLst>
          </p:cNvPr>
          <p:cNvSpPr>
            <a:spLocks noGrp="1"/>
          </p:cNvSpPr>
          <p:nvPr>
            <p:ph type="title"/>
          </p:nvPr>
        </p:nvSpPr>
        <p:spPr>
          <a:xfrm>
            <a:off x="838200" y="365125"/>
            <a:ext cx="10515600" cy="1358900"/>
          </a:xfrm>
        </p:spPr>
        <p:txBody>
          <a:bodyPr/>
          <a:lstStyle/>
          <a:p>
            <a:r>
              <a:rPr lang="en-US" dirty="0"/>
              <a:t>Release Uploading: Calling the function</a:t>
            </a:r>
            <a:br>
              <a:rPr lang="en-US" dirty="0"/>
            </a:br>
            <a:r>
              <a:rPr lang="en-US" dirty="0" err="1">
                <a:solidFill>
                  <a:schemeClr val="accent5">
                    <a:lumMod val="75000"/>
                  </a:schemeClr>
                </a:solidFill>
              </a:rPr>
              <a:t>upload_releases</a:t>
            </a:r>
            <a:r>
              <a:rPr lang="en-US" dirty="0">
                <a:solidFill>
                  <a:schemeClr val="accent5">
                    <a:lumMod val="75000"/>
                  </a:schemeClr>
                </a:solidFill>
              </a:rPr>
              <a:t>()</a:t>
            </a:r>
            <a:endParaRPr lang="en-CA" dirty="0">
              <a:solidFill>
                <a:schemeClr val="accent5">
                  <a:lumMod val="75000"/>
                </a:schemeClr>
              </a:solidFill>
            </a:endParaRPr>
          </a:p>
        </p:txBody>
      </p:sp>
      <p:sp>
        <p:nvSpPr>
          <p:cNvPr id="3" name="Content Placeholder 2">
            <a:extLst>
              <a:ext uri="{FF2B5EF4-FFF2-40B4-BE49-F238E27FC236}">
                <a16:creationId xmlns:a16="http://schemas.microsoft.com/office/drawing/2014/main" id="{E1F60FEC-0AD4-1D6B-9DE2-0AE6CCB3C5FA}"/>
              </a:ext>
            </a:extLst>
          </p:cNvPr>
          <p:cNvSpPr>
            <a:spLocks noGrp="1"/>
          </p:cNvSpPr>
          <p:nvPr>
            <p:ph idx="1"/>
          </p:nvPr>
        </p:nvSpPr>
        <p:spPr/>
        <p:txBody>
          <a:bodyPr>
            <a:normAutofit/>
          </a:bodyPr>
          <a:lstStyle/>
          <a:p>
            <a:pPr marL="0" indent="0">
              <a:buNone/>
            </a:pPr>
            <a:r>
              <a:rPr lang="en-US" dirty="0"/>
              <a:t>Begin the process of uploading release data by calling function </a:t>
            </a:r>
            <a:r>
              <a:rPr lang="en-US" dirty="0" err="1">
                <a:solidFill>
                  <a:schemeClr val="accent5">
                    <a:lumMod val="75000"/>
                  </a:schemeClr>
                </a:solidFill>
              </a:rPr>
              <a:t>upload_releases</a:t>
            </a:r>
            <a:r>
              <a:rPr lang="en-US" dirty="0">
                <a:solidFill>
                  <a:schemeClr val="accent5">
                    <a:lumMod val="75000"/>
                  </a:schemeClr>
                </a:solidFill>
              </a:rPr>
              <a:t>() </a:t>
            </a:r>
            <a:r>
              <a:rPr lang="en-US" dirty="0"/>
              <a:t>which will then prompt you to upload a csv file with the data. By now you should have formatted your release data with the columns found in the provided template file (</a:t>
            </a:r>
            <a:r>
              <a:rPr lang="en-US" dirty="0">
                <a:solidFill>
                  <a:srgbClr val="27F94A"/>
                </a:solidFill>
              </a:rPr>
              <a:t>releases_template.csv</a:t>
            </a:r>
            <a:r>
              <a:rPr lang="en-US" dirty="0"/>
              <a:t>). </a:t>
            </a:r>
            <a:endParaRPr lang="en-CA" dirty="0"/>
          </a:p>
        </p:txBody>
      </p:sp>
      <p:pic>
        <p:nvPicPr>
          <p:cNvPr id="5" name="Picture 4">
            <a:extLst>
              <a:ext uri="{FF2B5EF4-FFF2-40B4-BE49-F238E27FC236}">
                <a16:creationId xmlns:a16="http://schemas.microsoft.com/office/drawing/2014/main" id="{73A7DDE6-D40B-C65A-E95B-4AE32C554B60}"/>
              </a:ext>
            </a:extLst>
          </p:cNvPr>
          <p:cNvPicPr>
            <a:picLocks noChangeAspect="1"/>
          </p:cNvPicPr>
          <p:nvPr/>
        </p:nvPicPr>
        <p:blipFill>
          <a:blip r:embed="rId2"/>
          <a:stretch>
            <a:fillRect/>
          </a:stretch>
        </p:blipFill>
        <p:spPr>
          <a:xfrm>
            <a:off x="909481" y="3681398"/>
            <a:ext cx="3890669" cy="347677"/>
          </a:xfrm>
          <a:prstGeom prst="rect">
            <a:avLst/>
          </a:prstGeom>
        </p:spPr>
      </p:pic>
    </p:spTree>
    <p:extLst>
      <p:ext uri="{BB962C8B-B14F-4D97-AF65-F5344CB8AC3E}">
        <p14:creationId xmlns:p14="http://schemas.microsoft.com/office/powerpoint/2010/main" val="1005997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7289-FFB0-4C2C-8A54-E16252597AFF}"/>
              </a:ext>
            </a:extLst>
          </p:cNvPr>
          <p:cNvSpPr>
            <a:spLocks noGrp="1"/>
          </p:cNvSpPr>
          <p:nvPr>
            <p:ph type="title"/>
          </p:nvPr>
        </p:nvSpPr>
        <p:spPr/>
        <p:txBody>
          <a:bodyPr/>
          <a:lstStyle/>
          <a:p>
            <a:r>
              <a:rPr lang="en-US" dirty="0"/>
              <a:t>Release Uploading: Error Checking and Upload Completion</a:t>
            </a:r>
            <a:endParaRPr lang="en-CA" dirty="0"/>
          </a:p>
        </p:txBody>
      </p:sp>
      <p:sp>
        <p:nvSpPr>
          <p:cNvPr id="3" name="Content Placeholder 2">
            <a:extLst>
              <a:ext uri="{FF2B5EF4-FFF2-40B4-BE49-F238E27FC236}">
                <a16:creationId xmlns:a16="http://schemas.microsoft.com/office/drawing/2014/main" id="{002DE558-32A6-DB74-6E4D-9F579F531D7B}"/>
              </a:ext>
            </a:extLst>
          </p:cNvPr>
          <p:cNvSpPr>
            <a:spLocks noGrp="1"/>
          </p:cNvSpPr>
          <p:nvPr>
            <p:ph idx="1"/>
          </p:nvPr>
        </p:nvSpPr>
        <p:spPr/>
        <p:txBody>
          <a:bodyPr/>
          <a:lstStyle/>
          <a:p>
            <a:pPr marL="0" indent="0">
              <a:buNone/>
            </a:pPr>
            <a:r>
              <a:rPr lang="en-US" dirty="0"/>
              <a:t>When the user has run </a:t>
            </a:r>
            <a:r>
              <a:rPr lang="en-US" dirty="0" err="1">
                <a:solidFill>
                  <a:schemeClr val="accent5">
                    <a:lumMod val="75000"/>
                  </a:schemeClr>
                </a:solidFill>
              </a:rPr>
              <a:t>upload_releases</a:t>
            </a:r>
            <a:r>
              <a:rPr lang="en-US" dirty="0">
                <a:solidFill>
                  <a:schemeClr val="accent5">
                    <a:lumMod val="75000"/>
                  </a:schemeClr>
                </a:solidFill>
              </a:rPr>
              <a:t>() </a:t>
            </a:r>
            <a:r>
              <a:rPr lang="en-US" dirty="0"/>
              <a:t>and selected a data file, the function will perform some general error checking. If there are crucial errors found in the mandatory columns, a dialogue box will appear alerting the user to the location of errors and instructing them to fix these before attempting the upload again. If there are no errors, the user will receive a dialogue alerting them that the upload has completed without errors. This means that the database table LBT_RELEASES has been created and now contains the release data. If there are issues with the data that are concerning but don’t prevent uploading, a different dialogue box will appear, warning of these issues and asking the user if they want to proceed with the upload.</a:t>
            </a:r>
            <a:endParaRPr lang="en-CA" dirty="0"/>
          </a:p>
        </p:txBody>
      </p:sp>
    </p:spTree>
    <p:extLst>
      <p:ext uri="{BB962C8B-B14F-4D97-AF65-F5344CB8AC3E}">
        <p14:creationId xmlns:p14="http://schemas.microsoft.com/office/powerpoint/2010/main" val="1337633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F44C-6E1B-0516-FBC7-BA76F85145E9}"/>
              </a:ext>
            </a:extLst>
          </p:cNvPr>
          <p:cNvSpPr>
            <a:spLocks noGrp="1"/>
          </p:cNvSpPr>
          <p:nvPr>
            <p:ph type="title"/>
          </p:nvPr>
        </p:nvSpPr>
        <p:spPr>
          <a:xfrm>
            <a:off x="838200" y="2614"/>
            <a:ext cx="10515600" cy="1325563"/>
          </a:xfrm>
        </p:spPr>
        <p:txBody>
          <a:bodyPr/>
          <a:lstStyle/>
          <a:p>
            <a:r>
              <a:rPr lang="en-US" dirty="0"/>
              <a:t>Release Uploading: Existing Tags</a:t>
            </a:r>
            <a:endParaRPr lang="en-CA" dirty="0"/>
          </a:p>
        </p:txBody>
      </p:sp>
      <p:sp>
        <p:nvSpPr>
          <p:cNvPr id="3" name="Content Placeholder 2">
            <a:extLst>
              <a:ext uri="{FF2B5EF4-FFF2-40B4-BE49-F238E27FC236}">
                <a16:creationId xmlns:a16="http://schemas.microsoft.com/office/drawing/2014/main" id="{5075DC05-A8B9-7CC0-4ED3-A7C76E9A8022}"/>
              </a:ext>
            </a:extLst>
          </p:cNvPr>
          <p:cNvSpPr>
            <a:spLocks noGrp="1"/>
          </p:cNvSpPr>
          <p:nvPr>
            <p:ph idx="1"/>
          </p:nvPr>
        </p:nvSpPr>
        <p:spPr>
          <a:xfrm>
            <a:off x="838200" y="985277"/>
            <a:ext cx="10515600" cy="4351338"/>
          </a:xfrm>
        </p:spPr>
        <p:txBody>
          <a:bodyPr>
            <a:normAutofit/>
          </a:bodyPr>
          <a:lstStyle/>
          <a:p>
            <a:pPr marL="0" indent="0">
              <a:buNone/>
            </a:pPr>
            <a:r>
              <a:rPr lang="en-US" sz="2400" dirty="0"/>
              <a:t>The function also checks if any of the tags being uploaded are the same as tags already existing in the database, defined as having both identical </a:t>
            </a:r>
            <a:r>
              <a:rPr lang="en-US" sz="2400" b="1" dirty="0"/>
              <a:t>prefix and number</a:t>
            </a:r>
            <a:r>
              <a:rPr lang="en-US" sz="2400" dirty="0"/>
              <a:t>. Existing tags will not be uploaded again. If the upload file contains existing tags, the upload will still proceed, but the user will receive a dialogue box alerting them of the tags that were skipped because they were found in LBT_RELEASES. </a:t>
            </a:r>
            <a:endParaRPr lang="en-CA" sz="2400" dirty="0"/>
          </a:p>
        </p:txBody>
      </p:sp>
      <p:pic>
        <p:nvPicPr>
          <p:cNvPr id="5" name="Picture 4">
            <a:extLst>
              <a:ext uri="{FF2B5EF4-FFF2-40B4-BE49-F238E27FC236}">
                <a16:creationId xmlns:a16="http://schemas.microsoft.com/office/drawing/2014/main" id="{A1572519-048F-5AF4-8BEA-23C7968FB0D9}"/>
              </a:ext>
            </a:extLst>
          </p:cNvPr>
          <p:cNvPicPr>
            <a:picLocks noChangeAspect="1"/>
          </p:cNvPicPr>
          <p:nvPr/>
        </p:nvPicPr>
        <p:blipFill>
          <a:blip r:embed="rId2"/>
          <a:stretch>
            <a:fillRect/>
          </a:stretch>
        </p:blipFill>
        <p:spPr>
          <a:xfrm>
            <a:off x="962461" y="2775349"/>
            <a:ext cx="7562414" cy="4096306"/>
          </a:xfrm>
          <a:prstGeom prst="rect">
            <a:avLst/>
          </a:prstGeom>
        </p:spPr>
      </p:pic>
      <p:sp>
        <p:nvSpPr>
          <p:cNvPr id="4" name="Rectangle 3">
            <a:extLst>
              <a:ext uri="{FF2B5EF4-FFF2-40B4-BE49-F238E27FC236}">
                <a16:creationId xmlns:a16="http://schemas.microsoft.com/office/drawing/2014/main" id="{F4BE0623-BD2A-D74A-3EA9-4E6DED85485D}"/>
              </a:ext>
            </a:extLst>
          </p:cNvPr>
          <p:cNvSpPr/>
          <p:nvPr/>
        </p:nvSpPr>
        <p:spPr>
          <a:xfrm>
            <a:off x="5019675" y="3781425"/>
            <a:ext cx="657225" cy="21621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70463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E479-3A8E-04C1-D7B1-696B50D1FCE9}"/>
              </a:ext>
            </a:extLst>
          </p:cNvPr>
          <p:cNvSpPr>
            <a:spLocks noGrp="1"/>
          </p:cNvSpPr>
          <p:nvPr>
            <p:ph type="title"/>
          </p:nvPr>
        </p:nvSpPr>
        <p:spPr>
          <a:xfrm>
            <a:off x="1020832" y="0"/>
            <a:ext cx="10755385" cy="1325563"/>
          </a:xfrm>
        </p:spPr>
        <p:txBody>
          <a:bodyPr/>
          <a:lstStyle/>
          <a:p>
            <a:r>
              <a:rPr lang="en-US" dirty="0"/>
              <a:t>Individual Recapture Uploading: </a:t>
            </a:r>
            <a:r>
              <a:rPr lang="en-US" sz="3200" dirty="0" err="1">
                <a:solidFill>
                  <a:schemeClr val="accent5">
                    <a:lumMod val="75000"/>
                  </a:schemeClr>
                </a:solidFill>
              </a:rPr>
              <a:t>upload_recaptures</a:t>
            </a:r>
            <a:r>
              <a:rPr lang="en-US" sz="3200" dirty="0">
                <a:solidFill>
                  <a:schemeClr val="accent5">
                    <a:lumMod val="75000"/>
                  </a:schemeClr>
                </a:solidFill>
              </a:rPr>
              <a:t>()</a:t>
            </a:r>
            <a:endParaRPr lang="en-CA" sz="3200" dirty="0"/>
          </a:p>
        </p:txBody>
      </p:sp>
      <p:sp>
        <p:nvSpPr>
          <p:cNvPr id="3" name="Content Placeholder 2">
            <a:extLst>
              <a:ext uri="{FF2B5EF4-FFF2-40B4-BE49-F238E27FC236}">
                <a16:creationId xmlns:a16="http://schemas.microsoft.com/office/drawing/2014/main" id="{CB4317D0-80F9-DB42-1CCB-9F0B7B22CD9A}"/>
              </a:ext>
            </a:extLst>
          </p:cNvPr>
          <p:cNvSpPr>
            <a:spLocks noGrp="1"/>
          </p:cNvSpPr>
          <p:nvPr>
            <p:ph idx="1"/>
          </p:nvPr>
        </p:nvSpPr>
        <p:spPr>
          <a:xfrm>
            <a:off x="1020832" y="1141062"/>
            <a:ext cx="10515600" cy="4351338"/>
          </a:xfrm>
        </p:spPr>
        <p:txBody>
          <a:bodyPr/>
          <a:lstStyle/>
          <a:p>
            <a:pPr marL="0" indent="0">
              <a:buNone/>
            </a:pPr>
            <a:r>
              <a:rPr lang="en-US" sz="2000" dirty="0"/>
              <a:t>Generally, once tags are released, recapture reports will then come in individually over time. For public programs, these data may be highly variable in format and quality. Running the function </a:t>
            </a:r>
            <a:r>
              <a:rPr lang="en-US" sz="2000" dirty="0" err="1">
                <a:solidFill>
                  <a:schemeClr val="accent5">
                    <a:lumMod val="75000"/>
                  </a:schemeClr>
                </a:solidFill>
              </a:rPr>
              <a:t>upload_recaptures</a:t>
            </a:r>
            <a:r>
              <a:rPr lang="en-US" sz="2000" dirty="0">
                <a:solidFill>
                  <a:schemeClr val="accent5">
                    <a:lumMod val="75000"/>
                  </a:schemeClr>
                </a:solidFill>
              </a:rPr>
              <a:t>() </a:t>
            </a:r>
            <a:r>
              <a:rPr lang="en-US" sz="2000" dirty="0"/>
              <a:t>provides the user with a data entry window which standardizes the entry of these data into the database. Mandatory fields are highlighted in blue.</a:t>
            </a:r>
            <a:endParaRPr lang="en-US" sz="2000" dirty="0">
              <a:solidFill>
                <a:schemeClr val="accent5">
                  <a:lumMod val="75000"/>
                </a:schemeClr>
              </a:solidFill>
            </a:endParaRPr>
          </a:p>
          <a:p>
            <a:pPr marL="0" indent="0">
              <a:buNone/>
            </a:pPr>
            <a:endParaRPr lang="en-CA" dirty="0"/>
          </a:p>
        </p:txBody>
      </p:sp>
      <p:pic>
        <p:nvPicPr>
          <p:cNvPr id="5" name="Picture 4">
            <a:extLst>
              <a:ext uri="{FF2B5EF4-FFF2-40B4-BE49-F238E27FC236}">
                <a16:creationId xmlns:a16="http://schemas.microsoft.com/office/drawing/2014/main" id="{AF922DDE-31CB-DADE-5C0D-61E3C764A2D0}"/>
              </a:ext>
            </a:extLst>
          </p:cNvPr>
          <p:cNvPicPr>
            <a:picLocks noChangeAspect="1"/>
          </p:cNvPicPr>
          <p:nvPr/>
        </p:nvPicPr>
        <p:blipFill>
          <a:blip r:embed="rId2"/>
          <a:stretch>
            <a:fillRect/>
          </a:stretch>
        </p:blipFill>
        <p:spPr>
          <a:xfrm>
            <a:off x="1104727" y="2792856"/>
            <a:ext cx="4553123" cy="4026948"/>
          </a:xfrm>
          <a:prstGeom prst="rect">
            <a:avLst/>
          </a:prstGeom>
        </p:spPr>
      </p:pic>
      <p:pic>
        <p:nvPicPr>
          <p:cNvPr id="6" name="Picture 5">
            <a:extLst>
              <a:ext uri="{FF2B5EF4-FFF2-40B4-BE49-F238E27FC236}">
                <a16:creationId xmlns:a16="http://schemas.microsoft.com/office/drawing/2014/main" id="{38D2CFB5-3C8E-F770-527B-4DEF267BD0AF}"/>
              </a:ext>
            </a:extLst>
          </p:cNvPr>
          <p:cNvPicPr>
            <a:picLocks noChangeAspect="1"/>
          </p:cNvPicPr>
          <p:nvPr/>
        </p:nvPicPr>
        <p:blipFill>
          <a:blip r:embed="rId3"/>
          <a:stretch>
            <a:fillRect/>
          </a:stretch>
        </p:blipFill>
        <p:spPr>
          <a:xfrm>
            <a:off x="1104727" y="2399650"/>
            <a:ext cx="2476846" cy="276264"/>
          </a:xfrm>
          <a:prstGeom prst="rect">
            <a:avLst/>
          </a:prstGeom>
        </p:spPr>
      </p:pic>
    </p:spTree>
    <p:extLst>
      <p:ext uri="{BB962C8B-B14F-4D97-AF65-F5344CB8AC3E}">
        <p14:creationId xmlns:p14="http://schemas.microsoft.com/office/powerpoint/2010/main" val="340445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503E-1983-CCE9-6482-320825296CAD}"/>
              </a:ext>
            </a:extLst>
          </p:cNvPr>
          <p:cNvSpPr>
            <a:spLocks noGrp="1"/>
          </p:cNvSpPr>
          <p:nvPr>
            <p:ph type="title"/>
          </p:nvPr>
        </p:nvSpPr>
        <p:spPr/>
        <p:txBody>
          <a:bodyPr/>
          <a:lstStyle/>
          <a:p>
            <a:r>
              <a:rPr lang="en-US" dirty="0"/>
              <a:t>Installation</a:t>
            </a:r>
            <a:endParaRPr lang="en-CA" dirty="0"/>
          </a:p>
        </p:txBody>
      </p:sp>
      <p:sp>
        <p:nvSpPr>
          <p:cNvPr id="3" name="Content Placeholder 2">
            <a:extLst>
              <a:ext uri="{FF2B5EF4-FFF2-40B4-BE49-F238E27FC236}">
                <a16:creationId xmlns:a16="http://schemas.microsoft.com/office/drawing/2014/main" id="{8DFB04DE-CD01-EE7C-49F4-6EA5E99EF651}"/>
              </a:ext>
            </a:extLst>
          </p:cNvPr>
          <p:cNvSpPr>
            <a:spLocks noGrp="1"/>
          </p:cNvSpPr>
          <p:nvPr>
            <p:ph idx="1"/>
          </p:nvPr>
        </p:nvSpPr>
        <p:spPr>
          <a:xfrm>
            <a:off x="838200" y="1562100"/>
            <a:ext cx="10515600" cy="4930774"/>
          </a:xfrm>
        </p:spPr>
        <p:txBody>
          <a:bodyPr>
            <a:normAutofit/>
          </a:bodyPr>
          <a:lstStyle/>
          <a:p>
            <a:pPr marL="0" marR="0" indent="0">
              <a:lnSpc>
                <a:spcPct val="107000"/>
              </a:lnSpc>
              <a:spcBef>
                <a:spcPts val="0"/>
              </a:spcBef>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Enter these lines into the R console to install the package:</a:t>
            </a:r>
          </a:p>
          <a:p>
            <a:pPr marL="0" indent="0">
              <a:buNone/>
            </a:pPr>
            <a:endParaRPr lang="en-CA" sz="2000" dirty="0"/>
          </a:p>
          <a:p>
            <a:pPr marL="0" indent="0">
              <a:buNone/>
            </a:pPr>
            <a:endParaRPr lang="en-CA" sz="2000" dirty="0"/>
          </a:p>
          <a:p>
            <a:pPr marL="0" indent="0">
              <a:buNone/>
            </a:pPr>
            <a:r>
              <a:rPr lang="en-CA" sz="2000" dirty="0"/>
              <a:t>After installation, load the package:</a:t>
            </a:r>
          </a:p>
          <a:p>
            <a:pPr marL="0" indent="0">
              <a:buNone/>
            </a:pPr>
            <a:endParaRPr lang="en-CA" sz="2200" dirty="0"/>
          </a:p>
          <a:p>
            <a:pPr marL="0" indent="0">
              <a:buNone/>
            </a:pPr>
            <a:r>
              <a:rPr lang="en-US" sz="2200" dirty="0"/>
              <a:t>On loading the package, the following help message will print showing the location of this user guide and the template csv files you will use to load your data:</a:t>
            </a:r>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Read this user guide, then begin loading your data!</a:t>
            </a:r>
          </a:p>
        </p:txBody>
      </p:sp>
      <p:pic>
        <p:nvPicPr>
          <p:cNvPr id="5" name="Picture 4">
            <a:extLst>
              <a:ext uri="{FF2B5EF4-FFF2-40B4-BE49-F238E27FC236}">
                <a16:creationId xmlns:a16="http://schemas.microsoft.com/office/drawing/2014/main" id="{FAEB2814-D83E-764A-803F-69D229C0E04C}"/>
              </a:ext>
            </a:extLst>
          </p:cNvPr>
          <p:cNvPicPr>
            <a:picLocks noChangeAspect="1"/>
          </p:cNvPicPr>
          <p:nvPr/>
        </p:nvPicPr>
        <p:blipFill>
          <a:blip r:embed="rId2"/>
          <a:stretch>
            <a:fillRect/>
          </a:stretch>
        </p:blipFill>
        <p:spPr>
          <a:xfrm>
            <a:off x="933208" y="2032725"/>
            <a:ext cx="3467584" cy="276264"/>
          </a:xfrm>
          <a:prstGeom prst="rect">
            <a:avLst/>
          </a:prstGeom>
        </p:spPr>
      </p:pic>
      <p:pic>
        <p:nvPicPr>
          <p:cNvPr id="7" name="Picture 6">
            <a:extLst>
              <a:ext uri="{FF2B5EF4-FFF2-40B4-BE49-F238E27FC236}">
                <a16:creationId xmlns:a16="http://schemas.microsoft.com/office/drawing/2014/main" id="{EB1866C3-00EC-8580-1E86-AC1B4F80D1FB}"/>
              </a:ext>
            </a:extLst>
          </p:cNvPr>
          <p:cNvPicPr>
            <a:picLocks noChangeAspect="1"/>
          </p:cNvPicPr>
          <p:nvPr/>
        </p:nvPicPr>
        <p:blipFill>
          <a:blip r:embed="rId3"/>
          <a:stretch>
            <a:fillRect/>
          </a:stretch>
        </p:blipFill>
        <p:spPr>
          <a:xfrm>
            <a:off x="933208" y="2369042"/>
            <a:ext cx="5715798" cy="209579"/>
          </a:xfrm>
          <a:prstGeom prst="rect">
            <a:avLst/>
          </a:prstGeom>
        </p:spPr>
      </p:pic>
      <p:pic>
        <p:nvPicPr>
          <p:cNvPr id="9" name="Picture 8">
            <a:extLst>
              <a:ext uri="{FF2B5EF4-FFF2-40B4-BE49-F238E27FC236}">
                <a16:creationId xmlns:a16="http://schemas.microsoft.com/office/drawing/2014/main" id="{C9A3ED14-2FBF-BB9D-6D53-B1914368C277}"/>
              </a:ext>
            </a:extLst>
          </p:cNvPr>
          <p:cNvPicPr>
            <a:picLocks noChangeAspect="1"/>
          </p:cNvPicPr>
          <p:nvPr/>
        </p:nvPicPr>
        <p:blipFill rotWithShape="1">
          <a:blip r:embed="rId4"/>
          <a:srcRect t="7192" b="-1"/>
          <a:stretch/>
        </p:blipFill>
        <p:spPr>
          <a:xfrm>
            <a:off x="933208" y="3317821"/>
            <a:ext cx="2086266" cy="300603"/>
          </a:xfrm>
          <a:prstGeom prst="rect">
            <a:avLst/>
          </a:prstGeom>
        </p:spPr>
      </p:pic>
      <p:pic>
        <p:nvPicPr>
          <p:cNvPr id="11" name="Picture 10">
            <a:extLst>
              <a:ext uri="{FF2B5EF4-FFF2-40B4-BE49-F238E27FC236}">
                <a16:creationId xmlns:a16="http://schemas.microsoft.com/office/drawing/2014/main" id="{E8F2EF8E-8944-6024-7E69-9E8E73CE1DD9}"/>
              </a:ext>
            </a:extLst>
          </p:cNvPr>
          <p:cNvPicPr>
            <a:picLocks noChangeAspect="1"/>
          </p:cNvPicPr>
          <p:nvPr/>
        </p:nvPicPr>
        <p:blipFill rotWithShape="1">
          <a:blip r:embed="rId5"/>
          <a:srcRect b="17572"/>
          <a:stretch/>
        </p:blipFill>
        <p:spPr>
          <a:xfrm>
            <a:off x="933208" y="4596286"/>
            <a:ext cx="11183911" cy="918725"/>
          </a:xfrm>
          <a:prstGeom prst="rect">
            <a:avLst/>
          </a:prstGeom>
        </p:spPr>
      </p:pic>
    </p:spTree>
    <p:extLst>
      <p:ext uri="{BB962C8B-B14F-4D97-AF65-F5344CB8AC3E}">
        <p14:creationId xmlns:p14="http://schemas.microsoft.com/office/powerpoint/2010/main" val="101343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Individual Recapture Uploading: Tag Checking</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690688"/>
            <a:ext cx="10515600" cy="4945004"/>
          </a:xfrm>
        </p:spPr>
        <p:txBody>
          <a:bodyPr/>
          <a:lstStyle/>
          <a:p>
            <a:pPr marL="0" indent="0">
              <a:buNone/>
            </a:pPr>
            <a:r>
              <a:rPr lang="en-US" dirty="0"/>
              <a:t>The user interface for uploading recaptures communicates with the database in real-time, allowing it to check if the tag’s release data exists in LBT_RELEASES. If the Prefix and Number combination are not found, the user will be alerted:</a:t>
            </a:r>
          </a:p>
          <a:p>
            <a:pPr marL="0" indent="0">
              <a:buNone/>
            </a:pPr>
            <a:r>
              <a:rPr lang="en-US" dirty="0"/>
              <a:t>						</a:t>
            </a:r>
          </a:p>
          <a:p>
            <a:pPr marL="0" indent="0">
              <a:buNone/>
            </a:pPr>
            <a:r>
              <a:rPr lang="en-US" dirty="0"/>
              <a:t>				This is just a warning, and the user may still    				choose to upload this tag. However, if 					release data are not eventually entered for 					this tag, then path generation will not be 					possible. </a:t>
            </a:r>
          </a:p>
          <a:p>
            <a:pPr marL="0" indent="0">
              <a:buNone/>
            </a:pPr>
            <a:endParaRPr lang="en-US" dirty="0"/>
          </a:p>
          <a:p>
            <a:pPr marL="0" indent="0">
              <a:buNone/>
            </a:pPr>
            <a:endParaRPr lang="en-US" dirty="0"/>
          </a:p>
          <a:p>
            <a:pPr marL="0" indent="0">
              <a:buNone/>
            </a:pPr>
            <a:endParaRPr lang="en-US" dirty="0"/>
          </a:p>
          <a:p>
            <a:pPr marL="0" indent="0">
              <a:buNone/>
            </a:pPr>
            <a:endParaRPr lang="en-CA" dirty="0"/>
          </a:p>
        </p:txBody>
      </p:sp>
      <p:pic>
        <p:nvPicPr>
          <p:cNvPr id="5" name="Picture 4">
            <a:extLst>
              <a:ext uri="{FF2B5EF4-FFF2-40B4-BE49-F238E27FC236}">
                <a16:creationId xmlns:a16="http://schemas.microsoft.com/office/drawing/2014/main" id="{CE5465E7-09F7-77B7-9253-3A1431B6D385}"/>
              </a:ext>
            </a:extLst>
          </p:cNvPr>
          <p:cNvPicPr>
            <a:picLocks noChangeAspect="1"/>
          </p:cNvPicPr>
          <p:nvPr/>
        </p:nvPicPr>
        <p:blipFill>
          <a:blip r:embed="rId2"/>
          <a:stretch>
            <a:fillRect/>
          </a:stretch>
        </p:blipFill>
        <p:spPr>
          <a:xfrm>
            <a:off x="919592" y="3429000"/>
            <a:ext cx="3238952" cy="2448267"/>
          </a:xfrm>
          <a:prstGeom prst="rect">
            <a:avLst/>
          </a:prstGeom>
        </p:spPr>
      </p:pic>
    </p:spTree>
    <p:extLst>
      <p:ext uri="{BB962C8B-B14F-4D97-AF65-F5344CB8AC3E}">
        <p14:creationId xmlns:p14="http://schemas.microsoft.com/office/powerpoint/2010/main" val="905776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Individual Recapture Uploading: Person Info</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506130"/>
            <a:ext cx="10515600" cy="4351338"/>
          </a:xfrm>
        </p:spPr>
        <p:txBody>
          <a:bodyPr>
            <a:normAutofit/>
          </a:bodyPr>
          <a:lstStyle/>
          <a:p>
            <a:pPr marL="0" indent="0">
              <a:buNone/>
            </a:pPr>
            <a:r>
              <a:rPr lang="en-US" sz="2400" dirty="0"/>
              <a:t>Some tagging programs may wish to collect contact information for the person reporting tag recaptures to allow a reward system to be implemented. For this purpose, the Oracle database includes the LBT_PEOPLE table, which is created/updated when a name is entered in the “PERSON” field during recapture 		uploading. When this happens, additional fields will appear 			prompting the user for more contact information. Since the user 			interface communicates with the database, these will auto-fill			with any existing information for the entered name so this does not 		need to be re-entered each time the person reports a recapture.</a:t>
            </a:r>
            <a:endParaRPr lang="en-CA" sz="2400" dirty="0"/>
          </a:p>
        </p:txBody>
      </p:sp>
      <p:pic>
        <p:nvPicPr>
          <p:cNvPr id="7" name="Picture 6">
            <a:extLst>
              <a:ext uri="{FF2B5EF4-FFF2-40B4-BE49-F238E27FC236}">
                <a16:creationId xmlns:a16="http://schemas.microsoft.com/office/drawing/2014/main" id="{54B9E61B-AF7D-7779-F9DF-346639CECE6F}"/>
              </a:ext>
            </a:extLst>
          </p:cNvPr>
          <p:cNvPicPr>
            <a:picLocks noChangeAspect="1"/>
          </p:cNvPicPr>
          <p:nvPr/>
        </p:nvPicPr>
        <p:blipFill>
          <a:blip r:embed="rId2"/>
          <a:stretch>
            <a:fillRect/>
          </a:stretch>
        </p:blipFill>
        <p:spPr>
          <a:xfrm>
            <a:off x="1054679" y="2932685"/>
            <a:ext cx="1547278" cy="3812064"/>
          </a:xfrm>
          <a:prstGeom prst="rect">
            <a:avLst/>
          </a:prstGeom>
        </p:spPr>
      </p:pic>
    </p:spTree>
    <p:extLst>
      <p:ext uri="{BB962C8B-B14F-4D97-AF65-F5344CB8AC3E}">
        <p14:creationId xmlns:p14="http://schemas.microsoft.com/office/powerpoint/2010/main" val="627228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Individual Recapture Uploading: Latitude and Longitude</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4429125" y="1690688"/>
            <a:ext cx="7249353" cy="4351338"/>
          </a:xfrm>
        </p:spPr>
        <p:txBody>
          <a:bodyPr>
            <a:normAutofit/>
          </a:bodyPr>
          <a:lstStyle/>
          <a:p>
            <a:pPr marL="0" indent="0">
              <a:buNone/>
            </a:pPr>
            <a:r>
              <a:rPr lang="en-US" sz="2000" dirty="0"/>
              <a:t>The user interface largely standardizes the input of coordinate values, making it impossible to enter a “non-coordinate”, however, the user must be aware and check that:</a:t>
            </a:r>
          </a:p>
          <a:p>
            <a:r>
              <a:rPr lang="en-US" sz="2000" dirty="0"/>
              <a:t>Coordinates are being entered in </a:t>
            </a:r>
            <a:r>
              <a:rPr lang="en-US" sz="2000" b="1" dirty="0"/>
              <a:t>DDM</a:t>
            </a:r>
            <a:r>
              <a:rPr lang="en-US" sz="2000" dirty="0"/>
              <a:t> format</a:t>
            </a:r>
          </a:p>
          <a:p>
            <a:r>
              <a:rPr lang="en-US" sz="2000" dirty="0"/>
              <a:t>Westerly values for “Longitude Degrees” are </a:t>
            </a:r>
            <a:r>
              <a:rPr lang="en-US" sz="2000" b="1" dirty="0"/>
              <a:t>negative</a:t>
            </a:r>
            <a:r>
              <a:rPr lang="en-US" sz="2000" dirty="0"/>
              <a:t>. The scroller for this value goes down for negative values. This is the only way for the functions to know that coordinates are in the western hemisphere. Since the package is likely to be used in the western hemisphere, a warning message will appear if the user enters a positive value here.</a:t>
            </a:r>
            <a:endParaRPr lang="en-CA" sz="2000" dirty="0"/>
          </a:p>
        </p:txBody>
      </p:sp>
      <p:pic>
        <p:nvPicPr>
          <p:cNvPr id="6" name="Picture 5">
            <a:extLst>
              <a:ext uri="{FF2B5EF4-FFF2-40B4-BE49-F238E27FC236}">
                <a16:creationId xmlns:a16="http://schemas.microsoft.com/office/drawing/2014/main" id="{049D1763-57CF-1257-2400-0382214658BA}"/>
              </a:ext>
            </a:extLst>
          </p:cNvPr>
          <p:cNvPicPr>
            <a:picLocks noChangeAspect="1"/>
          </p:cNvPicPr>
          <p:nvPr/>
        </p:nvPicPr>
        <p:blipFill>
          <a:blip r:embed="rId2"/>
          <a:stretch>
            <a:fillRect/>
          </a:stretch>
        </p:blipFill>
        <p:spPr>
          <a:xfrm>
            <a:off x="838200" y="1690688"/>
            <a:ext cx="3505689" cy="4944165"/>
          </a:xfrm>
          <a:prstGeom prst="rect">
            <a:avLst/>
          </a:prstGeom>
        </p:spPr>
      </p:pic>
    </p:spTree>
    <p:extLst>
      <p:ext uri="{BB962C8B-B14F-4D97-AF65-F5344CB8AC3E}">
        <p14:creationId xmlns:p14="http://schemas.microsoft.com/office/powerpoint/2010/main" val="2428607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Individual Recapture Uploading: Submitting Recaptures</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690688"/>
            <a:ext cx="10515600" cy="4351338"/>
          </a:xfrm>
        </p:spPr>
        <p:txBody>
          <a:bodyPr/>
          <a:lstStyle/>
          <a:p>
            <a:pPr marL="0" indent="0">
              <a:buNone/>
            </a:pPr>
            <a:r>
              <a:rPr lang="en-US" dirty="0"/>
              <a:t>When the user clicks “Submit” in the recapture uploading window, the information for the submitted tag appears in the upper right, and each tag submitted will appear listed this way so that the user can see what tags they are submitting. Upload of all the listed tags will not occur until the user closes the window.</a:t>
            </a:r>
            <a:endParaRPr lang="en-CA" dirty="0"/>
          </a:p>
        </p:txBody>
      </p:sp>
      <p:pic>
        <p:nvPicPr>
          <p:cNvPr id="5" name="Picture 4">
            <a:extLst>
              <a:ext uri="{FF2B5EF4-FFF2-40B4-BE49-F238E27FC236}">
                <a16:creationId xmlns:a16="http://schemas.microsoft.com/office/drawing/2014/main" id="{43F3301D-9B37-8724-66BA-B3908A34C745}"/>
              </a:ext>
            </a:extLst>
          </p:cNvPr>
          <p:cNvPicPr>
            <a:picLocks noChangeAspect="1"/>
          </p:cNvPicPr>
          <p:nvPr/>
        </p:nvPicPr>
        <p:blipFill>
          <a:blip r:embed="rId2"/>
          <a:stretch>
            <a:fillRect/>
          </a:stretch>
        </p:blipFill>
        <p:spPr>
          <a:xfrm>
            <a:off x="1317071" y="3758646"/>
            <a:ext cx="9361964" cy="2572353"/>
          </a:xfrm>
          <a:prstGeom prst="rect">
            <a:avLst/>
          </a:prstGeom>
        </p:spPr>
      </p:pic>
    </p:spTree>
    <p:extLst>
      <p:ext uri="{BB962C8B-B14F-4D97-AF65-F5344CB8AC3E}">
        <p14:creationId xmlns:p14="http://schemas.microsoft.com/office/powerpoint/2010/main" val="4129997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DC6C-FC3A-AA0A-E440-FB60AC5FE539}"/>
              </a:ext>
            </a:extLst>
          </p:cNvPr>
          <p:cNvSpPr>
            <a:spLocks noGrp="1"/>
          </p:cNvSpPr>
          <p:nvPr>
            <p:ph type="title"/>
          </p:nvPr>
        </p:nvSpPr>
        <p:spPr/>
        <p:txBody>
          <a:bodyPr/>
          <a:lstStyle/>
          <a:p>
            <a:r>
              <a:rPr lang="en-US" dirty="0"/>
              <a:t>Batch Recapture Uploading: Formatting</a:t>
            </a:r>
            <a:endParaRPr lang="en-CA" dirty="0"/>
          </a:p>
        </p:txBody>
      </p:sp>
      <p:sp>
        <p:nvSpPr>
          <p:cNvPr id="3" name="Content Placeholder 2">
            <a:extLst>
              <a:ext uri="{FF2B5EF4-FFF2-40B4-BE49-F238E27FC236}">
                <a16:creationId xmlns:a16="http://schemas.microsoft.com/office/drawing/2014/main" id="{73F371DD-ED26-9035-14C9-A032077ED40A}"/>
              </a:ext>
            </a:extLst>
          </p:cNvPr>
          <p:cNvSpPr>
            <a:spLocks noGrp="1"/>
          </p:cNvSpPr>
          <p:nvPr>
            <p:ph idx="1"/>
          </p:nvPr>
        </p:nvSpPr>
        <p:spPr/>
        <p:txBody>
          <a:bodyPr/>
          <a:lstStyle/>
          <a:p>
            <a:pPr marL="0" indent="0">
              <a:buNone/>
            </a:pPr>
            <a:r>
              <a:rPr lang="en-US" dirty="0"/>
              <a:t>If the tagging program already has many recapture data stored in tables, these can be batch uploaded to the database much like the releases data. Like the releases data, these will first need to be formatted using the provided template (</a:t>
            </a:r>
            <a:r>
              <a:rPr lang="en-US" dirty="0">
                <a:solidFill>
                  <a:srgbClr val="27F94A"/>
                </a:solidFill>
              </a:rPr>
              <a:t>recaptures_template.csv</a:t>
            </a:r>
            <a:r>
              <a:rPr lang="en-US" dirty="0"/>
              <a:t>). For recapture formatting, the mandatory columns are:</a:t>
            </a:r>
          </a:p>
          <a:p>
            <a:pPr marL="0" indent="0">
              <a:buNone/>
            </a:pPr>
            <a:r>
              <a:rPr lang="en-CA" sz="2800" dirty="0"/>
              <a:t>TAG_PREFIX, TAG_NUMER, DAY, MONTH, YEAR, </a:t>
            </a:r>
          </a:p>
          <a:p>
            <a:pPr marL="0" indent="0">
              <a:buNone/>
            </a:pPr>
            <a:r>
              <a:rPr lang="en-CA" dirty="0"/>
              <a:t>And </a:t>
            </a:r>
            <a:r>
              <a:rPr lang="en-CA" b="1" dirty="0"/>
              <a:t>either</a:t>
            </a:r>
            <a:r>
              <a:rPr lang="en-CA" dirty="0"/>
              <a:t>: </a:t>
            </a:r>
            <a:r>
              <a:rPr lang="en-CA" sz="2800" dirty="0"/>
              <a:t>LAT_DEGREE, LAT_MINUTE, LON_DEGREE, LON_MINUTE</a:t>
            </a:r>
          </a:p>
          <a:p>
            <a:pPr marL="0" indent="0">
              <a:buNone/>
            </a:pPr>
            <a:r>
              <a:rPr lang="en-CA" b="1" dirty="0"/>
              <a:t>Or</a:t>
            </a:r>
            <a:r>
              <a:rPr lang="en-CA" dirty="0"/>
              <a:t>: LAT_DD, LON_DD (these last two columns allow the user the option to enter coordinates in decimal degree (DD) format, so you don’t have to convert these; </a:t>
            </a:r>
            <a:r>
              <a:rPr lang="en-CA"/>
              <a:t>as long </a:t>
            </a:r>
            <a:endParaRPr lang="en-CA" dirty="0"/>
          </a:p>
          <a:p>
            <a:pPr marL="0" indent="0">
              <a:buNone/>
            </a:pPr>
            <a:endParaRPr lang="en-CA" sz="2800" dirty="0"/>
          </a:p>
          <a:p>
            <a:pPr marL="0" indent="0">
              <a:buNone/>
            </a:pPr>
            <a:endParaRPr lang="en-CA" dirty="0"/>
          </a:p>
        </p:txBody>
      </p:sp>
    </p:spTree>
    <p:extLst>
      <p:ext uri="{BB962C8B-B14F-4D97-AF65-F5344CB8AC3E}">
        <p14:creationId xmlns:p14="http://schemas.microsoft.com/office/powerpoint/2010/main" val="1950229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4A68-98AF-75B0-5EC0-0360949CB8A0}"/>
              </a:ext>
            </a:extLst>
          </p:cNvPr>
          <p:cNvSpPr>
            <a:spLocks noGrp="1"/>
          </p:cNvSpPr>
          <p:nvPr>
            <p:ph type="title"/>
          </p:nvPr>
        </p:nvSpPr>
        <p:spPr/>
        <p:txBody>
          <a:bodyPr/>
          <a:lstStyle/>
          <a:p>
            <a:r>
              <a:rPr lang="en-US" dirty="0"/>
              <a:t>Path Generation: </a:t>
            </a:r>
            <a:r>
              <a:rPr lang="en-US" dirty="0" err="1">
                <a:solidFill>
                  <a:schemeClr val="accent5">
                    <a:lumMod val="75000"/>
                  </a:schemeClr>
                </a:solidFill>
              </a:rPr>
              <a:t>generate_paths</a:t>
            </a:r>
            <a:r>
              <a:rPr lang="en-US" dirty="0">
                <a:solidFill>
                  <a:schemeClr val="accent5">
                    <a:lumMod val="75000"/>
                  </a:schemeClr>
                </a:solidFill>
              </a:rPr>
              <a:t>()</a:t>
            </a:r>
            <a:endParaRPr lang="en-CA" dirty="0"/>
          </a:p>
        </p:txBody>
      </p:sp>
      <p:sp>
        <p:nvSpPr>
          <p:cNvPr id="3" name="Content Placeholder 2">
            <a:extLst>
              <a:ext uri="{FF2B5EF4-FFF2-40B4-BE49-F238E27FC236}">
                <a16:creationId xmlns:a16="http://schemas.microsoft.com/office/drawing/2014/main" id="{0CBC7536-DA30-EAF4-0CA6-81A8FA2BEEF0}"/>
              </a:ext>
            </a:extLst>
          </p:cNvPr>
          <p:cNvSpPr>
            <a:spLocks noGrp="1"/>
          </p:cNvSpPr>
          <p:nvPr>
            <p:ph idx="1"/>
          </p:nvPr>
        </p:nvSpPr>
        <p:spPr/>
        <p:txBody>
          <a:bodyPr/>
          <a:lstStyle/>
          <a:p>
            <a:pPr marL="0" indent="0">
              <a:buNone/>
            </a:pPr>
            <a:r>
              <a:rPr lang="en-US" dirty="0"/>
              <a:t>Once the user has completed uploads of releases and at least one recapture, they can begin generating movement paths between these. Running the function </a:t>
            </a:r>
            <a:r>
              <a:rPr lang="en-US" dirty="0" err="1">
                <a:solidFill>
                  <a:schemeClr val="accent5">
                    <a:lumMod val="75000"/>
                  </a:schemeClr>
                </a:solidFill>
              </a:rPr>
              <a:t>generate_paths</a:t>
            </a:r>
            <a:r>
              <a:rPr lang="en-US" dirty="0">
                <a:solidFill>
                  <a:schemeClr val="accent5">
                    <a:lumMod val="75000"/>
                  </a:schemeClr>
                </a:solidFill>
              </a:rPr>
              <a:t>()</a:t>
            </a:r>
            <a:r>
              <a:rPr lang="en-CA" dirty="0">
                <a:solidFill>
                  <a:schemeClr val="accent5">
                    <a:lumMod val="75000"/>
                  </a:schemeClr>
                </a:solidFill>
              </a:rPr>
              <a:t> </a:t>
            </a:r>
            <a:r>
              <a:rPr lang="en-CA" dirty="0"/>
              <a:t>will calculate plausible paths for all recaptures found in LBT_RECAPTURES. This function can be run as many times as needed whenever new recaptures are added; recaptures with existing paths will simply be skipped. Pathing relies on functions in the R package “</a:t>
            </a:r>
            <a:r>
              <a:rPr lang="en-CA" dirty="0" err="1"/>
              <a:t>PBSmapping</a:t>
            </a:r>
            <a:r>
              <a:rPr lang="en-CA" dirty="0"/>
              <a:t>” and uses a “least cost” method in combination with a depth raster map to calculate plausible paths of movement between tag release and each sequential (chronologically) recapture event. </a:t>
            </a:r>
            <a:endParaRPr lang="en-US" dirty="0">
              <a:solidFill>
                <a:schemeClr val="accent5">
                  <a:lumMod val="75000"/>
                </a:schemeClr>
              </a:solidFill>
            </a:endParaRPr>
          </a:p>
        </p:txBody>
      </p:sp>
    </p:spTree>
    <p:extLst>
      <p:ext uri="{BB962C8B-B14F-4D97-AF65-F5344CB8AC3E}">
        <p14:creationId xmlns:p14="http://schemas.microsoft.com/office/powerpoint/2010/main" val="2485988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55AC-1F04-2718-4D90-C01BD33DE8A0}"/>
              </a:ext>
            </a:extLst>
          </p:cNvPr>
          <p:cNvSpPr>
            <a:spLocks noGrp="1"/>
          </p:cNvSpPr>
          <p:nvPr>
            <p:ph type="title"/>
          </p:nvPr>
        </p:nvSpPr>
        <p:spPr/>
        <p:txBody>
          <a:bodyPr/>
          <a:lstStyle/>
          <a:p>
            <a:r>
              <a:rPr lang="en-US" dirty="0"/>
              <a:t>Path Generation: LBT_PATH &amp; LBT_PATHS</a:t>
            </a:r>
            <a:endParaRPr lang="en-CA" dirty="0"/>
          </a:p>
        </p:txBody>
      </p:sp>
      <p:sp>
        <p:nvSpPr>
          <p:cNvPr id="3" name="Content Placeholder 2">
            <a:extLst>
              <a:ext uri="{FF2B5EF4-FFF2-40B4-BE49-F238E27FC236}">
                <a16:creationId xmlns:a16="http://schemas.microsoft.com/office/drawing/2014/main" id="{4463919B-BB28-84DC-7981-DFC93BC2EBCA}"/>
              </a:ext>
            </a:extLst>
          </p:cNvPr>
          <p:cNvSpPr>
            <a:spLocks noGrp="1"/>
          </p:cNvSpPr>
          <p:nvPr>
            <p:ph idx="1"/>
          </p:nvPr>
        </p:nvSpPr>
        <p:spPr>
          <a:xfrm>
            <a:off x="838200" y="1690688"/>
            <a:ext cx="10515600" cy="4351338"/>
          </a:xfrm>
        </p:spPr>
        <p:txBody>
          <a:bodyPr>
            <a:normAutofit lnSpcReduction="10000"/>
          </a:bodyPr>
          <a:lstStyle/>
          <a:p>
            <a:pPr marL="0" indent="0">
              <a:buNone/>
            </a:pPr>
            <a:r>
              <a:rPr lang="en-US" dirty="0"/>
              <a:t>Pathing information generated by </a:t>
            </a:r>
            <a:r>
              <a:rPr lang="en-US" dirty="0" err="1">
                <a:solidFill>
                  <a:schemeClr val="accent5">
                    <a:lumMod val="75000"/>
                  </a:schemeClr>
                </a:solidFill>
              </a:rPr>
              <a:t>generate_paths</a:t>
            </a:r>
            <a:r>
              <a:rPr lang="en-US" dirty="0">
                <a:solidFill>
                  <a:schemeClr val="accent5">
                    <a:lumMod val="75000"/>
                  </a:schemeClr>
                </a:solidFill>
              </a:rPr>
              <a:t>() </a:t>
            </a:r>
            <a:r>
              <a:rPr lang="en-US" dirty="0"/>
              <a:t>is stored in two tables, LBT_PATH and LBT_PATHS. LBT_PATH contains the calculated </a:t>
            </a:r>
            <a:r>
              <a:rPr lang="en-US" dirty="0">
                <a:highlight>
                  <a:srgbClr val="FFFF00"/>
                </a:highlight>
              </a:rPr>
              <a:t>straight line distance </a:t>
            </a:r>
            <a:r>
              <a:rPr lang="en-US" dirty="0"/>
              <a:t>between each chronological location of the tag. In this table, the column CID (Capture ID) contains the chronological numbering of each recapture event. LBT_PATHS contains the proposed plausible movement paths of each tag. The POS (Position) column contains the sequence for each coordinate making up the plausible path from the last real known location, up to the known recapture location. Rows representing the recapture event will contain date and name values in the REC_DATE (Recapture Date) and REC_PERSON (Recapture Person) columns. </a:t>
            </a:r>
          </a:p>
          <a:p>
            <a:pPr marL="0" indent="0">
              <a:buNone/>
            </a:pPr>
            <a:r>
              <a:rPr lang="en-US" dirty="0"/>
              <a:t> </a:t>
            </a:r>
            <a:endParaRPr lang="en-CA" dirty="0"/>
          </a:p>
        </p:txBody>
      </p:sp>
    </p:spTree>
    <p:extLst>
      <p:ext uri="{BB962C8B-B14F-4D97-AF65-F5344CB8AC3E}">
        <p14:creationId xmlns:p14="http://schemas.microsoft.com/office/powerpoint/2010/main" val="3577067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C0E7-EDF7-5E21-5393-2716B16BD55F}"/>
              </a:ext>
            </a:extLst>
          </p:cNvPr>
          <p:cNvSpPr>
            <a:spLocks noGrp="1"/>
          </p:cNvSpPr>
          <p:nvPr>
            <p:ph type="title"/>
          </p:nvPr>
        </p:nvSpPr>
        <p:spPr/>
        <p:txBody>
          <a:bodyPr/>
          <a:lstStyle/>
          <a:p>
            <a:r>
              <a:rPr lang="en-US" dirty="0"/>
              <a:t>Map Generation: </a:t>
            </a:r>
            <a:r>
              <a:rPr lang="en-US" dirty="0" err="1">
                <a:solidFill>
                  <a:schemeClr val="accent5">
                    <a:lumMod val="75000"/>
                  </a:schemeClr>
                </a:solidFill>
              </a:rPr>
              <a:t>generate_maps</a:t>
            </a:r>
            <a:r>
              <a:rPr lang="en-US" dirty="0">
                <a:solidFill>
                  <a:schemeClr val="accent5">
                    <a:lumMod val="75000"/>
                  </a:schemeClr>
                </a:solidFill>
              </a:rPr>
              <a:t>() </a:t>
            </a:r>
            <a:endParaRPr lang="en-CA" dirty="0"/>
          </a:p>
        </p:txBody>
      </p:sp>
      <p:sp>
        <p:nvSpPr>
          <p:cNvPr id="3" name="Content Placeholder 2">
            <a:extLst>
              <a:ext uri="{FF2B5EF4-FFF2-40B4-BE49-F238E27FC236}">
                <a16:creationId xmlns:a16="http://schemas.microsoft.com/office/drawing/2014/main" id="{199C8959-1338-FD60-2CA9-DC67F5B2D02A}"/>
              </a:ext>
            </a:extLst>
          </p:cNvPr>
          <p:cNvSpPr>
            <a:spLocks noGrp="1"/>
          </p:cNvSpPr>
          <p:nvPr>
            <p:ph idx="1"/>
          </p:nvPr>
        </p:nvSpPr>
        <p:spPr>
          <a:xfrm>
            <a:off x="838200" y="1532010"/>
            <a:ext cx="10515600" cy="4351338"/>
          </a:xfrm>
        </p:spPr>
        <p:txBody>
          <a:bodyPr>
            <a:normAutofit fontScale="92500" lnSpcReduction="20000"/>
          </a:bodyPr>
          <a:lstStyle/>
          <a:p>
            <a:pPr marL="0" indent="0">
              <a:buNone/>
            </a:pPr>
            <a:r>
              <a:rPr lang="en-US" dirty="0"/>
              <a:t>Once paths have been created, these can be presented graphically using the </a:t>
            </a:r>
            <a:r>
              <a:rPr lang="en-US" dirty="0" err="1">
                <a:solidFill>
                  <a:schemeClr val="accent5">
                    <a:lumMod val="75000"/>
                  </a:schemeClr>
                </a:solidFill>
              </a:rPr>
              <a:t>generate_maps</a:t>
            </a:r>
            <a:r>
              <a:rPr lang="en-US" dirty="0">
                <a:solidFill>
                  <a:schemeClr val="accent5">
                    <a:lumMod val="75000"/>
                  </a:schemeClr>
                </a:solidFill>
              </a:rPr>
              <a:t>() </a:t>
            </a:r>
            <a:r>
              <a:rPr lang="en-US" dirty="0"/>
              <a:t>function. This function has a number of additional arguments that change the output. These are:</a:t>
            </a:r>
          </a:p>
          <a:p>
            <a:r>
              <a:rPr lang="en-US" dirty="0"/>
              <a:t>“</a:t>
            </a:r>
            <a:r>
              <a:rPr lang="en-US" b="1" dirty="0" err="1"/>
              <a:t>map.token</a:t>
            </a:r>
            <a:r>
              <a:rPr lang="en-US" b="1" dirty="0"/>
              <a:t> </a:t>
            </a:r>
            <a:r>
              <a:rPr lang="en-US" dirty="0"/>
              <a:t>= ” Mapping requires a public mapping token for </a:t>
            </a:r>
            <a:r>
              <a:rPr lang="en-US" dirty="0" err="1"/>
              <a:t>Mapbox</a:t>
            </a:r>
            <a:r>
              <a:rPr lang="en-US" dirty="0"/>
              <a:t>.</a:t>
            </a:r>
          </a:p>
          <a:p>
            <a:r>
              <a:rPr lang="en-US" dirty="0"/>
              <a:t>“</a:t>
            </a:r>
            <a:r>
              <a:rPr lang="en-US" b="1" dirty="0" err="1"/>
              <a:t>output.location</a:t>
            </a:r>
            <a:r>
              <a:rPr lang="en-US" b="1" dirty="0"/>
              <a:t> </a:t>
            </a:r>
            <a:r>
              <a:rPr lang="en-US" dirty="0"/>
              <a:t>= ” Character string specifying the directory in which to put the maps (example: "C:/Users/Username/Documents/”)</a:t>
            </a:r>
          </a:p>
          <a:p>
            <a:r>
              <a:rPr lang="en-US" dirty="0"/>
              <a:t>“</a:t>
            </a:r>
            <a:r>
              <a:rPr lang="en-US" b="1" dirty="0"/>
              <a:t>person</a:t>
            </a:r>
            <a:r>
              <a:rPr lang="en-US" dirty="0"/>
              <a:t> = ” This specifies the recapture person for whom to generate maps. This will cause maps to be generated showing releases and each recapture location (and the plausible connecting path) for each tag ID reported by the chosen person. (Default = NULL)</a:t>
            </a:r>
          </a:p>
          <a:p>
            <a:r>
              <a:rPr lang="en-US" dirty="0"/>
              <a:t>“</a:t>
            </a:r>
            <a:r>
              <a:rPr lang="en-US" b="1" dirty="0" err="1"/>
              <a:t>all.people</a:t>
            </a:r>
            <a:r>
              <a:rPr lang="en-US" b="1" dirty="0"/>
              <a:t> </a:t>
            </a:r>
            <a:r>
              <a:rPr lang="en-US" dirty="0"/>
              <a:t>= ” (Default = FALSE), if changed to TRUE, maps for every person who has reported recaptures will be generated.</a:t>
            </a:r>
          </a:p>
          <a:p>
            <a:pPr marL="0" indent="0">
              <a:buNone/>
            </a:pPr>
            <a:r>
              <a:rPr lang="en-US" dirty="0"/>
              <a:t>  </a:t>
            </a:r>
            <a:endParaRPr lang="en-US" dirty="0">
              <a:solidFill>
                <a:schemeClr val="accent5">
                  <a:lumMod val="75000"/>
                </a:schemeClr>
              </a:solidFill>
            </a:endParaRPr>
          </a:p>
          <a:p>
            <a:pPr marL="0" indent="0">
              <a:buNone/>
            </a:pPr>
            <a:endParaRPr lang="en-CA" dirty="0"/>
          </a:p>
        </p:txBody>
      </p:sp>
    </p:spTree>
    <p:extLst>
      <p:ext uri="{BB962C8B-B14F-4D97-AF65-F5344CB8AC3E}">
        <p14:creationId xmlns:p14="http://schemas.microsoft.com/office/powerpoint/2010/main" val="241482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01B4-7C47-B8F4-4EF2-8836DBEE2D9C}"/>
              </a:ext>
            </a:extLst>
          </p:cNvPr>
          <p:cNvSpPr>
            <a:spLocks noGrp="1"/>
          </p:cNvSpPr>
          <p:nvPr>
            <p:ph type="title"/>
          </p:nvPr>
        </p:nvSpPr>
        <p:spPr/>
        <p:txBody>
          <a:bodyPr/>
          <a:lstStyle/>
          <a:p>
            <a:r>
              <a:rPr lang="en-US" dirty="0"/>
              <a:t>Package Description</a:t>
            </a:r>
            <a:endParaRPr lang="en-CA" dirty="0"/>
          </a:p>
        </p:txBody>
      </p:sp>
      <p:sp>
        <p:nvSpPr>
          <p:cNvPr id="3" name="Content Placeholder 2">
            <a:extLst>
              <a:ext uri="{FF2B5EF4-FFF2-40B4-BE49-F238E27FC236}">
                <a16:creationId xmlns:a16="http://schemas.microsoft.com/office/drawing/2014/main" id="{06A9215E-BAA6-FA0F-B3FC-E00E19996552}"/>
              </a:ext>
            </a:extLst>
          </p:cNvPr>
          <p:cNvSpPr>
            <a:spLocks noGrp="1"/>
          </p:cNvSpPr>
          <p:nvPr>
            <p:ph idx="1"/>
          </p:nvPr>
        </p:nvSpPr>
        <p:spPr/>
        <p:txBody>
          <a:bodyPr>
            <a:normAutofit/>
          </a:bodyPr>
          <a:lstStyle/>
          <a:p>
            <a:pPr marL="0" indent="0">
              <a:buNone/>
            </a:pPr>
            <a:r>
              <a:rPr lang="en-US" dirty="0"/>
              <a:t>	This package is intended as a tool for researchers studying aquatic animal movement using public reporting of tagged animals. The package runs in R and allows the user to call functions which facilitate intuitive inputting and organization of release and recapture data into an SQL based database (local or Oracle), as well as generating plausible paths of animal movement, with the end product being user generated movement maps. Fundamentally, the package provides a standardized method for maintaining data quality in tagging projects and allowing easy access to these data for further investigations.</a:t>
            </a:r>
          </a:p>
        </p:txBody>
      </p:sp>
    </p:spTree>
    <p:extLst>
      <p:ext uri="{BB962C8B-B14F-4D97-AF65-F5344CB8AC3E}">
        <p14:creationId xmlns:p14="http://schemas.microsoft.com/office/powerpoint/2010/main" val="53435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F1AF-C286-374C-584A-A21D69C9EB32}"/>
              </a:ext>
            </a:extLst>
          </p:cNvPr>
          <p:cNvSpPr>
            <a:spLocks noGrp="1"/>
          </p:cNvSpPr>
          <p:nvPr>
            <p:ph type="title"/>
          </p:nvPr>
        </p:nvSpPr>
        <p:spPr/>
        <p:txBody>
          <a:bodyPr/>
          <a:lstStyle/>
          <a:p>
            <a:r>
              <a:rPr lang="en-US" dirty="0"/>
              <a:t>R</a:t>
            </a:r>
            <a:endParaRPr lang="en-CA" dirty="0"/>
          </a:p>
        </p:txBody>
      </p:sp>
      <p:sp>
        <p:nvSpPr>
          <p:cNvPr id="3" name="Content Placeholder 2">
            <a:extLst>
              <a:ext uri="{FF2B5EF4-FFF2-40B4-BE49-F238E27FC236}">
                <a16:creationId xmlns:a16="http://schemas.microsoft.com/office/drawing/2014/main" id="{4E47CC83-67A8-3E51-CBC8-46F43CF39DC7}"/>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package was written for R version 4.2.2. It is assumed that the user has this or a later version of R installed.</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2782217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215E-A49D-9697-E791-938E89F6D4BA}"/>
              </a:ext>
            </a:extLst>
          </p:cNvPr>
          <p:cNvSpPr>
            <a:spLocks noGrp="1"/>
          </p:cNvSpPr>
          <p:nvPr>
            <p:ph type="title"/>
          </p:nvPr>
        </p:nvSpPr>
        <p:spPr>
          <a:xfrm>
            <a:off x="571500" y="365125"/>
            <a:ext cx="10782300" cy="1325563"/>
          </a:xfrm>
        </p:spPr>
        <p:txBody>
          <a:bodyPr/>
          <a:lstStyle/>
          <a:p>
            <a:r>
              <a:rPr lang="en-US" dirty="0"/>
              <a:t>Using on Local Computer (Default)</a:t>
            </a:r>
            <a:endParaRPr lang="en-CA" dirty="0"/>
          </a:p>
        </p:txBody>
      </p:sp>
      <p:sp>
        <p:nvSpPr>
          <p:cNvPr id="3" name="Content Placeholder 2">
            <a:extLst>
              <a:ext uri="{FF2B5EF4-FFF2-40B4-BE49-F238E27FC236}">
                <a16:creationId xmlns:a16="http://schemas.microsoft.com/office/drawing/2014/main" id="{9602F1E9-F793-82BC-BF0E-717D8E064EBE}"/>
              </a:ext>
            </a:extLst>
          </p:cNvPr>
          <p:cNvSpPr>
            <a:spLocks noGrp="1"/>
          </p:cNvSpPr>
          <p:nvPr>
            <p:ph idx="1"/>
          </p:nvPr>
        </p:nvSpPr>
        <p:spPr>
          <a:xfrm>
            <a:off x="571500" y="1558925"/>
            <a:ext cx="11306175" cy="4351338"/>
          </a:xfrm>
        </p:spPr>
        <p:txBody>
          <a:bodyPr>
            <a:normAutofit/>
          </a:bodyPr>
          <a:lstStyle/>
          <a:p>
            <a:pPr marL="0" indent="0">
              <a:buNone/>
            </a:pPr>
            <a:r>
              <a:rPr lang="en-US" sz="2000" dirty="0"/>
              <a:t>For normal operation, the package uses </a:t>
            </a:r>
            <a:r>
              <a:rPr lang="en-US" sz="2000" dirty="0" err="1"/>
              <a:t>RSQLite</a:t>
            </a:r>
            <a:r>
              <a:rPr lang="en-US" sz="2000" dirty="0"/>
              <a:t> to create and write an SQL based database file on the user’s local hard drive (no external network connections required). This file is stored at C:/LOBTAG/LOBTAG.db</a:t>
            </a:r>
          </a:p>
          <a:p>
            <a:pPr marL="0" indent="0">
              <a:buNone/>
            </a:pPr>
            <a:r>
              <a:rPr lang="en-US" sz="2000" dirty="0"/>
              <a:t>Deleting the </a:t>
            </a:r>
            <a:r>
              <a:rPr lang="en-US" sz="2000" dirty="0" err="1"/>
              <a:t>LOBTAG.db</a:t>
            </a:r>
            <a:r>
              <a:rPr lang="en-US" sz="2000" dirty="0"/>
              <a:t> file will delete your entire database, so it is advised that you backup this file after building your database.</a:t>
            </a:r>
          </a:p>
          <a:p>
            <a:pPr marL="0" indent="0">
              <a:buNone/>
            </a:pPr>
            <a:r>
              <a:rPr lang="en-US" sz="2000" dirty="0"/>
              <a:t>Data tables in </a:t>
            </a:r>
            <a:r>
              <a:rPr lang="en-US" sz="2000" dirty="0" err="1"/>
              <a:t>LOBTAG.db</a:t>
            </a:r>
            <a:r>
              <a:rPr lang="en-US" sz="2000" dirty="0"/>
              <a:t> can be accessed, queried and manipulated using SQL code much like any SQL based database (such as Oracle).</a:t>
            </a:r>
          </a:p>
          <a:p>
            <a:pPr marL="0" indent="0">
              <a:buNone/>
            </a:pPr>
            <a:r>
              <a:rPr lang="en-US" sz="2000" b="1" dirty="0"/>
              <a:t>Pro tip</a:t>
            </a:r>
            <a:r>
              <a:rPr lang="en-US" sz="2000" dirty="0"/>
              <a:t>: If you’re working in R and want to interact with your database in ways outside the functionality of this package, </a:t>
            </a:r>
            <a:r>
              <a:rPr lang="en-US" sz="2000" dirty="0" err="1"/>
              <a:t>RSQLite</a:t>
            </a:r>
            <a:r>
              <a:rPr lang="en-US" sz="2000" dirty="0"/>
              <a:t> is a valuable R package for this. For example, for retrieving your Releases table:</a:t>
            </a:r>
          </a:p>
          <a:p>
            <a:pPr marL="0" indent="0">
              <a:buNone/>
            </a:pPr>
            <a:endParaRPr lang="en-CA" sz="2000" dirty="0"/>
          </a:p>
        </p:txBody>
      </p:sp>
      <p:pic>
        <p:nvPicPr>
          <p:cNvPr id="5" name="Picture 4">
            <a:extLst>
              <a:ext uri="{FF2B5EF4-FFF2-40B4-BE49-F238E27FC236}">
                <a16:creationId xmlns:a16="http://schemas.microsoft.com/office/drawing/2014/main" id="{0E20D3BE-3C43-9AD0-5C56-4F666B762935}"/>
              </a:ext>
            </a:extLst>
          </p:cNvPr>
          <p:cNvPicPr>
            <a:picLocks noChangeAspect="1"/>
          </p:cNvPicPr>
          <p:nvPr/>
        </p:nvPicPr>
        <p:blipFill>
          <a:blip r:embed="rId2"/>
          <a:stretch>
            <a:fillRect/>
          </a:stretch>
        </p:blipFill>
        <p:spPr>
          <a:xfrm>
            <a:off x="571500" y="4717272"/>
            <a:ext cx="7182852" cy="943107"/>
          </a:xfrm>
          <a:prstGeom prst="rect">
            <a:avLst/>
          </a:prstGeom>
        </p:spPr>
      </p:pic>
    </p:spTree>
    <p:extLst>
      <p:ext uri="{BB962C8B-B14F-4D97-AF65-F5344CB8AC3E}">
        <p14:creationId xmlns:p14="http://schemas.microsoft.com/office/powerpoint/2010/main" val="387810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0576-6FCF-207B-2B40-2FB37548FE1C}"/>
              </a:ext>
            </a:extLst>
          </p:cNvPr>
          <p:cNvSpPr>
            <a:spLocks noGrp="1"/>
          </p:cNvSpPr>
          <p:nvPr>
            <p:ph type="title"/>
          </p:nvPr>
        </p:nvSpPr>
        <p:spPr>
          <a:xfrm>
            <a:off x="720754" y="114168"/>
            <a:ext cx="10515600" cy="1325563"/>
          </a:xfrm>
        </p:spPr>
        <p:txBody>
          <a:bodyPr/>
          <a:lstStyle/>
          <a:p>
            <a:r>
              <a:rPr lang="en-US" dirty="0"/>
              <a:t>Using with Oracle</a:t>
            </a:r>
            <a:endParaRPr lang="en-CA" dirty="0"/>
          </a:p>
        </p:txBody>
      </p:sp>
      <p:sp>
        <p:nvSpPr>
          <p:cNvPr id="3" name="Content Placeholder 2">
            <a:extLst>
              <a:ext uri="{FF2B5EF4-FFF2-40B4-BE49-F238E27FC236}">
                <a16:creationId xmlns:a16="http://schemas.microsoft.com/office/drawing/2014/main" id="{E4751645-224D-4F36-88A0-0B2256FC4843}"/>
              </a:ext>
            </a:extLst>
          </p:cNvPr>
          <p:cNvSpPr>
            <a:spLocks noGrp="1"/>
          </p:cNvSpPr>
          <p:nvPr>
            <p:ph idx="1"/>
          </p:nvPr>
        </p:nvSpPr>
        <p:spPr>
          <a:xfrm>
            <a:off x="737532" y="1104171"/>
            <a:ext cx="10515600" cy="5489575"/>
          </a:xfrm>
        </p:spPr>
        <p:txBody>
          <a:bodyPr>
            <a:normAutofit/>
          </a:bodyPr>
          <a:lstStyle/>
          <a:p>
            <a:pPr marL="0" indent="0">
              <a:buNone/>
            </a:pPr>
            <a:r>
              <a:rPr lang="en-US" sz="2000" dirty="0"/>
              <a:t>This package has the option to be used to build and Oracle database. To use with Oracle, the user must enter their Oracle credentials as arguments when calling functions. To use Oracle with any of the functions, enter the following when calling the function:</a:t>
            </a:r>
          </a:p>
          <a:p>
            <a:r>
              <a:rPr lang="en-CA" sz="2000" dirty="0" err="1"/>
              <a:t>db</a:t>
            </a:r>
            <a:r>
              <a:rPr lang="en-CA" sz="2000" dirty="0"/>
              <a:t> = “Oracle”</a:t>
            </a:r>
          </a:p>
          <a:p>
            <a:r>
              <a:rPr lang="en-CA" sz="2000" dirty="0" err="1"/>
              <a:t>oracle.user</a:t>
            </a:r>
            <a:r>
              <a:rPr lang="en-CA" sz="2000" dirty="0"/>
              <a:t> = “</a:t>
            </a:r>
            <a:r>
              <a:rPr lang="en-CA" sz="2000" i="1" dirty="0"/>
              <a:t>username”</a:t>
            </a:r>
          </a:p>
          <a:p>
            <a:r>
              <a:rPr lang="en-CA" sz="2000" dirty="0" err="1"/>
              <a:t>oracle.password</a:t>
            </a:r>
            <a:r>
              <a:rPr lang="en-CA" sz="2000" dirty="0"/>
              <a:t> = “</a:t>
            </a:r>
            <a:r>
              <a:rPr lang="en-CA" sz="2000" i="1" dirty="0"/>
              <a:t>password”</a:t>
            </a:r>
          </a:p>
          <a:p>
            <a:r>
              <a:rPr lang="en-CA" sz="2000" dirty="0" err="1"/>
              <a:t>oracle.dbname</a:t>
            </a:r>
            <a:r>
              <a:rPr lang="en-CA" sz="2000" dirty="0"/>
              <a:t> = “</a:t>
            </a:r>
            <a:r>
              <a:rPr lang="en-CA" sz="2000" i="1" dirty="0"/>
              <a:t>database/server name”</a:t>
            </a:r>
            <a:endParaRPr lang="en-CA" sz="2000" dirty="0"/>
          </a:p>
          <a:p>
            <a:pPr marL="0" indent="0">
              <a:buNone/>
            </a:pPr>
            <a:endParaRPr lang="en-CA" sz="2000" dirty="0"/>
          </a:p>
          <a:p>
            <a:pPr marL="0" indent="0">
              <a:buNone/>
            </a:pPr>
            <a:endParaRPr lang="en-CA" sz="2000" dirty="0"/>
          </a:p>
          <a:p>
            <a:pPr marL="0" indent="0">
              <a:buNone/>
            </a:pPr>
            <a:endParaRPr lang="en-CA" sz="2000" dirty="0"/>
          </a:p>
          <a:p>
            <a:pPr marL="0" indent="0">
              <a:buNone/>
            </a:pPr>
            <a:r>
              <a:rPr lang="en-CA" sz="2000" b="1" dirty="0"/>
              <a:t>Pro tip</a:t>
            </a:r>
            <a:r>
              <a:rPr lang="en-CA" sz="2000" dirty="0"/>
              <a:t>: If you’re regularly working with Oracle, saving your credentials as the following variables in your R environment will prevent you having to enter them each time you call a function:</a:t>
            </a:r>
          </a:p>
          <a:p>
            <a:pPr marL="0" indent="0">
              <a:buNone/>
            </a:pPr>
            <a:r>
              <a:rPr lang="en-CA" sz="2400" dirty="0"/>
              <a:t>							</a:t>
            </a:r>
          </a:p>
          <a:p>
            <a:pPr marL="0" indent="0">
              <a:buNone/>
            </a:pPr>
            <a:endParaRPr lang="en-CA" sz="2400" dirty="0"/>
          </a:p>
        </p:txBody>
      </p:sp>
      <p:pic>
        <p:nvPicPr>
          <p:cNvPr id="7" name="Picture 6">
            <a:extLst>
              <a:ext uri="{FF2B5EF4-FFF2-40B4-BE49-F238E27FC236}">
                <a16:creationId xmlns:a16="http://schemas.microsoft.com/office/drawing/2014/main" id="{AFD01522-D0EB-702B-DD9B-642BF27BD5DB}"/>
              </a:ext>
            </a:extLst>
          </p:cNvPr>
          <p:cNvPicPr>
            <a:picLocks noChangeAspect="1"/>
          </p:cNvPicPr>
          <p:nvPr/>
        </p:nvPicPr>
        <p:blipFill>
          <a:blip r:embed="rId2"/>
          <a:stretch>
            <a:fillRect/>
          </a:stretch>
        </p:blipFill>
        <p:spPr>
          <a:xfrm>
            <a:off x="838200" y="5504040"/>
            <a:ext cx="5562600" cy="753739"/>
          </a:xfrm>
          <a:prstGeom prst="rect">
            <a:avLst/>
          </a:prstGeom>
        </p:spPr>
      </p:pic>
      <p:pic>
        <p:nvPicPr>
          <p:cNvPr id="6" name="Picture 5">
            <a:extLst>
              <a:ext uri="{FF2B5EF4-FFF2-40B4-BE49-F238E27FC236}">
                <a16:creationId xmlns:a16="http://schemas.microsoft.com/office/drawing/2014/main" id="{6D6D8CFB-98B5-0D76-3B48-1AC2D7AC407C}"/>
              </a:ext>
            </a:extLst>
          </p:cNvPr>
          <p:cNvPicPr>
            <a:picLocks noChangeAspect="1"/>
          </p:cNvPicPr>
          <p:nvPr/>
        </p:nvPicPr>
        <p:blipFill>
          <a:blip r:embed="rId3"/>
          <a:stretch>
            <a:fillRect/>
          </a:stretch>
        </p:blipFill>
        <p:spPr>
          <a:xfrm>
            <a:off x="838200" y="3981417"/>
            <a:ext cx="10616268" cy="459977"/>
          </a:xfrm>
          <a:prstGeom prst="rect">
            <a:avLst/>
          </a:prstGeom>
        </p:spPr>
      </p:pic>
    </p:spTree>
    <p:extLst>
      <p:ext uri="{BB962C8B-B14F-4D97-AF65-F5344CB8AC3E}">
        <p14:creationId xmlns:p14="http://schemas.microsoft.com/office/powerpoint/2010/main" val="388206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E0ED-E6E8-6E27-3053-150612515889}"/>
              </a:ext>
            </a:extLst>
          </p:cNvPr>
          <p:cNvSpPr>
            <a:spLocks noGrp="1"/>
          </p:cNvSpPr>
          <p:nvPr>
            <p:ph type="title"/>
          </p:nvPr>
        </p:nvSpPr>
        <p:spPr>
          <a:xfrm>
            <a:off x="763555" y="607721"/>
            <a:ext cx="10515600" cy="1325563"/>
          </a:xfrm>
        </p:spPr>
        <p:txBody>
          <a:bodyPr>
            <a:normAutofit fontScale="90000"/>
          </a:bodyPr>
          <a:lstStyle/>
          <a:p>
            <a:pPr marL="0" marR="0">
              <a:lnSpc>
                <a:spcPct val="107000"/>
              </a:lnSpc>
              <a:spcBef>
                <a:spcPts val="0"/>
              </a:spcBef>
              <a:spcAft>
                <a:spcPts val="800"/>
              </a:spcAft>
            </a:pPr>
            <a:r>
              <a:rPr lang="en-US" sz="4400" kern="100" dirty="0">
                <a:effectLst/>
                <a:ea typeface="Calibri" panose="020F0502020204030204" pitchFamily="34" charset="0"/>
                <a:cs typeface="Times New Roman" panose="02020603050405020304" pitchFamily="18" charset="0"/>
              </a:rPr>
              <a:t>Included data files</a:t>
            </a:r>
            <a:br>
              <a:rPr lang="en-CA"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056F3F80-72C8-4620-4210-8ED8F94A48C5}"/>
              </a:ext>
            </a:extLst>
          </p:cNvPr>
          <p:cNvSpPr>
            <a:spLocks noGrp="1"/>
          </p:cNvSpPr>
          <p:nvPr>
            <p:ph idx="1"/>
          </p:nvPr>
        </p:nvSpPr>
        <p:spPr>
          <a:xfrm>
            <a:off x="838200" y="1455654"/>
            <a:ext cx="10515600" cy="4351338"/>
          </a:xfrm>
        </p:spPr>
        <p:txBody>
          <a:bodyPr>
            <a:normAutofit fontScale="92500" lnSpcReduction="20000"/>
          </a:bodyPr>
          <a:lstStyle/>
          <a:p>
            <a:pPr marL="0" indent="0">
              <a:buNone/>
            </a:pPr>
            <a:r>
              <a:rPr lang="en-US" dirty="0"/>
              <a:t>The following required files are installed with the package and are stored in the user’s R library in the “data” and “</a:t>
            </a:r>
            <a:r>
              <a:rPr lang="en-US" dirty="0" err="1"/>
              <a:t>extdata</a:t>
            </a:r>
            <a:r>
              <a:rPr lang="en-US" dirty="0"/>
              <a:t>” folders (files in </a:t>
            </a:r>
            <a:r>
              <a:rPr lang="en-US" dirty="0">
                <a:solidFill>
                  <a:srgbClr val="27F94A"/>
                </a:solidFill>
              </a:rPr>
              <a:t>green</a:t>
            </a:r>
            <a:r>
              <a:rPr lang="en-US" dirty="0"/>
              <a:t> should be opened by the user while using the package normally, files in </a:t>
            </a:r>
            <a:r>
              <a:rPr lang="en-US" dirty="0">
                <a:solidFill>
                  <a:srgbClr val="FF0000"/>
                </a:solidFill>
              </a:rPr>
              <a:t>red</a:t>
            </a:r>
            <a:r>
              <a:rPr lang="en-US" dirty="0"/>
              <a:t> are used automatically by the package and should only be opened/manipulated by experienced users):</a:t>
            </a:r>
          </a:p>
          <a:p>
            <a:pPr marL="0" indent="0">
              <a:buNone/>
            </a:pPr>
            <a:r>
              <a:rPr lang="en-US" b="1" dirty="0"/>
              <a:t>data:</a:t>
            </a:r>
          </a:p>
          <a:p>
            <a:r>
              <a:rPr lang="en-US" dirty="0" err="1">
                <a:solidFill>
                  <a:srgbClr val="FF0000"/>
                </a:solidFill>
              </a:rPr>
              <a:t>NS_extent</a:t>
            </a:r>
            <a:endParaRPr lang="en-US" dirty="0">
              <a:solidFill>
                <a:srgbClr val="FF0000"/>
              </a:solidFill>
            </a:endParaRPr>
          </a:p>
          <a:p>
            <a:r>
              <a:rPr lang="en-US" dirty="0">
                <a:solidFill>
                  <a:srgbClr val="FF0000"/>
                </a:solidFill>
              </a:rPr>
              <a:t>depthraster2.tif</a:t>
            </a:r>
          </a:p>
          <a:p>
            <a:r>
              <a:rPr lang="en-US" dirty="0">
                <a:solidFill>
                  <a:srgbClr val="00B050"/>
                </a:solidFill>
              </a:rPr>
              <a:t>user_guide.pdf</a:t>
            </a:r>
          </a:p>
          <a:p>
            <a:pPr marL="0" indent="0">
              <a:buNone/>
            </a:pPr>
            <a:r>
              <a:rPr lang="en-US" b="1" dirty="0" err="1"/>
              <a:t>extdata</a:t>
            </a:r>
            <a:r>
              <a:rPr lang="en-US" b="1" dirty="0"/>
              <a:t>:</a:t>
            </a:r>
          </a:p>
          <a:p>
            <a:r>
              <a:rPr lang="en-US" dirty="0">
                <a:solidFill>
                  <a:srgbClr val="00B050"/>
                </a:solidFill>
              </a:rPr>
              <a:t>releases_template.csv</a:t>
            </a:r>
          </a:p>
          <a:p>
            <a:r>
              <a:rPr lang="en-US" dirty="0">
                <a:solidFill>
                  <a:srgbClr val="00B050"/>
                </a:solidFill>
              </a:rPr>
              <a:t>recaptures_template.csv</a:t>
            </a:r>
          </a:p>
        </p:txBody>
      </p:sp>
    </p:spTree>
    <p:extLst>
      <p:ext uri="{BB962C8B-B14F-4D97-AF65-F5344CB8AC3E}">
        <p14:creationId xmlns:p14="http://schemas.microsoft.com/office/powerpoint/2010/main" val="336850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16FE-C2F9-B75B-BFCC-5DDA6DC1037C}"/>
              </a:ext>
            </a:extLst>
          </p:cNvPr>
          <p:cNvSpPr>
            <a:spLocks noGrp="1"/>
          </p:cNvSpPr>
          <p:nvPr>
            <p:ph type="title"/>
          </p:nvPr>
        </p:nvSpPr>
        <p:spPr/>
        <p:txBody>
          <a:bodyPr/>
          <a:lstStyle/>
          <a:p>
            <a:r>
              <a:rPr lang="en-US" dirty="0"/>
              <a:t>Map Token</a:t>
            </a:r>
            <a:endParaRPr lang="en-CA" dirty="0"/>
          </a:p>
        </p:txBody>
      </p:sp>
      <p:sp>
        <p:nvSpPr>
          <p:cNvPr id="3" name="Content Placeholder 2">
            <a:extLst>
              <a:ext uri="{FF2B5EF4-FFF2-40B4-BE49-F238E27FC236}">
                <a16:creationId xmlns:a16="http://schemas.microsoft.com/office/drawing/2014/main" id="{14137E33-4139-9DB4-092E-DEEFF164F2AE}"/>
              </a:ext>
            </a:extLst>
          </p:cNvPr>
          <p:cNvSpPr>
            <a:spLocks noGrp="1"/>
          </p:cNvSpPr>
          <p:nvPr>
            <p:ph idx="1"/>
          </p:nvPr>
        </p:nvSpPr>
        <p:spPr>
          <a:xfrm>
            <a:off x="838200" y="1690688"/>
            <a:ext cx="10515600" cy="4351338"/>
          </a:xfrm>
        </p:spPr>
        <p:txBody>
          <a:bodyPr>
            <a:normAutofit/>
          </a:bodyPr>
          <a:lstStyle/>
          <a:p>
            <a:pPr marL="0" indent="0">
              <a:buNone/>
            </a:pPr>
            <a:r>
              <a:rPr lang="en-US" dirty="0"/>
              <a:t>The package’s mapping functionality uses </a:t>
            </a:r>
            <a:r>
              <a:rPr lang="en-US" dirty="0" err="1"/>
              <a:t>Mapbox</a:t>
            </a:r>
            <a:r>
              <a:rPr lang="en-US" dirty="0"/>
              <a:t> to generate map tiles. To use this functionality, you will need to create an account with </a:t>
            </a:r>
            <a:r>
              <a:rPr lang="en-US" dirty="0" err="1"/>
              <a:t>Mapbox</a:t>
            </a:r>
            <a:r>
              <a:rPr lang="en-US" dirty="0"/>
              <a:t> in order to get a mapping token. This is quick and easy, just go to:</a:t>
            </a:r>
          </a:p>
          <a:p>
            <a:pPr marL="0" indent="0">
              <a:buNone/>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https://account.mapbox.com/auth/signup/</a:t>
            </a:r>
            <a:endParaRPr lang="en-US" dirty="0"/>
          </a:p>
          <a:p>
            <a:pPr marL="0" indent="0">
              <a:buNone/>
            </a:pPr>
            <a:r>
              <a:rPr lang="en-US" dirty="0"/>
              <a:t>and create an account. Once you log into your account, look under “Access tokens” and you should see your “Default public token” which is a long string of characters. Enter this string when calling the </a:t>
            </a:r>
            <a:r>
              <a:rPr lang="en-US" dirty="0" err="1">
                <a:solidFill>
                  <a:schemeClr val="accent5">
                    <a:lumMod val="75000"/>
                  </a:schemeClr>
                </a:solidFill>
              </a:rPr>
              <a:t>generate_maps</a:t>
            </a:r>
            <a:r>
              <a:rPr lang="en-US" dirty="0">
                <a:solidFill>
                  <a:schemeClr val="accent5">
                    <a:lumMod val="75000"/>
                  </a:schemeClr>
                </a:solidFill>
              </a:rPr>
              <a:t>() </a:t>
            </a:r>
            <a:r>
              <a:rPr lang="en-US" dirty="0"/>
              <a:t>function:</a:t>
            </a:r>
            <a:endParaRPr lang="en-CA" dirty="0">
              <a:solidFill>
                <a:schemeClr val="accent5">
                  <a:lumMod val="75000"/>
                </a:schemeClr>
              </a:solidFill>
            </a:endParaRPr>
          </a:p>
        </p:txBody>
      </p:sp>
    </p:spTree>
    <p:extLst>
      <p:ext uri="{BB962C8B-B14F-4D97-AF65-F5344CB8AC3E}">
        <p14:creationId xmlns:p14="http://schemas.microsoft.com/office/powerpoint/2010/main" val="167963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7649-D98C-39F9-0324-18FD43FA4A1A}"/>
              </a:ext>
            </a:extLst>
          </p:cNvPr>
          <p:cNvSpPr>
            <a:spLocks noGrp="1"/>
          </p:cNvSpPr>
          <p:nvPr>
            <p:ph type="title"/>
          </p:nvPr>
        </p:nvSpPr>
        <p:spPr/>
        <p:txBody>
          <a:bodyPr/>
          <a:lstStyle/>
          <a:p>
            <a:r>
              <a:rPr lang="en-US" dirty="0"/>
              <a:t>Functions (Overview)</a:t>
            </a:r>
            <a:endParaRPr lang="en-CA" dirty="0"/>
          </a:p>
        </p:txBody>
      </p:sp>
      <p:sp>
        <p:nvSpPr>
          <p:cNvPr id="3" name="Content Placeholder 2">
            <a:extLst>
              <a:ext uri="{FF2B5EF4-FFF2-40B4-BE49-F238E27FC236}">
                <a16:creationId xmlns:a16="http://schemas.microsoft.com/office/drawing/2014/main" id="{54DE8B7F-A46D-DB44-49AA-9FAF2E3784D4}"/>
              </a:ext>
            </a:extLst>
          </p:cNvPr>
          <p:cNvSpPr>
            <a:spLocks noGrp="1"/>
          </p:cNvSpPr>
          <p:nvPr>
            <p:ph idx="1"/>
          </p:nvPr>
        </p:nvSpPr>
        <p:spPr>
          <a:xfrm>
            <a:off x="838200" y="1634541"/>
            <a:ext cx="10515600" cy="4351338"/>
          </a:xfrm>
        </p:spPr>
        <p:txBody>
          <a:bodyPr/>
          <a:lstStyle/>
          <a:p>
            <a:pPr marL="0" indent="0">
              <a:buNone/>
            </a:pPr>
            <a:r>
              <a:rPr lang="en-US" dirty="0"/>
              <a:t>The package is made up of the following functions used to create and  manipulate the tagging database, as well as generate movement maps from tag “release” and “recapture” data entered by the user:</a:t>
            </a:r>
          </a:p>
          <a:p>
            <a:pPr marL="0" indent="0">
              <a:buNone/>
            </a:pPr>
            <a:r>
              <a:rPr lang="en-US" dirty="0" err="1">
                <a:solidFill>
                  <a:schemeClr val="accent5">
                    <a:lumMod val="75000"/>
                  </a:schemeClr>
                </a:solidFill>
              </a:rPr>
              <a:t>upload_releases</a:t>
            </a:r>
            <a:r>
              <a:rPr lang="en-US" dirty="0">
                <a:solidFill>
                  <a:schemeClr val="accent5">
                    <a:lumMod val="75000"/>
                  </a:schemeClr>
                </a:solidFill>
              </a:rPr>
              <a:t>()</a:t>
            </a:r>
          </a:p>
          <a:p>
            <a:pPr marL="0" indent="0">
              <a:buNone/>
            </a:pPr>
            <a:r>
              <a:rPr lang="en-US" dirty="0" err="1">
                <a:solidFill>
                  <a:schemeClr val="accent5">
                    <a:lumMod val="75000"/>
                  </a:schemeClr>
                </a:solidFill>
              </a:rPr>
              <a:t>upload_recaptures</a:t>
            </a:r>
            <a:r>
              <a:rPr lang="en-US" dirty="0">
                <a:solidFill>
                  <a:schemeClr val="accent5">
                    <a:lumMod val="75000"/>
                  </a:schemeClr>
                </a:solidFill>
              </a:rPr>
              <a:t>()</a:t>
            </a:r>
          </a:p>
          <a:p>
            <a:pPr marL="0" indent="0">
              <a:buNone/>
            </a:pPr>
            <a:r>
              <a:rPr lang="en-US" dirty="0" err="1">
                <a:solidFill>
                  <a:schemeClr val="accent5">
                    <a:lumMod val="75000"/>
                  </a:schemeClr>
                </a:solidFill>
              </a:rPr>
              <a:t>batch_upload_recaptures</a:t>
            </a:r>
            <a:r>
              <a:rPr lang="en-US" dirty="0">
                <a:solidFill>
                  <a:schemeClr val="accent5">
                    <a:lumMod val="75000"/>
                  </a:schemeClr>
                </a:solidFill>
              </a:rPr>
              <a:t>()</a:t>
            </a:r>
          </a:p>
          <a:p>
            <a:pPr marL="0" indent="0">
              <a:buNone/>
            </a:pPr>
            <a:r>
              <a:rPr lang="en-US" dirty="0" err="1">
                <a:solidFill>
                  <a:schemeClr val="accent5">
                    <a:lumMod val="75000"/>
                  </a:schemeClr>
                </a:solidFill>
              </a:rPr>
              <a:t>generate_paths</a:t>
            </a:r>
            <a:r>
              <a:rPr lang="en-US" dirty="0">
                <a:solidFill>
                  <a:schemeClr val="accent5">
                    <a:lumMod val="75000"/>
                  </a:schemeClr>
                </a:solidFill>
              </a:rPr>
              <a:t>()</a:t>
            </a:r>
          </a:p>
          <a:p>
            <a:pPr marL="0" indent="0">
              <a:buNone/>
            </a:pPr>
            <a:r>
              <a:rPr lang="en-US" dirty="0" err="1">
                <a:solidFill>
                  <a:schemeClr val="accent5">
                    <a:lumMod val="75000"/>
                  </a:schemeClr>
                </a:solidFill>
              </a:rPr>
              <a:t>generate_maps</a:t>
            </a:r>
            <a:r>
              <a:rPr lang="en-US" dirty="0">
                <a:solidFill>
                  <a:schemeClr val="accent5">
                    <a:lumMod val="75000"/>
                  </a:schemeClr>
                </a:solidFill>
              </a:rPr>
              <a:t>()</a:t>
            </a:r>
          </a:p>
          <a:p>
            <a:pPr marL="0" indent="0">
              <a:buNone/>
            </a:pPr>
            <a:r>
              <a:rPr lang="en-US" dirty="0" err="1">
                <a:solidFill>
                  <a:srgbClr val="FF0000"/>
                </a:solidFill>
              </a:rPr>
              <a:t>delete_recaptures</a:t>
            </a:r>
            <a:r>
              <a:rPr lang="en-US" dirty="0">
                <a:solidFill>
                  <a:srgbClr val="FF0000"/>
                </a:solidFill>
              </a:rPr>
              <a:t>()</a:t>
            </a:r>
          </a:p>
        </p:txBody>
      </p:sp>
    </p:spTree>
    <p:extLst>
      <p:ext uri="{BB962C8B-B14F-4D97-AF65-F5344CB8AC3E}">
        <p14:creationId xmlns:p14="http://schemas.microsoft.com/office/powerpoint/2010/main" val="19360628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4272694|-12223080|-16154294|-9539986|-16777216|Fisheries and Oceans Canada&quot;,&quot;Id&quot;:&quot;665b3f534545431534f4ce5b&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2599</Words>
  <Application>Microsoft Office PowerPoint</Application>
  <PresentationFormat>Widescreen</PresentationFormat>
  <Paragraphs>131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LobTag2</vt:lpstr>
      <vt:lpstr>Installation</vt:lpstr>
      <vt:lpstr>Package Description</vt:lpstr>
      <vt:lpstr>R</vt:lpstr>
      <vt:lpstr>Using on Local Computer (Default)</vt:lpstr>
      <vt:lpstr>Using with Oracle</vt:lpstr>
      <vt:lpstr>Included data files </vt:lpstr>
      <vt:lpstr>Map Token</vt:lpstr>
      <vt:lpstr>Functions (Overview)</vt:lpstr>
      <vt:lpstr>Functions (Overview)</vt:lpstr>
      <vt:lpstr>Formatting Releases Data:</vt:lpstr>
      <vt:lpstr>Formatting Release Data: Example</vt:lpstr>
      <vt:lpstr>Formatting Release Data: Mandatory Columns TAG_PREFIX</vt:lpstr>
      <vt:lpstr>Formatting Release Data: Mandatory Columns TAG_NUM</vt:lpstr>
      <vt:lpstr>Formatting Release Data: Mandatory Columns Latitude and Longitude</vt:lpstr>
      <vt:lpstr>Release Uploading: Calling the function upload_releases()</vt:lpstr>
      <vt:lpstr>Release Uploading: Error Checking and Upload Completion</vt:lpstr>
      <vt:lpstr>Release Uploading: Existing Tags</vt:lpstr>
      <vt:lpstr>Individual Recapture Uploading: upload_recaptures()</vt:lpstr>
      <vt:lpstr>Individual Recapture Uploading: Tag Checking</vt:lpstr>
      <vt:lpstr>Individual Recapture Uploading: Person Info</vt:lpstr>
      <vt:lpstr>Individual Recapture Uploading: Latitude and Longitude</vt:lpstr>
      <vt:lpstr>Individual Recapture Uploading: Submitting Recaptures</vt:lpstr>
      <vt:lpstr>Batch Recapture Uploading: Formatting</vt:lpstr>
      <vt:lpstr>Path Generation: generate_paths()</vt:lpstr>
      <vt:lpstr>Path Generation: LBT_PATH &amp; LBT_PATHS</vt:lpstr>
      <vt:lpstr>Map Generation: generate_maps() </vt:lpstr>
    </vt:vector>
  </TitlesOfParts>
  <Company>DFO 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LobTag2</dc:title>
  <dc:creator>Element, Geraint</dc:creator>
  <cp:lastModifiedBy>Element, Geraint</cp:lastModifiedBy>
  <cp:revision>25</cp:revision>
  <dcterms:created xsi:type="dcterms:W3CDTF">2024-05-17T17:11:53Z</dcterms:created>
  <dcterms:modified xsi:type="dcterms:W3CDTF">2024-06-01T15:33:39Z</dcterms:modified>
</cp:coreProperties>
</file>