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0" r:id="rId5"/>
    <p:sldId id="259" r:id="rId6"/>
    <p:sldId id="264" r:id="rId7"/>
    <p:sldId id="258" r:id="rId8"/>
    <p:sldId id="261" r:id="rId9"/>
    <p:sldId id="262" r:id="rId10"/>
    <p:sldId id="263" r:id="rId11"/>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p:scale>
          <a:sx n="90" d="100"/>
          <a:sy n="90" d="100"/>
        </p:scale>
        <p:origin x="62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1115-FA19-CFBB-9DD8-313EBA0A7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EFD8CDC-4880-B184-AB07-98DE793BD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E61F2D3-6318-A052-1A7B-94033016F1F8}"/>
              </a:ext>
            </a:extLst>
          </p:cNvPr>
          <p:cNvSpPr>
            <a:spLocks noGrp="1"/>
          </p:cNvSpPr>
          <p:nvPr>
            <p:ph type="dt" sz="half" idx="10"/>
          </p:nvPr>
        </p:nvSpPr>
        <p:spPr/>
        <p:txBody>
          <a:bodyPr/>
          <a:lstStyle/>
          <a:p>
            <a:fld id="{4C1A78F5-D185-42C3-AAC1-F6948ADA3E13}" type="datetimeFigureOut">
              <a:rPr lang="en-CA" smtClean="0"/>
              <a:t>2024-05-17</a:t>
            </a:fld>
            <a:endParaRPr lang="en-CA"/>
          </a:p>
        </p:txBody>
      </p:sp>
      <p:sp>
        <p:nvSpPr>
          <p:cNvPr id="5" name="Footer Placeholder 4">
            <a:extLst>
              <a:ext uri="{FF2B5EF4-FFF2-40B4-BE49-F238E27FC236}">
                <a16:creationId xmlns:a16="http://schemas.microsoft.com/office/drawing/2014/main" id="{B3A03528-A225-EACD-3EEA-634BC927DB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AC4DC56-DA7A-7EE6-2D43-E4B90EB5BDA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267692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6220-FFA2-0806-5D57-224D463998C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279085A-8A8F-8A4A-1906-AEA5C9402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3A4A011-E3A5-46E4-38DA-6B52FA326FCA}"/>
              </a:ext>
            </a:extLst>
          </p:cNvPr>
          <p:cNvSpPr>
            <a:spLocks noGrp="1"/>
          </p:cNvSpPr>
          <p:nvPr>
            <p:ph type="dt" sz="half" idx="10"/>
          </p:nvPr>
        </p:nvSpPr>
        <p:spPr/>
        <p:txBody>
          <a:bodyPr/>
          <a:lstStyle/>
          <a:p>
            <a:fld id="{4C1A78F5-D185-42C3-AAC1-F6948ADA3E13}" type="datetimeFigureOut">
              <a:rPr lang="en-CA" smtClean="0"/>
              <a:t>2024-05-17</a:t>
            </a:fld>
            <a:endParaRPr lang="en-CA"/>
          </a:p>
        </p:txBody>
      </p:sp>
      <p:sp>
        <p:nvSpPr>
          <p:cNvPr id="5" name="Footer Placeholder 4">
            <a:extLst>
              <a:ext uri="{FF2B5EF4-FFF2-40B4-BE49-F238E27FC236}">
                <a16:creationId xmlns:a16="http://schemas.microsoft.com/office/drawing/2014/main" id="{382F8F8A-0AC1-66F4-66DE-4BA1A691CF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5A9CFA8-6351-276C-BE38-C1896D8B4250}"/>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227110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1519D-4E18-A840-05E5-33806E7FA9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3F4D867-5C0F-E26A-6772-573B44965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7FAB12-AC88-DB87-DEA9-40068660D86E}"/>
              </a:ext>
            </a:extLst>
          </p:cNvPr>
          <p:cNvSpPr>
            <a:spLocks noGrp="1"/>
          </p:cNvSpPr>
          <p:nvPr>
            <p:ph type="dt" sz="half" idx="10"/>
          </p:nvPr>
        </p:nvSpPr>
        <p:spPr/>
        <p:txBody>
          <a:bodyPr/>
          <a:lstStyle/>
          <a:p>
            <a:fld id="{4C1A78F5-D185-42C3-AAC1-F6948ADA3E13}" type="datetimeFigureOut">
              <a:rPr lang="en-CA" smtClean="0"/>
              <a:t>2024-05-17</a:t>
            </a:fld>
            <a:endParaRPr lang="en-CA"/>
          </a:p>
        </p:txBody>
      </p:sp>
      <p:sp>
        <p:nvSpPr>
          <p:cNvPr id="5" name="Footer Placeholder 4">
            <a:extLst>
              <a:ext uri="{FF2B5EF4-FFF2-40B4-BE49-F238E27FC236}">
                <a16:creationId xmlns:a16="http://schemas.microsoft.com/office/drawing/2014/main" id="{E2BE73A8-B0AF-040C-0234-864A1464F19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1D6505-C2E8-9BC6-3984-912CA11119B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04843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8202-E07E-4BDE-38E6-C8577BE54C2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954A9C-EF77-521C-0574-3BAC72BB39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3C1586-8526-BC2E-8F7B-FDDB32A40368}"/>
              </a:ext>
            </a:extLst>
          </p:cNvPr>
          <p:cNvSpPr>
            <a:spLocks noGrp="1"/>
          </p:cNvSpPr>
          <p:nvPr>
            <p:ph type="dt" sz="half" idx="10"/>
          </p:nvPr>
        </p:nvSpPr>
        <p:spPr/>
        <p:txBody>
          <a:bodyPr/>
          <a:lstStyle/>
          <a:p>
            <a:fld id="{4C1A78F5-D185-42C3-AAC1-F6948ADA3E13}" type="datetimeFigureOut">
              <a:rPr lang="en-CA" smtClean="0"/>
              <a:t>2024-05-17</a:t>
            </a:fld>
            <a:endParaRPr lang="en-CA"/>
          </a:p>
        </p:txBody>
      </p:sp>
      <p:sp>
        <p:nvSpPr>
          <p:cNvPr id="5" name="Footer Placeholder 4">
            <a:extLst>
              <a:ext uri="{FF2B5EF4-FFF2-40B4-BE49-F238E27FC236}">
                <a16:creationId xmlns:a16="http://schemas.microsoft.com/office/drawing/2014/main" id="{13183385-9E97-EA0E-F715-21F5145238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1427AE-916B-C2BD-E9AA-6FC16B68B235}"/>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46234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566B-6AC0-EF89-A53B-B56CE3FF24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3BA1DA-6258-26DC-972E-AEEA7E2D97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057F6-79A6-90A9-5419-9D8E4F3AD25C}"/>
              </a:ext>
            </a:extLst>
          </p:cNvPr>
          <p:cNvSpPr>
            <a:spLocks noGrp="1"/>
          </p:cNvSpPr>
          <p:nvPr>
            <p:ph type="dt" sz="half" idx="10"/>
          </p:nvPr>
        </p:nvSpPr>
        <p:spPr/>
        <p:txBody>
          <a:bodyPr/>
          <a:lstStyle/>
          <a:p>
            <a:fld id="{4C1A78F5-D185-42C3-AAC1-F6948ADA3E13}" type="datetimeFigureOut">
              <a:rPr lang="en-CA" smtClean="0"/>
              <a:t>2024-05-17</a:t>
            </a:fld>
            <a:endParaRPr lang="en-CA"/>
          </a:p>
        </p:txBody>
      </p:sp>
      <p:sp>
        <p:nvSpPr>
          <p:cNvPr id="5" name="Footer Placeholder 4">
            <a:extLst>
              <a:ext uri="{FF2B5EF4-FFF2-40B4-BE49-F238E27FC236}">
                <a16:creationId xmlns:a16="http://schemas.microsoft.com/office/drawing/2014/main" id="{205A5890-C5C4-DCAC-C6B5-FFD98AEDB5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4D6EA3-7882-8367-134C-09D37118194B}"/>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8664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18DF-33E1-5F15-9246-7DC96268423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4010BB-1AFF-077A-676E-0B62E98CF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5FB86A9-226C-4625-E396-07EA4E8418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70D6D68-B488-0CDA-BF9A-AB25E2FB3C3D}"/>
              </a:ext>
            </a:extLst>
          </p:cNvPr>
          <p:cNvSpPr>
            <a:spLocks noGrp="1"/>
          </p:cNvSpPr>
          <p:nvPr>
            <p:ph type="dt" sz="half" idx="10"/>
          </p:nvPr>
        </p:nvSpPr>
        <p:spPr/>
        <p:txBody>
          <a:bodyPr/>
          <a:lstStyle/>
          <a:p>
            <a:fld id="{4C1A78F5-D185-42C3-AAC1-F6948ADA3E13}" type="datetimeFigureOut">
              <a:rPr lang="en-CA" smtClean="0"/>
              <a:t>2024-05-17</a:t>
            </a:fld>
            <a:endParaRPr lang="en-CA"/>
          </a:p>
        </p:txBody>
      </p:sp>
      <p:sp>
        <p:nvSpPr>
          <p:cNvPr id="6" name="Footer Placeholder 5">
            <a:extLst>
              <a:ext uri="{FF2B5EF4-FFF2-40B4-BE49-F238E27FC236}">
                <a16:creationId xmlns:a16="http://schemas.microsoft.com/office/drawing/2014/main" id="{981BCB95-9DD4-6995-E415-3F252AFE88E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FB2C9B1-6F25-1144-9801-A4F91BE3611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00416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F21C-2F92-E3F9-AAF4-CF84E533C40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61921D2-7C79-E950-5F5A-7A0D983F4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47B5D-2501-F1C5-C0B4-5749A7FB44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9CC6991-3950-BAD7-3359-1611BF9EC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55F9A-8B43-F639-9844-372EA974D2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143EDD4-0D0E-8117-BCEF-747377851F3E}"/>
              </a:ext>
            </a:extLst>
          </p:cNvPr>
          <p:cNvSpPr>
            <a:spLocks noGrp="1"/>
          </p:cNvSpPr>
          <p:nvPr>
            <p:ph type="dt" sz="half" idx="10"/>
          </p:nvPr>
        </p:nvSpPr>
        <p:spPr/>
        <p:txBody>
          <a:bodyPr/>
          <a:lstStyle/>
          <a:p>
            <a:fld id="{4C1A78F5-D185-42C3-AAC1-F6948ADA3E13}" type="datetimeFigureOut">
              <a:rPr lang="en-CA" smtClean="0"/>
              <a:t>2024-05-17</a:t>
            </a:fld>
            <a:endParaRPr lang="en-CA"/>
          </a:p>
        </p:txBody>
      </p:sp>
      <p:sp>
        <p:nvSpPr>
          <p:cNvPr id="8" name="Footer Placeholder 7">
            <a:extLst>
              <a:ext uri="{FF2B5EF4-FFF2-40B4-BE49-F238E27FC236}">
                <a16:creationId xmlns:a16="http://schemas.microsoft.com/office/drawing/2014/main" id="{7AD2BD99-DF0B-5A0B-C74C-24A87F64937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94CC71-7632-CC62-E7A5-89B7FA3AEE97}"/>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47512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1BDF-AC53-8398-50BB-677553F3AB3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584E17B-4501-8F86-BDC9-0FEDF9E796DD}"/>
              </a:ext>
            </a:extLst>
          </p:cNvPr>
          <p:cNvSpPr>
            <a:spLocks noGrp="1"/>
          </p:cNvSpPr>
          <p:nvPr>
            <p:ph type="dt" sz="half" idx="10"/>
          </p:nvPr>
        </p:nvSpPr>
        <p:spPr/>
        <p:txBody>
          <a:bodyPr/>
          <a:lstStyle/>
          <a:p>
            <a:fld id="{4C1A78F5-D185-42C3-AAC1-F6948ADA3E13}" type="datetimeFigureOut">
              <a:rPr lang="en-CA" smtClean="0"/>
              <a:t>2024-05-17</a:t>
            </a:fld>
            <a:endParaRPr lang="en-CA"/>
          </a:p>
        </p:txBody>
      </p:sp>
      <p:sp>
        <p:nvSpPr>
          <p:cNvPr id="4" name="Footer Placeholder 3">
            <a:extLst>
              <a:ext uri="{FF2B5EF4-FFF2-40B4-BE49-F238E27FC236}">
                <a16:creationId xmlns:a16="http://schemas.microsoft.com/office/drawing/2014/main" id="{A345E669-EEFE-DE36-A3AC-D7806C8CE3F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7F1E8A2-742A-C2C4-A112-09DA3F3CAE8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67800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FC1F5-8C60-C9BC-7E5D-B350E1640687}"/>
              </a:ext>
            </a:extLst>
          </p:cNvPr>
          <p:cNvSpPr>
            <a:spLocks noGrp="1"/>
          </p:cNvSpPr>
          <p:nvPr>
            <p:ph type="dt" sz="half" idx="10"/>
          </p:nvPr>
        </p:nvSpPr>
        <p:spPr/>
        <p:txBody>
          <a:bodyPr/>
          <a:lstStyle/>
          <a:p>
            <a:fld id="{4C1A78F5-D185-42C3-AAC1-F6948ADA3E13}" type="datetimeFigureOut">
              <a:rPr lang="en-CA" smtClean="0"/>
              <a:t>2024-05-17</a:t>
            </a:fld>
            <a:endParaRPr lang="en-CA"/>
          </a:p>
        </p:txBody>
      </p:sp>
      <p:sp>
        <p:nvSpPr>
          <p:cNvPr id="3" name="Footer Placeholder 2">
            <a:extLst>
              <a:ext uri="{FF2B5EF4-FFF2-40B4-BE49-F238E27FC236}">
                <a16:creationId xmlns:a16="http://schemas.microsoft.com/office/drawing/2014/main" id="{AEBEB402-42DF-E6C8-95F9-A216534C20A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BFF9C9F-18C3-5FE8-6763-6C206E0E0FC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6367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9861-EACD-04B5-FC8B-01AB39DBC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756E5AB-234E-C20F-665A-A5B6B66D7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34921F4-537D-85FA-F01B-669B75BA9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596BB-5935-BDF2-2D66-F2B3879FD72F}"/>
              </a:ext>
            </a:extLst>
          </p:cNvPr>
          <p:cNvSpPr>
            <a:spLocks noGrp="1"/>
          </p:cNvSpPr>
          <p:nvPr>
            <p:ph type="dt" sz="half" idx="10"/>
          </p:nvPr>
        </p:nvSpPr>
        <p:spPr/>
        <p:txBody>
          <a:bodyPr/>
          <a:lstStyle/>
          <a:p>
            <a:fld id="{4C1A78F5-D185-42C3-AAC1-F6948ADA3E13}" type="datetimeFigureOut">
              <a:rPr lang="en-CA" smtClean="0"/>
              <a:t>2024-05-17</a:t>
            </a:fld>
            <a:endParaRPr lang="en-CA"/>
          </a:p>
        </p:txBody>
      </p:sp>
      <p:sp>
        <p:nvSpPr>
          <p:cNvPr id="6" name="Footer Placeholder 5">
            <a:extLst>
              <a:ext uri="{FF2B5EF4-FFF2-40B4-BE49-F238E27FC236}">
                <a16:creationId xmlns:a16="http://schemas.microsoft.com/office/drawing/2014/main" id="{D6E3E87E-7587-554A-9192-B0B0D40A6DD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6D9A518-6252-508B-3CC3-CD9CABDC0E3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96727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7664-BF00-1C38-DEED-BB3EA99A3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CD202EE-FF21-76A5-2481-7BDABD3FF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A99B86A-158F-8BEB-E5AF-639E4C31F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E12B4-321D-B117-BB3C-A47F81B40677}"/>
              </a:ext>
            </a:extLst>
          </p:cNvPr>
          <p:cNvSpPr>
            <a:spLocks noGrp="1"/>
          </p:cNvSpPr>
          <p:nvPr>
            <p:ph type="dt" sz="half" idx="10"/>
          </p:nvPr>
        </p:nvSpPr>
        <p:spPr/>
        <p:txBody>
          <a:bodyPr/>
          <a:lstStyle/>
          <a:p>
            <a:fld id="{4C1A78F5-D185-42C3-AAC1-F6948ADA3E13}" type="datetimeFigureOut">
              <a:rPr lang="en-CA" smtClean="0"/>
              <a:t>2024-05-17</a:t>
            </a:fld>
            <a:endParaRPr lang="en-CA"/>
          </a:p>
        </p:txBody>
      </p:sp>
      <p:sp>
        <p:nvSpPr>
          <p:cNvPr id="6" name="Footer Placeholder 5">
            <a:extLst>
              <a:ext uri="{FF2B5EF4-FFF2-40B4-BE49-F238E27FC236}">
                <a16:creationId xmlns:a16="http://schemas.microsoft.com/office/drawing/2014/main" id="{5F8B85BB-9876-0E05-C256-38FB57D65BC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3670FC-A1C8-6D08-9CDF-A9006FA627EC}"/>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424382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B4ADA6-E1E7-9F02-8F75-BCED7B786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47F3146-A1A1-DBD6-FAB4-9642102C3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26B2669-AE39-0F62-D50D-514BD281E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A78F5-D185-42C3-AAC1-F6948ADA3E13}" type="datetimeFigureOut">
              <a:rPr lang="en-CA" smtClean="0"/>
              <a:t>2024-05-17</a:t>
            </a:fld>
            <a:endParaRPr lang="en-CA"/>
          </a:p>
        </p:txBody>
      </p:sp>
      <p:sp>
        <p:nvSpPr>
          <p:cNvPr id="5" name="Footer Placeholder 4">
            <a:extLst>
              <a:ext uri="{FF2B5EF4-FFF2-40B4-BE49-F238E27FC236}">
                <a16:creationId xmlns:a16="http://schemas.microsoft.com/office/drawing/2014/main" id="{03E4D981-27FA-C959-7D2F-0882FFAD75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661C5D8-EF0A-A723-188F-227DB3CDF8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081AF-CC8C-470B-8372-40FC21BC87DD}" type="slidenum">
              <a:rPr lang="en-CA" smtClean="0"/>
              <a:t>‹#›</a:t>
            </a:fld>
            <a:endParaRPr lang="en-CA"/>
          </a:p>
        </p:txBody>
      </p:sp>
    </p:spTree>
    <p:extLst>
      <p:ext uri="{BB962C8B-B14F-4D97-AF65-F5344CB8AC3E}">
        <p14:creationId xmlns:p14="http://schemas.microsoft.com/office/powerpoint/2010/main" val="9713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ccount.mapbox.com/auth/signu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0992-E810-E534-2F5A-5040D0816E66}"/>
              </a:ext>
            </a:extLst>
          </p:cNvPr>
          <p:cNvSpPr>
            <a:spLocks noGrp="1"/>
          </p:cNvSpPr>
          <p:nvPr>
            <p:ph type="ctrTitle"/>
          </p:nvPr>
        </p:nvSpPr>
        <p:spPr/>
        <p:txBody>
          <a:bodyPr/>
          <a:lstStyle/>
          <a:p>
            <a:r>
              <a:rPr lang="en-US" dirty="0"/>
              <a:t>LobTag2</a:t>
            </a:r>
            <a:endParaRPr lang="en-CA" dirty="0"/>
          </a:p>
        </p:txBody>
      </p:sp>
      <p:sp>
        <p:nvSpPr>
          <p:cNvPr id="3" name="Subtitle 2">
            <a:extLst>
              <a:ext uri="{FF2B5EF4-FFF2-40B4-BE49-F238E27FC236}">
                <a16:creationId xmlns:a16="http://schemas.microsoft.com/office/drawing/2014/main" id="{F4663C82-A8A6-2730-B6BE-3A4555BCC185}"/>
              </a:ext>
            </a:extLst>
          </p:cNvPr>
          <p:cNvSpPr>
            <a:spLocks noGrp="1"/>
          </p:cNvSpPr>
          <p:nvPr>
            <p:ph type="subTitle" idx="1"/>
          </p:nvPr>
        </p:nvSpPr>
        <p:spPr/>
        <p:txBody>
          <a:bodyPr/>
          <a:lstStyle/>
          <a:p>
            <a:r>
              <a:rPr lang="en-US" dirty="0"/>
              <a:t>An R Based Approach to Tagging Data Management</a:t>
            </a:r>
            <a:endParaRPr lang="en-CA" dirty="0"/>
          </a:p>
        </p:txBody>
      </p:sp>
    </p:spTree>
    <p:extLst>
      <p:ext uri="{BB962C8B-B14F-4D97-AF65-F5344CB8AC3E}">
        <p14:creationId xmlns:p14="http://schemas.microsoft.com/office/powerpoint/2010/main" val="358032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6F66-8AB5-C29C-5A7F-D981DA149E15}"/>
              </a:ext>
            </a:extLst>
          </p:cNvPr>
          <p:cNvSpPr>
            <a:spLocks noGrp="1"/>
          </p:cNvSpPr>
          <p:nvPr>
            <p:ph type="title"/>
          </p:nvPr>
        </p:nvSpPr>
        <p:spPr/>
        <p:txBody>
          <a:bodyPr/>
          <a:lstStyle/>
          <a:p>
            <a:r>
              <a:rPr lang="en-US" dirty="0" err="1"/>
              <a:t>upload_releases</a:t>
            </a:r>
            <a:r>
              <a:rPr lang="en-US" dirty="0"/>
              <a:t>()</a:t>
            </a:r>
            <a:endParaRPr lang="en-CA" dirty="0"/>
          </a:p>
        </p:txBody>
      </p:sp>
      <p:sp>
        <p:nvSpPr>
          <p:cNvPr id="3" name="Content Placeholder 2">
            <a:extLst>
              <a:ext uri="{FF2B5EF4-FFF2-40B4-BE49-F238E27FC236}">
                <a16:creationId xmlns:a16="http://schemas.microsoft.com/office/drawing/2014/main" id="{E1F60FEC-0AD4-1D6B-9DE2-0AE6CCB3C5FA}"/>
              </a:ext>
            </a:extLst>
          </p:cNvPr>
          <p:cNvSpPr>
            <a:spLocks noGrp="1"/>
          </p:cNvSpPr>
          <p:nvPr>
            <p:ph idx="1"/>
          </p:nvPr>
        </p:nvSpPr>
        <p:spPr/>
        <p:txBody>
          <a:bodyPr/>
          <a:lstStyle/>
          <a:p>
            <a:r>
              <a:rPr lang="en-US" dirty="0"/>
              <a:t>The first phase of most tagging projects will be releasing the tagged animals. At the bare minimum, this will produce data for location and time of release for each tag.</a:t>
            </a:r>
            <a:endParaRPr lang="en-CA" dirty="0"/>
          </a:p>
        </p:txBody>
      </p:sp>
    </p:spTree>
    <p:extLst>
      <p:ext uri="{BB962C8B-B14F-4D97-AF65-F5344CB8AC3E}">
        <p14:creationId xmlns:p14="http://schemas.microsoft.com/office/powerpoint/2010/main" val="100599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01B4-7C47-B8F4-4EF2-8836DBEE2D9C}"/>
              </a:ext>
            </a:extLst>
          </p:cNvPr>
          <p:cNvSpPr>
            <a:spLocks noGrp="1"/>
          </p:cNvSpPr>
          <p:nvPr>
            <p:ph type="title"/>
          </p:nvPr>
        </p:nvSpPr>
        <p:spPr/>
        <p:txBody>
          <a:bodyPr/>
          <a:lstStyle/>
          <a:p>
            <a:r>
              <a:rPr lang="en-US" dirty="0"/>
              <a:t>Package Description</a:t>
            </a:r>
            <a:endParaRPr lang="en-CA" dirty="0"/>
          </a:p>
        </p:txBody>
      </p:sp>
      <p:sp>
        <p:nvSpPr>
          <p:cNvPr id="3" name="Content Placeholder 2">
            <a:extLst>
              <a:ext uri="{FF2B5EF4-FFF2-40B4-BE49-F238E27FC236}">
                <a16:creationId xmlns:a16="http://schemas.microsoft.com/office/drawing/2014/main" id="{06A9215E-BAA6-FA0F-B3FC-E00E19996552}"/>
              </a:ext>
            </a:extLst>
          </p:cNvPr>
          <p:cNvSpPr>
            <a:spLocks noGrp="1"/>
          </p:cNvSpPr>
          <p:nvPr>
            <p:ph idx="1"/>
          </p:nvPr>
        </p:nvSpPr>
        <p:spPr/>
        <p:txBody>
          <a:bodyPr>
            <a:normAutofit/>
          </a:bodyPr>
          <a:lstStyle/>
          <a:p>
            <a:pPr marL="0" indent="0">
              <a:buNone/>
            </a:pPr>
            <a:r>
              <a:rPr lang="en-US" dirty="0"/>
              <a:t>	This package is intended as a tool for researchers studying animal movement using public reporting of tagged animals. The package runs in R and allows the user to call functions which facilitate intuitive inputting and organization of release and recapture data into Oracle tables, as well as generating plausible paths of animal movement, with the end product being movement maps</a:t>
            </a:r>
            <a:r>
              <a:rPr lang="en-US" dirty="0">
                <a:highlight>
                  <a:srgbClr val="FFFF00"/>
                </a:highlight>
              </a:rPr>
              <a:t> tailored to individual participants who report tags</a:t>
            </a:r>
            <a:r>
              <a:rPr lang="en-US" dirty="0"/>
              <a:t>. Fundamentally, the package provides a standardized method for maintaining data quality in tagging projects and allowing easy access to these data for further investigations.</a:t>
            </a:r>
          </a:p>
        </p:txBody>
      </p:sp>
    </p:spTree>
    <p:extLst>
      <p:ext uri="{BB962C8B-B14F-4D97-AF65-F5344CB8AC3E}">
        <p14:creationId xmlns:p14="http://schemas.microsoft.com/office/powerpoint/2010/main" val="5343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F1AF-C286-374C-584A-A21D69C9EB32}"/>
              </a:ext>
            </a:extLst>
          </p:cNvPr>
          <p:cNvSpPr>
            <a:spLocks noGrp="1"/>
          </p:cNvSpPr>
          <p:nvPr>
            <p:ph type="title"/>
          </p:nvPr>
        </p:nvSpPr>
        <p:spPr/>
        <p:txBody>
          <a:bodyPr/>
          <a:lstStyle/>
          <a:p>
            <a:r>
              <a:rPr lang="en-US" dirty="0"/>
              <a:t>R</a:t>
            </a:r>
            <a:endParaRPr lang="en-CA" dirty="0"/>
          </a:p>
        </p:txBody>
      </p:sp>
      <p:sp>
        <p:nvSpPr>
          <p:cNvPr id="3" name="Content Placeholder 2">
            <a:extLst>
              <a:ext uri="{FF2B5EF4-FFF2-40B4-BE49-F238E27FC236}">
                <a16:creationId xmlns:a16="http://schemas.microsoft.com/office/drawing/2014/main" id="{4E47CC83-67A8-3E51-CBC8-46F43CF39DC7}"/>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package was written for R version 4.2.2. It is assumed that the user has this or a later version of R installed.</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278221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0576-6FCF-207B-2B40-2FB37548FE1C}"/>
              </a:ext>
            </a:extLst>
          </p:cNvPr>
          <p:cNvSpPr>
            <a:spLocks noGrp="1"/>
          </p:cNvSpPr>
          <p:nvPr>
            <p:ph type="title"/>
          </p:nvPr>
        </p:nvSpPr>
        <p:spPr/>
        <p:txBody>
          <a:bodyPr/>
          <a:lstStyle/>
          <a:p>
            <a:r>
              <a:rPr lang="en-US" dirty="0"/>
              <a:t>Oracle</a:t>
            </a:r>
            <a:endParaRPr lang="en-CA" dirty="0"/>
          </a:p>
        </p:txBody>
      </p:sp>
      <p:sp>
        <p:nvSpPr>
          <p:cNvPr id="3" name="Content Placeholder 2">
            <a:extLst>
              <a:ext uri="{FF2B5EF4-FFF2-40B4-BE49-F238E27FC236}">
                <a16:creationId xmlns:a16="http://schemas.microsoft.com/office/drawing/2014/main" id="{E4751645-224D-4F36-88A0-0B2256FC4843}"/>
              </a:ext>
            </a:extLst>
          </p:cNvPr>
          <p:cNvSpPr>
            <a:spLocks noGrp="1"/>
          </p:cNvSpPr>
          <p:nvPr>
            <p:ph idx="1"/>
          </p:nvPr>
        </p:nvSpPr>
        <p:spPr/>
        <p:txBody>
          <a:bodyPr/>
          <a:lstStyle/>
          <a:p>
            <a:pPr marL="0" indent="0">
              <a:buNone/>
            </a:pPr>
            <a:r>
              <a:rPr lang="en-US" dirty="0"/>
              <a:t>This package works with tables in Oracle. To use the package, the user must have the following credentials for an Oracle space in which they have permission to create and edit tables:</a:t>
            </a:r>
          </a:p>
          <a:p>
            <a:r>
              <a:rPr lang="en-CA" i="1" dirty="0"/>
              <a:t>username</a:t>
            </a:r>
          </a:p>
          <a:p>
            <a:r>
              <a:rPr lang="en-CA" i="1" dirty="0"/>
              <a:t>password</a:t>
            </a:r>
          </a:p>
          <a:p>
            <a:r>
              <a:rPr lang="en-CA" i="1" dirty="0" err="1"/>
              <a:t>dbname</a:t>
            </a:r>
            <a:r>
              <a:rPr lang="en-CA" dirty="0"/>
              <a:t> (database/server name)</a:t>
            </a:r>
          </a:p>
        </p:txBody>
      </p:sp>
    </p:spTree>
    <p:extLst>
      <p:ext uri="{BB962C8B-B14F-4D97-AF65-F5344CB8AC3E}">
        <p14:creationId xmlns:p14="http://schemas.microsoft.com/office/powerpoint/2010/main" val="388206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E0ED-E6E8-6E27-3053-150612515889}"/>
              </a:ext>
            </a:extLst>
          </p:cNvPr>
          <p:cNvSpPr>
            <a:spLocks noGrp="1"/>
          </p:cNvSpPr>
          <p:nvPr>
            <p:ph type="title"/>
          </p:nvPr>
        </p:nvSpPr>
        <p:spPr>
          <a:xfrm>
            <a:off x="763555" y="607721"/>
            <a:ext cx="10515600" cy="1325563"/>
          </a:xfrm>
        </p:spPr>
        <p:txBody>
          <a:bodyPr>
            <a:normAutofit fontScale="90000"/>
          </a:bodyPr>
          <a:lstStyle/>
          <a:p>
            <a:pPr marL="0" marR="0">
              <a:lnSpc>
                <a:spcPct val="107000"/>
              </a:lnSpc>
              <a:spcBef>
                <a:spcPts val="0"/>
              </a:spcBef>
              <a:spcAft>
                <a:spcPts val="800"/>
              </a:spcAft>
            </a:pPr>
            <a:r>
              <a:rPr lang="en-US" sz="4400" kern="100" dirty="0">
                <a:effectLst/>
                <a:ea typeface="Calibri" panose="020F0502020204030204" pitchFamily="34" charset="0"/>
                <a:cs typeface="Times New Roman" panose="02020603050405020304" pitchFamily="18" charset="0"/>
              </a:rPr>
              <a:t>Included data files</a:t>
            </a:r>
            <a:br>
              <a:rPr lang="en-CA"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056F3F80-72C8-4620-4210-8ED8F94A48C5}"/>
              </a:ext>
            </a:extLst>
          </p:cNvPr>
          <p:cNvSpPr>
            <a:spLocks noGrp="1"/>
          </p:cNvSpPr>
          <p:nvPr>
            <p:ph idx="1"/>
          </p:nvPr>
        </p:nvSpPr>
        <p:spPr/>
        <p:txBody>
          <a:bodyPr/>
          <a:lstStyle/>
          <a:p>
            <a:pPr marL="0" indent="0">
              <a:buNone/>
            </a:pPr>
            <a:r>
              <a:rPr lang="en-US" dirty="0"/>
              <a:t>The following required files are installed with the package and are stored in the local git repository in the </a:t>
            </a:r>
            <a:r>
              <a:rPr lang="en-US" dirty="0" err="1"/>
              <a:t>app.files</a:t>
            </a:r>
            <a:r>
              <a:rPr lang="en-US" dirty="0"/>
              <a:t> folder:</a:t>
            </a:r>
          </a:p>
          <a:p>
            <a:r>
              <a:rPr lang="en-US" dirty="0" err="1"/>
              <a:t>NS_extent</a:t>
            </a:r>
            <a:endParaRPr lang="en-US" dirty="0"/>
          </a:p>
          <a:p>
            <a:r>
              <a:rPr lang="en-US" dirty="0"/>
              <a:t>depthraster2.tif</a:t>
            </a:r>
          </a:p>
          <a:p>
            <a:r>
              <a:rPr lang="en-US" dirty="0"/>
              <a:t>releases_template.csv</a:t>
            </a:r>
          </a:p>
          <a:p>
            <a:r>
              <a:rPr lang="en-US" dirty="0"/>
              <a:t>recaptures_template.csv</a:t>
            </a:r>
          </a:p>
          <a:p>
            <a:r>
              <a:rPr lang="en-US" dirty="0" err="1"/>
              <a:t>user_guide</a:t>
            </a:r>
            <a:endParaRPr lang="en-US" dirty="0"/>
          </a:p>
        </p:txBody>
      </p:sp>
    </p:spTree>
    <p:extLst>
      <p:ext uri="{BB962C8B-B14F-4D97-AF65-F5344CB8AC3E}">
        <p14:creationId xmlns:p14="http://schemas.microsoft.com/office/powerpoint/2010/main" val="336850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16FE-C2F9-B75B-BFCC-5DDA6DC1037C}"/>
              </a:ext>
            </a:extLst>
          </p:cNvPr>
          <p:cNvSpPr>
            <a:spLocks noGrp="1"/>
          </p:cNvSpPr>
          <p:nvPr>
            <p:ph type="title"/>
          </p:nvPr>
        </p:nvSpPr>
        <p:spPr/>
        <p:txBody>
          <a:bodyPr/>
          <a:lstStyle/>
          <a:p>
            <a:r>
              <a:rPr lang="en-US" dirty="0"/>
              <a:t>Map Token</a:t>
            </a:r>
            <a:endParaRPr lang="en-CA" dirty="0"/>
          </a:p>
        </p:txBody>
      </p:sp>
      <p:sp>
        <p:nvSpPr>
          <p:cNvPr id="3" name="Content Placeholder 2">
            <a:extLst>
              <a:ext uri="{FF2B5EF4-FFF2-40B4-BE49-F238E27FC236}">
                <a16:creationId xmlns:a16="http://schemas.microsoft.com/office/drawing/2014/main" id="{14137E33-4139-9DB4-092E-DEEFF164F2AE}"/>
              </a:ext>
            </a:extLst>
          </p:cNvPr>
          <p:cNvSpPr>
            <a:spLocks noGrp="1"/>
          </p:cNvSpPr>
          <p:nvPr>
            <p:ph idx="1"/>
          </p:nvPr>
        </p:nvSpPr>
        <p:spPr>
          <a:xfrm>
            <a:off x="838200" y="1690688"/>
            <a:ext cx="10515600" cy="4351338"/>
          </a:xfrm>
        </p:spPr>
        <p:txBody>
          <a:bodyPr>
            <a:normAutofit lnSpcReduction="10000"/>
          </a:bodyPr>
          <a:lstStyle/>
          <a:p>
            <a:pPr marL="0" indent="0">
              <a:buNone/>
            </a:pPr>
            <a:r>
              <a:rPr lang="en-US" dirty="0"/>
              <a:t>The package’s mapping functionality uses </a:t>
            </a:r>
            <a:r>
              <a:rPr lang="en-US" dirty="0" err="1"/>
              <a:t>Mapbox</a:t>
            </a:r>
            <a:r>
              <a:rPr lang="en-US" dirty="0"/>
              <a:t> to generate map tiles. To use this functionality, you will need to create an account with </a:t>
            </a:r>
            <a:r>
              <a:rPr lang="en-US" dirty="0" err="1"/>
              <a:t>Mapbox</a:t>
            </a:r>
            <a:r>
              <a:rPr lang="en-US" dirty="0"/>
              <a:t> in order to get a mapping token. This is quick and easy, just go to:</a:t>
            </a:r>
          </a:p>
          <a:p>
            <a:pPr marL="0" indent="0">
              <a:buNone/>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https://account.mapbox.com/auth/signup/</a:t>
            </a:r>
            <a:endParaRPr lang="en-US" dirty="0"/>
          </a:p>
          <a:p>
            <a:pPr marL="0" indent="0">
              <a:buNone/>
            </a:pPr>
            <a:r>
              <a:rPr lang="en-US" dirty="0"/>
              <a:t>and create an account. Once you log into your account, look under “Access tokens” and you should see your “Default public token” which is a long string of characters. Copy a paste this and either save it in R as a variable or paste it directly when using the </a:t>
            </a:r>
            <a:r>
              <a:rPr lang="en-US" dirty="0" err="1"/>
              <a:t>generate_maps</a:t>
            </a:r>
            <a:r>
              <a:rPr lang="en-US" dirty="0"/>
              <a:t>() function, like so:</a:t>
            </a:r>
          </a:p>
          <a:p>
            <a:pPr marL="0" indent="0">
              <a:buNone/>
            </a:pPr>
            <a:r>
              <a:rPr lang="en-US" dirty="0"/>
              <a:t> </a:t>
            </a:r>
            <a:r>
              <a:rPr lang="en-US" dirty="0" err="1">
                <a:solidFill>
                  <a:schemeClr val="accent5">
                    <a:lumMod val="75000"/>
                  </a:schemeClr>
                </a:solidFill>
              </a:rPr>
              <a:t>generate_maps</a:t>
            </a:r>
            <a:r>
              <a:rPr lang="en-US" dirty="0">
                <a:solidFill>
                  <a:schemeClr val="accent5">
                    <a:lumMod val="75000"/>
                  </a:schemeClr>
                </a:solidFill>
              </a:rPr>
              <a:t>(</a:t>
            </a:r>
            <a:r>
              <a:rPr lang="en-US" dirty="0" err="1">
                <a:solidFill>
                  <a:schemeClr val="accent5">
                    <a:lumMod val="75000"/>
                  </a:schemeClr>
                </a:solidFill>
              </a:rPr>
              <a:t>map_token</a:t>
            </a:r>
            <a:r>
              <a:rPr lang="en-US" dirty="0">
                <a:solidFill>
                  <a:schemeClr val="accent5">
                    <a:lumMod val="75000"/>
                  </a:schemeClr>
                </a:solidFill>
              </a:rPr>
              <a:t> = “your token” ) </a:t>
            </a:r>
            <a:endParaRPr lang="en-CA" dirty="0">
              <a:solidFill>
                <a:schemeClr val="accent5">
                  <a:lumMod val="75000"/>
                </a:schemeClr>
              </a:solidFill>
            </a:endParaRPr>
          </a:p>
        </p:txBody>
      </p:sp>
    </p:spTree>
    <p:extLst>
      <p:ext uri="{BB962C8B-B14F-4D97-AF65-F5344CB8AC3E}">
        <p14:creationId xmlns:p14="http://schemas.microsoft.com/office/powerpoint/2010/main" val="167963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503E-1983-CCE9-6482-320825296CAD}"/>
              </a:ext>
            </a:extLst>
          </p:cNvPr>
          <p:cNvSpPr>
            <a:spLocks noGrp="1"/>
          </p:cNvSpPr>
          <p:nvPr>
            <p:ph type="title"/>
          </p:nvPr>
        </p:nvSpPr>
        <p:spPr/>
        <p:txBody>
          <a:bodyPr/>
          <a:lstStyle/>
          <a:p>
            <a:r>
              <a:rPr lang="en-US" dirty="0"/>
              <a:t>Installation</a:t>
            </a:r>
            <a:endParaRPr lang="en-CA" dirty="0"/>
          </a:p>
        </p:txBody>
      </p:sp>
      <p:sp>
        <p:nvSpPr>
          <p:cNvPr id="3" name="Content Placeholder 2">
            <a:extLst>
              <a:ext uri="{FF2B5EF4-FFF2-40B4-BE49-F238E27FC236}">
                <a16:creationId xmlns:a16="http://schemas.microsoft.com/office/drawing/2014/main" id="{8DFB04DE-CD01-EE7C-49F4-6EA5E99EF651}"/>
              </a:ext>
            </a:extLst>
          </p:cNvPr>
          <p:cNvSpPr>
            <a:spLocks noGrp="1"/>
          </p:cNvSpPr>
          <p:nvPr>
            <p:ph idx="1"/>
          </p:nvPr>
        </p:nvSpPr>
        <p:spPr>
          <a:xfrm>
            <a:off x="838200" y="1801562"/>
            <a:ext cx="10515600" cy="4351338"/>
          </a:xfrm>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Enter these lines into the R console to install the package:</a:t>
            </a:r>
          </a:p>
          <a:p>
            <a:pPr marL="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Install.packages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devtools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devtools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install_github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jakeelement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/LobTag2”)</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10134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7649-D98C-39F9-0324-18FD43FA4A1A}"/>
              </a:ext>
            </a:extLst>
          </p:cNvPr>
          <p:cNvSpPr>
            <a:spLocks noGrp="1"/>
          </p:cNvSpPr>
          <p:nvPr>
            <p:ph type="title"/>
          </p:nvPr>
        </p:nvSpPr>
        <p:spPr/>
        <p:txBody>
          <a:bodyPr/>
          <a:lstStyle/>
          <a:p>
            <a:r>
              <a:rPr lang="en-US" dirty="0"/>
              <a:t>Functions (Overview)</a:t>
            </a:r>
            <a:endParaRPr lang="en-CA" dirty="0"/>
          </a:p>
        </p:txBody>
      </p:sp>
      <p:sp>
        <p:nvSpPr>
          <p:cNvPr id="3" name="Content Placeholder 2">
            <a:extLst>
              <a:ext uri="{FF2B5EF4-FFF2-40B4-BE49-F238E27FC236}">
                <a16:creationId xmlns:a16="http://schemas.microsoft.com/office/drawing/2014/main" id="{54DE8B7F-A46D-DB44-49AA-9FAF2E3784D4}"/>
              </a:ext>
            </a:extLst>
          </p:cNvPr>
          <p:cNvSpPr>
            <a:spLocks noGrp="1"/>
          </p:cNvSpPr>
          <p:nvPr>
            <p:ph idx="1"/>
          </p:nvPr>
        </p:nvSpPr>
        <p:spPr>
          <a:xfrm>
            <a:off x="838200" y="1634541"/>
            <a:ext cx="10515600" cy="4351338"/>
          </a:xfrm>
        </p:spPr>
        <p:txBody>
          <a:bodyPr/>
          <a:lstStyle/>
          <a:p>
            <a:pPr marL="0" indent="0">
              <a:buNone/>
            </a:pPr>
            <a:r>
              <a:rPr lang="en-US" dirty="0"/>
              <a:t>The package is made up of the following functions used to create and  manipulate the Oracle database, as well as generate movement maps from tagging “release” and “recapture” data entered by the user:</a:t>
            </a:r>
          </a:p>
          <a:p>
            <a:pPr marL="0" indent="0">
              <a:buNone/>
            </a:pPr>
            <a:r>
              <a:rPr lang="en-US" dirty="0" err="1">
                <a:solidFill>
                  <a:schemeClr val="accent5">
                    <a:lumMod val="75000"/>
                  </a:schemeClr>
                </a:solidFill>
              </a:rPr>
              <a:t>upload_releases</a:t>
            </a:r>
            <a:r>
              <a:rPr lang="en-US" dirty="0">
                <a:solidFill>
                  <a:schemeClr val="accent5">
                    <a:lumMod val="75000"/>
                  </a:schemeClr>
                </a:solidFill>
              </a:rPr>
              <a:t>()</a:t>
            </a:r>
          </a:p>
          <a:p>
            <a:pPr marL="0" indent="0">
              <a:buNone/>
            </a:pPr>
            <a:r>
              <a:rPr lang="en-US" dirty="0" err="1">
                <a:solidFill>
                  <a:schemeClr val="accent5">
                    <a:lumMod val="75000"/>
                  </a:schemeClr>
                </a:solidFill>
              </a:rPr>
              <a:t>upload_recaptures</a:t>
            </a:r>
            <a:r>
              <a:rPr lang="en-US" dirty="0">
                <a:solidFill>
                  <a:schemeClr val="accent5">
                    <a:lumMod val="75000"/>
                  </a:schemeClr>
                </a:solidFill>
              </a:rPr>
              <a:t>()</a:t>
            </a:r>
          </a:p>
          <a:p>
            <a:pPr marL="0" indent="0">
              <a:buNone/>
            </a:pPr>
            <a:r>
              <a:rPr lang="en-US" dirty="0" err="1">
                <a:solidFill>
                  <a:schemeClr val="accent5">
                    <a:lumMod val="75000"/>
                  </a:schemeClr>
                </a:solidFill>
              </a:rPr>
              <a:t>batch_upload_recaptures</a:t>
            </a:r>
            <a:r>
              <a:rPr lang="en-US" dirty="0">
                <a:solidFill>
                  <a:schemeClr val="accent5">
                    <a:lumMod val="75000"/>
                  </a:schemeClr>
                </a:solidFill>
              </a:rPr>
              <a:t>()</a:t>
            </a:r>
          </a:p>
          <a:p>
            <a:pPr marL="0" indent="0">
              <a:buNone/>
            </a:pPr>
            <a:r>
              <a:rPr lang="en-US" dirty="0" err="1">
                <a:solidFill>
                  <a:schemeClr val="accent5">
                    <a:lumMod val="75000"/>
                  </a:schemeClr>
                </a:solidFill>
              </a:rPr>
              <a:t>generate_paths</a:t>
            </a:r>
            <a:r>
              <a:rPr lang="en-US" dirty="0">
                <a:solidFill>
                  <a:schemeClr val="accent5">
                    <a:lumMod val="75000"/>
                  </a:schemeClr>
                </a:solidFill>
              </a:rPr>
              <a:t>()</a:t>
            </a:r>
          </a:p>
          <a:p>
            <a:pPr marL="0" indent="0">
              <a:buNone/>
            </a:pPr>
            <a:r>
              <a:rPr lang="en-US" dirty="0" err="1">
                <a:solidFill>
                  <a:schemeClr val="accent5">
                    <a:lumMod val="75000"/>
                  </a:schemeClr>
                </a:solidFill>
              </a:rPr>
              <a:t>generate_maps</a:t>
            </a:r>
            <a:r>
              <a:rPr lang="en-US" dirty="0">
                <a:solidFill>
                  <a:schemeClr val="accent5">
                    <a:lumMod val="75000"/>
                  </a:schemeClr>
                </a:solidFill>
              </a:rPr>
              <a:t>()</a:t>
            </a:r>
          </a:p>
          <a:p>
            <a:pPr marL="0" indent="0">
              <a:buNone/>
            </a:pPr>
            <a:r>
              <a:rPr lang="en-US" dirty="0" err="1">
                <a:solidFill>
                  <a:srgbClr val="FF0000"/>
                </a:solidFill>
              </a:rPr>
              <a:t>delete_recaptures</a:t>
            </a:r>
            <a:r>
              <a:rPr lang="en-US" dirty="0">
                <a:solidFill>
                  <a:srgbClr val="FF0000"/>
                </a:solidFill>
              </a:rPr>
              <a:t>()</a:t>
            </a:r>
          </a:p>
        </p:txBody>
      </p:sp>
    </p:spTree>
    <p:extLst>
      <p:ext uri="{BB962C8B-B14F-4D97-AF65-F5344CB8AC3E}">
        <p14:creationId xmlns:p14="http://schemas.microsoft.com/office/powerpoint/2010/main" val="193606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7649-D98C-39F9-0324-18FD43FA4A1A}"/>
              </a:ext>
            </a:extLst>
          </p:cNvPr>
          <p:cNvSpPr>
            <a:spLocks noGrp="1"/>
          </p:cNvSpPr>
          <p:nvPr>
            <p:ph type="title"/>
          </p:nvPr>
        </p:nvSpPr>
        <p:spPr>
          <a:xfrm>
            <a:off x="116305" y="59783"/>
            <a:ext cx="10515600" cy="1325563"/>
          </a:xfrm>
        </p:spPr>
        <p:txBody>
          <a:bodyPr/>
          <a:lstStyle/>
          <a:p>
            <a:r>
              <a:rPr lang="en-US" u="sng" dirty="0"/>
              <a:t>Functions (Overview)</a:t>
            </a:r>
            <a:endParaRPr lang="en-CA" u="sng" dirty="0"/>
          </a:p>
        </p:txBody>
      </p:sp>
      <p:sp>
        <p:nvSpPr>
          <p:cNvPr id="6" name="TextBox 5">
            <a:extLst>
              <a:ext uri="{FF2B5EF4-FFF2-40B4-BE49-F238E27FC236}">
                <a16:creationId xmlns:a16="http://schemas.microsoft.com/office/drawing/2014/main" id="{756879DE-450A-0464-9D73-2D1E90FD1FD9}"/>
              </a:ext>
            </a:extLst>
          </p:cNvPr>
          <p:cNvSpPr txBox="1"/>
          <p:nvPr/>
        </p:nvSpPr>
        <p:spPr>
          <a:xfrm>
            <a:off x="521368" y="1933074"/>
            <a:ext cx="1844843" cy="369332"/>
          </a:xfrm>
          <a:prstGeom prst="rect">
            <a:avLst/>
          </a:prstGeom>
          <a:noFill/>
        </p:spPr>
        <p:txBody>
          <a:bodyPr wrap="square" rtlCol="0">
            <a:spAutoFit/>
          </a:bodyPr>
          <a:lstStyle/>
          <a:p>
            <a:r>
              <a:rPr lang="en-US" dirty="0" err="1">
                <a:solidFill>
                  <a:schemeClr val="accent5">
                    <a:lumMod val="75000"/>
                  </a:schemeClr>
                </a:solidFill>
              </a:rPr>
              <a:t>upload_releases</a:t>
            </a:r>
            <a:r>
              <a:rPr lang="en-US" dirty="0">
                <a:solidFill>
                  <a:schemeClr val="accent5">
                    <a:lumMod val="75000"/>
                  </a:schemeClr>
                </a:solidFill>
              </a:rPr>
              <a:t>()</a:t>
            </a:r>
            <a:endParaRPr lang="en-CA" dirty="0">
              <a:solidFill>
                <a:schemeClr val="accent5">
                  <a:lumMod val="75000"/>
                </a:schemeClr>
              </a:solidFill>
            </a:endParaRPr>
          </a:p>
        </p:txBody>
      </p:sp>
      <p:sp>
        <p:nvSpPr>
          <p:cNvPr id="7" name="Arrow: Right 6">
            <a:extLst>
              <a:ext uri="{FF2B5EF4-FFF2-40B4-BE49-F238E27FC236}">
                <a16:creationId xmlns:a16="http://schemas.microsoft.com/office/drawing/2014/main" id="{F104784E-BE60-9D99-6C23-C5C1AE74522C}"/>
              </a:ext>
            </a:extLst>
          </p:cNvPr>
          <p:cNvSpPr/>
          <p:nvPr/>
        </p:nvSpPr>
        <p:spPr>
          <a:xfrm>
            <a:off x="3171440" y="1989221"/>
            <a:ext cx="806999"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E5DF017E-BE53-5F3B-A868-2AA945DA57EF}"/>
              </a:ext>
            </a:extLst>
          </p:cNvPr>
          <p:cNvSpPr txBox="1"/>
          <p:nvPr/>
        </p:nvSpPr>
        <p:spPr>
          <a:xfrm>
            <a:off x="4225722" y="1993513"/>
            <a:ext cx="1515979" cy="369332"/>
          </a:xfrm>
          <a:prstGeom prst="rect">
            <a:avLst/>
          </a:prstGeom>
          <a:noFill/>
        </p:spPr>
        <p:txBody>
          <a:bodyPr wrap="square" rtlCol="0">
            <a:spAutoFit/>
          </a:bodyPr>
          <a:lstStyle/>
          <a:p>
            <a:r>
              <a:rPr lang="en-US" dirty="0"/>
              <a:t>LBT_RELEASES</a:t>
            </a:r>
            <a:endParaRPr lang="en-CA" dirty="0"/>
          </a:p>
        </p:txBody>
      </p:sp>
      <p:sp>
        <p:nvSpPr>
          <p:cNvPr id="9" name="TextBox 8">
            <a:extLst>
              <a:ext uri="{FF2B5EF4-FFF2-40B4-BE49-F238E27FC236}">
                <a16:creationId xmlns:a16="http://schemas.microsoft.com/office/drawing/2014/main" id="{EFC8C0CF-5C1A-8718-BA86-8A067222E412}"/>
              </a:ext>
            </a:extLst>
          </p:cNvPr>
          <p:cNvSpPr txBox="1"/>
          <p:nvPr/>
        </p:nvSpPr>
        <p:spPr>
          <a:xfrm>
            <a:off x="3978439" y="1290302"/>
            <a:ext cx="3553329" cy="646331"/>
          </a:xfrm>
          <a:prstGeom prst="rect">
            <a:avLst/>
          </a:prstGeom>
          <a:noFill/>
        </p:spPr>
        <p:txBody>
          <a:bodyPr wrap="square" rtlCol="0">
            <a:spAutoFit/>
          </a:bodyPr>
          <a:lstStyle/>
          <a:p>
            <a:r>
              <a:rPr lang="en-US" b="1" u="sng" dirty="0"/>
              <a:t>Oracle Table Created </a:t>
            </a:r>
          </a:p>
          <a:p>
            <a:r>
              <a:rPr lang="en-US" b="1" u="sng" dirty="0"/>
              <a:t>/ Affected</a:t>
            </a:r>
            <a:endParaRPr lang="en-CA" b="1" u="sng" dirty="0"/>
          </a:p>
        </p:txBody>
      </p:sp>
      <p:sp>
        <p:nvSpPr>
          <p:cNvPr id="10" name="TextBox 9">
            <a:extLst>
              <a:ext uri="{FF2B5EF4-FFF2-40B4-BE49-F238E27FC236}">
                <a16:creationId xmlns:a16="http://schemas.microsoft.com/office/drawing/2014/main" id="{DAA6FB38-7CDC-1425-0676-AF93209D3EDE}"/>
              </a:ext>
            </a:extLst>
          </p:cNvPr>
          <p:cNvSpPr txBox="1"/>
          <p:nvPr/>
        </p:nvSpPr>
        <p:spPr>
          <a:xfrm>
            <a:off x="521368" y="3087497"/>
            <a:ext cx="2101516" cy="369332"/>
          </a:xfrm>
          <a:prstGeom prst="rect">
            <a:avLst/>
          </a:prstGeom>
          <a:noFill/>
        </p:spPr>
        <p:txBody>
          <a:bodyPr wrap="square" rtlCol="0">
            <a:spAutoFit/>
          </a:bodyPr>
          <a:lstStyle/>
          <a:p>
            <a:r>
              <a:rPr lang="en-US" dirty="0" err="1">
                <a:solidFill>
                  <a:schemeClr val="accent5">
                    <a:lumMod val="75000"/>
                  </a:schemeClr>
                </a:solidFill>
              </a:rPr>
              <a:t>upload_recaptures</a:t>
            </a:r>
            <a:r>
              <a:rPr lang="en-US" dirty="0">
                <a:solidFill>
                  <a:schemeClr val="accent5">
                    <a:lumMod val="75000"/>
                  </a:schemeClr>
                </a:solidFill>
              </a:rPr>
              <a:t>()</a:t>
            </a:r>
            <a:endParaRPr lang="en-CA" dirty="0">
              <a:solidFill>
                <a:schemeClr val="accent5">
                  <a:lumMod val="75000"/>
                </a:schemeClr>
              </a:solidFill>
            </a:endParaRPr>
          </a:p>
        </p:txBody>
      </p:sp>
      <p:sp>
        <p:nvSpPr>
          <p:cNvPr id="12" name="TextBox 11">
            <a:extLst>
              <a:ext uri="{FF2B5EF4-FFF2-40B4-BE49-F238E27FC236}">
                <a16:creationId xmlns:a16="http://schemas.microsoft.com/office/drawing/2014/main" id="{0A1E04F4-FE63-06DA-4CFA-F6FE5506C581}"/>
              </a:ext>
            </a:extLst>
          </p:cNvPr>
          <p:cNvSpPr txBox="1"/>
          <p:nvPr/>
        </p:nvSpPr>
        <p:spPr>
          <a:xfrm>
            <a:off x="4138868" y="3441595"/>
            <a:ext cx="1852864" cy="646331"/>
          </a:xfrm>
          <a:prstGeom prst="rect">
            <a:avLst/>
          </a:prstGeom>
          <a:noFill/>
        </p:spPr>
        <p:txBody>
          <a:bodyPr wrap="square" rtlCol="0">
            <a:spAutoFit/>
          </a:bodyPr>
          <a:lstStyle/>
          <a:p>
            <a:r>
              <a:rPr lang="en-US" dirty="0"/>
              <a:t>LBT_RECAPTURES</a:t>
            </a:r>
          </a:p>
          <a:p>
            <a:pPr algn="ctr"/>
            <a:r>
              <a:rPr lang="en-US" dirty="0"/>
              <a:t>LBT_PEOPLE</a:t>
            </a:r>
            <a:endParaRPr lang="en-CA" dirty="0"/>
          </a:p>
        </p:txBody>
      </p:sp>
      <p:sp>
        <p:nvSpPr>
          <p:cNvPr id="13" name="TextBox 12">
            <a:extLst>
              <a:ext uri="{FF2B5EF4-FFF2-40B4-BE49-F238E27FC236}">
                <a16:creationId xmlns:a16="http://schemas.microsoft.com/office/drawing/2014/main" id="{DC86977F-F406-3BB4-C4C3-C9D8CD05227F}"/>
              </a:ext>
            </a:extLst>
          </p:cNvPr>
          <p:cNvSpPr txBox="1"/>
          <p:nvPr/>
        </p:nvSpPr>
        <p:spPr>
          <a:xfrm>
            <a:off x="1227221" y="3696053"/>
            <a:ext cx="1515979" cy="369332"/>
          </a:xfrm>
          <a:prstGeom prst="rect">
            <a:avLst/>
          </a:prstGeom>
          <a:noFill/>
        </p:spPr>
        <p:txBody>
          <a:bodyPr wrap="square" rtlCol="0">
            <a:spAutoFit/>
          </a:bodyPr>
          <a:lstStyle/>
          <a:p>
            <a:r>
              <a:rPr lang="en-US" b="1" dirty="0"/>
              <a:t>OR</a:t>
            </a:r>
            <a:endParaRPr lang="en-CA" b="1" dirty="0"/>
          </a:p>
        </p:txBody>
      </p:sp>
      <p:sp>
        <p:nvSpPr>
          <p:cNvPr id="15" name="TextBox 14">
            <a:extLst>
              <a:ext uri="{FF2B5EF4-FFF2-40B4-BE49-F238E27FC236}">
                <a16:creationId xmlns:a16="http://schemas.microsoft.com/office/drawing/2014/main" id="{15B60973-DC22-65B2-5BC2-C32BC562D822}"/>
              </a:ext>
            </a:extLst>
          </p:cNvPr>
          <p:cNvSpPr txBox="1"/>
          <p:nvPr/>
        </p:nvSpPr>
        <p:spPr>
          <a:xfrm>
            <a:off x="521368" y="4198639"/>
            <a:ext cx="2783306" cy="369332"/>
          </a:xfrm>
          <a:prstGeom prst="rect">
            <a:avLst/>
          </a:prstGeom>
          <a:noFill/>
        </p:spPr>
        <p:txBody>
          <a:bodyPr wrap="square" rtlCol="0">
            <a:spAutoFit/>
          </a:bodyPr>
          <a:lstStyle/>
          <a:p>
            <a:r>
              <a:rPr lang="en-US" dirty="0" err="1">
                <a:solidFill>
                  <a:schemeClr val="accent5">
                    <a:lumMod val="75000"/>
                  </a:schemeClr>
                </a:solidFill>
              </a:rPr>
              <a:t>batch_upload_recaptures</a:t>
            </a:r>
            <a:r>
              <a:rPr lang="en-US" dirty="0">
                <a:solidFill>
                  <a:schemeClr val="accent5">
                    <a:lumMod val="75000"/>
                  </a:schemeClr>
                </a:solidFill>
              </a:rPr>
              <a:t>()</a:t>
            </a:r>
            <a:endParaRPr lang="en-CA" dirty="0">
              <a:solidFill>
                <a:schemeClr val="accent5">
                  <a:lumMod val="75000"/>
                </a:schemeClr>
              </a:solidFill>
            </a:endParaRPr>
          </a:p>
        </p:txBody>
      </p:sp>
      <p:sp>
        <p:nvSpPr>
          <p:cNvPr id="16" name="Arrow: Right 15">
            <a:extLst>
              <a:ext uri="{FF2B5EF4-FFF2-40B4-BE49-F238E27FC236}">
                <a16:creationId xmlns:a16="http://schemas.microsoft.com/office/drawing/2014/main" id="{47608F99-0187-5AA9-8D9B-404E7A5AFB16}"/>
              </a:ext>
            </a:extLst>
          </p:cNvPr>
          <p:cNvSpPr/>
          <p:nvPr/>
        </p:nvSpPr>
        <p:spPr>
          <a:xfrm rot="513809">
            <a:off x="3244318" y="3303516"/>
            <a:ext cx="736612"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A885AF19-4595-BFF7-0040-BB4767BF0BE1}"/>
              </a:ext>
            </a:extLst>
          </p:cNvPr>
          <p:cNvSpPr/>
          <p:nvPr/>
        </p:nvSpPr>
        <p:spPr>
          <a:xfrm rot="20088637">
            <a:off x="3251375" y="3971631"/>
            <a:ext cx="758487"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4" name="Arrow: Right 23">
            <a:extLst>
              <a:ext uri="{FF2B5EF4-FFF2-40B4-BE49-F238E27FC236}">
                <a16:creationId xmlns:a16="http://schemas.microsoft.com/office/drawing/2014/main" id="{C84B7341-FCD5-F5E8-6B67-E030F565CCF7}"/>
              </a:ext>
            </a:extLst>
          </p:cNvPr>
          <p:cNvSpPr/>
          <p:nvPr/>
        </p:nvSpPr>
        <p:spPr>
          <a:xfrm rot="1681870">
            <a:off x="6136051" y="2447583"/>
            <a:ext cx="830536"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Arrow: Right 24">
            <a:extLst>
              <a:ext uri="{FF2B5EF4-FFF2-40B4-BE49-F238E27FC236}">
                <a16:creationId xmlns:a16="http://schemas.microsoft.com/office/drawing/2014/main" id="{D3279E3C-0549-7A36-22F8-FB1A43AC724B}"/>
              </a:ext>
            </a:extLst>
          </p:cNvPr>
          <p:cNvSpPr/>
          <p:nvPr/>
        </p:nvSpPr>
        <p:spPr>
          <a:xfrm rot="19894649">
            <a:off x="6133207" y="3312566"/>
            <a:ext cx="868277"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6" name="TextBox 25">
            <a:extLst>
              <a:ext uri="{FF2B5EF4-FFF2-40B4-BE49-F238E27FC236}">
                <a16:creationId xmlns:a16="http://schemas.microsoft.com/office/drawing/2014/main" id="{9E9E6B9C-DF0F-4591-0A6E-C0AFD7DBBA06}"/>
              </a:ext>
            </a:extLst>
          </p:cNvPr>
          <p:cNvSpPr txBox="1"/>
          <p:nvPr/>
        </p:nvSpPr>
        <p:spPr>
          <a:xfrm>
            <a:off x="6970715" y="2765276"/>
            <a:ext cx="1844843" cy="369332"/>
          </a:xfrm>
          <a:prstGeom prst="rect">
            <a:avLst/>
          </a:prstGeom>
          <a:noFill/>
        </p:spPr>
        <p:txBody>
          <a:bodyPr wrap="square" rtlCol="0">
            <a:spAutoFit/>
          </a:bodyPr>
          <a:lstStyle/>
          <a:p>
            <a:r>
              <a:rPr lang="en-US" dirty="0" err="1">
                <a:solidFill>
                  <a:schemeClr val="accent5">
                    <a:lumMod val="75000"/>
                  </a:schemeClr>
                </a:solidFill>
              </a:rPr>
              <a:t>generate_paths</a:t>
            </a:r>
            <a:r>
              <a:rPr lang="en-US" dirty="0">
                <a:solidFill>
                  <a:schemeClr val="accent5">
                    <a:lumMod val="75000"/>
                  </a:schemeClr>
                </a:solidFill>
              </a:rPr>
              <a:t>()</a:t>
            </a:r>
            <a:endParaRPr lang="en-CA" dirty="0">
              <a:solidFill>
                <a:schemeClr val="accent5">
                  <a:lumMod val="75000"/>
                </a:schemeClr>
              </a:solidFill>
            </a:endParaRPr>
          </a:p>
        </p:txBody>
      </p:sp>
      <p:sp>
        <p:nvSpPr>
          <p:cNvPr id="27" name="Arrow: Right 26">
            <a:extLst>
              <a:ext uri="{FF2B5EF4-FFF2-40B4-BE49-F238E27FC236}">
                <a16:creationId xmlns:a16="http://schemas.microsoft.com/office/drawing/2014/main" id="{8EBF0CC8-7A5B-365F-0BF1-43D4129CB2AC}"/>
              </a:ext>
            </a:extLst>
          </p:cNvPr>
          <p:cNvSpPr/>
          <p:nvPr/>
        </p:nvSpPr>
        <p:spPr>
          <a:xfrm rot="7956953">
            <a:off x="5739746" y="4035205"/>
            <a:ext cx="2497972"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9E8146D-9917-8F75-CB37-111D057B0BFF}"/>
              </a:ext>
            </a:extLst>
          </p:cNvPr>
          <p:cNvSpPr txBox="1"/>
          <p:nvPr/>
        </p:nvSpPr>
        <p:spPr>
          <a:xfrm>
            <a:off x="4256812" y="4923939"/>
            <a:ext cx="1515979" cy="646331"/>
          </a:xfrm>
          <a:prstGeom prst="rect">
            <a:avLst/>
          </a:prstGeom>
          <a:noFill/>
        </p:spPr>
        <p:txBody>
          <a:bodyPr wrap="square" rtlCol="0">
            <a:spAutoFit/>
          </a:bodyPr>
          <a:lstStyle/>
          <a:p>
            <a:pPr algn="ctr"/>
            <a:r>
              <a:rPr lang="en-US" dirty="0"/>
              <a:t>LBT_PATH</a:t>
            </a:r>
          </a:p>
          <a:p>
            <a:pPr algn="ctr"/>
            <a:r>
              <a:rPr lang="en-US" dirty="0"/>
              <a:t>LBT_PATHS</a:t>
            </a:r>
            <a:endParaRPr lang="en-CA" dirty="0"/>
          </a:p>
        </p:txBody>
      </p:sp>
      <p:cxnSp>
        <p:nvCxnSpPr>
          <p:cNvPr id="30" name="Straight Connector 29">
            <a:extLst>
              <a:ext uri="{FF2B5EF4-FFF2-40B4-BE49-F238E27FC236}">
                <a16:creationId xmlns:a16="http://schemas.microsoft.com/office/drawing/2014/main" id="{D02CE186-A7D6-94D4-F3AA-1E768C96093B}"/>
              </a:ext>
            </a:extLst>
          </p:cNvPr>
          <p:cNvCxnSpPr/>
          <p:nvPr/>
        </p:nvCxnSpPr>
        <p:spPr>
          <a:xfrm>
            <a:off x="4058653" y="1868905"/>
            <a:ext cx="0" cy="4989095"/>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DF89D0A-7298-FF55-7838-AA444AE5B908}"/>
              </a:ext>
            </a:extLst>
          </p:cNvPr>
          <p:cNvCxnSpPr/>
          <p:nvPr/>
        </p:nvCxnSpPr>
        <p:spPr>
          <a:xfrm>
            <a:off x="6027517" y="1868905"/>
            <a:ext cx="0" cy="4989095"/>
          </a:xfrm>
          <a:prstGeom prst="line">
            <a:avLst/>
          </a:prstGeom>
        </p:spPr>
        <p:style>
          <a:lnRef idx="1">
            <a:schemeClr val="dk1"/>
          </a:lnRef>
          <a:fillRef idx="0">
            <a:schemeClr val="dk1"/>
          </a:fillRef>
          <a:effectRef idx="0">
            <a:schemeClr val="dk1"/>
          </a:effectRef>
          <a:fontRef idx="minor">
            <a:schemeClr val="tx1"/>
          </a:fontRef>
        </p:style>
      </p:cxnSp>
      <p:sp>
        <p:nvSpPr>
          <p:cNvPr id="32" name="Arrow: Right 31">
            <a:extLst>
              <a:ext uri="{FF2B5EF4-FFF2-40B4-BE49-F238E27FC236}">
                <a16:creationId xmlns:a16="http://schemas.microsoft.com/office/drawing/2014/main" id="{9DEB64E2-14D2-C4C5-44F2-C6F3A4CBF75A}"/>
              </a:ext>
            </a:extLst>
          </p:cNvPr>
          <p:cNvSpPr/>
          <p:nvPr/>
        </p:nvSpPr>
        <p:spPr>
          <a:xfrm>
            <a:off x="6132419" y="5182629"/>
            <a:ext cx="858102"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4591ACF6-51AB-BEBA-A12C-71BA00D46CAA}"/>
              </a:ext>
            </a:extLst>
          </p:cNvPr>
          <p:cNvSpPr txBox="1"/>
          <p:nvPr/>
        </p:nvSpPr>
        <p:spPr>
          <a:xfrm>
            <a:off x="7144653" y="5070335"/>
            <a:ext cx="1844843" cy="369332"/>
          </a:xfrm>
          <a:prstGeom prst="rect">
            <a:avLst/>
          </a:prstGeom>
          <a:noFill/>
        </p:spPr>
        <p:txBody>
          <a:bodyPr wrap="square" rtlCol="0">
            <a:spAutoFit/>
          </a:bodyPr>
          <a:lstStyle/>
          <a:p>
            <a:r>
              <a:rPr lang="en-US" dirty="0" err="1">
                <a:solidFill>
                  <a:schemeClr val="accent5">
                    <a:lumMod val="75000"/>
                  </a:schemeClr>
                </a:solidFill>
              </a:rPr>
              <a:t>generate_maps</a:t>
            </a:r>
            <a:r>
              <a:rPr lang="en-US" dirty="0">
                <a:solidFill>
                  <a:schemeClr val="accent5">
                    <a:lumMod val="75000"/>
                  </a:schemeClr>
                </a:solidFill>
              </a:rPr>
              <a:t>()</a:t>
            </a:r>
            <a:endParaRPr lang="en-CA" dirty="0">
              <a:solidFill>
                <a:schemeClr val="accent5">
                  <a:lumMod val="75000"/>
                </a:schemeClr>
              </a:solidFill>
            </a:endParaRPr>
          </a:p>
        </p:txBody>
      </p:sp>
      <p:sp>
        <p:nvSpPr>
          <p:cNvPr id="34" name="Arrow: Right 33">
            <a:extLst>
              <a:ext uri="{FF2B5EF4-FFF2-40B4-BE49-F238E27FC236}">
                <a16:creationId xmlns:a16="http://schemas.microsoft.com/office/drawing/2014/main" id="{6E3C1DE1-6E5C-2D77-7F87-DEE1684A1004}"/>
              </a:ext>
            </a:extLst>
          </p:cNvPr>
          <p:cNvSpPr/>
          <p:nvPr/>
        </p:nvSpPr>
        <p:spPr>
          <a:xfrm>
            <a:off x="9049685" y="5126482"/>
            <a:ext cx="795799"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pic>
        <p:nvPicPr>
          <p:cNvPr id="36" name="Picture 35">
            <a:extLst>
              <a:ext uri="{FF2B5EF4-FFF2-40B4-BE49-F238E27FC236}">
                <a16:creationId xmlns:a16="http://schemas.microsoft.com/office/drawing/2014/main" id="{29D2C0DE-D466-2402-A500-7FDBADF31721}"/>
              </a:ext>
            </a:extLst>
          </p:cNvPr>
          <p:cNvPicPr>
            <a:picLocks noChangeAspect="1"/>
          </p:cNvPicPr>
          <p:nvPr/>
        </p:nvPicPr>
        <p:blipFill rotWithShape="1">
          <a:blip r:embed="rId2"/>
          <a:srcRect t="6869"/>
          <a:stretch/>
        </p:blipFill>
        <p:spPr>
          <a:xfrm>
            <a:off x="10034564" y="4426213"/>
            <a:ext cx="1730594" cy="1641782"/>
          </a:xfrm>
          <a:prstGeom prst="rect">
            <a:avLst/>
          </a:prstGeom>
        </p:spPr>
      </p:pic>
      <p:sp>
        <p:nvSpPr>
          <p:cNvPr id="37" name="TextBox 36">
            <a:extLst>
              <a:ext uri="{FF2B5EF4-FFF2-40B4-BE49-F238E27FC236}">
                <a16:creationId xmlns:a16="http://schemas.microsoft.com/office/drawing/2014/main" id="{38ED3DE3-D278-731C-3969-28737E64C8E3}"/>
              </a:ext>
            </a:extLst>
          </p:cNvPr>
          <p:cNvSpPr txBox="1"/>
          <p:nvPr/>
        </p:nvSpPr>
        <p:spPr>
          <a:xfrm>
            <a:off x="1069747" y="5353623"/>
            <a:ext cx="2101516" cy="369332"/>
          </a:xfrm>
          <a:prstGeom prst="rect">
            <a:avLst/>
          </a:prstGeom>
          <a:noFill/>
        </p:spPr>
        <p:txBody>
          <a:bodyPr wrap="square" rtlCol="0">
            <a:spAutoFit/>
          </a:bodyPr>
          <a:lstStyle/>
          <a:p>
            <a:r>
              <a:rPr lang="en-US" dirty="0" err="1">
                <a:solidFill>
                  <a:srgbClr val="FF0000"/>
                </a:solidFill>
              </a:rPr>
              <a:t>delete_recaptures</a:t>
            </a:r>
            <a:r>
              <a:rPr lang="en-US" dirty="0">
                <a:solidFill>
                  <a:srgbClr val="FF0000"/>
                </a:solidFill>
              </a:rPr>
              <a:t>()</a:t>
            </a:r>
            <a:endParaRPr lang="en-CA" dirty="0">
              <a:solidFill>
                <a:srgbClr val="FF0000"/>
              </a:solidFill>
            </a:endParaRPr>
          </a:p>
        </p:txBody>
      </p:sp>
      <p:sp>
        <p:nvSpPr>
          <p:cNvPr id="38" name="Arrow: Right 37">
            <a:extLst>
              <a:ext uri="{FF2B5EF4-FFF2-40B4-BE49-F238E27FC236}">
                <a16:creationId xmlns:a16="http://schemas.microsoft.com/office/drawing/2014/main" id="{EC8331CB-F9CE-73D5-4E10-46C503A35C27}"/>
              </a:ext>
            </a:extLst>
          </p:cNvPr>
          <p:cNvSpPr/>
          <p:nvPr/>
        </p:nvSpPr>
        <p:spPr>
          <a:xfrm rot="20868893">
            <a:off x="3139924" y="5335640"/>
            <a:ext cx="1366761" cy="142181"/>
          </a:xfrm>
          <a:prstGeom prst="rightArrow">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40" name="Arrow: Right 39">
            <a:extLst>
              <a:ext uri="{FF2B5EF4-FFF2-40B4-BE49-F238E27FC236}">
                <a16:creationId xmlns:a16="http://schemas.microsoft.com/office/drawing/2014/main" id="{FFA90DEE-CF2B-E649-A7A8-0F6C5E79F616}"/>
              </a:ext>
            </a:extLst>
          </p:cNvPr>
          <p:cNvSpPr/>
          <p:nvPr/>
        </p:nvSpPr>
        <p:spPr>
          <a:xfrm rot="18189729">
            <a:off x="2648257" y="4476136"/>
            <a:ext cx="2022518" cy="154564"/>
          </a:xfrm>
          <a:prstGeom prst="rightArrow">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E6DE9CF7-CD64-B73A-C85C-F798F9F282B7}"/>
              </a:ext>
            </a:extLst>
          </p:cNvPr>
          <p:cNvSpPr/>
          <p:nvPr/>
        </p:nvSpPr>
        <p:spPr>
          <a:xfrm>
            <a:off x="464801" y="3125733"/>
            <a:ext cx="2706461" cy="14422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TextBox 41">
            <a:extLst>
              <a:ext uri="{FF2B5EF4-FFF2-40B4-BE49-F238E27FC236}">
                <a16:creationId xmlns:a16="http://schemas.microsoft.com/office/drawing/2014/main" id="{6BE9DAAD-DD59-6A99-EC31-E343F08E9BDF}"/>
              </a:ext>
            </a:extLst>
          </p:cNvPr>
          <p:cNvSpPr txBox="1"/>
          <p:nvPr/>
        </p:nvSpPr>
        <p:spPr>
          <a:xfrm>
            <a:off x="10044523" y="3979058"/>
            <a:ext cx="1477979" cy="369332"/>
          </a:xfrm>
          <a:prstGeom prst="rect">
            <a:avLst/>
          </a:prstGeom>
          <a:noFill/>
        </p:spPr>
        <p:txBody>
          <a:bodyPr wrap="square" rtlCol="0">
            <a:spAutoFit/>
          </a:bodyPr>
          <a:lstStyle/>
          <a:p>
            <a:r>
              <a:rPr lang="en-US" b="1" u="sng" dirty="0"/>
              <a:t>End Product</a:t>
            </a:r>
            <a:endParaRPr lang="en-CA" b="1" u="sng" dirty="0"/>
          </a:p>
        </p:txBody>
      </p:sp>
    </p:spTree>
    <p:extLst>
      <p:ext uri="{BB962C8B-B14F-4D97-AF65-F5344CB8AC3E}">
        <p14:creationId xmlns:p14="http://schemas.microsoft.com/office/powerpoint/2010/main" val="1414523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4272694|-12223080|-16154294|-9539986|-16777216|Fisheries and Oceans Canada&quot;,&quot;Id&quot;:&quot;6647b89045454361a8d1764c&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551</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LobTag2</vt:lpstr>
      <vt:lpstr>Package Description</vt:lpstr>
      <vt:lpstr>R</vt:lpstr>
      <vt:lpstr>Oracle</vt:lpstr>
      <vt:lpstr>Included data files </vt:lpstr>
      <vt:lpstr>Map Token</vt:lpstr>
      <vt:lpstr>Installation</vt:lpstr>
      <vt:lpstr>Functions (Overview)</vt:lpstr>
      <vt:lpstr>Functions (Overview)</vt:lpstr>
      <vt:lpstr>upload_releases()</vt:lpstr>
    </vt:vector>
  </TitlesOfParts>
  <Company>DFO 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LobTag2</dc:title>
  <dc:creator>Element, Geraint</dc:creator>
  <cp:lastModifiedBy>Element, Geraint</cp:lastModifiedBy>
  <cp:revision>4</cp:revision>
  <dcterms:created xsi:type="dcterms:W3CDTF">2024-05-17T17:11:53Z</dcterms:created>
  <dcterms:modified xsi:type="dcterms:W3CDTF">2024-05-17T20:05:36Z</dcterms:modified>
</cp:coreProperties>
</file>