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9" r:id="rId6"/>
    <p:sldId id="264" r:id="rId7"/>
    <p:sldId id="258" r:id="rId8"/>
    <p:sldId id="261" r:id="rId9"/>
    <p:sldId id="262" r:id="rId10"/>
    <p:sldId id="263"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F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2024-05-24</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2024-05-24</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p:txBody>
          <a:bodyPr/>
          <a:lstStyle/>
          <a:p>
            <a:r>
              <a:rPr lang="en-US" dirty="0"/>
              <a:t>Release Uploading:</a:t>
            </a:r>
            <a:br>
              <a:rPr lang="en-US" dirty="0"/>
            </a:br>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normAutofit lnSpcReduction="10000"/>
          </a:bodyPr>
          <a:lstStyle/>
          <a:p>
            <a:pPr marL="0" indent="0">
              <a:buNone/>
            </a:pPr>
            <a:r>
              <a:rPr lang="en-US" dirty="0"/>
              <a:t>The first phase of most tagging projects will be releasing the tagged animals. At the bare minimum, this will produce data for location and time of release for each tag. Begin the process of uploading release data by running function </a:t>
            </a:r>
            <a:r>
              <a:rPr lang="en-US" dirty="0" err="1">
                <a:solidFill>
                  <a:schemeClr val="accent5">
                    <a:lumMod val="75000"/>
                  </a:schemeClr>
                </a:solidFill>
              </a:rPr>
              <a:t>upload_releases</a:t>
            </a:r>
            <a:r>
              <a:rPr lang="en-US" dirty="0">
                <a:solidFill>
                  <a:schemeClr val="accent5">
                    <a:lumMod val="75000"/>
                  </a:schemeClr>
                </a:solidFill>
              </a:rPr>
              <a:t>() </a:t>
            </a:r>
            <a:r>
              <a:rPr lang="en-US" dirty="0"/>
              <a:t>which will then prompt you to upload a csv file with the data. The package includes a template file (releases_template.csv) to standardize creation of this csv file. The following are mandatory columns with specific formatting: </a:t>
            </a:r>
          </a:p>
          <a:p>
            <a:pPr marL="0" indent="0">
              <a:buNone/>
            </a:pPr>
            <a:r>
              <a:rPr lang="en-CA" dirty="0"/>
              <a:t>DAY, MONTH, YEAR, TAG_PREFIX, TAG_NUM, LAT_DEGREES, LAT_MINUTES, LON_DEGREES, LON_MINUTES</a:t>
            </a:r>
          </a:p>
          <a:p>
            <a:pPr marL="0" indent="0">
              <a:buNone/>
            </a:pPr>
            <a:r>
              <a:rPr lang="en-CA" dirty="0"/>
              <a:t>The remaining columns are optional and originate from lobster tagging programs.</a:t>
            </a:r>
          </a:p>
        </p:txBody>
      </p:sp>
    </p:spTree>
    <p:extLst>
      <p:ext uri="{BB962C8B-B14F-4D97-AF65-F5344CB8AC3E}">
        <p14:creationId xmlns:p14="http://schemas.microsoft.com/office/powerpoint/2010/main" val="10059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TAG_PREFIX</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Most tagging programs use a Prefix-Number system to identify unique tags. The package assumes that tag numbers have a prefix to separate them from other tagging programs. This is usually a simple pair of characters (for example, “XY” such as in tag ID “XY1234”) but can be any character combination entered by the user. Even if your tagging program does not use a prefix, one </a:t>
            </a:r>
            <a:r>
              <a:rPr lang="en-US" b="1" dirty="0"/>
              <a:t>must </a:t>
            </a:r>
            <a:r>
              <a:rPr lang="en-US" dirty="0"/>
              <a:t>be entered when uploading data with this package. This ensures that multiple tagging programs can be accommodated without duplicate tag numbers causing issues.</a:t>
            </a:r>
            <a:endParaRPr lang="en-CA" dirty="0"/>
          </a:p>
        </p:txBody>
      </p:sp>
    </p:spTree>
    <p:extLst>
      <p:ext uri="{BB962C8B-B14F-4D97-AF65-F5344CB8AC3E}">
        <p14:creationId xmlns:p14="http://schemas.microsoft.com/office/powerpoint/2010/main" val="295789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TAG_NUM</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The tag number following the tag prefix is entered as a simple number in its own column called “TAG_NUM”.</a:t>
            </a:r>
            <a:endParaRPr lang="en-CA" dirty="0"/>
          </a:p>
        </p:txBody>
      </p:sp>
    </p:spTree>
    <p:extLst>
      <p:ext uri="{BB962C8B-B14F-4D97-AF65-F5344CB8AC3E}">
        <p14:creationId xmlns:p14="http://schemas.microsoft.com/office/powerpoint/2010/main" val="96951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B8D-9E98-06D4-8160-B61FB7040360}"/>
              </a:ext>
            </a:extLst>
          </p:cNvPr>
          <p:cNvSpPr>
            <a:spLocks noGrp="1"/>
          </p:cNvSpPr>
          <p:nvPr>
            <p:ph type="title"/>
          </p:nvPr>
        </p:nvSpPr>
        <p:spPr/>
        <p:txBody>
          <a:bodyPr/>
          <a:lstStyle/>
          <a:p>
            <a:r>
              <a:rPr lang="en-US" dirty="0"/>
              <a:t>Release Uploading: Latitude and Longitude</a:t>
            </a:r>
            <a:endParaRPr lang="en-CA" dirty="0"/>
          </a:p>
        </p:txBody>
      </p:sp>
      <p:sp>
        <p:nvSpPr>
          <p:cNvPr id="3" name="Content Placeholder 2">
            <a:extLst>
              <a:ext uri="{FF2B5EF4-FFF2-40B4-BE49-F238E27FC236}">
                <a16:creationId xmlns:a16="http://schemas.microsoft.com/office/drawing/2014/main" id="{09CEB146-7ADE-FC30-0639-D744DC505D56}"/>
              </a:ext>
            </a:extLst>
          </p:cNvPr>
          <p:cNvSpPr>
            <a:spLocks noGrp="1"/>
          </p:cNvSpPr>
          <p:nvPr>
            <p:ph idx="1"/>
          </p:nvPr>
        </p:nvSpPr>
        <p:spPr/>
        <p:txBody>
          <a:bodyPr/>
          <a:lstStyle/>
          <a:p>
            <a:pPr marL="0" indent="0">
              <a:buNone/>
            </a:pPr>
            <a:r>
              <a:rPr lang="en-US" dirty="0"/>
              <a:t>All release coordinates are uploaded in the format Degrees Decimal Minutes (DDM), split into 4 columns: </a:t>
            </a:r>
            <a:r>
              <a:rPr lang="en-CA" dirty="0"/>
              <a:t>LAT_DEGREES, LAT_MINUTES, LON_DEGREES, LON_MINUTES. Columns ending in “DEGREES” receive the degree value, and those ending in “MINUTES” receive the MINUTES value as a decimal. For cases when Longitude is west (for example, 58°30.50 W), the proper “-” </a:t>
            </a:r>
            <a:r>
              <a:rPr lang="en-CA" b="1" dirty="0"/>
              <a:t>must</a:t>
            </a:r>
            <a:r>
              <a:rPr lang="en-CA" dirty="0"/>
              <a:t> be included in front of the degree value to denote this, otherwise the package will not know that the longitudes are westerly, for example:</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1434313-AFBA-0491-FD00-621C4CB3144D}"/>
              </a:ext>
            </a:extLst>
          </p:cNvPr>
          <p:cNvPicPr>
            <a:picLocks noChangeAspect="1"/>
          </p:cNvPicPr>
          <p:nvPr/>
        </p:nvPicPr>
        <p:blipFill>
          <a:blip r:embed="rId2"/>
          <a:stretch>
            <a:fillRect/>
          </a:stretch>
        </p:blipFill>
        <p:spPr>
          <a:xfrm>
            <a:off x="6447089" y="4653891"/>
            <a:ext cx="4096322" cy="1590897"/>
          </a:xfrm>
          <a:prstGeom prst="rect">
            <a:avLst/>
          </a:prstGeom>
        </p:spPr>
      </p:pic>
    </p:spTree>
    <p:extLst>
      <p:ext uri="{BB962C8B-B14F-4D97-AF65-F5344CB8AC3E}">
        <p14:creationId xmlns:p14="http://schemas.microsoft.com/office/powerpoint/2010/main" val="85843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p:txBody>
          <a:bodyPr/>
          <a:lstStyle/>
          <a:p>
            <a:r>
              <a:rPr lang="en-US" dirty="0"/>
              <a:t>Release Uploading: Example</a:t>
            </a:r>
            <a:endParaRPr lang="en-CA" dirty="0"/>
          </a:p>
        </p:txBody>
      </p:sp>
      <p:pic>
        <p:nvPicPr>
          <p:cNvPr id="7" name="Picture 6">
            <a:extLst>
              <a:ext uri="{FF2B5EF4-FFF2-40B4-BE49-F238E27FC236}">
                <a16:creationId xmlns:a16="http://schemas.microsoft.com/office/drawing/2014/main" id="{8F71A9A0-3624-811F-CEA9-19275B5790F3}"/>
              </a:ext>
            </a:extLst>
          </p:cNvPr>
          <p:cNvPicPr>
            <a:picLocks noChangeAspect="1"/>
          </p:cNvPicPr>
          <p:nvPr/>
        </p:nvPicPr>
        <p:blipFill>
          <a:blip r:embed="rId2"/>
          <a:stretch>
            <a:fillRect/>
          </a:stretch>
        </p:blipFill>
        <p:spPr>
          <a:xfrm>
            <a:off x="838200" y="1447407"/>
            <a:ext cx="9777808" cy="4616448"/>
          </a:xfrm>
          <a:prstGeom prst="rect">
            <a:avLst/>
          </a:prstGeom>
        </p:spPr>
      </p:pic>
      <p:sp>
        <p:nvSpPr>
          <p:cNvPr id="8" name="TextBox 7">
            <a:extLst>
              <a:ext uri="{FF2B5EF4-FFF2-40B4-BE49-F238E27FC236}">
                <a16:creationId xmlns:a16="http://schemas.microsoft.com/office/drawing/2014/main" id="{7E682DFF-2F76-E5A1-52D5-2BCC8878CB05}"/>
              </a:ext>
            </a:extLst>
          </p:cNvPr>
          <p:cNvSpPr txBox="1"/>
          <p:nvPr/>
        </p:nvSpPr>
        <p:spPr>
          <a:xfrm>
            <a:off x="838200" y="6207853"/>
            <a:ext cx="3381462" cy="369332"/>
          </a:xfrm>
          <a:prstGeom prst="rect">
            <a:avLst/>
          </a:prstGeom>
          <a:noFill/>
        </p:spPr>
        <p:txBody>
          <a:bodyPr wrap="square" rtlCol="0">
            <a:spAutoFit/>
          </a:bodyPr>
          <a:lstStyle/>
          <a:p>
            <a:r>
              <a:rPr lang="en-US" dirty="0">
                <a:solidFill>
                  <a:srgbClr val="27F94A"/>
                </a:solidFill>
              </a:rPr>
              <a:t>Green</a:t>
            </a:r>
            <a:r>
              <a:rPr lang="en-US" dirty="0"/>
              <a:t> = mandatory columns</a:t>
            </a:r>
            <a:endParaRPr lang="en-CA" dirty="0"/>
          </a:p>
        </p:txBody>
      </p:sp>
    </p:spTree>
    <p:extLst>
      <p:ext uri="{BB962C8B-B14F-4D97-AF65-F5344CB8AC3E}">
        <p14:creationId xmlns:p14="http://schemas.microsoft.com/office/powerpoint/2010/main" val="123219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289-FFB0-4C2C-8A54-E16252597AFF}"/>
              </a:ext>
            </a:extLst>
          </p:cNvPr>
          <p:cNvSpPr>
            <a:spLocks noGrp="1"/>
          </p:cNvSpPr>
          <p:nvPr>
            <p:ph type="title"/>
          </p:nvPr>
        </p:nvSpPr>
        <p:spPr/>
        <p:txBody>
          <a:bodyPr/>
          <a:lstStyle/>
          <a:p>
            <a:r>
              <a:rPr lang="en-US" dirty="0"/>
              <a:t>Release Uploading: Error Checking and Upload Completion</a:t>
            </a:r>
            <a:endParaRPr lang="en-CA" dirty="0"/>
          </a:p>
        </p:txBody>
      </p:sp>
      <p:sp>
        <p:nvSpPr>
          <p:cNvPr id="3" name="Content Placeholder 2">
            <a:extLst>
              <a:ext uri="{FF2B5EF4-FFF2-40B4-BE49-F238E27FC236}">
                <a16:creationId xmlns:a16="http://schemas.microsoft.com/office/drawing/2014/main" id="{002DE558-32A6-DB74-6E4D-9F579F531D7B}"/>
              </a:ext>
            </a:extLst>
          </p:cNvPr>
          <p:cNvSpPr>
            <a:spLocks noGrp="1"/>
          </p:cNvSpPr>
          <p:nvPr>
            <p:ph idx="1"/>
          </p:nvPr>
        </p:nvSpPr>
        <p:spPr/>
        <p:txBody>
          <a:bodyPr/>
          <a:lstStyle/>
          <a:p>
            <a:pPr marL="0" indent="0">
              <a:buNone/>
            </a:pPr>
            <a:r>
              <a:rPr lang="en-US" dirty="0"/>
              <a:t>When the user has run </a:t>
            </a:r>
            <a:r>
              <a:rPr lang="en-US" dirty="0" err="1">
                <a:solidFill>
                  <a:schemeClr val="accent5">
                    <a:lumMod val="75000"/>
                  </a:schemeClr>
                </a:solidFill>
              </a:rPr>
              <a:t>upload_releases</a:t>
            </a:r>
            <a:r>
              <a:rPr lang="en-US" dirty="0">
                <a:solidFill>
                  <a:schemeClr val="accent5">
                    <a:lumMod val="75000"/>
                  </a:schemeClr>
                </a:solidFill>
              </a:rPr>
              <a:t>() </a:t>
            </a:r>
            <a:r>
              <a:rPr lang="en-US" dirty="0"/>
              <a:t>and selected a data file, the function will perform some general error checking. If there are crucial errors found in the mandatory columns, a dialogue box will appear alerting the user to the location of errors and instructing them to fix these before attempting the upload again. If there are no errors, the user will receive a dialogue alerting them that the upload has completed without errors. This means that the database table LBT_RELEASES has been created and now contains the release data.</a:t>
            </a:r>
            <a:endParaRPr lang="en-CA" dirty="0"/>
          </a:p>
        </p:txBody>
      </p:sp>
    </p:spTree>
    <p:extLst>
      <p:ext uri="{BB962C8B-B14F-4D97-AF65-F5344CB8AC3E}">
        <p14:creationId xmlns:p14="http://schemas.microsoft.com/office/powerpoint/2010/main" val="133763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44C-6E1B-0516-FBC7-BA76F85145E9}"/>
              </a:ext>
            </a:extLst>
          </p:cNvPr>
          <p:cNvSpPr>
            <a:spLocks noGrp="1"/>
          </p:cNvSpPr>
          <p:nvPr>
            <p:ph type="title"/>
          </p:nvPr>
        </p:nvSpPr>
        <p:spPr/>
        <p:txBody>
          <a:bodyPr/>
          <a:lstStyle/>
          <a:p>
            <a:r>
              <a:rPr lang="en-US" dirty="0"/>
              <a:t>Release Uploading: Existing Tags</a:t>
            </a:r>
            <a:endParaRPr lang="en-CA" dirty="0"/>
          </a:p>
        </p:txBody>
      </p:sp>
      <p:sp>
        <p:nvSpPr>
          <p:cNvPr id="3" name="Content Placeholder 2">
            <a:extLst>
              <a:ext uri="{FF2B5EF4-FFF2-40B4-BE49-F238E27FC236}">
                <a16:creationId xmlns:a16="http://schemas.microsoft.com/office/drawing/2014/main" id="{5075DC05-A8B9-7CC0-4ED3-A7C76E9A8022}"/>
              </a:ext>
            </a:extLst>
          </p:cNvPr>
          <p:cNvSpPr>
            <a:spLocks noGrp="1"/>
          </p:cNvSpPr>
          <p:nvPr>
            <p:ph idx="1"/>
          </p:nvPr>
        </p:nvSpPr>
        <p:spPr/>
        <p:txBody>
          <a:bodyPr>
            <a:normAutofit/>
          </a:bodyPr>
          <a:lstStyle/>
          <a:p>
            <a:pPr marL="0" indent="0">
              <a:buNone/>
            </a:pPr>
            <a:r>
              <a:rPr lang="en-US" sz="2400" dirty="0"/>
              <a:t> The function also checks if any of the tags being uploaded are the same as tags already existing in the Oracle table, defined as having both identical prefix and number. Existing tags will not be uploaded again. If the upload file contains existing tags, the upload will still proceed, but the user will receive a dialogue box alerting them of the tags that were skipped because they were found in LBT_RELEASES. </a:t>
            </a:r>
            <a:endParaRPr lang="en-CA" sz="2400" dirty="0"/>
          </a:p>
        </p:txBody>
      </p:sp>
      <p:pic>
        <p:nvPicPr>
          <p:cNvPr id="5" name="Picture 4">
            <a:extLst>
              <a:ext uri="{FF2B5EF4-FFF2-40B4-BE49-F238E27FC236}">
                <a16:creationId xmlns:a16="http://schemas.microsoft.com/office/drawing/2014/main" id="{A1572519-048F-5AF4-8BEA-23C7968FB0D9}"/>
              </a:ext>
            </a:extLst>
          </p:cNvPr>
          <p:cNvPicPr>
            <a:picLocks noChangeAspect="1"/>
          </p:cNvPicPr>
          <p:nvPr/>
        </p:nvPicPr>
        <p:blipFill>
          <a:blip r:embed="rId2"/>
          <a:stretch>
            <a:fillRect/>
          </a:stretch>
        </p:blipFill>
        <p:spPr>
          <a:xfrm>
            <a:off x="981511" y="3509977"/>
            <a:ext cx="5931017" cy="3212634"/>
          </a:xfrm>
          <a:prstGeom prst="rect">
            <a:avLst/>
          </a:prstGeom>
        </p:spPr>
      </p:pic>
      <p:sp>
        <p:nvSpPr>
          <p:cNvPr id="6" name="Rectangle 5">
            <a:extLst>
              <a:ext uri="{FF2B5EF4-FFF2-40B4-BE49-F238E27FC236}">
                <a16:creationId xmlns:a16="http://schemas.microsoft.com/office/drawing/2014/main" id="{F2521418-3659-9FF5-BB4C-695839389758}"/>
              </a:ext>
            </a:extLst>
          </p:cNvPr>
          <p:cNvSpPr/>
          <p:nvPr/>
        </p:nvSpPr>
        <p:spPr>
          <a:xfrm>
            <a:off x="4182611" y="4286774"/>
            <a:ext cx="498446" cy="17281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04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E479-3A8E-04C1-D7B1-696B50D1FCE9}"/>
              </a:ext>
            </a:extLst>
          </p:cNvPr>
          <p:cNvSpPr>
            <a:spLocks noGrp="1"/>
          </p:cNvSpPr>
          <p:nvPr>
            <p:ph type="title"/>
          </p:nvPr>
        </p:nvSpPr>
        <p:spPr>
          <a:xfrm>
            <a:off x="838199" y="365125"/>
            <a:ext cx="10755385" cy="1325563"/>
          </a:xfrm>
        </p:spPr>
        <p:txBody>
          <a:bodyPr/>
          <a:lstStyle/>
          <a:p>
            <a:r>
              <a:rPr lang="en-US" dirty="0"/>
              <a:t>Recapture Uploading: </a:t>
            </a:r>
            <a:r>
              <a:rPr lang="en-US" dirty="0" err="1">
                <a:solidFill>
                  <a:schemeClr val="accent5">
                    <a:lumMod val="75000"/>
                  </a:schemeClr>
                </a:solidFill>
              </a:rPr>
              <a:t>upload_recaptures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CB4317D0-80F9-DB42-1CCB-9F0B7B22CD9A}"/>
              </a:ext>
            </a:extLst>
          </p:cNvPr>
          <p:cNvSpPr>
            <a:spLocks noGrp="1"/>
          </p:cNvSpPr>
          <p:nvPr>
            <p:ph idx="1"/>
          </p:nvPr>
        </p:nvSpPr>
        <p:spPr>
          <a:xfrm>
            <a:off x="958091" y="1515232"/>
            <a:ext cx="10515600" cy="4351338"/>
          </a:xfrm>
        </p:spPr>
        <p:txBody>
          <a:bodyPr/>
          <a:lstStyle/>
          <a:p>
            <a:pPr marL="0" indent="0">
              <a:buNone/>
            </a:pPr>
            <a:r>
              <a:rPr lang="en-US" dirty="0"/>
              <a:t>Generally, once tags are released, recapture reports will then come in individually over time. For public programs, these data may be highly variable in format and quality. Running the function </a:t>
            </a:r>
            <a:r>
              <a:rPr lang="en-US" dirty="0" err="1">
                <a:solidFill>
                  <a:schemeClr val="accent5">
                    <a:lumMod val="75000"/>
                  </a:schemeClr>
                </a:solidFill>
              </a:rPr>
              <a:t>upload_recaptures</a:t>
            </a:r>
            <a:r>
              <a:rPr lang="en-US" dirty="0">
                <a:solidFill>
                  <a:schemeClr val="accent5">
                    <a:lumMod val="75000"/>
                  </a:schemeClr>
                </a:solidFill>
              </a:rPr>
              <a:t>() </a:t>
            </a:r>
            <a:r>
              <a:rPr lang="en-US" dirty="0"/>
              <a:t>provides the user with a data entry window which standardizes the entry of these data into the database. Mandatory fields are highlighted in blue.</a:t>
            </a:r>
            <a:endParaRPr lang="en-US" dirty="0">
              <a:solidFill>
                <a:schemeClr val="accent5">
                  <a:lumMod val="75000"/>
                </a:schemeClr>
              </a:solidFill>
            </a:endParaRPr>
          </a:p>
          <a:p>
            <a:pPr marL="0" indent="0">
              <a:buNone/>
            </a:pPr>
            <a:endParaRPr lang="en-CA" dirty="0"/>
          </a:p>
        </p:txBody>
      </p:sp>
      <p:pic>
        <p:nvPicPr>
          <p:cNvPr id="5" name="Picture 4">
            <a:extLst>
              <a:ext uri="{FF2B5EF4-FFF2-40B4-BE49-F238E27FC236}">
                <a16:creationId xmlns:a16="http://schemas.microsoft.com/office/drawing/2014/main" id="{AF922DDE-31CB-DADE-5C0D-61E3C764A2D0}"/>
              </a:ext>
            </a:extLst>
          </p:cNvPr>
          <p:cNvPicPr>
            <a:picLocks noChangeAspect="1"/>
          </p:cNvPicPr>
          <p:nvPr/>
        </p:nvPicPr>
        <p:blipFill>
          <a:blip r:embed="rId2"/>
          <a:stretch>
            <a:fillRect/>
          </a:stretch>
        </p:blipFill>
        <p:spPr>
          <a:xfrm>
            <a:off x="5911091" y="3507232"/>
            <a:ext cx="3690109" cy="3263666"/>
          </a:xfrm>
          <a:prstGeom prst="rect">
            <a:avLst/>
          </a:prstGeom>
        </p:spPr>
      </p:pic>
    </p:spTree>
    <p:extLst>
      <p:ext uri="{BB962C8B-B14F-4D97-AF65-F5344CB8AC3E}">
        <p14:creationId xmlns:p14="http://schemas.microsoft.com/office/powerpoint/2010/main" val="34044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Tag Checking</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945004"/>
          </a:xfrm>
        </p:spPr>
        <p:txBody>
          <a:bodyPr/>
          <a:lstStyle/>
          <a:p>
            <a:pPr marL="0" indent="0">
              <a:buNone/>
            </a:pPr>
            <a:r>
              <a:rPr lang="en-US" dirty="0"/>
              <a:t>The GUI for uploading recaptures communicates with the Oracle database in real-time, allowing it to check if the tag being entered exists in LBT_RELEASES. If the Prefix and Number combination are not found, the user will be alerted:</a:t>
            </a:r>
          </a:p>
          <a:p>
            <a:pPr marL="0" indent="0">
              <a:buNone/>
            </a:pPr>
            <a:r>
              <a:rPr lang="en-US" dirty="0"/>
              <a:t>						</a:t>
            </a:r>
          </a:p>
          <a:p>
            <a:pPr marL="0" indent="0">
              <a:buNone/>
            </a:pPr>
            <a:r>
              <a:rPr lang="en-US" dirty="0"/>
              <a:t>				This is just a warning, and the user may still    				choose to upload this tag. However, if a 					release data are not eventually entered for 					this tag, then path generation will not be 					possible. </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CE5465E7-09F7-77B7-9253-3A1431B6D385}"/>
              </a:ext>
            </a:extLst>
          </p:cNvPr>
          <p:cNvPicPr>
            <a:picLocks noChangeAspect="1"/>
          </p:cNvPicPr>
          <p:nvPr/>
        </p:nvPicPr>
        <p:blipFill>
          <a:blip r:embed="rId2"/>
          <a:stretch>
            <a:fillRect/>
          </a:stretch>
        </p:blipFill>
        <p:spPr>
          <a:xfrm>
            <a:off x="919592" y="3429000"/>
            <a:ext cx="3238952" cy="2448267"/>
          </a:xfrm>
          <a:prstGeom prst="rect">
            <a:avLst/>
          </a:prstGeom>
        </p:spPr>
      </p:pic>
    </p:spTree>
    <p:extLst>
      <p:ext uri="{BB962C8B-B14F-4D97-AF65-F5344CB8AC3E}">
        <p14:creationId xmlns:p14="http://schemas.microsoft.com/office/powerpoint/2010/main" val="90577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Person Info</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506130"/>
            <a:ext cx="10515600" cy="4351338"/>
          </a:xfrm>
        </p:spPr>
        <p:txBody>
          <a:bodyPr>
            <a:normAutofit/>
          </a:bodyPr>
          <a:lstStyle/>
          <a:p>
            <a:pPr marL="0" indent="0">
              <a:buNone/>
            </a:pPr>
            <a:r>
              <a:rPr lang="en-US" sz="2400" dirty="0"/>
              <a:t>Some tagging programs may wish to collect contact information for the person reporting tag recaptures to allow a reward system to be implemented. For this purpose, the Oracle database includes the LBT_PEOPLE table, which is created/updated when a name is entered in the “PERSON” field during recapture 		uploading. When this happens, additional fields will appear 			prompting the user for more contact information. Since the GUI 			communicates with Oracle, these will be auto-filled with any existing 		information for the entered name so this does not have to be re-			entered each time the person reports a recapture.</a:t>
            </a:r>
            <a:endParaRPr lang="en-CA" sz="2400" dirty="0"/>
          </a:p>
        </p:txBody>
      </p:sp>
      <p:pic>
        <p:nvPicPr>
          <p:cNvPr id="7" name="Picture 6">
            <a:extLst>
              <a:ext uri="{FF2B5EF4-FFF2-40B4-BE49-F238E27FC236}">
                <a16:creationId xmlns:a16="http://schemas.microsoft.com/office/drawing/2014/main" id="{54B9E61B-AF7D-7779-F9DF-346639CECE6F}"/>
              </a:ext>
            </a:extLst>
          </p:cNvPr>
          <p:cNvPicPr>
            <a:picLocks noChangeAspect="1"/>
          </p:cNvPicPr>
          <p:nvPr/>
        </p:nvPicPr>
        <p:blipFill>
          <a:blip r:embed="rId2"/>
          <a:stretch>
            <a:fillRect/>
          </a:stretch>
        </p:blipFill>
        <p:spPr>
          <a:xfrm>
            <a:off x="1054679" y="2932685"/>
            <a:ext cx="1547278" cy="3812064"/>
          </a:xfrm>
          <a:prstGeom prst="rect">
            <a:avLst/>
          </a:prstGeom>
        </p:spPr>
      </p:pic>
    </p:spTree>
    <p:extLst>
      <p:ext uri="{BB962C8B-B14F-4D97-AF65-F5344CB8AC3E}">
        <p14:creationId xmlns:p14="http://schemas.microsoft.com/office/powerpoint/2010/main" val="62722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aquatic animal movement using public reporting of tagged animals. The package runs in R and allows the user to call functions which facilitate intuitive inputting and organization of release and recapture data into Oracle tables, as well as generating plausible paths of animal movement, with the end product being movement maps</a:t>
            </a:r>
            <a:r>
              <a:rPr lang="en-US" dirty="0">
                <a:highlight>
                  <a:srgbClr val="FFFF00"/>
                </a:highlight>
              </a:rPr>
              <a:t> tailored to individual participants who report tags</a:t>
            </a:r>
            <a:r>
              <a:rPr lang="en-US" dirty="0"/>
              <a:t>.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Latitude and Longitude</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346740"/>
            <a:ext cx="10515600" cy="4351338"/>
          </a:xfrm>
        </p:spPr>
        <p:txBody>
          <a:bodyPr>
            <a:normAutofit/>
          </a:bodyPr>
          <a:lstStyle/>
          <a:p>
            <a:pPr marL="0" indent="0">
              <a:buNone/>
            </a:pPr>
            <a:r>
              <a:rPr lang="en-US" sz="2400" dirty="0"/>
              <a:t>The GUI interface largely standardizes the input of coordinate values, making it impossible to enter a “non-coordinate”, however, the user must be aware and check that:</a:t>
            </a:r>
          </a:p>
          <a:p>
            <a:r>
              <a:rPr lang="en-US" sz="2400" dirty="0"/>
              <a:t>Coordinates are being entered in </a:t>
            </a:r>
            <a:r>
              <a:rPr lang="en-US" sz="2400" b="1" dirty="0"/>
              <a:t>DDM</a:t>
            </a:r>
            <a:r>
              <a:rPr lang="en-US" sz="2400" dirty="0"/>
              <a:t> format</a:t>
            </a:r>
          </a:p>
          <a:p>
            <a:r>
              <a:rPr lang="en-US" sz="2400" dirty="0"/>
              <a:t>Westerly values for “Longitude Degrees” are </a:t>
            </a:r>
            <a:r>
              <a:rPr lang="en-US" sz="2400" b="1" dirty="0"/>
              <a:t>negative</a:t>
            </a:r>
            <a:r>
              <a:rPr lang="en-US" sz="2400" dirty="0"/>
              <a:t>. The GUI scroller for this value goes down for negative values. This is the only way for the functions to know that coordinates are in the western hemisphere.</a:t>
            </a:r>
            <a:endParaRPr lang="en-CA" sz="2400" dirty="0"/>
          </a:p>
        </p:txBody>
      </p:sp>
      <p:pic>
        <p:nvPicPr>
          <p:cNvPr id="5" name="Picture 4">
            <a:extLst>
              <a:ext uri="{FF2B5EF4-FFF2-40B4-BE49-F238E27FC236}">
                <a16:creationId xmlns:a16="http://schemas.microsoft.com/office/drawing/2014/main" id="{A85032FA-007C-48E6-A24A-89852D0759E1}"/>
              </a:ext>
            </a:extLst>
          </p:cNvPr>
          <p:cNvPicPr>
            <a:picLocks noChangeAspect="1"/>
          </p:cNvPicPr>
          <p:nvPr/>
        </p:nvPicPr>
        <p:blipFill>
          <a:blip r:embed="rId2"/>
          <a:stretch>
            <a:fillRect/>
          </a:stretch>
        </p:blipFill>
        <p:spPr>
          <a:xfrm>
            <a:off x="1083103" y="3964689"/>
            <a:ext cx="3029373" cy="2715004"/>
          </a:xfrm>
          <a:prstGeom prst="rect">
            <a:avLst/>
          </a:prstGeom>
        </p:spPr>
      </p:pic>
    </p:spTree>
    <p:extLst>
      <p:ext uri="{BB962C8B-B14F-4D97-AF65-F5344CB8AC3E}">
        <p14:creationId xmlns:p14="http://schemas.microsoft.com/office/powerpoint/2010/main" val="242860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Submitting Recaptures</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351338"/>
          </a:xfrm>
        </p:spPr>
        <p:txBody>
          <a:bodyPr/>
          <a:lstStyle/>
          <a:p>
            <a:pPr marL="0" indent="0">
              <a:buNone/>
            </a:pPr>
            <a:r>
              <a:rPr lang="en-US" dirty="0"/>
              <a:t>When the user clicks “Submit” in the recapture uploading window, the information for the submitted tag appears in the upper right, and each tag submitted will appear listed this way so that the user can double-check what they just submitted. Upload of all the listed tags will not occur until the user closes the window.</a:t>
            </a:r>
            <a:endParaRPr lang="en-CA" dirty="0"/>
          </a:p>
        </p:txBody>
      </p:sp>
      <p:pic>
        <p:nvPicPr>
          <p:cNvPr id="5" name="Picture 4">
            <a:extLst>
              <a:ext uri="{FF2B5EF4-FFF2-40B4-BE49-F238E27FC236}">
                <a16:creationId xmlns:a16="http://schemas.microsoft.com/office/drawing/2014/main" id="{43F3301D-9B37-8724-66BA-B3908A34C745}"/>
              </a:ext>
            </a:extLst>
          </p:cNvPr>
          <p:cNvPicPr>
            <a:picLocks noChangeAspect="1"/>
          </p:cNvPicPr>
          <p:nvPr/>
        </p:nvPicPr>
        <p:blipFill>
          <a:blip r:embed="rId2"/>
          <a:stretch>
            <a:fillRect/>
          </a:stretch>
        </p:blipFill>
        <p:spPr>
          <a:xfrm>
            <a:off x="1317071" y="3758646"/>
            <a:ext cx="9361964" cy="2572353"/>
          </a:xfrm>
          <a:prstGeom prst="rect">
            <a:avLst/>
          </a:prstGeom>
        </p:spPr>
      </p:pic>
    </p:spTree>
    <p:extLst>
      <p:ext uri="{BB962C8B-B14F-4D97-AF65-F5344CB8AC3E}">
        <p14:creationId xmlns:p14="http://schemas.microsoft.com/office/powerpoint/2010/main" val="412999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A68-98AF-75B0-5EC0-0360949CB8A0}"/>
              </a:ext>
            </a:extLst>
          </p:cNvPr>
          <p:cNvSpPr>
            <a:spLocks noGrp="1"/>
          </p:cNvSpPr>
          <p:nvPr>
            <p:ph type="title"/>
          </p:nvPr>
        </p:nvSpPr>
        <p:spPr/>
        <p:txBody>
          <a:bodyPr/>
          <a:lstStyle/>
          <a:p>
            <a:r>
              <a:rPr lang="en-US" dirty="0"/>
              <a:t>Path Generation: </a:t>
            </a:r>
            <a:r>
              <a:rPr lang="en-US" dirty="0" err="1">
                <a:solidFill>
                  <a:schemeClr val="accent5">
                    <a:lumMod val="75000"/>
                  </a:schemeClr>
                </a:solidFill>
              </a:rPr>
              <a:t>generate_paths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0CBC7536-DA30-EAF4-0CA6-81A8FA2BEEF0}"/>
              </a:ext>
            </a:extLst>
          </p:cNvPr>
          <p:cNvSpPr>
            <a:spLocks noGrp="1"/>
          </p:cNvSpPr>
          <p:nvPr>
            <p:ph idx="1"/>
          </p:nvPr>
        </p:nvSpPr>
        <p:spPr/>
        <p:txBody>
          <a:bodyPr/>
          <a:lstStyle/>
          <a:p>
            <a:pPr marL="0" indent="0">
              <a:buNone/>
            </a:pPr>
            <a:r>
              <a:rPr lang="en-US" dirty="0"/>
              <a:t>Once the user has completed uploads of releases and at least one recapture, they can begin generating movement paths between these. Running the function </a:t>
            </a:r>
            <a:r>
              <a:rPr lang="en-US" dirty="0" err="1">
                <a:solidFill>
                  <a:schemeClr val="accent5">
                    <a:lumMod val="75000"/>
                  </a:schemeClr>
                </a:solidFill>
              </a:rPr>
              <a:t>generate_paths</a:t>
            </a:r>
            <a:r>
              <a:rPr lang="en-US" dirty="0">
                <a:solidFill>
                  <a:schemeClr val="accent5">
                    <a:lumMod val="75000"/>
                  </a:schemeClr>
                </a:solidFill>
              </a:rPr>
              <a:t>()</a:t>
            </a:r>
            <a:r>
              <a:rPr lang="en-CA" dirty="0">
                <a:solidFill>
                  <a:schemeClr val="accent5">
                    <a:lumMod val="75000"/>
                  </a:schemeClr>
                </a:solidFill>
              </a:rPr>
              <a:t> </a:t>
            </a:r>
            <a:r>
              <a:rPr lang="en-CA" dirty="0"/>
              <a:t>will calculate plausible paths for all recaptures found in LBT_RECAPTURES. This function can be run as many times as needed whenever new recaptures are added; recaptures with existing paths will simply be skipped. Pathing relies on functions in the R package “</a:t>
            </a:r>
            <a:r>
              <a:rPr lang="en-CA" dirty="0" err="1"/>
              <a:t>PBSmapping</a:t>
            </a:r>
            <a:r>
              <a:rPr lang="en-CA" dirty="0"/>
              <a:t>” and uses a “least cost” method in combination with a depth raster map to calculate plausible paths of movement between tag release and each sequential (chronologically) recapture event. </a:t>
            </a:r>
            <a:endParaRPr lang="en-US" dirty="0">
              <a:solidFill>
                <a:schemeClr val="accent5">
                  <a:lumMod val="75000"/>
                </a:schemeClr>
              </a:solidFill>
            </a:endParaRPr>
          </a:p>
        </p:txBody>
      </p:sp>
    </p:spTree>
    <p:extLst>
      <p:ext uri="{BB962C8B-B14F-4D97-AF65-F5344CB8AC3E}">
        <p14:creationId xmlns:p14="http://schemas.microsoft.com/office/powerpoint/2010/main" val="248598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5AC-1F04-2718-4D90-C01BD33DE8A0}"/>
              </a:ext>
            </a:extLst>
          </p:cNvPr>
          <p:cNvSpPr>
            <a:spLocks noGrp="1"/>
          </p:cNvSpPr>
          <p:nvPr>
            <p:ph type="title"/>
          </p:nvPr>
        </p:nvSpPr>
        <p:spPr/>
        <p:txBody>
          <a:bodyPr/>
          <a:lstStyle/>
          <a:p>
            <a:r>
              <a:rPr lang="en-US" dirty="0"/>
              <a:t>Path Generation: LBT_PATH &amp; LBT_PATHS</a:t>
            </a:r>
            <a:endParaRPr lang="en-CA" dirty="0"/>
          </a:p>
        </p:txBody>
      </p:sp>
      <p:sp>
        <p:nvSpPr>
          <p:cNvPr id="3" name="Content Placeholder 2">
            <a:extLst>
              <a:ext uri="{FF2B5EF4-FFF2-40B4-BE49-F238E27FC236}">
                <a16:creationId xmlns:a16="http://schemas.microsoft.com/office/drawing/2014/main" id="{4463919B-BB28-84DC-7981-DFC93BC2EBCA}"/>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Pathing information generated by </a:t>
            </a:r>
            <a:r>
              <a:rPr lang="en-US" dirty="0" err="1">
                <a:solidFill>
                  <a:schemeClr val="accent5">
                    <a:lumMod val="75000"/>
                  </a:schemeClr>
                </a:solidFill>
              </a:rPr>
              <a:t>generate_paths</a:t>
            </a:r>
            <a:r>
              <a:rPr lang="en-US" dirty="0">
                <a:solidFill>
                  <a:schemeClr val="accent5">
                    <a:lumMod val="75000"/>
                  </a:schemeClr>
                </a:solidFill>
              </a:rPr>
              <a:t>() </a:t>
            </a:r>
            <a:r>
              <a:rPr lang="en-US" dirty="0"/>
              <a:t>is stored in two tables, LBT_PATH and LBT_PATHS. LBT_PATH contains the calculated </a:t>
            </a:r>
            <a:r>
              <a:rPr lang="en-US" dirty="0">
                <a:highlight>
                  <a:srgbClr val="FFFF00"/>
                </a:highlight>
              </a:rPr>
              <a:t>straight line distance </a:t>
            </a:r>
            <a:r>
              <a:rPr lang="en-US" dirty="0"/>
              <a:t>between each chronological location of the tag. In this table, the column CID (Capture ID) contains the chronological numbering of each recapture event. LBT_PATHS contains the proposed plausible movement paths of each tag. The POS (Position) column contains the sequence for each coordinate making up the plausible path from the last real known location, up to the known recapture location. Rows representing the recapture event will contain date and name values in the REC_DATE (Recapture Date) and REC_PERSON (Recapture Person) columns. </a:t>
            </a:r>
          </a:p>
          <a:p>
            <a:pPr marL="0" indent="0">
              <a:buNone/>
            </a:pPr>
            <a:r>
              <a:rPr lang="en-US" dirty="0"/>
              <a:t> </a:t>
            </a:r>
            <a:endParaRPr lang="en-CA" dirty="0"/>
          </a:p>
        </p:txBody>
      </p:sp>
    </p:spTree>
    <p:extLst>
      <p:ext uri="{BB962C8B-B14F-4D97-AF65-F5344CB8AC3E}">
        <p14:creationId xmlns:p14="http://schemas.microsoft.com/office/powerpoint/2010/main" val="357706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0E7-EDF7-5E21-5393-2716B16BD55F}"/>
              </a:ext>
            </a:extLst>
          </p:cNvPr>
          <p:cNvSpPr>
            <a:spLocks noGrp="1"/>
          </p:cNvSpPr>
          <p:nvPr>
            <p:ph type="title"/>
          </p:nvPr>
        </p:nvSpPr>
        <p:spPr/>
        <p:txBody>
          <a:bodyPr/>
          <a:lstStyle/>
          <a:p>
            <a:r>
              <a:rPr lang="en-US" dirty="0"/>
              <a:t>Map Generation: </a:t>
            </a:r>
            <a:r>
              <a:rPr lang="en-US" dirty="0" err="1">
                <a:solidFill>
                  <a:schemeClr val="accent5">
                    <a:lumMod val="75000"/>
                  </a:schemeClr>
                </a:solidFill>
              </a:rPr>
              <a:t>generate_maps</a:t>
            </a:r>
            <a:r>
              <a:rPr lang="en-US" dirty="0">
                <a:solidFill>
                  <a:schemeClr val="accent5">
                    <a:lumMod val="75000"/>
                  </a:schemeClr>
                </a:solidFill>
              </a:rPr>
              <a:t>() </a:t>
            </a:r>
            <a:endParaRPr lang="en-CA" dirty="0"/>
          </a:p>
        </p:txBody>
      </p:sp>
      <p:sp>
        <p:nvSpPr>
          <p:cNvPr id="3" name="Content Placeholder 2">
            <a:extLst>
              <a:ext uri="{FF2B5EF4-FFF2-40B4-BE49-F238E27FC236}">
                <a16:creationId xmlns:a16="http://schemas.microsoft.com/office/drawing/2014/main" id="{199C8959-1338-FD60-2CA9-DC67F5B2D02A}"/>
              </a:ext>
            </a:extLst>
          </p:cNvPr>
          <p:cNvSpPr>
            <a:spLocks noGrp="1"/>
          </p:cNvSpPr>
          <p:nvPr>
            <p:ph idx="1"/>
          </p:nvPr>
        </p:nvSpPr>
        <p:spPr>
          <a:xfrm>
            <a:off x="838200" y="1532010"/>
            <a:ext cx="10515600" cy="4351338"/>
          </a:xfrm>
        </p:spPr>
        <p:txBody>
          <a:bodyPr>
            <a:normAutofit fontScale="92500" lnSpcReduction="20000"/>
          </a:bodyPr>
          <a:lstStyle/>
          <a:p>
            <a:pPr marL="0" indent="0">
              <a:buNone/>
            </a:pPr>
            <a:r>
              <a:rPr lang="en-US" dirty="0"/>
              <a:t>Once paths have been created, these can be presented graphically using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 This function has a number of additional arguments that change the output. These are:</a:t>
            </a:r>
          </a:p>
          <a:p>
            <a:r>
              <a:rPr lang="en-US" dirty="0"/>
              <a:t>“</a:t>
            </a:r>
            <a:r>
              <a:rPr lang="en-US" b="1" dirty="0" err="1"/>
              <a:t>map.token</a:t>
            </a:r>
            <a:r>
              <a:rPr lang="en-US" b="1" dirty="0"/>
              <a:t> </a:t>
            </a:r>
            <a:r>
              <a:rPr lang="en-US" dirty="0"/>
              <a:t>= ” Mapping requires a public mapping token for </a:t>
            </a:r>
            <a:r>
              <a:rPr lang="en-US" dirty="0" err="1"/>
              <a:t>Mapbox</a:t>
            </a:r>
            <a:r>
              <a:rPr lang="en-US" dirty="0"/>
              <a:t>.</a:t>
            </a:r>
          </a:p>
          <a:p>
            <a:r>
              <a:rPr lang="en-US" dirty="0"/>
              <a:t>“</a:t>
            </a:r>
            <a:r>
              <a:rPr lang="en-US" b="1" dirty="0" err="1"/>
              <a:t>output.location</a:t>
            </a:r>
            <a:r>
              <a:rPr lang="en-US" b="1" dirty="0"/>
              <a:t> </a:t>
            </a:r>
            <a:r>
              <a:rPr lang="en-US" dirty="0"/>
              <a:t>= ” Character string specifying the directory in which to put the maps (example: "C:/Users/Username/Documents/”)</a:t>
            </a:r>
          </a:p>
          <a:p>
            <a:r>
              <a:rPr lang="en-US" dirty="0"/>
              <a:t>“</a:t>
            </a:r>
            <a:r>
              <a:rPr lang="en-US" b="1" dirty="0"/>
              <a:t>person</a:t>
            </a:r>
            <a:r>
              <a:rPr lang="en-US" dirty="0"/>
              <a:t> = ” This specifies the recapture person for whom to generate maps. This will cause maps to be generated showing releases and each recapture location (and the plausible connecting path) for each tag ID reported by the chosen person. (Default = NULL)</a:t>
            </a:r>
          </a:p>
          <a:p>
            <a:r>
              <a:rPr lang="en-US" dirty="0"/>
              <a:t>“</a:t>
            </a:r>
            <a:r>
              <a:rPr lang="en-US" b="1" dirty="0" err="1"/>
              <a:t>all.people</a:t>
            </a:r>
            <a:r>
              <a:rPr lang="en-US" b="1" dirty="0"/>
              <a:t> </a:t>
            </a:r>
            <a:r>
              <a:rPr lang="en-US" dirty="0"/>
              <a:t>= ” (Default = FALSE), if changed to TRUE, maps for every person who has reported recaptures will be generated.</a:t>
            </a:r>
          </a:p>
          <a:p>
            <a:pPr marL="0" indent="0">
              <a:buNone/>
            </a:pPr>
            <a:r>
              <a:rPr lang="en-US" dirty="0"/>
              <a:t>  </a:t>
            </a:r>
            <a:endParaRPr lang="en-US"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24148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a:xfrm>
            <a:off x="720754" y="114168"/>
            <a:ext cx="10515600" cy="1325563"/>
          </a:xfrm>
        </p:spPr>
        <p:txBody>
          <a:bodyPr/>
          <a:lstStyle/>
          <a:p>
            <a:r>
              <a:rPr lang="en-US" dirty="0"/>
              <a:t>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a:xfrm>
            <a:off x="737532" y="1104171"/>
            <a:ext cx="10515600" cy="5489575"/>
          </a:xfrm>
        </p:spPr>
        <p:txBody>
          <a:bodyPr>
            <a:normAutofit fontScale="92500"/>
          </a:bodyPr>
          <a:lstStyle/>
          <a:p>
            <a:pPr marL="0" indent="0">
              <a:buNone/>
            </a:pPr>
            <a:r>
              <a:rPr lang="en-US" sz="2400" dirty="0"/>
              <a:t>This package works with tables in Oracle. To use the package, the user must have the following credentials for an Oracle space in which they have permission to create and edit tables:</a:t>
            </a:r>
          </a:p>
          <a:p>
            <a:r>
              <a:rPr lang="en-CA" sz="2400" i="1" dirty="0"/>
              <a:t>username</a:t>
            </a:r>
          </a:p>
          <a:p>
            <a:r>
              <a:rPr lang="en-CA" sz="2400" i="1" dirty="0"/>
              <a:t>password</a:t>
            </a:r>
          </a:p>
          <a:p>
            <a:r>
              <a:rPr lang="en-CA" sz="2400" i="1" dirty="0" err="1"/>
              <a:t>dbname</a:t>
            </a:r>
            <a:r>
              <a:rPr lang="en-CA" sz="2400" dirty="0"/>
              <a:t> (database/server name)</a:t>
            </a:r>
          </a:p>
          <a:p>
            <a:pPr marL="0" indent="0">
              <a:buNone/>
            </a:pPr>
            <a:r>
              <a:rPr lang="en-CA" sz="2400" dirty="0"/>
              <a:t>All functions in this package will require these values entered as arguments when calling the function, for example:</a:t>
            </a:r>
          </a:p>
          <a:p>
            <a:pPr marL="0" indent="0">
              <a:buNone/>
            </a:pPr>
            <a:endParaRPr lang="en-CA" sz="2400" dirty="0"/>
          </a:p>
          <a:p>
            <a:pPr marL="0" indent="0">
              <a:buNone/>
            </a:pPr>
            <a:r>
              <a:rPr lang="en-CA" sz="2400" dirty="0"/>
              <a:t>For simplicity, these values can be stored in the user’s R environment to avoid having to enter them each time they call a function. For this approach, store the variables as follows:</a:t>
            </a:r>
          </a:p>
          <a:p>
            <a:pPr marL="0" indent="0">
              <a:buNone/>
            </a:pPr>
            <a:r>
              <a:rPr lang="en-CA" sz="2400" dirty="0"/>
              <a:t>				This will remove the need to enter these arguments 					when running any of the functions.</a:t>
            </a:r>
          </a:p>
          <a:p>
            <a:pPr marL="0" indent="0">
              <a:buNone/>
            </a:pPr>
            <a:r>
              <a:rPr lang="en-CA" sz="2400" dirty="0"/>
              <a:t>			</a:t>
            </a:r>
          </a:p>
          <a:p>
            <a:pPr marL="0" indent="0">
              <a:buNone/>
            </a:pPr>
            <a:endParaRPr lang="en-CA" sz="2400" dirty="0"/>
          </a:p>
        </p:txBody>
      </p:sp>
      <p:pic>
        <p:nvPicPr>
          <p:cNvPr id="5" name="Picture 4">
            <a:extLst>
              <a:ext uri="{FF2B5EF4-FFF2-40B4-BE49-F238E27FC236}">
                <a16:creationId xmlns:a16="http://schemas.microsoft.com/office/drawing/2014/main" id="{74603AC5-7DE4-5136-E6B4-1CD7833822EE}"/>
              </a:ext>
            </a:extLst>
          </p:cNvPr>
          <p:cNvPicPr>
            <a:picLocks noChangeAspect="1"/>
          </p:cNvPicPr>
          <p:nvPr/>
        </p:nvPicPr>
        <p:blipFill>
          <a:blip r:embed="rId2"/>
          <a:stretch>
            <a:fillRect/>
          </a:stretch>
        </p:blipFill>
        <p:spPr>
          <a:xfrm>
            <a:off x="838200" y="4250920"/>
            <a:ext cx="7944959" cy="152421"/>
          </a:xfrm>
          <a:prstGeom prst="rect">
            <a:avLst/>
          </a:prstGeom>
        </p:spPr>
      </p:pic>
      <p:pic>
        <p:nvPicPr>
          <p:cNvPr id="7" name="Picture 6">
            <a:extLst>
              <a:ext uri="{FF2B5EF4-FFF2-40B4-BE49-F238E27FC236}">
                <a16:creationId xmlns:a16="http://schemas.microsoft.com/office/drawing/2014/main" id="{AFD01522-D0EB-702B-DD9B-642BF27BD5DB}"/>
              </a:ext>
            </a:extLst>
          </p:cNvPr>
          <p:cNvPicPr>
            <a:picLocks noChangeAspect="1"/>
          </p:cNvPicPr>
          <p:nvPr/>
        </p:nvPicPr>
        <p:blipFill>
          <a:blip r:embed="rId3"/>
          <a:stretch>
            <a:fillRect/>
          </a:stretch>
        </p:blipFill>
        <p:spPr>
          <a:xfrm>
            <a:off x="838200" y="5420934"/>
            <a:ext cx="3515216" cy="476316"/>
          </a:xfrm>
          <a:prstGeom prst="rect">
            <a:avLst/>
          </a:prstGeom>
        </p:spPr>
      </p:pic>
    </p:spTree>
    <p:extLst>
      <p:ext uri="{BB962C8B-B14F-4D97-AF65-F5344CB8AC3E}">
        <p14:creationId xmlns:p14="http://schemas.microsoft.com/office/powerpoint/2010/main" val="38820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a:xfrm>
            <a:off x="838200" y="1665204"/>
            <a:ext cx="10515600" cy="4351338"/>
          </a:xfrm>
        </p:spPr>
        <p:txBody>
          <a:bodyPr>
            <a:normAutofit lnSpcReduction="10000"/>
          </a:bodyPr>
          <a:lstStyle/>
          <a:p>
            <a:pPr marL="0" indent="0">
              <a:buNone/>
            </a:pPr>
            <a:r>
              <a:rPr lang="en-US" dirty="0"/>
              <a:t>The following required files are installed with the package and are stored in the user’s R library in the “data” and “</a:t>
            </a:r>
            <a:r>
              <a:rPr lang="en-US" dirty="0" err="1"/>
              <a:t>extdata</a:t>
            </a:r>
            <a:r>
              <a:rPr lang="en-US" dirty="0"/>
              <a:t>” folders:</a:t>
            </a:r>
          </a:p>
          <a:p>
            <a:pPr marL="0" indent="0">
              <a:buNone/>
            </a:pPr>
            <a:r>
              <a:rPr lang="en-US" b="1" dirty="0"/>
              <a:t>data:</a:t>
            </a:r>
          </a:p>
          <a:p>
            <a:r>
              <a:rPr lang="en-US" dirty="0" err="1"/>
              <a:t>NS_extent</a:t>
            </a:r>
            <a:endParaRPr lang="en-US" dirty="0"/>
          </a:p>
          <a:p>
            <a:r>
              <a:rPr lang="en-US" dirty="0"/>
              <a:t>depthraster2.tif</a:t>
            </a:r>
          </a:p>
          <a:p>
            <a:r>
              <a:rPr lang="en-US" dirty="0" err="1"/>
              <a:t>user_guide</a:t>
            </a:r>
            <a:endParaRPr lang="en-US" dirty="0"/>
          </a:p>
          <a:p>
            <a:pPr marL="0" indent="0">
              <a:buNone/>
            </a:pPr>
            <a:r>
              <a:rPr lang="en-US" b="1" dirty="0" err="1"/>
              <a:t>extdata</a:t>
            </a:r>
            <a:r>
              <a:rPr lang="en-US" b="1" dirty="0"/>
              <a:t>:</a:t>
            </a:r>
          </a:p>
          <a:p>
            <a:r>
              <a:rPr lang="en-US" dirty="0"/>
              <a:t>releases_template.csv</a:t>
            </a:r>
          </a:p>
          <a:p>
            <a:r>
              <a:rPr lang="en-US" dirty="0"/>
              <a:t>recaptures_template.csv</a:t>
            </a:r>
          </a:p>
        </p:txBody>
      </p:sp>
    </p:spTree>
    <p:extLst>
      <p:ext uri="{BB962C8B-B14F-4D97-AF65-F5344CB8AC3E}">
        <p14:creationId xmlns:p14="http://schemas.microsoft.com/office/powerpoint/2010/main" val="33685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Copy a paste this and either save it in R as a variable or paste it directly when using the </a:t>
            </a:r>
            <a:r>
              <a:rPr lang="en-US" dirty="0" err="1"/>
              <a:t>generate_maps</a:t>
            </a:r>
            <a:r>
              <a:rPr lang="en-US" dirty="0"/>
              <a:t>() function, like so:</a:t>
            </a:r>
          </a:p>
          <a:p>
            <a:pPr marL="0" indent="0">
              <a:buNone/>
            </a:pPr>
            <a:r>
              <a:rPr lang="en-US" dirty="0"/>
              <a:t> </a:t>
            </a:r>
            <a:r>
              <a:rPr lang="en-US" dirty="0" err="1">
                <a:solidFill>
                  <a:schemeClr val="accent5">
                    <a:lumMod val="75000"/>
                  </a:schemeClr>
                </a:solidFill>
              </a:rPr>
              <a:t>generate_maps</a:t>
            </a:r>
            <a:r>
              <a:rPr lang="en-US" dirty="0">
                <a:solidFill>
                  <a:schemeClr val="accent5">
                    <a:lumMod val="75000"/>
                  </a:schemeClr>
                </a:solidFill>
              </a:rPr>
              <a:t>(</a:t>
            </a:r>
            <a:r>
              <a:rPr lang="en-US" dirty="0" err="1">
                <a:solidFill>
                  <a:schemeClr val="accent5">
                    <a:lumMod val="75000"/>
                  </a:schemeClr>
                </a:solidFill>
              </a:rPr>
              <a:t>map_token</a:t>
            </a:r>
            <a:r>
              <a:rPr lang="en-US" dirty="0">
                <a:solidFill>
                  <a:schemeClr val="accent5">
                    <a:lumMod val="75000"/>
                  </a:schemeClr>
                </a:solidFill>
              </a:rPr>
              <a:t> = “your token” ) </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801562"/>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Install.packages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CA"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install_github</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jakeelement</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/LobTag2”)</a:t>
            </a:r>
            <a:endParaRPr lang="en-CA" dirty="0">
              <a:solidFill>
                <a:schemeClr val="accent5">
                  <a:lumMod val="75000"/>
                </a:schemeClr>
              </a:solidFill>
            </a:endParaRPr>
          </a:p>
          <a:p>
            <a:pPr marL="0" indent="0">
              <a:buNone/>
            </a:pPr>
            <a:r>
              <a:rPr lang="en-CA" dirty="0"/>
              <a:t>After installation:</a:t>
            </a:r>
          </a:p>
          <a:p>
            <a:pPr marL="0" indent="0">
              <a:buNone/>
            </a:pPr>
            <a:r>
              <a:rPr lang="en-US" dirty="0"/>
              <a:t>The location of your template csv files for data entry is found with:</a:t>
            </a:r>
          </a:p>
          <a:p>
            <a:pPr marL="0" indent="0">
              <a:buNone/>
            </a:pPr>
            <a:r>
              <a:rPr lang="en-US" dirty="0" err="1">
                <a:solidFill>
                  <a:schemeClr val="accent5">
                    <a:lumMod val="75000"/>
                  </a:schemeClr>
                </a:solidFill>
              </a:rPr>
              <a:t>system.file</a:t>
            </a:r>
            <a:r>
              <a:rPr lang="en-US" dirty="0">
                <a:solidFill>
                  <a:schemeClr val="accent5">
                    <a:lumMod val="75000"/>
                  </a:schemeClr>
                </a:solidFill>
              </a:rPr>
              <a:t>("</a:t>
            </a:r>
            <a:r>
              <a:rPr lang="en-US" dirty="0" err="1">
                <a:solidFill>
                  <a:schemeClr val="accent5">
                    <a:lumMod val="75000"/>
                  </a:schemeClr>
                </a:solidFill>
              </a:rPr>
              <a:t>extdata</a:t>
            </a:r>
            <a:r>
              <a:rPr lang="en-US" dirty="0">
                <a:solidFill>
                  <a:schemeClr val="accent5">
                    <a:lumMod val="75000"/>
                  </a:schemeClr>
                </a:solidFill>
              </a:rPr>
              <a:t>", package = "LobTag2")</a:t>
            </a:r>
            <a:endParaRPr lang="en-CA" dirty="0">
              <a:solidFill>
                <a:schemeClr val="accent5">
                  <a:lumMod val="75000"/>
                </a:schemeClr>
              </a:solidFill>
            </a:endParaRPr>
          </a:p>
          <a:p>
            <a:pPr marL="0" indent="0">
              <a:buNone/>
            </a:pPr>
            <a:r>
              <a:rPr lang="en-CA" dirty="0"/>
              <a:t>To begin using the package, load the package using:</a:t>
            </a:r>
          </a:p>
          <a:p>
            <a:pPr marL="0" indent="0">
              <a:buNone/>
            </a:pPr>
            <a:r>
              <a:rPr lang="en-CA" dirty="0"/>
              <a:t>Library(</a:t>
            </a:r>
          </a:p>
        </p:txBody>
      </p:sp>
    </p:spTree>
    <p:extLst>
      <p:ext uri="{BB962C8B-B14F-4D97-AF65-F5344CB8AC3E}">
        <p14:creationId xmlns:p14="http://schemas.microsoft.com/office/powerpoint/2010/main" val="10134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Oracle database, as well as generate movement maps from tagging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Oracle 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508f424545431ab86a7f3a&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2134</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LobTag2</vt:lpstr>
      <vt:lpstr>Package Description</vt:lpstr>
      <vt:lpstr>R</vt:lpstr>
      <vt:lpstr>Oracle</vt:lpstr>
      <vt:lpstr>Included data files </vt:lpstr>
      <vt:lpstr>Map Token</vt:lpstr>
      <vt:lpstr>Installation</vt:lpstr>
      <vt:lpstr>Functions (Overview)</vt:lpstr>
      <vt:lpstr>Functions (Overview)</vt:lpstr>
      <vt:lpstr>Release Uploading: upload_releases()</vt:lpstr>
      <vt:lpstr>Release Uploading: TAG_PREFIX</vt:lpstr>
      <vt:lpstr>Release Uploading: TAG_NUM</vt:lpstr>
      <vt:lpstr>Release Uploading: Latitude and Longitude</vt:lpstr>
      <vt:lpstr>Release Uploading: Example</vt:lpstr>
      <vt:lpstr>Release Uploading: Error Checking and Upload Completion</vt:lpstr>
      <vt:lpstr>Release Uploading: Existing Tags</vt:lpstr>
      <vt:lpstr>Recapture Uploading: upload_recaptures()</vt:lpstr>
      <vt:lpstr>Recapture Uploading: Tag Checking</vt:lpstr>
      <vt:lpstr>Recapture Uploading: Person Info</vt:lpstr>
      <vt:lpstr>Recapture Uploading: Latitude and Longitude</vt:lpstr>
      <vt:lpstr>Recapture Uploading: Submitting Recaptures</vt:lpstr>
      <vt:lpstr>Path Generation: generate_paths()</vt:lpstr>
      <vt:lpstr>Path Generation: LBT_PATH &amp; LBT_PATHS</vt:lpstr>
      <vt:lpstr>Map Generation: generate_maps() </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20</cp:revision>
  <dcterms:created xsi:type="dcterms:W3CDTF">2024-05-17T17:11:53Z</dcterms:created>
  <dcterms:modified xsi:type="dcterms:W3CDTF">2024-05-24T12:59:46Z</dcterms:modified>
</cp:coreProperties>
</file>