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84" r:id="rId4"/>
    <p:sldId id="259" r:id="rId5"/>
    <p:sldId id="313" r:id="rId6"/>
    <p:sldId id="285" r:id="rId7"/>
    <p:sldId id="261" r:id="rId8"/>
    <p:sldId id="300" r:id="rId9"/>
    <p:sldId id="308" r:id="rId10"/>
    <p:sldId id="304" r:id="rId11"/>
    <p:sldId id="305" r:id="rId12"/>
    <p:sldId id="306" r:id="rId13"/>
    <p:sldId id="307" r:id="rId14"/>
    <p:sldId id="293" r:id="rId15"/>
    <p:sldId id="291" r:id="rId16"/>
    <p:sldId id="294" r:id="rId17"/>
    <p:sldId id="292" r:id="rId18"/>
    <p:sldId id="295" r:id="rId19"/>
    <p:sldId id="297" r:id="rId20"/>
    <p:sldId id="296" r:id="rId21"/>
    <p:sldId id="290" r:id="rId22"/>
    <p:sldId id="311" r:id="rId23"/>
    <p:sldId id="312" r:id="rId24"/>
    <p:sldId id="310" r:id="rId25"/>
    <p:sldId id="280" r:id="rId26"/>
  </p:sldIdLst>
  <p:sldSz cx="9144000" cy="5143500" type="screen16x9"/>
  <p:notesSz cx="6858000" cy="9144000"/>
  <p:embeddedFontLst>
    <p:embeddedFont>
      <p:font typeface="Karla" panose="020B0604020202020204" charset="0"/>
      <p:regular r:id="rId28"/>
      <p:bold r:id="rId29"/>
      <p:italic r:id="rId30"/>
      <p:boldItalic r:id="rId31"/>
    </p:embeddedFont>
    <p:embeddedFont>
      <p:font typeface="Montserrat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5DD"/>
    <a:srgbClr val="0000FF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582CFB-8598-4F07-AB18-F962EC83BA94}">
  <a:tblStyle styleId="{8F582CFB-8598-4F07-AB18-F962EC83BA9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78868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779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667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03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176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624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482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574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381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522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6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371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765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603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3816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2876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4908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646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241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57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444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768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678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506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607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60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0" y="15780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ass-lang.com/guid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sass-lang.com/documentation/file.SASS_REFERENCE.html#control_directives__expression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blesscss.com/" TargetMode="External"/><Relationship Id="rId4" Type="http://schemas.openxmlformats.org/officeDocument/2006/relationships/hyperlink" Target="https://nodejs.org/en/download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ass-lang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udemy.com/step-by-step-sass/" TargetMode="External"/><Relationship Id="rId4" Type="http://schemas.openxmlformats.org/officeDocument/2006/relationships/hyperlink" Target="http://www.slidescarnival.co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ubyinstaller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hyperlink" Target="http://sass-lang.com/instal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648300" y="2520630"/>
            <a:ext cx="4229100" cy="118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GETTING STARTED WITH</a:t>
            </a:r>
          </a:p>
        </p:txBody>
      </p:sp>
      <p:grpSp>
        <p:nvGrpSpPr>
          <p:cNvPr id="66" name="Shape 66"/>
          <p:cNvGrpSpPr/>
          <p:nvPr/>
        </p:nvGrpSpPr>
        <p:grpSpPr>
          <a:xfrm>
            <a:off x="742744" y="2072178"/>
            <a:ext cx="502625" cy="446586"/>
            <a:chOff x="5292575" y="3681900"/>
            <a:chExt cx="420150" cy="373275"/>
          </a:xfrm>
        </p:grpSpPr>
        <p:sp>
          <p:nvSpPr>
            <p:cNvPr id="67" name="Shape 6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44" y="3702629"/>
            <a:ext cx="1546260" cy="115969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SASS OUTPUT STYLES</a:t>
            </a:r>
          </a:p>
        </p:txBody>
      </p:sp>
      <p:grpSp>
        <p:nvGrpSpPr>
          <p:cNvPr id="112" name="Shape 112"/>
          <p:cNvGrpSpPr/>
          <p:nvPr/>
        </p:nvGrpSpPr>
        <p:grpSpPr>
          <a:xfrm>
            <a:off x="301520" y="869242"/>
            <a:ext cx="457189" cy="457119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" name="Shape 111"/>
          <p:cNvSpPr txBox="1">
            <a:spLocks noGrp="1"/>
          </p:cNvSpPr>
          <p:nvPr>
            <p:ph type="body" idx="1"/>
          </p:nvPr>
        </p:nvSpPr>
        <p:spPr>
          <a:xfrm>
            <a:off x="838350" y="1448180"/>
            <a:ext cx="6735930" cy="9368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SG" dirty="0"/>
              <a:t>Compressed: </a:t>
            </a:r>
          </a:p>
          <a:p>
            <a:pPr marL="228600" lvl="0">
              <a:buNone/>
            </a:pPr>
            <a:r>
              <a:rPr lang="en-SG" i="1" dirty="0"/>
              <a:t>sass --watch </a:t>
            </a:r>
            <a:r>
              <a:rPr lang="en-SG" i="1" dirty="0" err="1"/>
              <a:t>style.scss:style.css</a:t>
            </a:r>
            <a:r>
              <a:rPr lang="en-SG" i="1" dirty="0"/>
              <a:t> --style compressed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61" y="2784319"/>
            <a:ext cx="7436119" cy="173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14802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SASS OUTPUT STYLES</a:t>
            </a:r>
          </a:p>
        </p:txBody>
      </p:sp>
      <p:grpSp>
        <p:nvGrpSpPr>
          <p:cNvPr id="112" name="Shape 112"/>
          <p:cNvGrpSpPr/>
          <p:nvPr/>
        </p:nvGrpSpPr>
        <p:grpSpPr>
          <a:xfrm>
            <a:off x="301520" y="869242"/>
            <a:ext cx="457189" cy="457119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" name="Shape 111"/>
          <p:cNvSpPr txBox="1">
            <a:spLocks noGrp="1"/>
          </p:cNvSpPr>
          <p:nvPr>
            <p:ph type="body" idx="1"/>
          </p:nvPr>
        </p:nvSpPr>
        <p:spPr>
          <a:xfrm>
            <a:off x="838350" y="1448180"/>
            <a:ext cx="6309210" cy="9749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SG" dirty="0"/>
              <a:t>Expanded: </a:t>
            </a:r>
          </a:p>
          <a:p>
            <a:pPr marL="228600" lvl="0">
              <a:buNone/>
            </a:pPr>
            <a:r>
              <a:rPr lang="en-SG" i="1" dirty="0"/>
              <a:t>sass --watch </a:t>
            </a:r>
            <a:r>
              <a:rPr lang="en-SG" i="1" dirty="0" err="1"/>
              <a:t>style.scss:style.css</a:t>
            </a:r>
            <a:r>
              <a:rPr lang="en-SG" i="1" dirty="0"/>
              <a:t> --style expanded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21" y="2806349"/>
            <a:ext cx="7288000" cy="181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52240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SASS OUTPUT STYLES</a:t>
            </a:r>
          </a:p>
        </p:txBody>
      </p:sp>
      <p:grpSp>
        <p:nvGrpSpPr>
          <p:cNvPr id="112" name="Shape 112"/>
          <p:cNvGrpSpPr/>
          <p:nvPr/>
        </p:nvGrpSpPr>
        <p:grpSpPr>
          <a:xfrm>
            <a:off x="301520" y="869242"/>
            <a:ext cx="457189" cy="457119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" name="Shape 111"/>
          <p:cNvSpPr txBox="1">
            <a:spLocks noGrp="1"/>
          </p:cNvSpPr>
          <p:nvPr>
            <p:ph type="body" idx="1"/>
          </p:nvPr>
        </p:nvSpPr>
        <p:spPr>
          <a:xfrm>
            <a:off x="838350" y="1448180"/>
            <a:ext cx="6309210" cy="9140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SG" dirty="0"/>
              <a:t>Compact: </a:t>
            </a:r>
          </a:p>
          <a:p>
            <a:pPr marL="228600" lvl="0">
              <a:buNone/>
            </a:pPr>
            <a:r>
              <a:rPr lang="en-SG" i="1" dirty="0"/>
              <a:t>sass --watch </a:t>
            </a:r>
            <a:r>
              <a:rPr lang="en-SG" i="1" dirty="0" err="1"/>
              <a:t>style.scss:style.css</a:t>
            </a:r>
            <a:r>
              <a:rPr lang="en-SG" i="1" dirty="0"/>
              <a:t> --style compact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29" y="2791882"/>
            <a:ext cx="7244351" cy="182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82518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rgbClr val="CDDC39"/>
                </a:solidFill>
              </a:rPr>
              <a:t>SASS </a:t>
            </a:r>
            <a:r>
              <a:rPr lang="en" dirty="0"/>
              <a:t>FEATURES</a:t>
            </a:r>
            <a:endParaRPr lang="en" sz="2400" dirty="0">
              <a:solidFill>
                <a:srgbClr val="CDDC39"/>
              </a:solidFill>
            </a:endParaRPr>
          </a:p>
        </p:txBody>
      </p:sp>
      <p:sp>
        <p:nvSpPr>
          <p:cNvPr id="14" name="Shape 111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85369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SG" dirty="0"/>
              <a:t>Variables</a:t>
            </a:r>
            <a:endParaRPr lang="en" dirty="0"/>
          </a:p>
          <a:p>
            <a:pPr marL="457200" lvl="0" indent="-228600"/>
            <a:r>
              <a:rPr lang="en-SG" dirty="0"/>
              <a:t>Nesting</a:t>
            </a:r>
          </a:p>
          <a:p>
            <a:pPr marL="457200" lvl="0" indent="-228600"/>
            <a:r>
              <a:rPr lang="en-SG" b="1" dirty="0"/>
              <a:t>Import</a:t>
            </a:r>
          </a:p>
          <a:p>
            <a:pPr marL="457200" lvl="0" indent="-228600"/>
            <a:r>
              <a:rPr lang="en-SG" b="1" dirty="0"/>
              <a:t>Partial</a:t>
            </a:r>
          </a:p>
          <a:p>
            <a:pPr marL="457200" lvl="0" indent="-228600"/>
            <a:r>
              <a:rPr lang="en-SG" b="1" dirty="0" err="1"/>
              <a:t>Mixins</a:t>
            </a:r>
            <a:endParaRPr lang="en-SG" b="1" dirty="0"/>
          </a:p>
          <a:p>
            <a:pPr marL="457200" lvl="0" indent="-228600"/>
            <a:r>
              <a:rPr lang="en-SG" dirty="0"/>
              <a:t>Extend/Inheritance</a:t>
            </a:r>
          </a:p>
          <a:p>
            <a:pPr marL="457200" lvl="0" indent="-228600"/>
            <a:r>
              <a:rPr lang="en-SG" dirty="0" err="1"/>
              <a:t>Operatprs</a:t>
            </a:r>
            <a:endParaRPr lang="en-SG" dirty="0"/>
          </a:p>
          <a:p>
            <a:pPr marL="457200" lvl="0" indent="-228600"/>
            <a:endParaRPr lang="en-SG" dirty="0"/>
          </a:p>
          <a:p>
            <a:pPr marL="228600" lvl="0">
              <a:buNone/>
            </a:pPr>
            <a:r>
              <a:rPr lang="en-SG" dirty="0">
                <a:solidFill>
                  <a:schemeClr val="accent1"/>
                </a:solidFill>
                <a:hlinkClick r:id="rId3"/>
              </a:rPr>
              <a:t>http://sass-lang.com/guide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58801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rgbClr val="CDDC39"/>
                </a:solidFill>
              </a:rPr>
              <a:t>SASS </a:t>
            </a:r>
            <a:r>
              <a:rPr lang="en" dirty="0"/>
              <a:t>FEATURES</a:t>
            </a:r>
            <a:endParaRPr lang="en" sz="2400" dirty="0">
              <a:solidFill>
                <a:srgbClr val="CDDC39"/>
              </a:solidFill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841000" y="962901"/>
            <a:ext cx="59052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endParaRPr lang="en" sz="1100" b="1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11"/>
          <p:cNvSpPr txBox="1">
            <a:spLocks noGrp="1"/>
          </p:cNvSpPr>
          <p:nvPr>
            <p:ph type="body" idx="1"/>
          </p:nvPr>
        </p:nvSpPr>
        <p:spPr>
          <a:xfrm>
            <a:off x="870250" y="107480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SG" dirty="0"/>
              <a:t>Variables: Used to store information that you want to reuse throughout your stylesheet(</a:t>
            </a:r>
            <a:r>
              <a:rPr lang="en-SG" dirty="0" err="1"/>
              <a:t>colors</a:t>
            </a:r>
            <a:r>
              <a:rPr lang="en-SG" dirty="0"/>
              <a:t>, font stacks, or any CSS)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30" y="2740613"/>
            <a:ext cx="7431670" cy="132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24254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rgbClr val="CDDC39"/>
                </a:solidFill>
              </a:rPr>
              <a:t>SASS </a:t>
            </a:r>
            <a:r>
              <a:rPr lang="en" dirty="0"/>
              <a:t>FEATURES</a:t>
            </a:r>
            <a:endParaRPr lang="en" sz="2400" dirty="0">
              <a:solidFill>
                <a:srgbClr val="CDDC39"/>
              </a:solidFill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841000" y="962901"/>
            <a:ext cx="59052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endParaRPr lang="en" sz="1100" b="1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11"/>
          <p:cNvSpPr txBox="1">
            <a:spLocks noGrp="1"/>
          </p:cNvSpPr>
          <p:nvPr>
            <p:ph type="body" idx="1"/>
          </p:nvPr>
        </p:nvSpPr>
        <p:spPr>
          <a:xfrm>
            <a:off x="870250" y="107480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SG" dirty="0"/>
              <a:t>Nesting: Sass will let you nest your CSS selectors in a way that follows the same visual hierarchy of your HTML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87" y="2140511"/>
            <a:ext cx="7208153" cy="20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05748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rgbClr val="CDDC39"/>
                </a:solidFill>
              </a:rPr>
              <a:t>SASS </a:t>
            </a:r>
            <a:r>
              <a:rPr lang="en" dirty="0"/>
              <a:t>FEATURES</a:t>
            </a:r>
            <a:endParaRPr lang="en" sz="2400" dirty="0">
              <a:solidFill>
                <a:srgbClr val="CDDC39"/>
              </a:solidFill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841000" y="962901"/>
            <a:ext cx="59052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endParaRPr lang="en" sz="1100" b="1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11"/>
          <p:cNvSpPr txBox="1">
            <a:spLocks noGrp="1"/>
          </p:cNvSpPr>
          <p:nvPr>
            <p:ph type="body" idx="1"/>
          </p:nvPr>
        </p:nvSpPr>
        <p:spPr>
          <a:xfrm>
            <a:off x="870250" y="107480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SG" dirty="0"/>
              <a:t>Import:  allows to break your styles into separate files and import them into one another.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117" y="2202650"/>
            <a:ext cx="5512083" cy="20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49759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rgbClr val="CDDC39"/>
                </a:solidFill>
              </a:rPr>
              <a:t>SASS </a:t>
            </a:r>
            <a:r>
              <a:rPr lang="en" dirty="0"/>
              <a:t>FEATURES</a:t>
            </a:r>
            <a:endParaRPr lang="en" sz="2400" dirty="0">
              <a:solidFill>
                <a:srgbClr val="CDDC39"/>
              </a:solidFill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841000" y="962901"/>
            <a:ext cx="59052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endParaRPr lang="en" sz="1100" b="1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11"/>
          <p:cNvSpPr txBox="1">
            <a:spLocks noGrp="1"/>
          </p:cNvSpPr>
          <p:nvPr>
            <p:ph type="body" idx="1"/>
          </p:nvPr>
        </p:nvSpPr>
        <p:spPr>
          <a:xfrm>
            <a:off x="870250" y="107480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SG" dirty="0"/>
              <a:t>Partial: Used to import a SCSS or Sass file but don’t want to compile to a CSS file, you can add an underscore to the beginning of the filename. This is a great way to modularize your CSS and help keep things easier to maintain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68" y="3150762"/>
            <a:ext cx="4414431" cy="181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37301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rgbClr val="CDDC39"/>
                </a:solidFill>
              </a:rPr>
              <a:t>SASS </a:t>
            </a:r>
            <a:r>
              <a:rPr lang="en" dirty="0"/>
              <a:t>FEATURES</a:t>
            </a:r>
            <a:endParaRPr lang="en" sz="2400" dirty="0">
              <a:solidFill>
                <a:srgbClr val="CDDC39"/>
              </a:solidFill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841000" y="962901"/>
            <a:ext cx="59052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endParaRPr lang="en" sz="1100" b="1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11"/>
          <p:cNvSpPr txBox="1">
            <a:spLocks noGrp="1"/>
          </p:cNvSpPr>
          <p:nvPr>
            <p:ph type="body" idx="1"/>
          </p:nvPr>
        </p:nvSpPr>
        <p:spPr>
          <a:xfrm>
            <a:off x="870250" y="107480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SG" dirty="0" err="1"/>
              <a:t>Mixins</a:t>
            </a:r>
            <a:r>
              <a:rPr lang="en-SG" dirty="0"/>
              <a:t>: A </a:t>
            </a:r>
            <a:r>
              <a:rPr lang="en-SG" dirty="0" err="1"/>
              <a:t>mixin</a:t>
            </a:r>
            <a:r>
              <a:rPr lang="en-SG" dirty="0"/>
              <a:t> lets you make groups of CSS declarations that you want to reuse throughout your site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83" y="2559233"/>
            <a:ext cx="7269117" cy="135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85489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rgbClr val="CDDC39"/>
                </a:solidFill>
              </a:rPr>
              <a:t>SASS </a:t>
            </a:r>
            <a:r>
              <a:rPr lang="en" dirty="0"/>
              <a:t>FEATURES</a:t>
            </a:r>
            <a:endParaRPr lang="en" sz="2400" dirty="0">
              <a:solidFill>
                <a:srgbClr val="CDDC39"/>
              </a:solidFill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841000" y="962901"/>
            <a:ext cx="59052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endParaRPr lang="en" sz="1100" b="1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11"/>
          <p:cNvSpPr txBox="1">
            <a:spLocks noGrp="1"/>
          </p:cNvSpPr>
          <p:nvPr>
            <p:ph type="body" idx="1"/>
          </p:nvPr>
        </p:nvSpPr>
        <p:spPr>
          <a:xfrm>
            <a:off x="870250" y="107480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SG" dirty="0"/>
              <a:t>Extend/Inheritance: Using </a:t>
            </a:r>
            <a:r>
              <a:rPr lang="en-SG" i="1" dirty="0"/>
              <a:t>@extend</a:t>
            </a:r>
            <a:r>
              <a:rPr lang="en-SG" dirty="0"/>
              <a:t> lets you share a set of CSS properties from one selector to another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41" y="2155582"/>
            <a:ext cx="7147199" cy="244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5111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WHAT IS </a:t>
            </a:r>
            <a:r>
              <a:rPr lang="en" dirty="0">
                <a:solidFill>
                  <a:srgbClr val="CDDC39"/>
                </a:solidFill>
              </a:rPr>
              <a:t>SASS?</a:t>
            </a:r>
            <a:endParaRPr lang="en" sz="2400" dirty="0">
              <a:solidFill>
                <a:srgbClr val="CDDC39"/>
              </a:solidFill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841000" y="1047750"/>
            <a:ext cx="59052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SG" sz="1100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SASS(Syntactically Awesome Style Sheets)</a:t>
            </a:r>
            <a:endParaRPr lang="en" sz="1100" b="1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11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" dirty="0"/>
              <a:t>A CSS </a:t>
            </a:r>
            <a:r>
              <a:rPr lang="en-SG" dirty="0" err="1"/>
              <a:t>preprocessor</a:t>
            </a:r>
            <a:endParaRPr lang="en" dirty="0"/>
          </a:p>
          <a:p>
            <a:pPr marL="457200" lvl="0" indent="-228600"/>
            <a:r>
              <a:rPr lang="en" dirty="0"/>
              <a:t>A</a:t>
            </a:r>
            <a:r>
              <a:rPr lang="en-SG" dirty="0"/>
              <a:t> layer between the stylesheets you author and the .</a:t>
            </a:r>
            <a:r>
              <a:rPr lang="en-SG" dirty="0" err="1"/>
              <a:t>css</a:t>
            </a:r>
            <a:r>
              <a:rPr lang="en-SG" dirty="0"/>
              <a:t> files you serve to the browser</a:t>
            </a:r>
          </a:p>
          <a:p>
            <a:pPr marL="457200" lvl="0" indent="-228600"/>
            <a:r>
              <a:rPr lang="en-SG" dirty="0"/>
              <a:t>Used to describe the style of a document cleanly and structurally, with more power than flat CSS allows</a:t>
            </a:r>
          </a:p>
          <a:p>
            <a:pPr marL="457200" lvl="0" indent="-228600"/>
            <a:r>
              <a:rPr lang="en-SG" dirty="0"/>
              <a:t>The most mature, stable, and powerful professional grade CSS extension language in the world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rgbClr val="CDDC39"/>
                </a:solidFill>
              </a:rPr>
              <a:t>SASS </a:t>
            </a:r>
            <a:r>
              <a:rPr lang="en" dirty="0"/>
              <a:t>FEATURES</a:t>
            </a:r>
            <a:endParaRPr lang="en" sz="2400" dirty="0">
              <a:solidFill>
                <a:srgbClr val="CDDC39"/>
              </a:solidFill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841000" y="962901"/>
            <a:ext cx="59052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endParaRPr lang="en" sz="1100" b="1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11"/>
          <p:cNvSpPr txBox="1">
            <a:spLocks noGrp="1"/>
          </p:cNvSpPr>
          <p:nvPr>
            <p:ph type="body" idx="1"/>
          </p:nvPr>
        </p:nvSpPr>
        <p:spPr>
          <a:xfrm>
            <a:off x="870250" y="107480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-SG" dirty="0"/>
              <a:t>Operators: Sass has a handful of standard math operators like +, -, *, /, and %</a:t>
            </a:r>
          </a:p>
          <a:p>
            <a:pPr marL="457200" lvl="0" indent="-228600"/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1" y="2216120"/>
            <a:ext cx="7200900" cy="177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82673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9C27B0"/>
                </a:solidFill>
              </a:rPr>
              <a:t>CONTROL DIRECTIVE &amp; EXPRESSIONS</a:t>
            </a:r>
          </a:p>
        </p:txBody>
      </p:sp>
      <p:sp>
        <p:nvSpPr>
          <p:cNvPr id="13" name="Shape 404"/>
          <p:cNvSpPr txBox="1">
            <a:spLocks noGrp="1"/>
          </p:cNvSpPr>
          <p:nvPr>
            <p:ph type="body" idx="1"/>
          </p:nvPr>
        </p:nvSpPr>
        <p:spPr>
          <a:xfrm>
            <a:off x="862963" y="1686182"/>
            <a:ext cx="6177917" cy="345731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15000"/>
              </a:lnSpc>
            </a:pPr>
            <a:r>
              <a:rPr lang="en-US" sz="2000" dirty="0"/>
              <a:t>if()</a:t>
            </a:r>
            <a:endParaRPr lang="en" sz="2000" u="sng" dirty="0">
              <a:hlinkClick r:id="rId3"/>
            </a:endParaRPr>
          </a:p>
          <a:p>
            <a:pPr marL="457200" lvl="0" indent="-317500">
              <a:lnSpc>
                <a:spcPct val="115000"/>
              </a:lnSpc>
            </a:pPr>
            <a:r>
              <a:rPr lang="en-US" sz="2000" dirty="0"/>
              <a:t>@if</a:t>
            </a:r>
          </a:p>
          <a:p>
            <a:pPr marL="457200" lvl="0" indent="-317500">
              <a:lnSpc>
                <a:spcPct val="115000"/>
              </a:lnSpc>
            </a:pPr>
            <a:r>
              <a:rPr lang="en-US" sz="2000" dirty="0"/>
              <a:t>@for</a:t>
            </a:r>
          </a:p>
          <a:p>
            <a:pPr marL="457200" lvl="0" indent="-317500">
              <a:lnSpc>
                <a:spcPct val="115000"/>
              </a:lnSpc>
            </a:pPr>
            <a:r>
              <a:rPr lang="en-US" sz="2000" dirty="0"/>
              <a:t>@each</a:t>
            </a:r>
          </a:p>
          <a:p>
            <a:pPr marL="457200" lvl="0" indent="-317500">
              <a:lnSpc>
                <a:spcPct val="115000"/>
              </a:lnSpc>
            </a:pPr>
            <a:r>
              <a:rPr lang="en-US" sz="2000" dirty="0"/>
              <a:t>@while</a:t>
            </a:r>
          </a:p>
          <a:p>
            <a:pPr marL="139700" lvl="0">
              <a:lnSpc>
                <a:spcPct val="115000"/>
              </a:lnSpc>
              <a:buNone/>
            </a:pPr>
            <a:endParaRPr lang="en-US" sz="2000" dirty="0"/>
          </a:p>
          <a:p>
            <a:pPr marL="139700" lvl="0">
              <a:lnSpc>
                <a:spcPct val="115000"/>
              </a:lnSpc>
              <a:buNone/>
            </a:pPr>
            <a:r>
              <a:rPr lang="en-US" dirty="0">
                <a:hlinkClick r:id="rId4"/>
              </a:rPr>
              <a:t>http://sass-lang.com/documentation/file.SASS_REFERENCE.html#control_directives__expressions</a:t>
            </a:r>
            <a:endParaRPr lang="en-US" dirty="0"/>
          </a:p>
          <a:p>
            <a:pPr marL="457200" lvl="0" indent="-317500">
              <a:lnSpc>
                <a:spcPct val="115000"/>
              </a:lnSpc>
            </a:pPr>
            <a:endParaRPr lang="en" sz="1400" dirty="0"/>
          </a:p>
        </p:txBody>
      </p:sp>
    </p:spTree>
    <p:extLst>
      <p:ext uri="{BB962C8B-B14F-4D97-AF65-F5344CB8AC3E}">
        <p14:creationId xmlns:p14="http://schemas.microsoft.com/office/powerpoint/2010/main" val="36468855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9C27B0"/>
                </a:solidFill>
              </a:rPr>
              <a:t>CONTROL DIRECTIVE &amp; EXPRESSIONS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86" y="1458098"/>
            <a:ext cx="5712432" cy="346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044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10"/>
          <p:cNvSpPr txBox="1">
            <a:spLocks noGrp="1"/>
          </p:cNvSpPr>
          <p:nvPr>
            <p:ph type="title"/>
          </p:nvPr>
        </p:nvSpPr>
        <p:spPr>
          <a:xfrm>
            <a:off x="838350" y="780484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SG" dirty="0"/>
              <a:t>Issue in IE8 limit CSS</a:t>
            </a:r>
            <a:endParaRPr lang="en-SG" dirty="0"/>
          </a:p>
        </p:txBody>
      </p:sp>
      <p:grpSp>
        <p:nvGrpSpPr>
          <p:cNvPr id="8" name="Shape 112"/>
          <p:cNvGrpSpPr/>
          <p:nvPr/>
        </p:nvGrpSpPr>
        <p:grpSpPr>
          <a:xfrm>
            <a:off x="301520" y="869242"/>
            <a:ext cx="457189" cy="457119"/>
            <a:chOff x="1923675" y="1633650"/>
            <a:chExt cx="436000" cy="435975"/>
          </a:xfrm>
        </p:grpSpPr>
        <p:sp>
          <p:nvSpPr>
            <p:cNvPr id="9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404"/>
          <p:cNvSpPr txBox="1">
            <a:spLocks noGrp="1"/>
          </p:cNvSpPr>
          <p:nvPr>
            <p:ph type="body" idx="1"/>
          </p:nvPr>
        </p:nvSpPr>
        <p:spPr>
          <a:xfrm>
            <a:off x="862963" y="1686182"/>
            <a:ext cx="6177917" cy="345731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15000"/>
              </a:lnSpc>
            </a:pPr>
            <a:r>
              <a:rPr lang="en-US" sz="2000" dirty="0" smtClean="0"/>
              <a:t>Tool </a:t>
            </a:r>
            <a:r>
              <a:rPr lang="en-US" sz="2000" dirty="0"/>
              <a:t>used to checkcss file and fails if the selector count exceeds IE limits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://snippet.bevey.com/css/selectorCount.php</a:t>
            </a:r>
            <a:endParaRPr lang="en" sz="2000" u="sng" dirty="0">
              <a:hlinkClick r:id="rId3"/>
            </a:endParaRPr>
          </a:p>
          <a:p>
            <a:pPr marL="457200" lvl="0" indent="-317500">
              <a:lnSpc>
                <a:spcPct val="115000"/>
              </a:lnSpc>
            </a:pPr>
            <a:r>
              <a:rPr lang="en-US" sz="2000" dirty="0" smtClean="0"/>
              <a:t>NoteJS - </a:t>
            </a:r>
            <a:r>
              <a:rPr lang="en-US" sz="2000" dirty="0" smtClean="0"/>
              <a:t>Windows </a:t>
            </a:r>
            <a:r>
              <a:rPr lang="en-US" sz="2000" dirty="0"/>
              <a:t>Installer (.msi</a:t>
            </a:r>
            <a:r>
              <a:rPr lang="en-US" sz="2000" dirty="0" smtClean="0"/>
              <a:t>)</a:t>
            </a:r>
            <a:endParaRPr lang="en-US" sz="2000" dirty="0"/>
          </a:p>
          <a:p>
            <a:pPr marL="139700" lvl="0">
              <a:lnSpc>
                <a:spcPct val="115000"/>
              </a:lnSpc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://nodejs.org/en/download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139700" lvl="0">
              <a:lnSpc>
                <a:spcPct val="115000"/>
              </a:lnSpc>
              <a:buNone/>
            </a:pPr>
            <a:r>
              <a:rPr lang="en-US" sz="2000" dirty="0" smtClean="0"/>
              <a:t>	</a:t>
            </a:r>
            <a:r>
              <a:rPr lang="en-US" dirty="0" smtClean="0"/>
              <a:t>Install notejs</a:t>
            </a:r>
          </a:p>
          <a:p>
            <a:pPr marL="139700" lvl="0">
              <a:lnSpc>
                <a:spcPct val="115000"/>
              </a:lnSpc>
              <a:buNone/>
            </a:pPr>
            <a:r>
              <a:rPr lang="en-US" i="1" dirty="0" smtClean="0"/>
              <a:t>	npm </a:t>
            </a:r>
            <a:r>
              <a:rPr lang="en-US" i="1" dirty="0"/>
              <a:t>install -g bless@3.0.3</a:t>
            </a:r>
            <a:endParaRPr lang="en-US" i="1" dirty="0"/>
          </a:p>
          <a:p>
            <a:pPr marL="457200" lvl="0" indent="-317500">
              <a:lnSpc>
                <a:spcPct val="115000"/>
              </a:lnSpc>
            </a:pPr>
            <a:r>
              <a:rPr lang="en-US" sz="2000" dirty="0" smtClean="0"/>
              <a:t>Break </a:t>
            </a:r>
          </a:p>
          <a:p>
            <a:pPr marL="139700" lvl="0">
              <a:lnSpc>
                <a:spcPct val="115000"/>
              </a:lnSpc>
              <a:buNone/>
            </a:pPr>
            <a:r>
              <a:rPr lang="en-US" i="1" dirty="0" smtClean="0"/>
              <a:t>	blessc </a:t>
            </a:r>
            <a:r>
              <a:rPr lang="en-US" i="1" dirty="0"/>
              <a:t>css\styles.css </a:t>
            </a:r>
            <a:r>
              <a:rPr lang="en-US" i="1" dirty="0" smtClean="0"/>
              <a:t>css\style.css</a:t>
            </a:r>
          </a:p>
          <a:p>
            <a:pPr marL="139700" lvl="0">
              <a:lnSpc>
                <a:spcPct val="115000"/>
              </a:lnSpc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://blesscss.com/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60367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44336"/>
                </a:solidFill>
              </a:rPr>
              <a:t>REFERRENCES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14897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15000"/>
              </a:lnSpc>
            </a:pPr>
            <a:r>
              <a:rPr lang="en" sz="1600" dirty="0"/>
              <a:t>SASS Documentation </a:t>
            </a:r>
            <a:r>
              <a:rPr lang="en-SG" sz="1600" u="sng" dirty="0">
                <a:hlinkClick r:id="rId3"/>
              </a:rPr>
              <a:t>http://sass-lang.com/</a:t>
            </a:r>
            <a:endParaRPr lang="en" sz="1600" u="sng" dirty="0">
              <a:hlinkClick r:id="rId4"/>
            </a:endParaRPr>
          </a:p>
          <a:p>
            <a:pPr marL="457200" lvl="0" indent="-317500">
              <a:lnSpc>
                <a:spcPct val="115000"/>
              </a:lnSpc>
            </a:pPr>
            <a:r>
              <a:rPr lang="en" sz="1600" dirty="0"/>
              <a:t>Udemy - </a:t>
            </a:r>
            <a:r>
              <a:rPr lang="en-SG" sz="1600" dirty="0"/>
              <a:t>Step by Step Sass</a:t>
            </a:r>
            <a:r>
              <a:rPr lang="en" sz="1600" dirty="0"/>
              <a:t> </a:t>
            </a:r>
            <a:r>
              <a:rPr lang="en-SG" sz="1600" u="sng" dirty="0">
                <a:hlinkClick r:id="rId5"/>
              </a:rPr>
              <a:t>https://www.udemy.com/step-by-step-sass/</a:t>
            </a:r>
            <a:endParaRPr lang="en" sz="1600" dirty="0"/>
          </a:p>
        </p:txBody>
      </p:sp>
      <p:grpSp>
        <p:nvGrpSpPr>
          <p:cNvPr id="405" name="Shape 405"/>
          <p:cNvGrpSpPr/>
          <p:nvPr/>
        </p:nvGrpSpPr>
        <p:grpSpPr>
          <a:xfrm>
            <a:off x="349678" y="869068"/>
            <a:ext cx="449032" cy="449032"/>
            <a:chOff x="2594050" y="1631825"/>
            <a:chExt cx="439625" cy="439625"/>
          </a:xfrm>
        </p:grpSpPr>
        <p:sp>
          <p:nvSpPr>
            <p:cNvPr id="406" name="Shape 40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94342182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5722"/>
                </a:solidFill>
              </a:rPr>
              <a:t>THANKS!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4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Any questions?</a:t>
            </a:r>
          </a:p>
        </p:txBody>
      </p:sp>
      <p:grpSp>
        <p:nvGrpSpPr>
          <p:cNvPr id="394" name="Shape 394"/>
          <p:cNvGrpSpPr/>
          <p:nvPr/>
        </p:nvGrpSpPr>
        <p:grpSpPr>
          <a:xfrm>
            <a:off x="785304" y="1555466"/>
            <a:ext cx="462632" cy="462632"/>
            <a:chOff x="1278900" y="2333250"/>
            <a:chExt cx="381175" cy="381175"/>
          </a:xfrm>
        </p:grpSpPr>
        <p:sp>
          <p:nvSpPr>
            <p:cNvPr id="395" name="Shape 39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WHY WE NEED </a:t>
            </a:r>
            <a:r>
              <a:rPr lang="en" dirty="0">
                <a:solidFill>
                  <a:srgbClr val="CDDC39"/>
                </a:solidFill>
              </a:rPr>
              <a:t>SASS?</a:t>
            </a:r>
            <a:endParaRPr lang="en" sz="2400" dirty="0">
              <a:solidFill>
                <a:srgbClr val="CDDC39"/>
              </a:solidFill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841000" y="1047750"/>
            <a:ext cx="59052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endParaRPr lang="en" sz="1100" b="1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11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SG" dirty="0"/>
              <a:t>Sass makes writing maintainable CSS easier</a:t>
            </a:r>
            <a:endParaRPr lang="en" dirty="0"/>
          </a:p>
          <a:p>
            <a:pPr marL="457200" lvl="0" indent="-228600"/>
            <a:r>
              <a:rPr lang="en-SG" dirty="0"/>
              <a:t>You can get more done, in less code, more readably, in less time</a:t>
            </a:r>
          </a:p>
          <a:p>
            <a:pPr marL="457200" lvl="0" indent="-228600"/>
            <a:r>
              <a:rPr lang="en-SG" dirty="0"/>
              <a:t>The Sass language is developed in a way to help you reduce repetition with your CSS and save you time</a:t>
            </a:r>
          </a:p>
        </p:txBody>
      </p:sp>
    </p:spTree>
    <p:extLst>
      <p:ext uri="{BB962C8B-B14F-4D97-AF65-F5344CB8AC3E}">
        <p14:creationId xmlns:p14="http://schemas.microsoft.com/office/powerpoint/2010/main" val="316687302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C107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SETTING UP SASS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INSTALLING </a:t>
            </a:r>
            <a:r>
              <a:rPr lang="en" dirty="0" smtClean="0">
                <a:solidFill>
                  <a:srgbClr val="CDDC39"/>
                </a:solidFill>
              </a:rPr>
              <a:t>SASS</a:t>
            </a:r>
            <a:endParaRPr lang="en" sz="2400" dirty="0">
              <a:solidFill>
                <a:srgbClr val="CDDC39"/>
              </a:solidFill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841000" y="1047750"/>
            <a:ext cx="59052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endParaRPr lang="en" sz="1100" b="1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11"/>
          <p:cNvSpPr txBox="1">
            <a:spLocks noGrp="1"/>
          </p:cNvSpPr>
          <p:nvPr>
            <p:ph type="body" idx="1"/>
          </p:nvPr>
        </p:nvSpPr>
        <p:spPr>
          <a:xfrm>
            <a:off x="838249" y="1504950"/>
            <a:ext cx="7339980" cy="25636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>
              <a:buFont typeface="+mj-lt"/>
              <a:buAutoNum type="arabicPeriod"/>
            </a:pPr>
            <a:r>
              <a:rPr lang="en-SG" dirty="0"/>
              <a:t>Install ruby via </a:t>
            </a:r>
            <a:r>
              <a:rPr lang="en-SG" dirty="0">
                <a:hlinkClick r:id="rId3"/>
              </a:rPr>
              <a:t>http://rubyinstaller.org/</a:t>
            </a:r>
            <a:endParaRPr lang="en-SG" dirty="0"/>
          </a:p>
          <a:p>
            <a:pPr marL="571500" indent="-342900">
              <a:buFont typeface="+mj-lt"/>
              <a:buAutoNum type="arabicPeriod"/>
            </a:pPr>
            <a:r>
              <a:rPr lang="en-SG" dirty="0"/>
              <a:t>Open up the Ruby's Command Prompt</a:t>
            </a:r>
            <a:endParaRPr lang="en" dirty="0"/>
          </a:p>
          <a:p>
            <a:pPr marL="228600" lvl="0">
              <a:buNone/>
            </a:pPr>
            <a:r>
              <a:rPr lang="en-SG" dirty="0"/>
              <a:t>	</a:t>
            </a:r>
            <a:r>
              <a:rPr lang="en-SG" sz="1800" dirty="0"/>
              <a:t>Run the command “</a:t>
            </a:r>
            <a:r>
              <a:rPr lang="en-SG" sz="1800" b="1" dirty="0"/>
              <a:t>gem install sass</a:t>
            </a:r>
            <a:r>
              <a:rPr lang="en-SG" sz="1800" dirty="0"/>
              <a:t>’’ to install Sass</a:t>
            </a:r>
          </a:p>
          <a:p>
            <a:pPr marL="228600" lvl="0">
              <a:buNone/>
            </a:pPr>
            <a:endParaRPr lang="en-SG" dirty="0"/>
          </a:p>
          <a:p>
            <a:pPr marL="228600" lvl="2">
              <a:buNone/>
            </a:pPr>
            <a:r>
              <a:rPr lang="en-SG" dirty="0">
                <a:hlinkClick r:id="rId4"/>
              </a:rPr>
              <a:t>http://sass-lang.com/install</a:t>
            </a: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986" y="3460250"/>
            <a:ext cx="5862508" cy="147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4233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C107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USING SASS</a:t>
            </a:r>
          </a:p>
        </p:txBody>
      </p:sp>
    </p:spTree>
    <p:extLst>
      <p:ext uri="{BB962C8B-B14F-4D97-AF65-F5344CB8AC3E}">
        <p14:creationId xmlns:p14="http://schemas.microsoft.com/office/powerpoint/2010/main" val="1086921924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MONITORING SASS CHANGES FOR INDIVIDUAL FILE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838250" y="1504949"/>
            <a:ext cx="5324100" cy="2152651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SG" dirty="0"/>
              <a:t>Navigate to inside the downloaded template folder and run the following command in the terminal to translate the </a:t>
            </a:r>
            <a:r>
              <a:rPr lang="en-SG" b="1" i="1" dirty="0"/>
              <a:t>SCSS</a:t>
            </a:r>
            <a:r>
              <a:rPr lang="en-SG" dirty="0"/>
              <a:t> files into one </a:t>
            </a:r>
            <a:r>
              <a:rPr lang="en-SG" b="1" i="1" dirty="0"/>
              <a:t>CSS</a:t>
            </a:r>
            <a:r>
              <a:rPr lang="en-SG" dirty="0"/>
              <a:t> file</a:t>
            </a:r>
            <a:r>
              <a:rPr lang="en-SG" dirty="0" smtClean="0"/>
              <a:t>.</a:t>
            </a:r>
          </a:p>
          <a:p>
            <a:pPr lvl="0">
              <a:buNone/>
            </a:pPr>
            <a:endParaRPr lang="en-SG" dirty="0" smtClean="0"/>
          </a:p>
          <a:p>
            <a:pPr lvl="0">
              <a:buNone/>
            </a:pPr>
            <a:r>
              <a:rPr lang="en-SG" i="1" dirty="0" smtClean="0"/>
              <a:t>sass –watch style\style.scss:style.css</a:t>
            </a:r>
            <a:endParaRPr lang="en" i="1" dirty="0">
              <a:solidFill>
                <a:schemeClr val="accent1"/>
              </a:solidFill>
            </a:endParaRPr>
          </a:p>
        </p:txBody>
      </p:sp>
      <p:grpSp>
        <p:nvGrpSpPr>
          <p:cNvPr id="112" name="Shape 112"/>
          <p:cNvGrpSpPr/>
          <p:nvPr/>
        </p:nvGrpSpPr>
        <p:grpSpPr>
          <a:xfrm>
            <a:off x="301520" y="869242"/>
            <a:ext cx="457189" cy="457119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20" y="3834560"/>
            <a:ext cx="7123779" cy="113035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SASS OUTPUT STYLES</a:t>
            </a:r>
          </a:p>
        </p:txBody>
      </p:sp>
      <p:grpSp>
        <p:nvGrpSpPr>
          <p:cNvPr id="112" name="Shape 112"/>
          <p:cNvGrpSpPr/>
          <p:nvPr/>
        </p:nvGrpSpPr>
        <p:grpSpPr>
          <a:xfrm>
            <a:off x="301520" y="869242"/>
            <a:ext cx="457189" cy="457119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" name="Shape 111"/>
          <p:cNvSpPr txBox="1">
            <a:spLocks noGrp="1"/>
          </p:cNvSpPr>
          <p:nvPr>
            <p:ph type="body" idx="1"/>
          </p:nvPr>
        </p:nvSpPr>
        <p:spPr>
          <a:xfrm>
            <a:off x="838350" y="1489369"/>
            <a:ext cx="6608656" cy="2917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SG" dirty="0"/>
              <a:t>Nested: </a:t>
            </a:r>
          </a:p>
          <a:p>
            <a:pPr marL="228600" lvl="0">
              <a:buNone/>
            </a:pPr>
            <a:r>
              <a:rPr lang="en-SG" dirty="0"/>
              <a:t>      </a:t>
            </a:r>
            <a:r>
              <a:rPr lang="en-SG" i="1" dirty="0"/>
              <a:t>sass --watch </a:t>
            </a:r>
            <a:r>
              <a:rPr lang="en-SG" i="1" dirty="0" err="1"/>
              <a:t>style.scss:style.css</a:t>
            </a:r>
            <a:r>
              <a:rPr lang="en-SG" i="1" dirty="0"/>
              <a:t> --style nested</a:t>
            </a:r>
            <a:endParaRPr lang="en-SG" i="1" dirty="0">
              <a:solidFill>
                <a:schemeClr val="accent1"/>
              </a:solidFill>
            </a:endParaRPr>
          </a:p>
          <a:p>
            <a:pPr marL="457200" lvl="0" indent="-228600"/>
            <a:r>
              <a:rPr lang="en-SG" b="1" dirty="0"/>
              <a:t>Compressed:</a:t>
            </a:r>
          </a:p>
          <a:p>
            <a:pPr marL="228600" lvl="0">
              <a:buNone/>
            </a:pPr>
            <a:r>
              <a:rPr lang="en-US" dirty="0"/>
              <a:t>      </a:t>
            </a:r>
            <a:r>
              <a:rPr lang="en-SG" i="1" dirty="0"/>
              <a:t>sass --watch </a:t>
            </a:r>
            <a:r>
              <a:rPr lang="en-SG" i="1" dirty="0" err="1"/>
              <a:t>style.scss:style.css</a:t>
            </a:r>
            <a:r>
              <a:rPr lang="en-SG" i="1" dirty="0"/>
              <a:t> --style compressed</a:t>
            </a:r>
            <a:endParaRPr lang="en-SG" i="1" dirty="0">
              <a:solidFill>
                <a:schemeClr val="accent1"/>
              </a:solidFill>
            </a:endParaRPr>
          </a:p>
          <a:p>
            <a:pPr marL="457200" lvl="0" indent="-228600"/>
            <a:r>
              <a:rPr lang="en-SG" dirty="0"/>
              <a:t>Expanded: </a:t>
            </a:r>
          </a:p>
          <a:p>
            <a:pPr marL="228600" lvl="0">
              <a:buNone/>
            </a:pPr>
            <a:r>
              <a:rPr lang="en-SG" dirty="0"/>
              <a:t>      </a:t>
            </a:r>
            <a:r>
              <a:rPr lang="en-SG" i="1" dirty="0"/>
              <a:t>sass --watch </a:t>
            </a:r>
            <a:r>
              <a:rPr lang="en-SG" i="1" dirty="0" err="1"/>
              <a:t>style.scss:style.css</a:t>
            </a:r>
            <a:r>
              <a:rPr lang="en-SG" i="1" dirty="0"/>
              <a:t> --style expanded</a:t>
            </a:r>
            <a:endParaRPr lang="en-SG" i="1" dirty="0">
              <a:solidFill>
                <a:schemeClr val="accent1"/>
              </a:solidFill>
            </a:endParaRPr>
          </a:p>
          <a:p>
            <a:pPr marL="457200" lvl="0" indent="-228600"/>
            <a:r>
              <a:rPr lang="en-SG" dirty="0"/>
              <a:t>Compact:</a:t>
            </a:r>
          </a:p>
          <a:p>
            <a:pPr marL="228600" lvl="0">
              <a:buNone/>
            </a:pPr>
            <a:r>
              <a:rPr lang="en-US" i="1" dirty="0">
                <a:solidFill>
                  <a:srgbClr val="FF0000"/>
                </a:solidFill>
              </a:rPr>
              <a:t>       </a:t>
            </a:r>
            <a:r>
              <a:rPr lang="en-SG" i="1" dirty="0"/>
              <a:t>sass --watch </a:t>
            </a:r>
            <a:r>
              <a:rPr lang="en-SG" i="1" dirty="0" err="1"/>
              <a:t>style.scss:style.css</a:t>
            </a:r>
            <a:r>
              <a:rPr lang="en-SG" i="1" dirty="0"/>
              <a:t> --style compact</a:t>
            </a:r>
            <a:endParaRPr lang="en-SG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528010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SASS OUTPUT STYLES</a:t>
            </a:r>
          </a:p>
        </p:txBody>
      </p:sp>
      <p:grpSp>
        <p:nvGrpSpPr>
          <p:cNvPr id="112" name="Shape 112"/>
          <p:cNvGrpSpPr/>
          <p:nvPr/>
        </p:nvGrpSpPr>
        <p:grpSpPr>
          <a:xfrm>
            <a:off x="301520" y="869242"/>
            <a:ext cx="457189" cy="457119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" name="Shape 111"/>
          <p:cNvSpPr txBox="1">
            <a:spLocks noGrp="1"/>
          </p:cNvSpPr>
          <p:nvPr>
            <p:ph type="body" idx="1"/>
          </p:nvPr>
        </p:nvSpPr>
        <p:spPr>
          <a:xfrm>
            <a:off x="838350" y="1448180"/>
            <a:ext cx="6309210" cy="7997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SG" dirty="0"/>
              <a:t>Nested: </a:t>
            </a:r>
          </a:p>
          <a:p>
            <a:pPr marL="228600" lvl="0">
              <a:buNone/>
            </a:pPr>
            <a:r>
              <a:rPr lang="en-SG" i="1" dirty="0"/>
              <a:t>sass --watch </a:t>
            </a:r>
            <a:r>
              <a:rPr lang="en-SG" i="1" dirty="0" err="1"/>
              <a:t>style.scss:style.css</a:t>
            </a:r>
            <a:r>
              <a:rPr lang="en-SG" i="1" dirty="0"/>
              <a:t> --style nested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5" y="2583114"/>
            <a:ext cx="7421151" cy="180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5243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517</Words>
  <Application>Microsoft Office PowerPoint</Application>
  <PresentationFormat>On-screen Show (16:9)</PresentationFormat>
  <Paragraphs>93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Karla</vt:lpstr>
      <vt:lpstr>Arial</vt:lpstr>
      <vt:lpstr>Montserrat</vt:lpstr>
      <vt:lpstr>Arvirargus template</vt:lpstr>
      <vt:lpstr>GETTING STARTED WITH</vt:lpstr>
      <vt:lpstr>WHAT IS SASS?</vt:lpstr>
      <vt:lpstr>WHY WE NEED SASS?</vt:lpstr>
      <vt:lpstr>1. SETTING UP SASS</vt:lpstr>
      <vt:lpstr>INSTALLING SASS</vt:lpstr>
      <vt:lpstr>2. USING SASS</vt:lpstr>
      <vt:lpstr>MONITORING SASS CHANGES FOR INDIVIDUAL FILE</vt:lpstr>
      <vt:lpstr>SASS OUTPUT STYLES</vt:lpstr>
      <vt:lpstr>SASS OUTPUT STYLES</vt:lpstr>
      <vt:lpstr>SASS OUTPUT STYLES</vt:lpstr>
      <vt:lpstr>SASS OUTPUT STYLES</vt:lpstr>
      <vt:lpstr>SASS OUTPUT STYLES</vt:lpstr>
      <vt:lpstr>SASS FEATURES</vt:lpstr>
      <vt:lpstr>SASS FEATURES</vt:lpstr>
      <vt:lpstr>SASS FEATURES</vt:lpstr>
      <vt:lpstr>SASS FEATURES</vt:lpstr>
      <vt:lpstr>SASS FEATURES</vt:lpstr>
      <vt:lpstr>SASS FEATURES</vt:lpstr>
      <vt:lpstr>SASS FEATURES</vt:lpstr>
      <vt:lpstr>SASS FEATURES</vt:lpstr>
      <vt:lpstr>CONTROL DIRECTIVE &amp; EXPRESSIONS</vt:lpstr>
      <vt:lpstr>CONTROL DIRECTIVE &amp; EXPRESSIONS</vt:lpstr>
      <vt:lpstr>Issue in IE8 limit CSS</vt:lpstr>
      <vt:lpstr>REFERRENCES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QuocThanh</dc:creator>
  <cp:lastModifiedBy>duyenntm</cp:lastModifiedBy>
  <cp:revision>139</cp:revision>
  <dcterms:modified xsi:type="dcterms:W3CDTF">2016-03-31T06:35:45Z</dcterms:modified>
</cp:coreProperties>
</file>